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67"/>
  </p:notesMasterIdLst>
  <p:sldIdLst>
    <p:sldId id="256" r:id="rId2"/>
    <p:sldId id="269" r:id="rId3"/>
    <p:sldId id="270" r:id="rId4"/>
    <p:sldId id="271" r:id="rId5"/>
    <p:sldId id="272" r:id="rId6"/>
    <p:sldId id="273" r:id="rId7"/>
    <p:sldId id="274" r:id="rId8"/>
    <p:sldId id="275" r:id="rId9"/>
    <p:sldId id="276" r:id="rId10"/>
    <p:sldId id="277" r:id="rId11"/>
    <p:sldId id="278" r:id="rId12"/>
    <p:sldId id="280" r:id="rId13"/>
    <p:sldId id="279"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32" r:id="rId66"/>
  </p:sldIdLst>
  <p:sldSz cx="12192000" cy="6858000"/>
  <p:notesSz cx="6858000" cy="9144000"/>
  <p:embeddedFontLst>
    <p:embeddedFont>
      <p:font typeface="Candara" panose="020E0502030303020204" pitchFamily="34" charset="0"/>
      <p:regular r:id="rId68"/>
      <p:bold r:id="rId69"/>
      <p:italic r:id="rId70"/>
      <p:boldItalic r:id="rId71"/>
    </p:embeddedFont>
    <p:embeddedFont>
      <p:font typeface="Consolas" panose="020B0609020204030204" pitchFamily="49" charset="0"/>
      <p:regular r:id="rId72"/>
      <p:bold r:id="rId73"/>
      <p:italic r:id="rId74"/>
      <p:boldItalic r:id="rId75"/>
    </p:embeddedFont>
    <p:embeddedFont>
      <p:font typeface="Lato" panose="020F0502020204030203" pitchFamily="34" charset="0"/>
      <p:regular r:id="rId76"/>
      <p:bold r:id="rId77"/>
      <p:italic r:id="rId78"/>
      <p:boldItalic r:id="rId79"/>
    </p:embeddedFont>
    <p:embeddedFont>
      <p:font typeface="Montserrat" panose="00000500000000000000" pitchFamily="2" charset="-52"/>
      <p:regular r:id="rId80"/>
      <p:bold r:id="rId81"/>
      <p:italic r:id="rId82"/>
      <p:boldItalic r:id="rId83"/>
    </p:embeddedFont>
    <p:embeddedFont>
      <p:font typeface="Questrial" panose="020B0604020202020204" charset="0"/>
      <p:regular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914400" marR="0" lvl="1"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2pPr>
            <a:lvl3pPr marL="1371600" marR="0" lvl="2"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3pPr>
            <a:lvl4pPr marL="1828800" marR="0" lvl="3"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4pPr>
            <a:lvl5pPr marL="2286000" marR="0" lvl="4"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5pPr>
            <a:lvl6pPr marL="2743200" marR="0" lvl="5"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6pPr>
            <a:lvl7pPr marL="3200400" marR="0" lvl="6"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7pPr>
            <a:lvl8pPr marL="3657600" marR="0" lvl="7"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8pPr>
            <a:lvl9pPr marL="4114800" marR="0" lvl="8" indent="-22860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ndara"/>
                <a:ea typeface="Candara"/>
                <a:cs typeface="Candara"/>
                <a:sym typeface="Candara"/>
              </a:rPr>
              <a:t>‹#›</a:t>
            </a:fld>
            <a:endParaRPr sz="1200" b="0" i="0" u="none" strike="noStrike" cap="none">
              <a:solidFill>
                <a:schemeClr val="dk1"/>
              </a:solidFill>
              <a:latin typeface="Candara"/>
              <a:ea typeface="Candara"/>
              <a:cs typeface="Candara"/>
              <a:sym typeface="Candara"/>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0" y="654"/>
            <a:ext cx="6871435" cy="6845694"/>
            <a:chOff x="0" y="75"/>
            <a:chExt cx="5153705" cy="5152950"/>
          </a:xfrm>
        </p:grpSpPr>
        <p:sp>
          <p:nvSpPr>
            <p:cNvPr id="16" name="Google Shape;16;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21" name="Google Shape;21;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22" name="Google Shape;2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grpSp>
        <p:nvGrpSpPr>
          <p:cNvPr id="110" name="Google Shape;110;p11"/>
          <p:cNvGrpSpPr/>
          <p:nvPr/>
        </p:nvGrpSpPr>
        <p:grpSpPr>
          <a:xfrm>
            <a:off x="5875053" y="0"/>
            <a:ext cx="6316642" cy="6857248"/>
            <a:chOff x="4406400" y="0"/>
            <a:chExt cx="4737600" cy="5143065"/>
          </a:xfrm>
        </p:grpSpPr>
        <p:sp>
          <p:nvSpPr>
            <p:cNvPr id="111" name="Google Shape;111;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5" name="Google Shape;125;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6" name="Google Shape;126;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7" name="Google Shape;127;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9" name="Google Shape;129;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30" name="Google Shape;130;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31" name="Google Shape;131;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2"/>
        <p:cNvGrpSpPr/>
        <p:nvPr/>
      </p:nvGrpSpPr>
      <p:grpSpPr>
        <a:xfrm>
          <a:off x="0" y="0"/>
          <a:ext cx="0" cy="0"/>
          <a:chOff x="0" y="0"/>
          <a:chExt cx="0" cy="0"/>
        </a:xfrm>
      </p:grpSpPr>
      <p:sp>
        <p:nvSpPr>
          <p:cNvPr id="133" name="Google Shape;133;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13"/>
          <p:cNvSpPr txBox="1">
            <a:spLocks noGrp="1"/>
          </p:cNvSpPr>
          <p:nvPr>
            <p:ph type="title"/>
          </p:nvPr>
        </p:nvSpPr>
        <p:spPr>
          <a:xfrm>
            <a:off x="1524000" y="457200"/>
            <a:ext cx="9144000" cy="1143000"/>
          </a:xfrm>
          <a:prstGeom prst="rect">
            <a:avLst/>
          </a:prstGeom>
          <a:noFill/>
          <a:ln>
            <a:noFill/>
          </a:ln>
        </p:spPr>
        <p:txBody>
          <a:bodyPr spcFirstLastPara="1" wrap="square" lIns="121900" tIns="121900" rIns="121900" bIns="121900" anchor="b" anchorCtr="0"/>
          <a:lstStyle>
            <a:lvl1pPr marL="0" marR="0" lvl="0" indent="0" algn="l" rtl="0">
              <a:lnSpc>
                <a:spcPct val="90000"/>
              </a:lnSpc>
              <a:spcBef>
                <a:spcPts val="0"/>
              </a:spcBef>
              <a:spcAft>
                <a:spcPts val="0"/>
              </a:spcAft>
              <a:buClr>
                <a:schemeClr val="accent1"/>
              </a:buClr>
              <a:buSzPts val="3400"/>
              <a:buFont typeface="Consolas"/>
              <a:buNone/>
              <a:defRPr sz="3400" b="0" i="0" u="none" strike="noStrike" cap="none">
                <a:solidFill>
                  <a:schemeClr val="accent1"/>
                </a:solidFill>
                <a:latin typeface="Consolas"/>
                <a:ea typeface="Consolas"/>
                <a:cs typeface="Consolas"/>
                <a:sym typeface="Consolas"/>
              </a:defRPr>
            </a:lvl1pPr>
            <a:lvl2pPr lvl="1" indent="0" rtl="0">
              <a:spcBef>
                <a:spcPts val="0"/>
              </a:spcBef>
              <a:spcAft>
                <a:spcPts val="0"/>
              </a:spcAft>
              <a:buSzPts val="3700"/>
              <a:buNone/>
              <a:defRPr sz="1800"/>
            </a:lvl2pPr>
            <a:lvl3pPr lvl="2" indent="0" rtl="0">
              <a:spcBef>
                <a:spcPts val="0"/>
              </a:spcBef>
              <a:spcAft>
                <a:spcPts val="0"/>
              </a:spcAft>
              <a:buSzPts val="3700"/>
              <a:buNone/>
              <a:defRPr sz="1800"/>
            </a:lvl3pPr>
            <a:lvl4pPr lvl="3" indent="0" rtl="0">
              <a:spcBef>
                <a:spcPts val="0"/>
              </a:spcBef>
              <a:spcAft>
                <a:spcPts val="0"/>
              </a:spcAft>
              <a:buSzPts val="3700"/>
              <a:buNone/>
              <a:defRPr sz="1800"/>
            </a:lvl4pPr>
            <a:lvl5pPr lvl="4" indent="0" rtl="0">
              <a:spcBef>
                <a:spcPts val="0"/>
              </a:spcBef>
              <a:spcAft>
                <a:spcPts val="0"/>
              </a:spcAft>
              <a:buSzPts val="3700"/>
              <a:buNone/>
              <a:defRPr sz="1800"/>
            </a:lvl5pPr>
            <a:lvl6pPr lvl="5" indent="0" rtl="0">
              <a:spcBef>
                <a:spcPts val="0"/>
              </a:spcBef>
              <a:spcAft>
                <a:spcPts val="0"/>
              </a:spcAft>
              <a:buSzPts val="3700"/>
              <a:buNone/>
              <a:defRPr sz="1800"/>
            </a:lvl6pPr>
            <a:lvl7pPr lvl="6" indent="0" rtl="0">
              <a:spcBef>
                <a:spcPts val="0"/>
              </a:spcBef>
              <a:spcAft>
                <a:spcPts val="0"/>
              </a:spcAft>
              <a:buSzPts val="3700"/>
              <a:buNone/>
              <a:defRPr sz="1800"/>
            </a:lvl7pPr>
            <a:lvl8pPr lvl="7" indent="0" rtl="0">
              <a:spcBef>
                <a:spcPts val="0"/>
              </a:spcBef>
              <a:spcAft>
                <a:spcPts val="0"/>
              </a:spcAft>
              <a:buSzPts val="3700"/>
              <a:buNone/>
              <a:defRPr sz="1800"/>
            </a:lvl8pPr>
            <a:lvl9pPr lvl="8" indent="0" rtl="0">
              <a:spcBef>
                <a:spcPts val="0"/>
              </a:spcBef>
              <a:spcAft>
                <a:spcPts val="0"/>
              </a:spcAft>
              <a:buSzPts val="3700"/>
              <a:buNone/>
              <a:defRPr sz="1800"/>
            </a:lvl9pPr>
          </a:lstStyle>
          <a:p>
            <a:endParaRPr/>
          </a:p>
        </p:txBody>
      </p:sp>
      <p:sp>
        <p:nvSpPr>
          <p:cNvPr id="136" name="Google Shape;136;p13"/>
          <p:cNvSpPr txBox="1">
            <a:spLocks noGrp="1"/>
          </p:cNvSpPr>
          <p:nvPr>
            <p:ph type="body" idx="1"/>
          </p:nvPr>
        </p:nvSpPr>
        <p:spPr>
          <a:xfrm>
            <a:off x="1524000" y="1828800"/>
            <a:ext cx="9144000" cy="4267200"/>
          </a:xfrm>
          <a:prstGeom prst="rect">
            <a:avLst/>
          </a:prstGeom>
          <a:noFill/>
          <a:ln>
            <a:noFill/>
          </a:ln>
        </p:spPr>
        <p:txBody>
          <a:bodyPr spcFirstLastPara="1" wrap="square" lIns="121900" tIns="121900" rIns="121900" bIns="121900" anchor="t" anchorCtr="0"/>
          <a:lstStyle>
            <a:lvl1pPr marL="457200" marR="0" lvl="0" indent="-355600" algn="l" rtl="0">
              <a:lnSpc>
                <a:spcPct val="90000"/>
              </a:lnSpc>
              <a:spcBef>
                <a:spcPts val="1800"/>
              </a:spcBef>
              <a:spcAft>
                <a:spcPts val="0"/>
              </a:spcAft>
              <a:buClr>
                <a:schemeClr val="accent1"/>
              </a:buClr>
              <a:buSzPts val="2000"/>
              <a:buFont typeface="Arial"/>
              <a:buChar char="•"/>
              <a:defRPr sz="2000" b="0" i="0" u="none" strike="noStrike" cap="none">
                <a:solidFill>
                  <a:srgbClr val="D8D8D8"/>
                </a:solidFill>
                <a:latin typeface="Candara"/>
                <a:ea typeface="Candara"/>
                <a:cs typeface="Candara"/>
                <a:sym typeface="Candara"/>
              </a:defRPr>
            </a:lvl1pPr>
            <a:lvl2pPr marL="914400" marR="0" lvl="1" indent="-342900" algn="l" rtl="0">
              <a:lnSpc>
                <a:spcPct val="90000"/>
              </a:lnSpc>
              <a:spcBef>
                <a:spcPts val="2100"/>
              </a:spcBef>
              <a:spcAft>
                <a:spcPts val="0"/>
              </a:spcAft>
              <a:buClr>
                <a:schemeClr val="accent1"/>
              </a:buClr>
              <a:buSzPts val="1800"/>
              <a:buFont typeface="Arial"/>
              <a:buChar char="•"/>
              <a:defRPr sz="1800" b="0" i="0" u="none" strike="noStrike" cap="none">
                <a:solidFill>
                  <a:srgbClr val="D8D8D8"/>
                </a:solidFill>
                <a:latin typeface="Candara"/>
                <a:ea typeface="Candara"/>
                <a:cs typeface="Candara"/>
                <a:sym typeface="Candara"/>
              </a:defRPr>
            </a:lvl2pPr>
            <a:lvl3pPr marL="1371600" marR="0" lvl="2" indent="-330200" algn="l" rtl="0">
              <a:lnSpc>
                <a:spcPct val="90000"/>
              </a:lnSpc>
              <a:spcBef>
                <a:spcPts val="2100"/>
              </a:spcBef>
              <a:spcAft>
                <a:spcPts val="0"/>
              </a:spcAft>
              <a:buClr>
                <a:schemeClr val="accent1"/>
              </a:buClr>
              <a:buSzPts val="1600"/>
              <a:buFont typeface="Arial"/>
              <a:buChar char="•"/>
              <a:defRPr sz="1600" b="0" i="0" u="none" strike="noStrike" cap="none">
                <a:solidFill>
                  <a:srgbClr val="D8D8D8"/>
                </a:solidFill>
                <a:latin typeface="Candara"/>
                <a:ea typeface="Candara"/>
                <a:cs typeface="Candara"/>
                <a:sym typeface="Candara"/>
              </a:defRPr>
            </a:lvl3pPr>
            <a:lvl4pPr marL="1828800" marR="0" lvl="3"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4pPr>
            <a:lvl5pPr marL="2286000" marR="0" lvl="4" indent="-317500" algn="l" rtl="0">
              <a:lnSpc>
                <a:spcPct val="90000"/>
              </a:lnSpc>
              <a:spcBef>
                <a:spcPts val="2100"/>
              </a:spcBef>
              <a:spcAft>
                <a:spcPts val="0"/>
              </a:spcAft>
              <a:buClr>
                <a:schemeClr val="accent1"/>
              </a:buClr>
              <a:buSzPts val="1400"/>
              <a:buFont typeface="Arial"/>
              <a:buChar char="•"/>
              <a:defRPr sz="1400" b="0" i="0" u="none" strike="noStrike" cap="none">
                <a:solidFill>
                  <a:srgbClr val="D8D8D8"/>
                </a:solidFill>
                <a:latin typeface="Candara"/>
                <a:ea typeface="Candara"/>
                <a:cs typeface="Candara"/>
                <a:sym typeface="Candara"/>
              </a:defRPr>
            </a:lvl5pPr>
            <a:lvl6pPr marL="2743200" marR="0" lvl="5"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6pPr>
            <a:lvl7pPr marL="3200400" marR="0" lvl="6"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7pPr>
            <a:lvl8pPr marL="3657600" marR="0" lvl="7" indent="-317500" algn="l" rtl="0">
              <a:lnSpc>
                <a:spcPct val="90000"/>
              </a:lnSpc>
              <a:spcBef>
                <a:spcPts val="2100"/>
              </a:spcBef>
              <a:spcAft>
                <a:spcPts val="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8pPr>
            <a:lvl9pPr marL="4114800" marR="0" lvl="8" indent="-317500" algn="l" rtl="0">
              <a:lnSpc>
                <a:spcPct val="90000"/>
              </a:lnSpc>
              <a:spcBef>
                <a:spcPts val="2100"/>
              </a:spcBef>
              <a:spcAft>
                <a:spcPts val="2100"/>
              </a:spcAft>
              <a:buClr>
                <a:schemeClr val="accent1"/>
              </a:buClr>
              <a:buSzPts val="1400"/>
              <a:buFont typeface="Arial"/>
              <a:buChar char="•"/>
              <a:defRPr sz="1400" b="0" i="0" u="none" strike="noStrike" cap="none">
                <a:solidFill>
                  <a:schemeClr val="lt1"/>
                </a:solidFill>
                <a:latin typeface="Candara"/>
                <a:ea typeface="Candara"/>
                <a:cs typeface="Candara"/>
                <a:sym typeface="Candara"/>
              </a:defRPr>
            </a:lvl9pPr>
          </a:lstStyle>
          <a:p>
            <a:endParaRPr/>
          </a:p>
        </p:txBody>
      </p:sp>
      <p:sp>
        <p:nvSpPr>
          <p:cNvPr id="137" name="Google Shape;137;p13"/>
          <p:cNvSpPr txBox="1">
            <a:spLocks noGrp="1"/>
          </p:cNvSpPr>
          <p:nvPr>
            <p:ph type="ftr" idx="11"/>
          </p:nvPr>
        </p:nvSpPr>
        <p:spPr>
          <a:xfrm>
            <a:off x="1524000" y="6362700"/>
            <a:ext cx="6881700" cy="25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8" name="Google Shape;138;p13"/>
          <p:cNvSpPr txBox="1">
            <a:spLocks noGrp="1"/>
          </p:cNvSpPr>
          <p:nvPr>
            <p:ph type="dt" idx="10"/>
          </p:nvPr>
        </p:nvSpPr>
        <p:spPr>
          <a:xfrm>
            <a:off x="8610600" y="6362700"/>
            <a:ext cx="990600" cy="2571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SzPts val="1400"/>
              <a:buNone/>
              <a:defRPr sz="1100" b="0" i="0" u="none" strike="noStrike" cap="none">
                <a:solidFill>
                  <a:srgbClr val="D8D8D8"/>
                </a:solidFill>
                <a:latin typeface="Candara"/>
                <a:ea typeface="Candara"/>
                <a:cs typeface="Candara"/>
                <a:sym typeface="Candara"/>
              </a:defRPr>
            </a:lvl1pPr>
            <a:lvl2pPr marL="457200" marR="0" lvl="1"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2pPr>
            <a:lvl3pPr marL="914400" marR="0" lvl="2"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3pPr>
            <a:lvl4pPr marL="1371600" marR="0" lvl="3"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4pPr>
            <a:lvl5pPr marL="1828800" marR="0" lvl="4"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5pPr>
            <a:lvl6pPr marL="2286000" marR="0" lvl="5"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6pPr>
            <a:lvl7pPr marL="2743200" marR="0" lvl="6"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7pPr>
            <a:lvl8pPr marL="3200400" marR="0" lvl="7"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8pPr>
            <a:lvl9pPr marL="3657600" marR="0" lvl="8" indent="0" algn="l" rtl="0">
              <a:spcBef>
                <a:spcPts val="0"/>
              </a:spcBef>
              <a:spcAft>
                <a:spcPts val="0"/>
              </a:spcAft>
              <a:buSzPts val="1400"/>
              <a:buNone/>
              <a:defRPr sz="1800" b="0" i="0" u="none" strike="noStrike" cap="none">
                <a:solidFill>
                  <a:schemeClr val="lt1"/>
                </a:solidFill>
                <a:latin typeface="Candara"/>
                <a:ea typeface="Candara"/>
                <a:cs typeface="Candara"/>
                <a:sym typeface="Candara"/>
              </a:defRPr>
            </a:lvl9pPr>
          </a:lstStyle>
          <a:p>
            <a:endParaRPr/>
          </a:p>
        </p:txBody>
      </p:sp>
      <p:sp>
        <p:nvSpPr>
          <p:cNvPr id="139" name="Google Shape;139;p13"/>
          <p:cNvSpPr txBox="1">
            <a:spLocks noGrp="1"/>
          </p:cNvSpPr>
          <p:nvPr>
            <p:ph type="sldNum" idx="12"/>
          </p:nvPr>
        </p:nvSpPr>
        <p:spPr>
          <a:xfrm>
            <a:off x="9829800" y="6362700"/>
            <a:ext cx="838200" cy="257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D8D8D8"/>
                </a:solidFill>
                <a:latin typeface="Candara"/>
                <a:ea typeface="Candara"/>
                <a:cs typeface="Candara"/>
                <a:sym typeface="Candara"/>
              </a:defRPr>
            </a:lvl1pPr>
            <a:lvl2pPr marL="0" marR="0" lvl="1" indent="0" algn="r" rtl="0">
              <a:spcBef>
                <a:spcPts val="0"/>
              </a:spcBef>
              <a:buNone/>
              <a:defRPr sz="1100" b="0" i="0" u="none" strike="noStrike" cap="none">
                <a:solidFill>
                  <a:srgbClr val="D8D8D8"/>
                </a:solidFill>
                <a:latin typeface="Candara"/>
                <a:ea typeface="Candara"/>
                <a:cs typeface="Candara"/>
                <a:sym typeface="Candara"/>
              </a:defRPr>
            </a:lvl2pPr>
            <a:lvl3pPr marL="0" marR="0" lvl="2" indent="0" algn="r" rtl="0">
              <a:spcBef>
                <a:spcPts val="0"/>
              </a:spcBef>
              <a:buNone/>
              <a:defRPr sz="1100" b="0" i="0" u="none" strike="noStrike" cap="none">
                <a:solidFill>
                  <a:srgbClr val="D8D8D8"/>
                </a:solidFill>
                <a:latin typeface="Candara"/>
                <a:ea typeface="Candara"/>
                <a:cs typeface="Candara"/>
                <a:sym typeface="Candara"/>
              </a:defRPr>
            </a:lvl3pPr>
            <a:lvl4pPr marL="0" marR="0" lvl="3" indent="0" algn="r" rtl="0">
              <a:spcBef>
                <a:spcPts val="0"/>
              </a:spcBef>
              <a:buNone/>
              <a:defRPr sz="1100" b="0" i="0" u="none" strike="noStrike" cap="none">
                <a:solidFill>
                  <a:srgbClr val="D8D8D8"/>
                </a:solidFill>
                <a:latin typeface="Candara"/>
                <a:ea typeface="Candara"/>
                <a:cs typeface="Candara"/>
                <a:sym typeface="Candara"/>
              </a:defRPr>
            </a:lvl4pPr>
            <a:lvl5pPr marL="0" marR="0" lvl="4" indent="0" algn="r" rtl="0">
              <a:spcBef>
                <a:spcPts val="0"/>
              </a:spcBef>
              <a:buNone/>
              <a:defRPr sz="1100" b="0" i="0" u="none" strike="noStrike" cap="none">
                <a:solidFill>
                  <a:srgbClr val="D8D8D8"/>
                </a:solidFill>
                <a:latin typeface="Candara"/>
                <a:ea typeface="Candara"/>
                <a:cs typeface="Candara"/>
                <a:sym typeface="Candara"/>
              </a:defRPr>
            </a:lvl5pPr>
            <a:lvl6pPr marL="0" marR="0" lvl="5" indent="0" algn="r" rtl="0">
              <a:spcBef>
                <a:spcPts val="0"/>
              </a:spcBef>
              <a:buNone/>
              <a:defRPr sz="1100" b="0" i="0" u="none" strike="noStrike" cap="none">
                <a:solidFill>
                  <a:srgbClr val="D8D8D8"/>
                </a:solidFill>
                <a:latin typeface="Candara"/>
                <a:ea typeface="Candara"/>
                <a:cs typeface="Candara"/>
                <a:sym typeface="Candara"/>
              </a:defRPr>
            </a:lvl6pPr>
            <a:lvl7pPr marL="0" marR="0" lvl="6" indent="0" algn="r" rtl="0">
              <a:spcBef>
                <a:spcPts val="0"/>
              </a:spcBef>
              <a:buNone/>
              <a:defRPr sz="1100" b="0" i="0" u="none" strike="noStrike" cap="none">
                <a:solidFill>
                  <a:srgbClr val="D8D8D8"/>
                </a:solidFill>
                <a:latin typeface="Candara"/>
                <a:ea typeface="Candara"/>
                <a:cs typeface="Candara"/>
                <a:sym typeface="Candara"/>
              </a:defRPr>
            </a:lvl7pPr>
            <a:lvl8pPr marL="0" marR="0" lvl="7" indent="0" algn="r" rtl="0">
              <a:spcBef>
                <a:spcPts val="0"/>
              </a:spcBef>
              <a:buNone/>
              <a:defRPr sz="1100" b="0" i="0" u="none" strike="noStrike" cap="none">
                <a:solidFill>
                  <a:srgbClr val="D8D8D8"/>
                </a:solidFill>
                <a:latin typeface="Candara"/>
                <a:ea typeface="Candara"/>
                <a:cs typeface="Candara"/>
                <a:sym typeface="Candara"/>
              </a:defRPr>
            </a:lvl8pPr>
            <a:lvl9pPr marL="0" marR="0" lvl="8" indent="0" algn="r" rtl="0">
              <a:spcBef>
                <a:spcPts val="0"/>
              </a:spcBef>
              <a:buNone/>
              <a:defRPr sz="1100" b="0" i="0" u="none" strike="noStrike" cap="none">
                <a:solidFill>
                  <a:srgbClr val="D8D8D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grpSp>
        <p:nvGrpSpPr>
          <p:cNvPr id="24" name="Google Shape;24;p3"/>
          <p:cNvGrpSpPr/>
          <p:nvPr/>
        </p:nvGrpSpPr>
        <p:grpSpPr>
          <a:xfrm>
            <a:off x="5875053" y="0"/>
            <a:ext cx="6316642" cy="6857248"/>
            <a:chOff x="4406400" y="0"/>
            <a:chExt cx="4737600" cy="5143065"/>
          </a:xfrm>
        </p:grpSpPr>
        <p:sp>
          <p:nvSpPr>
            <p:cNvPr id="25" name="Google Shape;25;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0" name="Google Shape;40;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3" name="Google Shape;43;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4" name="Google Shape;44;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5"/>
        <p:cNvGrpSpPr/>
        <p:nvPr/>
      </p:nvGrpSpPr>
      <p:grpSpPr>
        <a:xfrm>
          <a:off x="0" y="0"/>
          <a:ext cx="0" cy="0"/>
          <a:chOff x="0" y="0"/>
          <a:chExt cx="0" cy="0"/>
        </a:xfrm>
      </p:grpSpPr>
      <p:grpSp>
        <p:nvGrpSpPr>
          <p:cNvPr id="46" name="Google Shape;46;p4"/>
          <p:cNvGrpSpPr/>
          <p:nvPr/>
        </p:nvGrpSpPr>
        <p:grpSpPr>
          <a:xfrm>
            <a:off x="0" y="507989"/>
            <a:ext cx="1383765" cy="1355016"/>
            <a:chOff x="0" y="381001"/>
            <a:chExt cx="1037850" cy="1016287"/>
          </a:xfrm>
        </p:grpSpPr>
        <p:sp>
          <p:nvSpPr>
            <p:cNvPr id="47" name="Google Shape;47;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9" name="Google Shape;49;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0" name="Google Shape;50;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1" name="Google Shape;51;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2"/>
        <p:cNvGrpSpPr/>
        <p:nvPr/>
      </p:nvGrpSpPr>
      <p:grpSpPr>
        <a:xfrm>
          <a:off x="0" y="0"/>
          <a:ext cx="0" cy="0"/>
          <a:chOff x="0" y="0"/>
          <a:chExt cx="0" cy="0"/>
        </a:xfrm>
      </p:grpSpPr>
      <p:grpSp>
        <p:nvGrpSpPr>
          <p:cNvPr id="53" name="Google Shape;53;p5"/>
          <p:cNvGrpSpPr/>
          <p:nvPr/>
        </p:nvGrpSpPr>
        <p:grpSpPr>
          <a:xfrm>
            <a:off x="0" y="507989"/>
            <a:ext cx="1383765" cy="1355016"/>
            <a:chOff x="0" y="381001"/>
            <a:chExt cx="1037850" cy="1016287"/>
          </a:xfrm>
        </p:grpSpPr>
        <p:sp>
          <p:nvSpPr>
            <p:cNvPr id="54" name="Google Shape;54;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6" name="Google Shape;56;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7" name="Google Shape;57;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8" name="Google Shape;58;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9" name="Google Shape;59;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grpSp>
        <p:nvGrpSpPr>
          <p:cNvPr id="61" name="Google Shape;61;p6"/>
          <p:cNvGrpSpPr/>
          <p:nvPr/>
        </p:nvGrpSpPr>
        <p:grpSpPr>
          <a:xfrm>
            <a:off x="0" y="507989"/>
            <a:ext cx="1383765" cy="1355016"/>
            <a:chOff x="0" y="381001"/>
            <a:chExt cx="1037850" cy="1016287"/>
          </a:xfrm>
        </p:grpSpPr>
        <p:sp>
          <p:nvSpPr>
            <p:cNvPr id="62" name="Google Shape;62;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4" name="Google Shape;64;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5" name="Google Shape;6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0" y="507989"/>
            <a:ext cx="1383765" cy="1355016"/>
            <a:chOff x="0" y="381001"/>
            <a:chExt cx="1037850" cy="1016287"/>
          </a:xfrm>
        </p:grpSpPr>
        <p:sp>
          <p:nvSpPr>
            <p:cNvPr id="68" name="Google Shape;68;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71" name="Google Shape;71;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72" name="Google Shape;72;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grpSp>
        <p:nvGrpSpPr>
          <p:cNvPr id="74" name="Google Shape;74;p8"/>
          <p:cNvGrpSpPr/>
          <p:nvPr/>
        </p:nvGrpSpPr>
        <p:grpSpPr>
          <a:xfrm>
            <a:off x="5875053" y="0"/>
            <a:ext cx="6316642" cy="6857829"/>
            <a:chOff x="4406400" y="0"/>
            <a:chExt cx="4737600" cy="5143500"/>
          </a:xfrm>
        </p:grpSpPr>
        <p:sp>
          <p:nvSpPr>
            <p:cNvPr id="75" name="Google Shape;75;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9" name="Google Shape;89;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0" name="Google Shape;90;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4" name="Google Shape;9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grpSp>
        <p:nvGrpSpPr>
          <p:cNvPr id="96" name="Google Shape;96;p9"/>
          <p:cNvGrpSpPr/>
          <p:nvPr/>
        </p:nvGrpSpPr>
        <p:grpSpPr>
          <a:xfrm>
            <a:off x="0" y="507989"/>
            <a:ext cx="1383765" cy="1355016"/>
            <a:chOff x="0" y="381001"/>
            <a:chExt cx="1037850" cy="1016287"/>
          </a:xfrm>
        </p:grpSpPr>
        <p:sp>
          <p:nvSpPr>
            <p:cNvPr id="97" name="Google Shape;97;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8" name="Google Shape;98;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9" name="Google Shape;99;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0" name="Google Shape;100;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01" name="Google Shape;101;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02" name="Google Shape;102;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grpSp>
        <p:nvGrpSpPr>
          <p:cNvPr id="104" name="Google Shape;104;p10"/>
          <p:cNvGrpSpPr/>
          <p:nvPr/>
        </p:nvGrpSpPr>
        <p:grpSpPr>
          <a:xfrm>
            <a:off x="0" y="5504636"/>
            <a:ext cx="931877" cy="912853"/>
            <a:chOff x="0" y="3785672"/>
            <a:chExt cx="698925" cy="684657"/>
          </a:xfrm>
        </p:grpSpPr>
        <p:sp>
          <p:nvSpPr>
            <p:cNvPr id="105" name="Google Shape;105;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6" name="Google Shape;106;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7" name="Google Shape;107;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8" name="Google Shape;108;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11" name="Google Shape;11;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4716200" y="2104533"/>
            <a:ext cx="6690000" cy="2105100"/>
          </a:xfrm>
          <a:prstGeom prst="rect">
            <a:avLst/>
          </a:prstGeom>
          <a:noFill/>
          <a:ln>
            <a:noFill/>
          </a:ln>
        </p:spPr>
        <p:txBody>
          <a:bodyPr spcFirstLastPara="1" wrap="square" lIns="91425" tIns="45700" rIns="91425" bIns="45700" anchor="b" anchorCtr="0">
            <a:noAutofit/>
          </a:bodyPr>
          <a:lstStyle/>
          <a:p>
            <a:pPr>
              <a:lnSpc>
                <a:spcPct val="80000"/>
              </a:lnSpc>
              <a:buSzPts val="5400"/>
            </a:pPr>
            <a:r>
              <a:rPr lang="en-US" sz="5400" b="0" i="0" u="none" strike="noStrike" cap="none" dirty="0">
                <a:solidFill>
                  <a:srgbClr val="FFFFFF"/>
                </a:solidFill>
                <a:latin typeface="Questrial"/>
                <a:ea typeface="Questrial"/>
                <a:cs typeface="Questrial"/>
                <a:sym typeface="Questrial"/>
              </a:rPr>
              <a:t>Defining classes</a:t>
            </a:r>
            <a:br>
              <a:rPr lang="en-US" sz="5400" b="0" i="0" u="none" strike="noStrike" cap="none" dirty="0">
                <a:solidFill>
                  <a:srgbClr val="FFFFFF"/>
                </a:solidFill>
                <a:latin typeface="Questrial"/>
                <a:ea typeface="Questrial"/>
                <a:cs typeface="Questrial"/>
                <a:sym typeface="Questrial"/>
              </a:rPr>
            </a:br>
            <a:endParaRPr sz="5400" b="0" i="0" u="none" strike="noStrike" cap="none" dirty="0">
              <a:solidFill>
                <a:srgbClr val="FFFFFF"/>
              </a:solidFill>
              <a:latin typeface="Consolas"/>
              <a:ea typeface="Consolas"/>
              <a:cs typeface="Consolas"/>
              <a:sym typeface="Consolas"/>
            </a:endParaRPr>
          </a:p>
        </p:txBody>
      </p:sp>
      <p:sp>
        <p:nvSpPr>
          <p:cNvPr id="145" name="Google Shape;145;p14"/>
          <p:cNvSpPr txBox="1">
            <a:spLocks noGrp="1"/>
          </p:cNvSpPr>
          <p:nvPr>
            <p:ph type="subTitle" idx="1"/>
          </p:nvPr>
        </p:nvSpPr>
        <p:spPr>
          <a:xfrm>
            <a:off x="6778600" y="5233233"/>
            <a:ext cx="4627500" cy="674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accent1"/>
              </a:buClr>
              <a:buSzPts val="2000"/>
              <a:buFont typeface="Arial"/>
              <a:buNone/>
            </a:pPr>
            <a:r>
              <a:rPr lang="en-US" sz="2000" b="0" i="0" u="none" strike="noStrike" cap="none" dirty="0">
                <a:solidFill>
                  <a:schemeClr val="accent1"/>
                </a:solidFill>
                <a:latin typeface="Consolas"/>
                <a:ea typeface="Consolas"/>
                <a:cs typeface="Consolas"/>
                <a:sym typeface="Consolas"/>
              </a:rPr>
              <a:t>Principles of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32C0DF-B412-4824-9E59-20C82A747DD8}"/>
              </a:ext>
            </a:extLst>
          </p:cNvPr>
          <p:cNvSpPr>
            <a:spLocks noGrp="1"/>
          </p:cNvSpPr>
          <p:nvPr>
            <p:ph type="ctrTitle"/>
          </p:nvPr>
        </p:nvSpPr>
        <p:spPr/>
        <p:txBody>
          <a:bodyPr/>
          <a:lstStyle/>
          <a:p>
            <a:r>
              <a:rPr lang="en-US" dirty="0"/>
              <a:t>Sample Class</a:t>
            </a:r>
            <a:r>
              <a:rPr lang="bg-BG" dirty="0"/>
              <a:t> - </a:t>
            </a:r>
            <a:r>
              <a:rPr lang="en-US" dirty="0"/>
              <a:t>Dog</a:t>
            </a:r>
            <a:endParaRPr lang="bg-BG" dirty="0"/>
          </a:p>
        </p:txBody>
      </p:sp>
      <p:sp>
        <p:nvSpPr>
          <p:cNvPr id="5" name="Subtitle 4">
            <a:extLst>
              <a:ext uri="{FF2B5EF4-FFF2-40B4-BE49-F238E27FC236}">
                <a16:creationId xmlns:a16="http://schemas.microsoft.com/office/drawing/2014/main" id="{0E50C0EE-C128-4C0D-85DB-5B69827B090C}"/>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3945687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5EE33D-27CD-4D53-85FB-85064FAF7D09}"/>
              </a:ext>
            </a:extLst>
          </p:cNvPr>
          <p:cNvSpPr>
            <a:spLocks noGrp="1"/>
          </p:cNvSpPr>
          <p:nvPr>
            <p:ph type="title"/>
          </p:nvPr>
        </p:nvSpPr>
        <p:spPr>
          <a:xfrm>
            <a:off x="1730000" y="525000"/>
            <a:ext cx="10299872" cy="1218900"/>
          </a:xfrm>
        </p:spPr>
        <p:txBody>
          <a:bodyPr/>
          <a:lstStyle/>
          <a:p>
            <a:r>
              <a:rPr lang="en-US" sz="2800" dirty="0"/>
              <a:t>How to Use a Class Defined by Us (Custom</a:t>
            </a:r>
            <a:r>
              <a:rPr lang="bg-BG" sz="2800" dirty="0"/>
              <a:t> </a:t>
            </a:r>
            <a:r>
              <a:rPr lang="en-US" sz="2800" dirty="0"/>
              <a:t>Class)?</a:t>
            </a:r>
            <a:endParaRPr lang="bg-BG" sz="2800" dirty="0"/>
          </a:p>
        </p:txBody>
      </p:sp>
      <p:sp>
        <p:nvSpPr>
          <p:cNvPr id="4" name="Text Placeholder 3">
            <a:extLst>
              <a:ext uri="{FF2B5EF4-FFF2-40B4-BE49-F238E27FC236}">
                <a16:creationId xmlns:a16="http://schemas.microsoft.com/office/drawing/2014/main" id="{D8EE3670-B2C2-4F2A-94DD-F68C59FBC51F}"/>
              </a:ext>
            </a:extLst>
          </p:cNvPr>
          <p:cNvSpPr>
            <a:spLocks noGrp="1"/>
          </p:cNvSpPr>
          <p:nvPr>
            <p:ph type="body" idx="1"/>
          </p:nvPr>
        </p:nvSpPr>
        <p:spPr/>
        <p:txBody>
          <a:bodyPr/>
          <a:lstStyle/>
          <a:p>
            <a:pPr marL="120650" indent="0">
              <a:buNone/>
            </a:pPr>
            <a:r>
              <a:rPr lang="en-US" dirty="0"/>
              <a:t>In order to be able to use a given class, first we need to create an object of it.</a:t>
            </a:r>
          </a:p>
          <a:p>
            <a:pPr marL="120650" indent="0">
              <a:buNone/>
            </a:pPr>
            <a:r>
              <a:rPr lang="en-US" dirty="0"/>
              <a:t>This is done by the reserved word new in combination with some of the</a:t>
            </a:r>
          </a:p>
          <a:p>
            <a:pPr marL="120650" indent="0">
              <a:buNone/>
            </a:pPr>
            <a:r>
              <a:rPr lang="en-US" dirty="0"/>
              <a:t>constructors of the class. This will create an object from a given class (type).</a:t>
            </a:r>
          </a:p>
          <a:p>
            <a:pPr marL="120650" indent="0">
              <a:buNone/>
            </a:pPr>
            <a:endParaRPr lang="bg-BG" dirty="0"/>
          </a:p>
          <a:p>
            <a:pPr marL="120650" indent="0">
              <a:buNone/>
            </a:pPr>
            <a:r>
              <a:rPr lang="en-US" dirty="0"/>
              <a:t>If we want to manipulate the newly created object, we will have to assign it to</a:t>
            </a:r>
          </a:p>
          <a:p>
            <a:pPr marL="120650" indent="0">
              <a:buNone/>
            </a:pPr>
            <a:r>
              <a:rPr lang="en-US" dirty="0"/>
              <a:t>a variable from its class type. By doing it, in this variable we will keep the</a:t>
            </a:r>
          </a:p>
          <a:p>
            <a:pPr marL="120650" indent="0">
              <a:buNone/>
            </a:pPr>
            <a:r>
              <a:rPr lang="en-US" dirty="0"/>
              <a:t>connection (reference) to the object.</a:t>
            </a:r>
          </a:p>
          <a:p>
            <a:pPr marL="120650" indent="0">
              <a:buNone/>
            </a:pPr>
            <a:endParaRPr lang="bg-BG" dirty="0"/>
          </a:p>
          <a:p>
            <a:pPr marL="120650" indent="0">
              <a:buNone/>
            </a:pPr>
            <a:r>
              <a:rPr lang="en-US" dirty="0"/>
              <a:t>Using the variable, and the “dot” notation, we can call the methods and the</a:t>
            </a:r>
          </a:p>
          <a:p>
            <a:pPr marL="120650" indent="0">
              <a:buNone/>
            </a:pPr>
            <a:r>
              <a:rPr lang="en-US" dirty="0"/>
              <a:t>properties of the object, and as well as gain access to the fields (member</a:t>
            </a:r>
            <a:r>
              <a:rPr lang="bg-BG" dirty="0"/>
              <a:t> </a:t>
            </a:r>
            <a:r>
              <a:rPr lang="en-US" dirty="0"/>
              <a:t>variables).</a:t>
            </a:r>
            <a:endParaRPr lang="bg-BG" dirty="0"/>
          </a:p>
        </p:txBody>
      </p:sp>
    </p:spTree>
    <p:extLst>
      <p:ext uri="{BB962C8B-B14F-4D97-AF65-F5344CB8AC3E}">
        <p14:creationId xmlns:p14="http://schemas.microsoft.com/office/powerpoint/2010/main" val="285952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32C0DF-B412-4824-9E59-20C82A747DD8}"/>
              </a:ext>
            </a:extLst>
          </p:cNvPr>
          <p:cNvSpPr>
            <a:spLocks noGrp="1"/>
          </p:cNvSpPr>
          <p:nvPr>
            <p:ph type="ctrTitle"/>
          </p:nvPr>
        </p:nvSpPr>
        <p:spPr/>
        <p:txBody>
          <a:bodyPr/>
          <a:lstStyle/>
          <a:p>
            <a:r>
              <a:rPr lang="en-US" dirty="0"/>
              <a:t>Example – A Dog Meeting</a:t>
            </a:r>
            <a:endParaRPr lang="bg-BG" dirty="0"/>
          </a:p>
        </p:txBody>
      </p:sp>
      <p:sp>
        <p:nvSpPr>
          <p:cNvPr id="5" name="Subtitle 4">
            <a:extLst>
              <a:ext uri="{FF2B5EF4-FFF2-40B4-BE49-F238E27FC236}">
                <a16:creationId xmlns:a16="http://schemas.microsoft.com/office/drawing/2014/main" id="{0E50C0EE-C128-4C0D-85DB-5B69827B090C}"/>
              </a:ext>
            </a:extLst>
          </p:cNvPr>
          <p:cNvSpPr>
            <a:spLocks noGrp="1"/>
          </p:cNvSpPr>
          <p:nvPr>
            <p:ph type="subTitle" idx="1"/>
          </p:nvPr>
        </p:nvSpPr>
        <p:spPr/>
        <p:txBody>
          <a:bodyPr/>
          <a:lstStyle/>
          <a:p>
            <a:endParaRPr lang="bg-BG"/>
          </a:p>
        </p:txBody>
      </p:sp>
    </p:spTree>
    <p:extLst>
      <p:ext uri="{BB962C8B-B14F-4D97-AF65-F5344CB8AC3E}">
        <p14:creationId xmlns:p14="http://schemas.microsoft.com/office/powerpoint/2010/main" val="270805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8A37D-DEFC-463B-9CB8-1DE2221183AF}"/>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C2A2C8CC-2612-47DB-8ADC-4B6F289593D6}"/>
              </a:ext>
            </a:extLst>
          </p:cNvPr>
          <p:cNvSpPr>
            <a:spLocks noGrp="1"/>
          </p:cNvSpPr>
          <p:nvPr>
            <p:ph type="body" idx="1"/>
          </p:nvPr>
        </p:nvSpPr>
        <p:spPr/>
        <p:txBody>
          <a:bodyPr/>
          <a:lstStyle/>
          <a:p>
            <a:pPr marL="120650" indent="0">
              <a:buNone/>
            </a:pPr>
            <a:r>
              <a:rPr lang="en-US" dirty="0"/>
              <a:t>Let’s revise, when we create an object in .NET, one consists from two parts –</a:t>
            </a:r>
          </a:p>
          <a:p>
            <a:pPr marL="120650" indent="0">
              <a:buNone/>
            </a:pPr>
            <a:r>
              <a:rPr lang="en-US" dirty="0"/>
              <a:t>the significant part (data), which contains its data and it is located in the</a:t>
            </a:r>
          </a:p>
          <a:p>
            <a:pPr marL="120650" indent="0">
              <a:buNone/>
            </a:pPr>
            <a:r>
              <a:rPr lang="en-US" dirty="0"/>
              <a:t>memory of the operating system called a dynamic memory (heap) and a</a:t>
            </a:r>
          </a:p>
          <a:p>
            <a:pPr marL="120650" indent="0">
              <a:buNone/>
            </a:pPr>
            <a:r>
              <a:rPr lang="en-US" dirty="0"/>
              <a:t>reference part to this object, which resides in the other part of the operating</a:t>
            </a:r>
          </a:p>
          <a:p>
            <a:pPr marL="120650" indent="0">
              <a:buNone/>
            </a:pPr>
            <a:r>
              <a:rPr lang="en-US" dirty="0"/>
              <a:t>system’s memory, where are stored the local variable and parameters of the</a:t>
            </a:r>
          </a:p>
          <a:p>
            <a:pPr marL="120650" indent="0">
              <a:buNone/>
            </a:pPr>
            <a:r>
              <a:rPr lang="en-US" dirty="0"/>
              <a:t>methods (the program execution stack).</a:t>
            </a:r>
          </a:p>
          <a:p>
            <a:pPr marL="120650" indent="0">
              <a:buNone/>
            </a:pPr>
            <a:endParaRPr lang="en-US" dirty="0"/>
          </a:p>
          <a:p>
            <a:pPr marL="120650" indent="0">
              <a:buNone/>
            </a:pPr>
            <a:r>
              <a:rPr lang="en-US" dirty="0"/>
              <a:t>For example, let’s have a class called Dog, which has the properties for name,</a:t>
            </a:r>
          </a:p>
          <a:p>
            <a:pPr marL="120650" indent="0">
              <a:buNone/>
            </a:pPr>
            <a:r>
              <a:rPr lang="en-US" dirty="0"/>
              <a:t>kind and age. Let’s create a variable dog from this class. This variable is a</a:t>
            </a:r>
          </a:p>
          <a:p>
            <a:pPr marL="120650" indent="0">
              <a:buNone/>
            </a:pPr>
            <a:r>
              <a:rPr lang="en-US" dirty="0"/>
              <a:t>reference to the object and is in the dynamic memory (heap).</a:t>
            </a:r>
            <a:endParaRPr lang="bg-BG" dirty="0"/>
          </a:p>
        </p:txBody>
      </p:sp>
    </p:spTree>
    <p:extLst>
      <p:ext uri="{BB962C8B-B14F-4D97-AF65-F5344CB8AC3E}">
        <p14:creationId xmlns:p14="http://schemas.microsoft.com/office/powerpoint/2010/main" val="292943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3CFB-1CE2-4E29-8A7C-60F331DB16B7}"/>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CD60DE53-56F4-486E-B4FE-863C84FEDD55}"/>
              </a:ext>
            </a:extLst>
          </p:cNvPr>
          <p:cNvSpPr>
            <a:spLocks noGrp="1"/>
          </p:cNvSpPr>
          <p:nvPr>
            <p:ph type="body" idx="1"/>
          </p:nvPr>
        </p:nvSpPr>
        <p:spPr>
          <a:xfrm>
            <a:off x="1730000" y="1660187"/>
            <a:ext cx="9385200" cy="4311580"/>
          </a:xfrm>
        </p:spPr>
        <p:txBody>
          <a:bodyPr/>
          <a:lstStyle/>
          <a:p>
            <a:pPr marL="120650" indent="0">
              <a:buNone/>
            </a:pPr>
            <a:r>
              <a:rPr lang="en-US" dirty="0"/>
              <a:t>The reference is a variable, which can access objects. The figure below</a:t>
            </a:r>
          </a:p>
          <a:p>
            <a:pPr marL="120650" indent="0">
              <a:buNone/>
            </a:pPr>
            <a:r>
              <a:rPr lang="en-US" dirty="0"/>
              <a:t>depicts an example reference, which has link to the real object in the heap,</a:t>
            </a:r>
          </a:p>
          <a:p>
            <a:pPr marL="120650" indent="0">
              <a:buNone/>
            </a:pPr>
            <a:r>
              <a:rPr lang="en-US" dirty="0"/>
              <a:t>and is called with the name dog. One, compare to the variable from primitive</a:t>
            </a:r>
          </a:p>
          <a:p>
            <a:pPr marL="120650" indent="0">
              <a:buNone/>
            </a:pPr>
            <a:r>
              <a:rPr lang="en-US" dirty="0"/>
              <a:t>(value type), does not contain the real value (i.e. the data of the object), but</a:t>
            </a:r>
          </a:p>
          <a:p>
            <a:pPr marL="120650" indent="0">
              <a:buNone/>
            </a:pPr>
            <a:r>
              <a:rPr lang="en-US" dirty="0"/>
              <a:t>the address, where one is located in the heap memory:</a:t>
            </a:r>
            <a:endParaRPr lang="bg-BG" dirty="0"/>
          </a:p>
        </p:txBody>
      </p:sp>
      <p:pic>
        <p:nvPicPr>
          <p:cNvPr id="5" name="Picture 4">
            <a:extLst>
              <a:ext uri="{FF2B5EF4-FFF2-40B4-BE49-F238E27FC236}">
                <a16:creationId xmlns:a16="http://schemas.microsoft.com/office/drawing/2014/main" id="{D5E5F702-92FA-44D5-955D-BAC54E67D8EE}"/>
              </a:ext>
            </a:extLst>
          </p:cNvPr>
          <p:cNvPicPr>
            <a:picLocks noChangeAspect="1"/>
          </p:cNvPicPr>
          <p:nvPr/>
        </p:nvPicPr>
        <p:blipFill>
          <a:blip r:embed="rId2"/>
          <a:stretch>
            <a:fillRect/>
          </a:stretch>
        </p:blipFill>
        <p:spPr>
          <a:xfrm>
            <a:off x="1970358" y="3913356"/>
            <a:ext cx="4619625" cy="2247900"/>
          </a:xfrm>
          <a:prstGeom prst="rect">
            <a:avLst/>
          </a:prstGeom>
        </p:spPr>
      </p:pic>
    </p:spTree>
    <p:extLst>
      <p:ext uri="{BB962C8B-B14F-4D97-AF65-F5344CB8AC3E}">
        <p14:creationId xmlns:p14="http://schemas.microsoft.com/office/powerpoint/2010/main" val="2265738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2DC8-0BB4-43B7-A2B6-6176EE3CD0B4}"/>
              </a:ext>
            </a:extLst>
          </p:cNvPr>
          <p:cNvSpPr>
            <a:spLocks noGrp="1"/>
          </p:cNvSpPr>
          <p:nvPr>
            <p:ph type="title"/>
          </p:nvPr>
        </p:nvSpPr>
        <p:spPr/>
        <p:txBody>
          <a:bodyPr/>
          <a:lstStyle/>
          <a:p>
            <a:r>
              <a:rPr lang="en-US" dirty="0"/>
              <a:t>Nature of Objects</a:t>
            </a:r>
            <a:endParaRPr lang="bg-BG" dirty="0"/>
          </a:p>
        </p:txBody>
      </p:sp>
      <p:sp>
        <p:nvSpPr>
          <p:cNvPr id="3" name="Text Placeholder 2">
            <a:extLst>
              <a:ext uri="{FF2B5EF4-FFF2-40B4-BE49-F238E27FC236}">
                <a16:creationId xmlns:a16="http://schemas.microsoft.com/office/drawing/2014/main" id="{B43FCE45-EE39-42CC-8795-2216235F8EAE}"/>
              </a:ext>
            </a:extLst>
          </p:cNvPr>
          <p:cNvSpPr>
            <a:spLocks noGrp="1"/>
          </p:cNvSpPr>
          <p:nvPr>
            <p:ph type="body" idx="1"/>
          </p:nvPr>
        </p:nvSpPr>
        <p:spPr>
          <a:xfrm>
            <a:off x="1730000" y="1743901"/>
            <a:ext cx="9385200" cy="1855334"/>
          </a:xfrm>
        </p:spPr>
        <p:txBody>
          <a:bodyPr/>
          <a:lstStyle/>
          <a:p>
            <a:pPr marL="120650" indent="0">
              <a:buNone/>
            </a:pPr>
            <a:r>
              <a:rPr lang="en-US" dirty="0"/>
              <a:t>When we declare one variable from type a particular class, and we do not</a:t>
            </a:r>
          </a:p>
          <a:p>
            <a:pPr marL="120650" indent="0">
              <a:buNone/>
            </a:pPr>
            <a:r>
              <a:rPr lang="en-US" dirty="0"/>
              <a:t>want the variable to be associated with a specific object, then we assign to it</a:t>
            </a:r>
          </a:p>
          <a:p>
            <a:pPr marL="120650" indent="0">
              <a:buNone/>
            </a:pPr>
            <a:r>
              <a:rPr lang="en-US" dirty="0"/>
              <a:t>the value null. The reserved word null in the C# language means, that the</a:t>
            </a:r>
          </a:p>
          <a:p>
            <a:pPr marL="120650" indent="0">
              <a:buNone/>
            </a:pPr>
            <a:r>
              <a:rPr lang="en-US" dirty="0"/>
              <a:t>variable does not point to any object (there is a missing value)</a:t>
            </a:r>
            <a:endParaRPr lang="bg-BG" dirty="0"/>
          </a:p>
        </p:txBody>
      </p:sp>
      <p:pic>
        <p:nvPicPr>
          <p:cNvPr id="5" name="Picture 4">
            <a:extLst>
              <a:ext uri="{FF2B5EF4-FFF2-40B4-BE49-F238E27FC236}">
                <a16:creationId xmlns:a16="http://schemas.microsoft.com/office/drawing/2014/main" id="{1CEA5CC9-9312-4A71-BC80-A3608860303F}"/>
              </a:ext>
            </a:extLst>
          </p:cNvPr>
          <p:cNvPicPr>
            <a:picLocks noChangeAspect="1"/>
          </p:cNvPicPr>
          <p:nvPr/>
        </p:nvPicPr>
        <p:blipFill>
          <a:blip r:embed="rId2"/>
          <a:stretch>
            <a:fillRect/>
          </a:stretch>
        </p:blipFill>
        <p:spPr>
          <a:xfrm>
            <a:off x="1991130" y="3599234"/>
            <a:ext cx="4591050" cy="1714500"/>
          </a:xfrm>
          <a:prstGeom prst="rect">
            <a:avLst/>
          </a:prstGeom>
        </p:spPr>
      </p:pic>
    </p:spTree>
    <p:extLst>
      <p:ext uri="{BB962C8B-B14F-4D97-AF65-F5344CB8AC3E}">
        <p14:creationId xmlns:p14="http://schemas.microsoft.com/office/powerpoint/2010/main" val="381095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F94D-41D9-424F-9A38-755145BD8A79}"/>
              </a:ext>
            </a:extLst>
          </p:cNvPr>
          <p:cNvSpPr>
            <a:spLocks noGrp="1"/>
          </p:cNvSpPr>
          <p:nvPr>
            <p:ph type="title"/>
          </p:nvPr>
        </p:nvSpPr>
        <p:spPr/>
        <p:txBody>
          <a:bodyPr/>
          <a:lstStyle/>
          <a:p>
            <a:r>
              <a:rPr lang="en-US" dirty="0"/>
              <a:t>Organizing Classes in Namespaces</a:t>
            </a:r>
            <a:endParaRPr lang="bg-BG" dirty="0"/>
          </a:p>
        </p:txBody>
      </p:sp>
      <p:sp>
        <p:nvSpPr>
          <p:cNvPr id="3" name="Text Placeholder 2">
            <a:extLst>
              <a:ext uri="{FF2B5EF4-FFF2-40B4-BE49-F238E27FC236}">
                <a16:creationId xmlns:a16="http://schemas.microsoft.com/office/drawing/2014/main" id="{EE219B7C-5985-486C-AEB2-18FFF1DF524A}"/>
              </a:ext>
            </a:extLst>
          </p:cNvPr>
          <p:cNvSpPr>
            <a:spLocks noGrp="1"/>
          </p:cNvSpPr>
          <p:nvPr>
            <p:ph type="body" idx="1"/>
          </p:nvPr>
        </p:nvSpPr>
        <p:spPr>
          <a:xfrm>
            <a:off x="1730000" y="1743900"/>
            <a:ext cx="9794034" cy="4728236"/>
          </a:xfrm>
        </p:spPr>
        <p:txBody>
          <a:bodyPr/>
          <a:lstStyle/>
          <a:p>
            <a:pPr marL="120650" indent="0">
              <a:buNone/>
            </a:pPr>
            <a:r>
              <a:rPr lang="en-US" dirty="0"/>
              <a:t>If we want to include in our code namespaces for the operation in our classes, declared in some file or set of files, this should be done by the so named using directives. They are not required, but if they exist, they are on the first lines in the class file, before the declaration of the classes or other types.</a:t>
            </a:r>
          </a:p>
          <a:p>
            <a:pPr marL="120650" indent="0">
              <a:buNone/>
            </a:pPr>
            <a:endParaRPr lang="en-US" dirty="0"/>
          </a:p>
          <a:p>
            <a:pPr marL="120650" indent="0">
              <a:buNone/>
            </a:pPr>
            <a:r>
              <a:rPr lang="en-US" dirty="0"/>
              <a:t>In the next paragraphs we will understand how they exactly are used. After the insertion of the used namespaces, the next is the declaration of the namespace of the classes in the file. As we know, there is no requirement to declare classes in a namespace, but it is a good programming technique if we do it, because the class distribution in the namespace is used for better organization of the code and determination of the classes with equal names.</a:t>
            </a:r>
          </a:p>
          <a:p>
            <a:pPr marL="120650" indent="0">
              <a:buNone/>
            </a:pPr>
            <a:endParaRPr lang="en-US" dirty="0"/>
          </a:p>
          <a:p>
            <a:pPr marL="120650" indent="0">
              <a:buNone/>
            </a:pPr>
            <a:r>
              <a:rPr lang="en-US" dirty="0"/>
              <a:t>The namespaces contain classes, structure, interfaces and other types of data, and as well other namespaces. An example of nested namespace is System, which contains the namespace Data. The full name of the second namespace is </a:t>
            </a:r>
            <a:r>
              <a:rPr lang="en-US" dirty="0" err="1"/>
              <a:t>System.Data</a:t>
            </a:r>
            <a:r>
              <a:rPr lang="en-US" dirty="0"/>
              <a:t> and one is nested in the namespace System</a:t>
            </a:r>
            <a:endParaRPr lang="bg-BG" dirty="0"/>
          </a:p>
        </p:txBody>
      </p:sp>
    </p:spTree>
    <p:extLst>
      <p:ext uri="{BB962C8B-B14F-4D97-AF65-F5344CB8AC3E}">
        <p14:creationId xmlns:p14="http://schemas.microsoft.com/office/powerpoint/2010/main" val="109164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6DDC-FE39-4783-99EE-3B552189FAA3}"/>
              </a:ext>
            </a:extLst>
          </p:cNvPr>
          <p:cNvSpPr>
            <a:spLocks noGrp="1"/>
          </p:cNvSpPr>
          <p:nvPr>
            <p:ph type="title"/>
          </p:nvPr>
        </p:nvSpPr>
        <p:spPr/>
        <p:txBody>
          <a:bodyPr/>
          <a:lstStyle/>
          <a:p>
            <a:r>
              <a:rPr lang="en-US" dirty="0"/>
              <a:t>Organizing Classes in Namespaces</a:t>
            </a:r>
            <a:endParaRPr lang="bg-BG" dirty="0"/>
          </a:p>
        </p:txBody>
      </p:sp>
      <p:sp>
        <p:nvSpPr>
          <p:cNvPr id="3" name="Text Placeholder 2">
            <a:extLst>
              <a:ext uri="{FF2B5EF4-FFF2-40B4-BE49-F238E27FC236}">
                <a16:creationId xmlns:a16="http://schemas.microsoft.com/office/drawing/2014/main" id="{384648A2-6A19-45BD-AD09-111DE541C3DB}"/>
              </a:ext>
            </a:extLst>
          </p:cNvPr>
          <p:cNvSpPr>
            <a:spLocks noGrp="1"/>
          </p:cNvSpPr>
          <p:nvPr>
            <p:ph type="body" idx="1"/>
          </p:nvPr>
        </p:nvSpPr>
        <p:spPr>
          <a:xfrm>
            <a:off x="1730000" y="2090067"/>
            <a:ext cx="10027498" cy="3881700"/>
          </a:xfrm>
        </p:spPr>
        <p:txBody>
          <a:bodyPr/>
          <a:lstStyle/>
          <a:p>
            <a:pPr marL="120650" indent="0">
              <a:buNone/>
            </a:pPr>
            <a:r>
              <a:rPr lang="en-US" dirty="0"/>
              <a:t>The full name of a class in .NET Framework is the class name, preceded by the namespace in which the class is declared, e.g.: &lt;</a:t>
            </a:r>
            <a:r>
              <a:rPr lang="en-US" dirty="0" err="1"/>
              <a:t>namespace_name</a:t>
            </a:r>
            <a:r>
              <a:rPr lang="en-US" dirty="0"/>
              <a:t>&gt;. &lt;</a:t>
            </a:r>
            <a:r>
              <a:rPr lang="en-US" dirty="0" err="1"/>
              <a:t>class_name</a:t>
            </a:r>
            <a:r>
              <a:rPr lang="en-US" dirty="0"/>
              <a:t>&gt;. By the using reserved word we can use types from certain namespace, without writing the full name, e.g.:</a:t>
            </a:r>
            <a:endParaRPr lang="bg-BG" dirty="0"/>
          </a:p>
        </p:txBody>
      </p:sp>
      <p:pic>
        <p:nvPicPr>
          <p:cNvPr id="5" name="Picture 4">
            <a:extLst>
              <a:ext uri="{FF2B5EF4-FFF2-40B4-BE49-F238E27FC236}">
                <a16:creationId xmlns:a16="http://schemas.microsoft.com/office/drawing/2014/main" id="{042BE286-9816-47E7-9B57-1461A0225FE2}"/>
              </a:ext>
            </a:extLst>
          </p:cNvPr>
          <p:cNvPicPr>
            <a:picLocks noChangeAspect="1"/>
          </p:cNvPicPr>
          <p:nvPr/>
        </p:nvPicPr>
        <p:blipFill>
          <a:blip r:embed="rId2"/>
          <a:stretch>
            <a:fillRect/>
          </a:stretch>
        </p:blipFill>
        <p:spPr>
          <a:xfrm>
            <a:off x="1990623" y="3229886"/>
            <a:ext cx="6524625" cy="942975"/>
          </a:xfrm>
          <a:prstGeom prst="rect">
            <a:avLst/>
          </a:prstGeom>
        </p:spPr>
      </p:pic>
      <p:pic>
        <p:nvPicPr>
          <p:cNvPr id="7" name="Picture 6">
            <a:extLst>
              <a:ext uri="{FF2B5EF4-FFF2-40B4-BE49-F238E27FC236}">
                <a16:creationId xmlns:a16="http://schemas.microsoft.com/office/drawing/2014/main" id="{05F5A1D9-B40D-455D-BA21-2CDC880194B8}"/>
              </a:ext>
            </a:extLst>
          </p:cNvPr>
          <p:cNvPicPr>
            <a:picLocks noChangeAspect="1"/>
          </p:cNvPicPr>
          <p:nvPr/>
        </p:nvPicPr>
        <p:blipFill>
          <a:blip r:embed="rId3"/>
          <a:stretch>
            <a:fillRect/>
          </a:stretch>
        </p:blipFill>
        <p:spPr>
          <a:xfrm>
            <a:off x="1990623" y="4807855"/>
            <a:ext cx="6515100" cy="504825"/>
          </a:xfrm>
          <a:prstGeom prst="rect">
            <a:avLst/>
          </a:prstGeom>
        </p:spPr>
      </p:pic>
    </p:spTree>
    <p:extLst>
      <p:ext uri="{BB962C8B-B14F-4D97-AF65-F5344CB8AC3E}">
        <p14:creationId xmlns:p14="http://schemas.microsoft.com/office/powerpoint/2010/main" val="3307053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AA3AF-71C1-494A-9D03-EB51D7EAB698}"/>
              </a:ext>
            </a:extLst>
          </p:cNvPr>
          <p:cNvSpPr>
            <a:spLocks noGrp="1"/>
          </p:cNvSpPr>
          <p:nvPr>
            <p:ph type="title"/>
          </p:nvPr>
        </p:nvSpPr>
        <p:spPr/>
        <p:txBody>
          <a:bodyPr/>
          <a:lstStyle/>
          <a:p>
            <a:r>
              <a:rPr lang="en-US" dirty="0"/>
              <a:t>Modifiers and Access Levels (Visibility)</a:t>
            </a:r>
            <a:endParaRPr lang="bg-BG" dirty="0"/>
          </a:p>
        </p:txBody>
      </p:sp>
      <p:sp>
        <p:nvSpPr>
          <p:cNvPr id="3" name="Text Placeholder 2">
            <a:extLst>
              <a:ext uri="{FF2B5EF4-FFF2-40B4-BE49-F238E27FC236}">
                <a16:creationId xmlns:a16="http://schemas.microsoft.com/office/drawing/2014/main" id="{CFBA57CD-1F18-4FB8-ACDC-7B6917C55013}"/>
              </a:ext>
            </a:extLst>
          </p:cNvPr>
          <p:cNvSpPr>
            <a:spLocks noGrp="1"/>
          </p:cNvSpPr>
          <p:nvPr>
            <p:ph type="body" idx="1"/>
          </p:nvPr>
        </p:nvSpPr>
        <p:spPr>
          <a:xfrm>
            <a:off x="1730000" y="2090067"/>
            <a:ext cx="9385200" cy="1729661"/>
          </a:xfrm>
        </p:spPr>
        <p:txBody>
          <a:bodyPr/>
          <a:lstStyle/>
          <a:p>
            <a:pPr marL="120650" indent="0">
              <a:buNone/>
            </a:pPr>
            <a:r>
              <a:rPr lang="en-US" dirty="0"/>
              <a:t>As we explained, in C# there are four access modifiers – public, private, protected and internal. Based on them we control the access (visibility) to the elements of the class, in front of which they are used. </a:t>
            </a:r>
            <a:endParaRPr lang="bg-BG" dirty="0"/>
          </a:p>
          <a:p>
            <a:pPr marL="120650" indent="0">
              <a:buNone/>
            </a:pPr>
            <a:endParaRPr lang="en-US" dirty="0"/>
          </a:p>
          <a:p>
            <a:pPr marL="120650" indent="0">
              <a:buNone/>
            </a:pPr>
            <a:r>
              <a:rPr lang="en-US" dirty="0"/>
              <a:t>The levels of access in .NET are public, protected, internal, protected internal and private.</a:t>
            </a:r>
            <a:endParaRPr lang="bg-BG" dirty="0"/>
          </a:p>
        </p:txBody>
      </p:sp>
    </p:spTree>
    <p:extLst>
      <p:ext uri="{BB962C8B-B14F-4D97-AF65-F5344CB8AC3E}">
        <p14:creationId xmlns:p14="http://schemas.microsoft.com/office/powerpoint/2010/main" val="10716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0999-8309-4F0A-AA2E-F03996C96FD6}"/>
              </a:ext>
            </a:extLst>
          </p:cNvPr>
          <p:cNvSpPr>
            <a:spLocks noGrp="1"/>
          </p:cNvSpPr>
          <p:nvPr>
            <p:ph type="title"/>
          </p:nvPr>
        </p:nvSpPr>
        <p:spPr/>
        <p:txBody>
          <a:bodyPr/>
          <a:lstStyle/>
          <a:p>
            <a:r>
              <a:rPr lang="en-US" dirty="0"/>
              <a:t>Access Level "public"</a:t>
            </a:r>
            <a:endParaRPr lang="bg-BG" dirty="0"/>
          </a:p>
        </p:txBody>
      </p:sp>
      <p:sp>
        <p:nvSpPr>
          <p:cNvPr id="3" name="Text Placeholder 2">
            <a:extLst>
              <a:ext uri="{FF2B5EF4-FFF2-40B4-BE49-F238E27FC236}">
                <a16:creationId xmlns:a16="http://schemas.microsoft.com/office/drawing/2014/main" id="{7B2547BD-D57B-4F56-A2F2-819C01E20451}"/>
              </a:ext>
            </a:extLst>
          </p:cNvPr>
          <p:cNvSpPr>
            <a:spLocks noGrp="1"/>
          </p:cNvSpPr>
          <p:nvPr>
            <p:ph type="body" idx="1"/>
          </p:nvPr>
        </p:nvSpPr>
        <p:spPr/>
        <p:txBody>
          <a:bodyPr/>
          <a:lstStyle/>
          <a:p>
            <a:pPr marL="120650" indent="0">
              <a:buNone/>
            </a:pPr>
            <a:r>
              <a:rPr lang="en-US" dirty="0"/>
              <a:t>When we use the modifier public in front of some element, we are telling the</a:t>
            </a:r>
          </a:p>
          <a:p>
            <a:pPr marL="120650" indent="0">
              <a:buNone/>
            </a:pPr>
            <a:r>
              <a:rPr lang="en-US" dirty="0"/>
              <a:t>compiler, that this element can be accessed from every class, no matter</a:t>
            </a:r>
          </a:p>
          <a:p>
            <a:pPr marL="120650" indent="0">
              <a:buNone/>
            </a:pPr>
            <a:r>
              <a:rPr lang="en-US" dirty="0"/>
              <a:t>from the current project (assembly), from the current namespace. </a:t>
            </a:r>
            <a:endParaRPr lang="bg-BG" dirty="0"/>
          </a:p>
          <a:p>
            <a:pPr marL="120650" indent="0">
              <a:buNone/>
            </a:pPr>
            <a:endParaRPr lang="bg-BG" dirty="0"/>
          </a:p>
          <a:p>
            <a:pPr marL="120650" indent="0">
              <a:buNone/>
            </a:pPr>
            <a:r>
              <a:rPr lang="en-US" dirty="0"/>
              <a:t>The access</a:t>
            </a:r>
            <a:r>
              <a:rPr lang="bg-BG" dirty="0"/>
              <a:t> </a:t>
            </a:r>
            <a:r>
              <a:rPr lang="en-US" dirty="0"/>
              <a:t>level public defines the miss of restrictions regarding the visibility. This</a:t>
            </a:r>
          </a:p>
          <a:p>
            <a:pPr marL="120650" indent="0">
              <a:buNone/>
            </a:pPr>
            <a:r>
              <a:rPr lang="en-US" dirty="0"/>
              <a:t>access level is the least restricted access level in C#.</a:t>
            </a:r>
            <a:endParaRPr lang="bg-BG" dirty="0"/>
          </a:p>
        </p:txBody>
      </p:sp>
    </p:spTree>
    <p:extLst>
      <p:ext uri="{BB962C8B-B14F-4D97-AF65-F5344CB8AC3E}">
        <p14:creationId xmlns:p14="http://schemas.microsoft.com/office/powerpoint/2010/main" val="98821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1117-B7EF-4C8D-8A33-CC1321B02C3B}"/>
              </a:ext>
            </a:extLst>
          </p:cNvPr>
          <p:cNvSpPr>
            <a:spLocks noGrp="1"/>
          </p:cNvSpPr>
          <p:nvPr>
            <p:ph type="title"/>
          </p:nvPr>
        </p:nvSpPr>
        <p:spPr/>
        <p:txBody>
          <a:bodyPr/>
          <a:lstStyle/>
          <a:p>
            <a:r>
              <a:rPr lang="en-US" dirty="0"/>
              <a:t>Introduction</a:t>
            </a:r>
            <a:endParaRPr lang="bg-BG" dirty="0"/>
          </a:p>
        </p:txBody>
      </p:sp>
      <p:sp>
        <p:nvSpPr>
          <p:cNvPr id="3" name="Text Placeholder 2">
            <a:extLst>
              <a:ext uri="{FF2B5EF4-FFF2-40B4-BE49-F238E27FC236}">
                <a16:creationId xmlns:a16="http://schemas.microsoft.com/office/drawing/2014/main" id="{4DFCCBE4-AC76-4156-BD9C-32B1F9CA981B}"/>
              </a:ext>
            </a:extLst>
          </p:cNvPr>
          <p:cNvSpPr>
            <a:spLocks noGrp="1"/>
          </p:cNvSpPr>
          <p:nvPr>
            <p:ph type="body" idx="1"/>
          </p:nvPr>
        </p:nvSpPr>
        <p:spPr/>
        <p:txBody>
          <a:bodyPr/>
          <a:lstStyle/>
          <a:p>
            <a:r>
              <a:rPr lang="en-US" dirty="0"/>
              <a:t>In this chapter we will understand how to define custom classes and their elements. We will learn to declare fields, constructors and properties for the classes. </a:t>
            </a:r>
          </a:p>
          <a:p>
            <a:r>
              <a:rPr lang="en-US" dirty="0"/>
              <a:t>We will revise what a method is and we will broaden our knowledge about access modifiers and methods. </a:t>
            </a:r>
          </a:p>
          <a:p>
            <a:r>
              <a:rPr lang="en-US" dirty="0"/>
              <a:t>We will observe the characteristics of the constructors and we will set out how the program objects coexist in the dynamic memory and how their fields are initialized.</a:t>
            </a:r>
          </a:p>
          <a:p>
            <a:r>
              <a:rPr lang="en-US" dirty="0"/>
              <a:t>Finally, we will explain what the static elements of a class are – fields (including constants), properties and methods and how to use them properly. </a:t>
            </a:r>
          </a:p>
          <a:p>
            <a:r>
              <a:rPr lang="en-US" dirty="0"/>
              <a:t>In this chapter we will also introduce generic types (generics), enumerated types (enumerations) and nested classes.</a:t>
            </a:r>
            <a:endParaRPr lang="bg-BG" dirty="0"/>
          </a:p>
        </p:txBody>
      </p:sp>
    </p:spTree>
    <p:extLst>
      <p:ext uri="{BB962C8B-B14F-4D97-AF65-F5344CB8AC3E}">
        <p14:creationId xmlns:p14="http://schemas.microsoft.com/office/powerpoint/2010/main" val="3677536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B518-E979-4B62-8895-301EECAE091A}"/>
              </a:ext>
            </a:extLst>
          </p:cNvPr>
          <p:cNvSpPr>
            <a:spLocks noGrp="1"/>
          </p:cNvSpPr>
          <p:nvPr>
            <p:ph type="title"/>
          </p:nvPr>
        </p:nvSpPr>
        <p:spPr/>
        <p:txBody>
          <a:bodyPr/>
          <a:lstStyle/>
          <a:p>
            <a:r>
              <a:rPr lang="en-US" dirty="0"/>
              <a:t>Access Level "private"</a:t>
            </a:r>
            <a:endParaRPr lang="bg-BG" dirty="0"/>
          </a:p>
        </p:txBody>
      </p:sp>
      <p:sp>
        <p:nvSpPr>
          <p:cNvPr id="3" name="Text Placeholder 2">
            <a:extLst>
              <a:ext uri="{FF2B5EF4-FFF2-40B4-BE49-F238E27FC236}">
                <a16:creationId xmlns:a16="http://schemas.microsoft.com/office/drawing/2014/main" id="{EFCB2AFB-CBCC-431F-9CCD-A8E5523D7E85}"/>
              </a:ext>
            </a:extLst>
          </p:cNvPr>
          <p:cNvSpPr>
            <a:spLocks noGrp="1"/>
          </p:cNvSpPr>
          <p:nvPr>
            <p:ph type="body" idx="1"/>
          </p:nvPr>
        </p:nvSpPr>
        <p:spPr/>
        <p:txBody>
          <a:bodyPr/>
          <a:lstStyle/>
          <a:p>
            <a:pPr marL="120650" indent="0">
              <a:buNone/>
            </a:pPr>
            <a:r>
              <a:rPr lang="en-US" dirty="0"/>
              <a:t>The access level private is the one, which defines the most restrictive</a:t>
            </a:r>
            <a:r>
              <a:rPr lang="bg-BG" dirty="0"/>
              <a:t> </a:t>
            </a:r>
            <a:r>
              <a:rPr lang="en-US" dirty="0"/>
              <a:t>level of visibility of the class and its elements. </a:t>
            </a:r>
            <a:endParaRPr lang="bg-BG" dirty="0"/>
          </a:p>
          <a:p>
            <a:pPr marL="120650" indent="0">
              <a:buNone/>
            </a:pPr>
            <a:endParaRPr lang="bg-BG" dirty="0"/>
          </a:p>
          <a:p>
            <a:pPr marL="120650" indent="0">
              <a:buNone/>
            </a:pPr>
            <a:r>
              <a:rPr lang="en-US" dirty="0"/>
              <a:t>The modifier private is used</a:t>
            </a:r>
            <a:r>
              <a:rPr lang="bg-BG" dirty="0"/>
              <a:t> </a:t>
            </a:r>
            <a:r>
              <a:rPr lang="en-US" dirty="0"/>
              <a:t>to indicate, that the element, to which is issued, cannot be accessed from</a:t>
            </a:r>
            <a:r>
              <a:rPr lang="bg-BG" dirty="0"/>
              <a:t> </a:t>
            </a:r>
            <a:r>
              <a:rPr lang="en-US" dirty="0"/>
              <a:t>any other class (except the class, in which it is defined), even if this class</a:t>
            </a:r>
          </a:p>
          <a:p>
            <a:pPr marL="120650" indent="0">
              <a:buNone/>
            </a:pPr>
            <a:r>
              <a:rPr lang="en-US" dirty="0"/>
              <a:t>exists in the same namespace. </a:t>
            </a:r>
            <a:endParaRPr lang="bg-BG" dirty="0"/>
          </a:p>
          <a:p>
            <a:pPr marL="120650" indent="0">
              <a:buNone/>
            </a:pPr>
            <a:endParaRPr lang="bg-BG" dirty="0"/>
          </a:p>
          <a:p>
            <a:pPr marL="120650" indent="0">
              <a:buNone/>
            </a:pPr>
            <a:r>
              <a:rPr lang="en-US" dirty="0"/>
              <a:t>This is the default access level, i.e. it is used</a:t>
            </a:r>
            <a:r>
              <a:rPr lang="bg-BG" dirty="0"/>
              <a:t> </a:t>
            </a:r>
            <a:r>
              <a:rPr lang="en-US" dirty="0"/>
              <a:t>when there is no access level modifier in front of the respective element of a</a:t>
            </a:r>
            <a:r>
              <a:rPr lang="bg-BG" dirty="0"/>
              <a:t> </a:t>
            </a:r>
            <a:r>
              <a:rPr lang="en-US" dirty="0"/>
              <a:t>class (this is true only for elements inside a class).</a:t>
            </a:r>
            <a:endParaRPr lang="bg-BG" dirty="0"/>
          </a:p>
        </p:txBody>
      </p:sp>
    </p:spTree>
    <p:extLst>
      <p:ext uri="{BB962C8B-B14F-4D97-AF65-F5344CB8AC3E}">
        <p14:creationId xmlns:p14="http://schemas.microsoft.com/office/powerpoint/2010/main" val="2006747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FD3C-9717-49C1-BF09-F6B3F0D1E2BA}"/>
              </a:ext>
            </a:extLst>
          </p:cNvPr>
          <p:cNvSpPr>
            <a:spLocks noGrp="1"/>
          </p:cNvSpPr>
          <p:nvPr>
            <p:ph type="title"/>
          </p:nvPr>
        </p:nvSpPr>
        <p:spPr/>
        <p:txBody>
          <a:bodyPr/>
          <a:lstStyle/>
          <a:p>
            <a:r>
              <a:rPr lang="en-US" dirty="0"/>
              <a:t>Access Level "internal"</a:t>
            </a:r>
            <a:endParaRPr lang="bg-BG" dirty="0"/>
          </a:p>
        </p:txBody>
      </p:sp>
      <p:sp>
        <p:nvSpPr>
          <p:cNvPr id="3" name="Text Placeholder 2">
            <a:extLst>
              <a:ext uri="{FF2B5EF4-FFF2-40B4-BE49-F238E27FC236}">
                <a16:creationId xmlns:a16="http://schemas.microsoft.com/office/drawing/2014/main" id="{3F18D9E9-CA0D-406D-B6A1-98AEFE9EDCF9}"/>
              </a:ext>
            </a:extLst>
          </p:cNvPr>
          <p:cNvSpPr>
            <a:spLocks noGrp="1"/>
          </p:cNvSpPr>
          <p:nvPr>
            <p:ph type="body" idx="1"/>
          </p:nvPr>
        </p:nvSpPr>
        <p:spPr/>
        <p:txBody>
          <a:bodyPr/>
          <a:lstStyle/>
          <a:p>
            <a:pPr marL="120650" indent="0">
              <a:buNone/>
            </a:pPr>
            <a:r>
              <a:rPr lang="en-US" dirty="0"/>
              <a:t>The modifier internal is used to limit the access to the elements of the class</a:t>
            </a:r>
            <a:r>
              <a:rPr lang="bg-BG" dirty="0"/>
              <a:t> </a:t>
            </a:r>
            <a:r>
              <a:rPr lang="en-US" dirty="0"/>
              <a:t>only to files from the same assembly, i.e. the same project in Visual Studio.</a:t>
            </a:r>
            <a:endParaRPr lang="bg-BG" dirty="0"/>
          </a:p>
          <a:p>
            <a:pPr marL="120650" indent="0">
              <a:buNone/>
            </a:pPr>
            <a:endParaRPr lang="en-US" dirty="0"/>
          </a:p>
          <a:p>
            <a:pPr marL="120650" indent="0">
              <a:buNone/>
            </a:pPr>
            <a:r>
              <a:rPr lang="en-US" dirty="0"/>
              <a:t>When we create several projects in Visual Studio, the classes from will be</a:t>
            </a:r>
            <a:r>
              <a:rPr lang="bg-BG" dirty="0"/>
              <a:t> </a:t>
            </a:r>
            <a:r>
              <a:rPr lang="en-US" dirty="0"/>
              <a:t>compiled in different assemblies.</a:t>
            </a:r>
            <a:endParaRPr lang="bg-BG" dirty="0"/>
          </a:p>
        </p:txBody>
      </p:sp>
    </p:spTree>
    <p:extLst>
      <p:ext uri="{BB962C8B-B14F-4D97-AF65-F5344CB8AC3E}">
        <p14:creationId xmlns:p14="http://schemas.microsoft.com/office/powerpoint/2010/main" val="3207576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AAE4-A5E1-4A33-9C90-269BB4F3ED7F}"/>
              </a:ext>
            </a:extLst>
          </p:cNvPr>
          <p:cNvSpPr>
            <a:spLocks noGrp="1"/>
          </p:cNvSpPr>
          <p:nvPr>
            <p:ph type="title"/>
          </p:nvPr>
        </p:nvSpPr>
        <p:spPr/>
        <p:txBody>
          <a:bodyPr/>
          <a:lstStyle/>
          <a:p>
            <a:r>
              <a:rPr lang="en-US" dirty="0"/>
              <a:t>Assembly</a:t>
            </a:r>
            <a:endParaRPr lang="bg-BG" dirty="0"/>
          </a:p>
        </p:txBody>
      </p:sp>
      <p:sp>
        <p:nvSpPr>
          <p:cNvPr id="3" name="Text Placeholder 2">
            <a:extLst>
              <a:ext uri="{FF2B5EF4-FFF2-40B4-BE49-F238E27FC236}">
                <a16:creationId xmlns:a16="http://schemas.microsoft.com/office/drawing/2014/main" id="{F7FDE372-E9C8-4ADD-A7F3-26F8E7F560A4}"/>
              </a:ext>
            </a:extLst>
          </p:cNvPr>
          <p:cNvSpPr>
            <a:spLocks noGrp="1"/>
          </p:cNvSpPr>
          <p:nvPr>
            <p:ph type="body" idx="1"/>
          </p:nvPr>
        </p:nvSpPr>
        <p:spPr/>
        <p:txBody>
          <a:bodyPr/>
          <a:lstStyle/>
          <a:p>
            <a:pPr marL="120650" indent="0">
              <a:buNone/>
            </a:pPr>
            <a:r>
              <a:rPr lang="en-US" dirty="0"/>
              <a:t>NET assemblies are collections of compiled types (classes and other</a:t>
            </a:r>
            <a:r>
              <a:rPr lang="bg-BG"/>
              <a:t> </a:t>
            </a:r>
            <a:r>
              <a:rPr lang="en-US"/>
              <a:t>types</a:t>
            </a:r>
            <a:r>
              <a:rPr lang="en-US" dirty="0"/>
              <a:t>) and resources, which form a logical unit. </a:t>
            </a:r>
            <a:endParaRPr lang="bg-BG" dirty="0"/>
          </a:p>
          <a:p>
            <a:pPr marL="120650" indent="0">
              <a:buNone/>
            </a:pPr>
            <a:endParaRPr lang="bg-BG" dirty="0"/>
          </a:p>
          <a:p>
            <a:pPr marL="120650" indent="0">
              <a:buNone/>
            </a:pPr>
            <a:r>
              <a:rPr lang="en-US" dirty="0"/>
              <a:t>Assemblies are stored in a</a:t>
            </a:r>
            <a:r>
              <a:rPr lang="bg-BG" dirty="0"/>
              <a:t> </a:t>
            </a:r>
            <a:r>
              <a:rPr lang="en-US" dirty="0"/>
              <a:t>binary file of type .exe or .</a:t>
            </a:r>
            <a:r>
              <a:rPr lang="en-US" dirty="0" err="1"/>
              <a:t>dll</a:t>
            </a:r>
            <a:r>
              <a:rPr lang="en-US" dirty="0"/>
              <a:t>. All types in C# and as general in .NET</a:t>
            </a:r>
          </a:p>
          <a:p>
            <a:pPr marL="120650" indent="0">
              <a:buNone/>
            </a:pPr>
            <a:r>
              <a:rPr lang="en-US" dirty="0"/>
              <a:t>Framework can reside only inside assemblies. </a:t>
            </a:r>
            <a:endParaRPr lang="bg-BG" dirty="0"/>
          </a:p>
          <a:p>
            <a:pPr marL="120650" indent="0">
              <a:buNone/>
            </a:pPr>
            <a:endParaRPr lang="bg-BG" dirty="0"/>
          </a:p>
          <a:p>
            <a:pPr marL="120650" indent="0">
              <a:buNone/>
            </a:pPr>
            <a:r>
              <a:rPr lang="en-US" dirty="0"/>
              <a:t>By every compilation of a .NET</a:t>
            </a:r>
            <a:r>
              <a:rPr lang="bg-BG" dirty="0"/>
              <a:t> </a:t>
            </a:r>
            <a:r>
              <a:rPr lang="en-US" dirty="0"/>
              <a:t>application one or several assemblies are created by the C# compiler and</a:t>
            </a:r>
            <a:r>
              <a:rPr lang="bg-BG" dirty="0"/>
              <a:t> </a:t>
            </a:r>
            <a:r>
              <a:rPr lang="en-US" dirty="0"/>
              <a:t>each assembly is stored inside an .exe or .</a:t>
            </a:r>
            <a:r>
              <a:rPr lang="en-US" dirty="0" err="1"/>
              <a:t>dll</a:t>
            </a:r>
            <a:r>
              <a:rPr lang="en-US" dirty="0"/>
              <a:t> file.</a:t>
            </a:r>
            <a:endParaRPr lang="bg-BG" dirty="0"/>
          </a:p>
        </p:txBody>
      </p:sp>
    </p:spTree>
    <p:extLst>
      <p:ext uri="{BB962C8B-B14F-4D97-AF65-F5344CB8AC3E}">
        <p14:creationId xmlns:p14="http://schemas.microsoft.com/office/powerpoint/2010/main" val="671923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B0E1-AFC5-420F-A1A6-12FDC1FD16FF}"/>
              </a:ext>
            </a:extLst>
          </p:cNvPr>
          <p:cNvSpPr>
            <a:spLocks noGrp="1"/>
          </p:cNvSpPr>
          <p:nvPr>
            <p:ph type="title"/>
          </p:nvPr>
        </p:nvSpPr>
        <p:spPr/>
        <p:txBody>
          <a:bodyPr/>
          <a:lstStyle/>
          <a:p>
            <a:r>
              <a:rPr lang="en-US" dirty="0"/>
              <a:t>Class Naming Convention</a:t>
            </a:r>
            <a:endParaRPr lang="bg-BG" dirty="0"/>
          </a:p>
        </p:txBody>
      </p:sp>
      <p:sp>
        <p:nvSpPr>
          <p:cNvPr id="3" name="Text Placeholder 2">
            <a:extLst>
              <a:ext uri="{FF2B5EF4-FFF2-40B4-BE49-F238E27FC236}">
                <a16:creationId xmlns:a16="http://schemas.microsoft.com/office/drawing/2014/main" id="{1B023A93-C2C6-4884-A62D-ACA4DBDAB7B5}"/>
              </a:ext>
            </a:extLst>
          </p:cNvPr>
          <p:cNvSpPr>
            <a:spLocks noGrp="1"/>
          </p:cNvSpPr>
          <p:nvPr>
            <p:ph type="body" idx="1"/>
          </p:nvPr>
        </p:nvSpPr>
        <p:spPr>
          <a:xfrm>
            <a:off x="1730000" y="1614791"/>
            <a:ext cx="9385200" cy="4356976"/>
          </a:xfrm>
        </p:spPr>
        <p:txBody>
          <a:bodyPr/>
          <a:lstStyle/>
          <a:p>
            <a:r>
              <a:rPr lang="en-US" sz="1800" dirty="0"/>
              <a:t>Equal to the methods, for creation of the class names there are the following common standards:</a:t>
            </a:r>
          </a:p>
          <a:p>
            <a:pPr lvl="1">
              <a:lnSpc>
                <a:spcPct val="100000"/>
              </a:lnSpc>
              <a:spcBef>
                <a:spcPts val="600"/>
              </a:spcBef>
            </a:pPr>
            <a:r>
              <a:rPr lang="en-US" sz="1600" dirty="0"/>
              <a:t>The names of the classes begin with capital letter, and the rest of the letters are lower case. If the name of the class consists of several words, every word begins with capital letter, without separator to be used. This is the well-known </a:t>
            </a:r>
            <a:r>
              <a:rPr lang="en-US" sz="1600" dirty="0" err="1"/>
              <a:t>PascalCase</a:t>
            </a:r>
            <a:r>
              <a:rPr lang="en-US" sz="1600" dirty="0"/>
              <a:t> convention.</a:t>
            </a:r>
          </a:p>
          <a:p>
            <a:pPr lvl="1">
              <a:lnSpc>
                <a:spcPct val="100000"/>
              </a:lnSpc>
              <a:spcBef>
                <a:spcPts val="600"/>
              </a:spcBef>
            </a:pPr>
            <a:r>
              <a:rPr lang="en-US" sz="1600" dirty="0"/>
              <a:t>For name of the classes nouns are usually used.</a:t>
            </a:r>
          </a:p>
          <a:p>
            <a:pPr lvl="1">
              <a:lnSpc>
                <a:spcPct val="100000"/>
              </a:lnSpc>
              <a:spcBef>
                <a:spcPts val="600"/>
              </a:spcBef>
            </a:pPr>
            <a:r>
              <a:rPr lang="en-US" sz="1600" dirty="0"/>
              <a:t>It is recommended the name of the class to be in English language.</a:t>
            </a:r>
          </a:p>
          <a:p>
            <a:endParaRPr lang="en-US" sz="1800" dirty="0"/>
          </a:p>
          <a:p>
            <a:r>
              <a:rPr lang="en-US" sz="1800" dirty="0"/>
              <a:t>Here are some example class names, which are following the guidelines:</a:t>
            </a:r>
          </a:p>
          <a:p>
            <a:pPr lvl="1">
              <a:lnSpc>
                <a:spcPct val="100000"/>
              </a:lnSpc>
              <a:spcBef>
                <a:spcPts val="600"/>
              </a:spcBef>
            </a:pPr>
            <a:r>
              <a:rPr lang="en-US" sz="1600" dirty="0"/>
              <a:t>Dog</a:t>
            </a:r>
          </a:p>
          <a:p>
            <a:pPr lvl="1">
              <a:lnSpc>
                <a:spcPct val="100000"/>
              </a:lnSpc>
              <a:spcBef>
                <a:spcPts val="600"/>
              </a:spcBef>
            </a:pPr>
            <a:r>
              <a:rPr lang="en-US" sz="1600" dirty="0"/>
              <a:t>Account</a:t>
            </a:r>
          </a:p>
          <a:p>
            <a:pPr lvl="1">
              <a:lnSpc>
                <a:spcPct val="100000"/>
              </a:lnSpc>
              <a:spcBef>
                <a:spcPts val="600"/>
              </a:spcBef>
            </a:pPr>
            <a:r>
              <a:rPr lang="en-US" sz="1600" dirty="0"/>
              <a:t>Car</a:t>
            </a:r>
          </a:p>
          <a:p>
            <a:pPr lvl="1">
              <a:lnSpc>
                <a:spcPct val="100000"/>
              </a:lnSpc>
              <a:spcBef>
                <a:spcPts val="600"/>
              </a:spcBef>
            </a:pPr>
            <a:r>
              <a:rPr lang="en-US" sz="1600" dirty="0" err="1"/>
              <a:t>BufferedReader</a:t>
            </a:r>
            <a:endParaRPr lang="bg-BG" sz="1600" dirty="0"/>
          </a:p>
        </p:txBody>
      </p:sp>
    </p:spTree>
    <p:extLst>
      <p:ext uri="{BB962C8B-B14F-4D97-AF65-F5344CB8AC3E}">
        <p14:creationId xmlns:p14="http://schemas.microsoft.com/office/powerpoint/2010/main" val="423081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0DB1-A910-4522-9299-D80AA6EB9C74}"/>
              </a:ext>
            </a:extLst>
          </p:cNvPr>
          <p:cNvSpPr>
            <a:spLocks noGrp="1"/>
          </p:cNvSpPr>
          <p:nvPr>
            <p:ph type="title"/>
          </p:nvPr>
        </p:nvSpPr>
        <p:spPr/>
        <p:txBody>
          <a:bodyPr/>
          <a:lstStyle/>
          <a:p>
            <a:r>
              <a:rPr lang="en-US" dirty="0"/>
              <a:t>The Reserved Word "this"</a:t>
            </a:r>
            <a:endParaRPr lang="bg-BG" dirty="0"/>
          </a:p>
        </p:txBody>
      </p:sp>
      <p:sp>
        <p:nvSpPr>
          <p:cNvPr id="3" name="Text Placeholder 2">
            <a:extLst>
              <a:ext uri="{FF2B5EF4-FFF2-40B4-BE49-F238E27FC236}">
                <a16:creationId xmlns:a16="http://schemas.microsoft.com/office/drawing/2014/main" id="{E4017DDB-0E2B-469C-852B-1A87F200920E}"/>
              </a:ext>
            </a:extLst>
          </p:cNvPr>
          <p:cNvSpPr>
            <a:spLocks noGrp="1"/>
          </p:cNvSpPr>
          <p:nvPr>
            <p:ph type="body" idx="1"/>
          </p:nvPr>
        </p:nvSpPr>
        <p:spPr>
          <a:xfrm>
            <a:off x="1730000" y="1653702"/>
            <a:ext cx="9385200" cy="4679298"/>
          </a:xfrm>
        </p:spPr>
        <p:txBody>
          <a:bodyPr/>
          <a:lstStyle/>
          <a:p>
            <a:r>
              <a:rPr lang="en-US" dirty="0"/>
              <a:t>The reserved word this in C# is used to reference the current object, when one is used from method in the same class. This is the object, which method or constructor is called. The reserved word can be deemed as an address (reference), given priory from the language authors, with which we access the elements (fields, methods, constructor) of the own class: </a:t>
            </a:r>
          </a:p>
          <a:p>
            <a:pPr lvl="1"/>
            <a:r>
              <a:rPr lang="en-US" dirty="0" err="1"/>
              <a:t>this.myField</a:t>
            </a:r>
            <a:r>
              <a:rPr lang="en-US" dirty="0"/>
              <a:t>; // access a field in the class</a:t>
            </a:r>
          </a:p>
          <a:p>
            <a:pPr lvl="1"/>
            <a:r>
              <a:rPr lang="en-US" dirty="0" err="1"/>
              <a:t>this.DoMyMethod</a:t>
            </a:r>
            <a:r>
              <a:rPr lang="en-US" dirty="0"/>
              <a:t>(); // access a method in the class</a:t>
            </a:r>
          </a:p>
          <a:p>
            <a:pPr lvl="1"/>
            <a:r>
              <a:rPr lang="en-US" dirty="0"/>
              <a:t>this(3, 4); // access a constructor with two int parameters</a:t>
            </a:r>
          </a:p>
          <a:p>
            <a:endParaRPr lang="en-US" dirty="0"/>
          </a:p>
          <a:p>
            <a:r>
              <a:rPr lang="en-US" dirty="0"/>
              <a:t>Currently, we will not explain the given code above. Later, we will do it in other sections of this chapter, dedicated to the elements of the class (fields, methods, constructors) and as well related to the reserved word this.</a:t>
            </a:r>
            <a:endParaRPr lang="bg-BG" dirty="0"/>
          </a:p>
        </p:txBody>
      </p:sp>
    </p:spTree>
    <p:extLst>
      <p:ext uri="{BB962C8B-B14F-4D97-AF65-F5344CB8AC3E}">
        <p14:creationId xmlns:p14="http://schemas.microsoft.com/office/powerpoint/2010/main" val="2340634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0C1A-8BBE-4788-9708-5A2A3200910B}"/>
              </a:ext>
            </a:extLst>
          </p:cNvPr>
          <p:cNvSpPr>
            <a:spLocks noGrp="1"/>
          </p:cNvSpPr>
          <p:nvPr>
            <p:ph type="title"/>
          </p:nvPr>
        </p:nvSpPr>
        <p:spPr/>
        <p:txBody>
          <a:bodyPr/>
          <a:lstStyle/>
          <a:p>
            <a:r>
              <a:rPr lang="en-US" dirty="0"/>
              <a:t>Fields</a:t>
            </a:r>
            <a:endParaRPr lang="bg-BG" dirty="0"/>
          </a:p>
        </p:txBody>
      </p:sp>
      <p:sp>
        <p:nvSpPr>
          <p:cNvPr id="3" name="Text Placeholder 2">
            <a:extLst>
              <a:ext uri="{FF2B5EF4-FFF2-40B4-BE49-F238E27FC236}">
                <a16:creationId xmlns:a16="http://schemas.microsoft.com/office/drawing/2014/main" id="{5216B382-65F6-471E-BA04-C2552A906C7F}"/>
              </a:ext>
            </a:extLst>
          </p:cNvPr>
          <p:cNvSpPr>
            <a:spLocks noGrp="1"/>
          </p:cNvSpPr>
          <p:nvPr>
            <p:ph type="body" idx="1"/>
          </p:nvPr>
        </p:nvSpPr>
        <p:spPr>
          <a:xfrm>
            <a:off x="1730000" y="1549940"/>
            <a:ext cx="9385200" cy="4421827"/>
          </a:xfrm>
        </p:spPr>
        <p:txBody>
          <a:bodyPr/>
          <a:lstStyle/>
          <a:p>
            <a:r>
              <a:rPr lang="en-US" sz="1800" dirty="0"/>
              <a:t>Objects describe things from the real world. In order to describe an object, we focus on its characteristics, which are related to the problems solved in our program. </a:t>
            </a:r>
          </a:p>
          <a:p>
            <a:endParaRPr lang="en-US" sz="1800" dirty="0"/>
          </a:p>
          <a:p>
            <a:r>
              <a:rPr lang="en-US" sz="1800" dirty="0"/>
              <a:t>These characteristics of the real-world object we will hold in the declaration of the class in special types of variables. </a:t>
            </a:r>
          </a:p>
          <a:p>
            <a:endParaRPr lang="en-US" sz="1800" dirty="0"/>
          </a:p>
          <a:p>
            <a:r>
              <a:rPr lang="en-US" sz="1800" dirty="0"/>
              <a:t>These variables, called fields (or member-variables), are holding the state of the object. </a:t>
            </a:r>
          </a:p>
          <a:p>
            <a:endParaRPr lang="en-US" sz="1800" dirty="0"/>
          </a:p>
          <a:p>
            <a:r>
              <a:rPr lang="en-US" sz="1800" dirty="0"/>
              <a:t>When we create an object based on certain class definition, the values of the fields are containing the characteristics of the created object (its state). </a:t>
            </a:r>
          </a:p>
          <a:p>
            <a:endParaRPr lang="en-US" sz="1800" dirty="0"/>
          </a:p>
          <a:p>
            <a:r>
              <a:rPr lang="en-US" sz="1800" dirty="0"/>
              <a:t>These characteristics have different values different for the different objects.</a:t>
            </a:r>
            <a:endParaRPr lang="bg-BG" sz="1800" dirty="0"/>
          </a:p>
        </p:txBody>
      </p:sp>
    </p:spTree>
    <p:extLst>
      <p:ext uri="{BB962C8B-B14F-4D97-AF65-F5344CB8AC3E}">
        <p14:creationId xmlns:p14="http://schemas.microsoft.com/office/powerpoint/2010/main" val="2983576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53E-825E-4016-A8EB-04FA9E7EEFBA}"/>
              </a:ext>
            </a:extLst>
          </p:cNvPr>
          <p:cNvSpPr>
            <a:spLocks noGrp="1"/>
          </p:cNvSpPr>
          <p:nvPr>
            <p:ph type="title"/>
          </p:nvPr>
        </p:nvSpPr>
        <p:spPr/>
        <p:txBody>
          <a:bodyPr/>
          <a:lstStyle/>
          <a:p>
            <a:r>
              <a:rPr lang="en-US" dirty="0"/>
              <a:t>Declaring Fields in a Class</a:t>
            </a:r>
            <a:endParaRPr lang="bg-BG" dirty="0"/>
          </a:p>
        </p:txBody>
      </p:sp>
      <p:sp>
        <p:nvSpPr>
          <p:cNvPr id="3" name="Text Placeholder 2">
            <a:extLst>
              <a:ext uri="{FF2B5EF4-FFF2-40B4-BE49-F238E27FC236}">
                <a16:creationId xmlns:a16="http://schemas.microsoft.com/office/drawing/2014/main" id="{659EAB47-45DD-43A8-9C67-272A822DC914}"/>
              </a:ext>
            </a:extLst>
          </p:cNvPr>
          <p:cNvSpPr>
            <a:spLocks noGrp="1"/>
          </p:cNvSpPr>
          <p:nvPr>
            <p:ph type="body" idx="1"/>
          </p:nvPr>
        </p:nvSpPr>
        <p:spPr>
          <a:xfrm>
            <a:off x="1730000" y="2090067"/>
            <a:ext cx="10241506" cy="4174546"/>
          </a:xfrm>
        </p:spPr>
        <p:txBody>
          <a:bodyPr/>
          <a:lstStyle/>
          <a:p>
            <a:r>
              <a:rPr lang="en-US" dirty="0"/>
              <a:t>Fields are declared in the body of the class, outside the body of a single method or constructor.</a:t>
            </a:r>
          </a:p>
          <a:p>
            <a:r>
              <a:rPr lang="en-US" dirty="0"/>
              <a:t>Fields are declared in the body of the class but not in the bodies of the methods or the constructors.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scope of a class field starts from the line where is declared and ends at the closing bracket of the body of the class.</a:t>
            </a:r>
            <a:endParaRPr lang="bg-BG" dirty="0"/>
          </a:p>
        </p:txBody>
      </p:sp>
      <p:pic>
        <p:nvPicPr>
          <p:cNvPr id="5" name="Picture 4">
            <a:extLst>
              <a:ext uri="{FF2B5EF4-FFF2-40B4-BE49-F238E27FC236}">
                <a16:creationId xmlns:a16="http://schemas.microsoft.com/office/drawing/2014/main" id="{83A29540-553C-4CAB-9FA6-D1FD34782728}"/>
              </a:ext>
            </a:extLst>
          </p:cNvPr>
          <p:cNvPicPr>
            <a:picLocks noChangeAspect="1"/>
          </p:cNvPicPr>
          <p:nvPr/>
        </p:nvPicPr>
        <p:blipFill>
          <a:blip r:embed="rId2"/>
          <a:stretch>
            <a:fillRect/>
          </a:stretch>
        </p:blipFill>
        <p:spPr>
          <a:xfrm>
            <a:off x="2293972" y="3002604"/>
            <a:ext cx="3802028" cy="2081719"/>
          </a:xfrm>
          <a:prstGeom prst="rect">
            <a:avLst/>
          </a:prstGeom>
        </p:spPr>
      </p:pic>
    </p:spTree>
    <p:extLst>
      <p:ext uri="{BB962C8B-B14F-4D97-AF65-F5344CB8AC3E}">
        <p14:creationId xmlns:p14="http://schemas.microsoft.com/office/powerpoint/2010/main" val="1262229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190F-6352-46F6-823D-13917CD178F7}"/>
              </a:ext>
            </a:extLst>
          </p:cNvPr>
          <p:cNvSpPr>
            <a:spLocks noGrp="1"/>
          </p:cNvSpPr>
          <p:nvPr>
            <p:ph type="title"/>
          </p:nvPr>
        </p:nvSpPr>
        <p:spPr/>
        <p:txBody>
          <a:bodyPr/>
          <a:lstStyle/>
          <a:p>
            <a:r>
              <a:rPr lang="en-US" dirty="0"/>
              <a:t>Initialization during Declaration</a:t>
            </a:r>
            <a:endParaRPr lang="bg-BG" dirty="0"/>
          </a:p>
        </p:txBody>
      </p:sp>
      <p:sp>
        <p:nvSpPr>
          <p:cNvPr id="3" name="Text Placeholder 2">
            <a:extLst>
              <a:ext uri="{FF2B5EF4-FFF2-40B4-BE49-F238E27FC236}">
                <a16:creationId xmlns:a16="http://schemas.microsoft.com/office/drawing/2014/main" id="{77A42973-846E-4931-90E3-867DA1A6D1ED}"/>
              </a:ext>
            </a:extLst>
          </p:cNvPr>
          <p:cNvSpPr>
            <a:spLocks noGrp="1"/>
          </p:cNvSpPr>
          <p:nvPr>
            <p:ph type="body" idx="1"/>
          </p:nvPr>
        </p:nvSpPr>
        <p:spPr/>
        <p:txBody>
          <a:bodyPr/>
          <a:lstStyle/>
          <a:p>
            <a:r>
              <a:rPr lang="en-US" dirty="0"/>
              <a:t>When we declare one field it is possible to assign to it an initial value. We do this similarly to an assignment of normal local variable:</a:t>
            </a:r>
            <a:endParaRPr lang="bg-BG" dirty="0"/>
          </a:p>
        </p:txBody>
      </p:sp>
      <p:pic>
        <p:nvPicPr>
          <p:cNvPr id="5" name="Picture 4">
            <a:extLst>
              <a:ext uri="{FF2B5EF4-FFF2-40B4-BE49-F238E27FC236}">
                <a16:creationId xmlns:a16="http://schemas.microsoft.com/office/drawing/2014/main" id="{BEF96613-0442-4691-A3F3-CCDB99E8A0E5}"/>
              </a:ext>
            </a:extLst>
          </p:cNvPr>
          <p:cNvPicPr>
            <a:picLocks noChangeAspect="1"/>
          </p:cNvPicPr>
          <p:nvPr/>
        </p:nvPicPr>
        <p:blipFill>
          <a:blip r:embed="rId2"/>
          <a:stretch>
            <a:fillRect/>
          </a:stretch>
        </p:blipFill>
        <p:spPr>
          <a:xfrm>
            <a:off x="2311424" y="3005239"/>
            <a:ext cx="6505575" cy="504825"/>
          </a:xfrm>
          <a:prstGeom prst="rect">
            <a:avLst/>
          </a:prstGeom>
        </p:spPr>
      </p:pic>
      <p:pic>
        <p:nvPicPr>
          <p:cNvPr id="7" name="Picture 6">
            <a:extLst>
              <a:ext uri="{FF2B5EF4-FFF2-40B4-BE49-F238E27FC236}">
                <a16:creationId xmlns:a16="http://schemas.microsoft.com/office/drawing/2014/main" id="{2DD7548F-15EB-4DBD-B7EF-585A3D3D5706}"/>
              </a:ext>
            </a:extLst>
          </p:cNvPr>
          <p:cNvPicPr>
            <a:picLocks noChangeAspect="1"/>
          </p:cNvPicPr>
          <p:nvPr/>
        </p:nvPicPr>
        <p:blipFill>
          <a:blip r:embed="rId3"/>
          <a:stretch>
            <a:fillRect/>
          </a:stretch>
        </p:blipFill>
        <p:spPr>
          <a:xfrm>
            <a:off x="2311433" y="3852761"/>
            <a:ext cx="6505566" cy="1769825"/>
          </a:xfrm>
          <a:prstGeom prst="rect">
            <a:avLst/>
          </a:prstGeom>
        </p:spPr>
      </p:pic>
    </p:spTree>
    <p:extLst>
      <p:ext uri="{BB962C8B-B14F-4D97-AF65-F5344CB8AC3E}">
        <p14:creationId xmlns:p14="http://schemas.microsoft.com/office/powerpoint/2010/main" val="27639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C355-7760-40BE-BF85-B3EA69A8F0CD}"/>
              </a:ext>
            </a:extLst>
          </p:cNvPr>
          <p:cNvSpPr>
            <a:spLocks noGrp="1"/>
          </p:cNvSpPr>
          <p:nvPr>
            <p:ph type="title"/>
          </p:nvPr>
        </p:nvSpPr>
        <p:spPr/>
        <p:txBody>
          <a:bodyPr/>
          <a:lstStyle/>
          <a:p>
            <a:r>
              <a:rPr lang="en-US" dirty="0"/>
              <a:t>Default Values of the Fields</a:t>
            </a:r>
            <a:endParaRPr lang="bg-BG" dirty="0"/>
          </a:p>
        </p:txBody>
      </p:sp>
      <p:sp>
        <p:nvSpPr>
          <p:cNvPr id="3" name="Text Placeholder 2">
            <a:extLst>
              <a:ext uri="{FF2B5EF4-FFF2-40B4-BE49-F238E27FC236}">
                <a16:creationId xmlns:a16="http://schemas.microsoft.com/office/drawing/2014/main" id="{EC736B59-015F-4D1D-ACE7-15AB912DD8A9}"/>
              </a:ext>
            </a:extLst>
          </p:cNvPr>
          <p:cNvSpPr>
            <a:spLocks noGrp="1"/>
          </p:cNvSpPr>
          <p:nvPr>
            <p:ph type="body" idx="1"/>
          </p:nvPr>
        </p:nvSpPr>
        <p:spPr/>
        <p:txBody>
          <a:bodyPr/>
          <a:lstStyle/>
          <a:p>
            <a:r>
              <a:rPr lang="en-US" dirty="0"/>
              <a:t>Every time, when we create a new object of a given class, it is allocated memory in the heap for every field from the class. In order this to be done the memory is initialized automatically with the default values for the certain field. The fields, which do not have explicitly a default value in the code, use the default value specified for the .NET type, to which they belong.</a:t>
            </a:r>
          </a:p>
          <a:p>
            <a:endParaRPr lang="en-US" dirty="0"/>
          </a:p>
          <a:p>
            <a:r>
              <a:rPr lang="en-US" dirty="0"/>
              <a:t>This is different for the local variables defined in methods. If a local variable in a method does not have a value assigned, the code will not compile. If a member variable (field) in a class does not have a value assigned, it will be automatically zeroed by the compiler.</a:t>
            </a:r>
            <a:endParaRPr lang="bg-BG" dirty="0"/>
          </a:p>
        </p:txBody>
      </p:sp>
    </p:spTree>
    <p:extLst>
      <p:ext uri="{BB962C8B-B14F-4D97-AF65-F5344CB8AC3E}">
        <p14:creationId xmlns:p14="http://schemas.microsoft.com/office/powerpoint/2010/main" val="3784998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8D6-1F30-4F85-8BEC-9255F78FCCA9}"/>
              </a:ext>
            </a:extLst>
          </p:cNvPr>
          <p:cNvSpPr>
            <a:spLocks noGrp="1"/>
          </p:cNvSpPr>
          <p:nvPr>
            <p:ph type="title"/>
          </p:nvPr>
        </p:nvSpPr>
        <p:spPr/>
        <p:txBody>
          <a:bodyPr/>
          <a:lstStyle/>
          <a:p>
            <a:r>
              <a:rPr lang="en-US" dirty="0"/>
              <a:t>Default Values of the Fields</a:t>
            </a:r>
            <a:endParaRPr lang="bg-BG" dirty="0"/>
          </a:p>
        </p:txBody>
      </p:sp>
      <p:pic>
        <p:nvPicPr>
          <p:cNvPr id="5" name="Picture 4">
            <a:extLst>
              <a:ext uri="{FF2B5EF4-FFF2-40B4-BE49-F238E27FC236}">
                <a16:creationId xmlns:a16="http://schemas.microsoft.com/office/drawing/2014/main" id="{9CDAD0E4-65D1-4279-8212-FDA39E94160D}"/>
              </a:ext>
            </a:extLst>
          </p:cNvPr>
          <p:cNvPicPr>
            <a:picLocks noChangeAspect="1"/>
          </p:cNvPicPr>
          <p:nvPr/>
        </p:nvPicPr>
        <p:blipFill>
          <a:blip r:embed="rId2"/>
          <a:stretch>
            <a:fillRect/>
          </a:stretch>
        </p:blipFill>
        <p:spPr>
          <a:xfrm>
            <a:off x="1730000" y="2090067"/>
            <a:ext cx="4207648" cy="3299056"/>
          </a:xfrm>
          <a:prstGeom prst="rect">
            <a:avLst/>
          </a:prstGeom>
        </p:spPr>
      </p:pic>
    </p:spTree>
    <p:extLst>
      <p:ext uri="{BB962C8B-B14F-4D97-AF65-F5344CB8AC3E}">
        <p14:creationId xmlns:p14="http://schemas.microsoft.com/office/powerpoint/2010/main" val="103020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BF5C-3666-4F1A-88DA-105274E89F04}"/>
              </a:ext>
            </a:extLst>
          </p:cNvPr>
          <p:cNvSpPr>
            <a:spLocks noGrp="1"/>
          </p:cNvSpPr>
          <p:nvPr>
            <p:ph type="title"/>
          </p:nvPr>
        </p:nvSpPr>
        <p:spPr/>
        <p:txBody>
          <a:bodyPr/>
          <a:lstStyle/>
          <a:p>
            <a:r>
              <a:rPr lang="en-US" dirty="0"/>
              <a:t>Custom Classes</a:t>
            </a:r>
            <a:endParaRPr lang="bg-BG" dirty="0"/>
          </a:p>
        </p:txBody>
      </p:sp>
      <p:sp>
        <p:nvSpPr>
          <p:cNvPr id="3" name="Text Placeholder 2">
            <a:extLst>
              <a:ext uri="{FF2B5EF4-FFF2-40B4-BE49-F238E27FC236}">
                <a16:creationId xmlns:a16="http://schemas.microsoft.com/office/drawing/2014/main" id="{5D00E473-DDBD-4C81-A805-E876791CF95F}"/>
              </a:ext>
            </a:extLst>
          </p:cNvPr>
          <p:cNvSpPr>
            <a:spLocks noGrp="1"/>
          </p:cNvSpPr>
          <p:nvPr>
            <p:ph type="body" idx="1"/>
          </p:nvPr>
        </p:nvSpPr>
        <p:spPr/>
        <p:txBody>
          <a:bodyPr/>
          <a:lstStyle/>
          <a:p>
            <a:pPr marL="101600" indent="0">
              <a:buNone/>
            </a:pPr>
            <a:r>
              <a:rPr lang="en-US" dirty="0"/>
              <a:t>The aim of every program written by the programmer is to solve a given</a:t>
            </a:r>
          </a:p>
          <a:p>
            <a:pPr marL="101600" indent="0">
              <a:buNone/>
            </a:pPr>
            <a:r>
              <a:rPr lang="en-US" dirty="0"/>
              <a:t>problem based on the implementation of a certain idea. In order to create a</a:t>
            </a:r>
          </a:p>
          <a:p>
            <a:pPr marL="101600" indent="0">
              <a:buNone/>
            </a:pPr>
            <a:r>
              <a:rPr lang="en-US" dirty="0"/>
              <a:t>solution, first, we sketch a simplified actual model, which does not represent</a:t>
            </a:r>
          </a:p>
          <a:p>
            <a:pPr marL="101600" indent="0">
              <a:buNone/>
            </a:pPr>
            <a:r>
              <a:rPr lang="en-US" dirty="0"/>
              <a:t>everything, but focuses on these facts, which are significant for the end</a:t>
            </a:r>
          </a:p>
          <a:p>
            <a:pPr marL="101600" indent="0">
              <a:buNone/>
            </a:pPr>
            <a:r>
              <a:rPr lang="en-US" dirty="0"/>
              <a:t>result. Afterwards, based on the sketched model, we are looking for an</a:t>
            </a:r>
          </a:p>
          <a:p>
            <a:pPr marL="101600" indent="0">
              <a:buNone/>
            </a:pPr>
            <a:r>
              <a:rPr lang="en-US" dirty="0"/>
              <a:t>answer (i.e. to create an algorithm) for our problem and the solution we</a:t>
            </a:r>
          </a:p>
          <a:p>
            <a:pPr marL="101600" indent="0">
              <a:buNone/>
            </a:pPr>
            <a:r>
              <a:rPr lang="en-US" dirty="0"/>
              <a:t>describe via given programming language.</a:t>
            </a:r>
            <a:endParaRPr lang="bg-BG" dirty="0"/>
          </a:p>
        </p:txBody>
      </p:sp>
    </p:spTree>
    <p:extLst>
      <p:ext uri="{BB962C8B-B14F-4D97-AF65-F5344CB8AC3E}">
        <p14:creationId xmlns:p14="http://schemas.microsoft.com/office/powerpoint/2010/main" val="19043129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A846-B837-4CB3-AE70-147859648505}"/>
              </a:ext>
            </a:extLst>
          </p:cNvPr>
          <p:cNvSpPr>
            <a:spLocks noGrp="1"/>
          </p:cNvSpPr>
          <p:nvPr>
            <p:ph type="title"/>
          </p:nvPr>
        </p:nvSpPr>
        <p:spPr/>
        <p:txBody>
          <a:bodyPr/>
          <a:lstStyle/>
          <a:p>
            <a:r>
              <a:rPr lang="en-US" dirty="0"/>
              <a:t>Default Values of the Fields</a:t>
            </a:r>
            <a:endParaRPr lang="bg-BG" dirty="0"/>
          </a:p>
        </p:txBody>
      </p:sp>
      <p:pic>
        <p:nvPicPr>
          <p:cNvPr id="5" name="Picture 4">
            <a:extLst>
              <a:ext uri="{FF2B5EF4-FFF2-40B4-BE49-F238E27FC236}">
                <a16:creationId xmlns:a16="http://schemas.microsoft.com/office/drawing/2014/main" id="{AB6B3428-5EC2-4A88-8080-5D51494BCA52}"/>
              </a:ext>
            </a:extLst>
          </p:cNvPr>
          <p:cNvPicPr>
            <a:picLocks noChangeAspect="1"/>
          </p:cNvPicPr>
          <p:nvPr/>
        </p:nvPicPr>
        <p:blipFill>
          <a:blip r:embed="rId2"/>
          <a:stretch>
            <a:fillRect/>
          </a:stretch>
        </p:blipFill>
        <p:spPr>
          <a:xfrm>
            <a:off x="1888585" y="1380301"/>
            <a:ext cx="6534150" cy="3733800"/>
          </a:xfrm>
          <a:prstGeom prst="rect">
            <a:avLst/>
          </a:prstGeom>
        </p:spPr>
      </p:pic>
      <p:pic>
        <p:nvPicPr>
          <p:cNvPr id="7" name="Picture 6">
            <a:extLst>
              <a:ext uri="{FF2B5EF4-FFF2-40B4-BE49-F238E27FC236}">
                <a16:creationId xmlns:a16="http://schemas.microsoft.com/office/drawing/2014/main" id="{2F3D17E0-C5AA-48E8-A3B4-84AC0EFD2791}"/>
              </a:ext>
            </a:extLst>
          </p:cNvPr>
          <p:cNvPicPr>
            <a:picLocks noChangeAspect="1"/>
          </p:cNvPicPr>
          <p:nvPr/>
        </p:nvPicPr>
        <p:blipFill>
          <a:blip r:embed="rId3"/>
          <a:stretch>
            <a:fillRect/>
          </a:stretch>
        </p:blipFill>
        <p:spPr>
          <a:xfrm>
            <a:off x="1917160" y="5566146"/>
            <a:ext cx="6505575" cy="1095375"/>
          </a:xfrm>
          <a:prstGeom prst="rect">
            <a:avLst/>
          </a:prstGeom>
        </p:spPr>
      </p:pic>
    </p:spTree>
    <p:extLst>
      <p:ext uri="{BB962C8B-B14F-4D97-AF65-F5344CB8AC3E}">
        <p14:creationId xmlns:p14="http://schemas.microsoft.com/office/powerpoint/2010/main" val="2958261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1C8D-D82F-40C1-91E7-F72E6295AD09}"/>
              </a:ext>
            </a:extLst>
          </p:cNvPr>
          <p:cNvSpPr>
            <a:spLocks noGrp="1"/>
          </p:cNvSpPr>
          <p:nvPr>
            <p:ph type="title"/>
          </p:nvPr>
        </p:nvSpPr>
        <p:spPr/>
        <p:txBody>
          <a:bodyPr/>
          <a:lstStyle/>
          <a:p>
            <a:r>
              <a:rPr lang="en-US" sz="2400" dirty="0"/>
              <a:t>Automated Initialization of Local Variables and Fields</a:t>
            </a:r>
            <a:endParaRPr lang="bg-BG" sz="2400" dirty="0"/>
          </a:p>
        </p:txBody>
      </p:sp>
      <p:sp>
        <p:nvSpPr>
          <p:cNvPr id="3" name="Text Placeholder 2">
            <a:extLst>
              <a:ext uri="{FF2B5EF4-FFF2-40B4-BE49-F238E27FC236}">
                <a16:creationId xmlns:a16="http://schemas.microsoft.com/office/drawing/2014/main" id="{DF9DE6DE-AD56-4DEF-972F-9F138D5FD3B0}"/>
              </a:ext>
            </a:extLst>
          </p:cNvPr>
          <p:cNvSpPr>
            <a:spLocks noGrp="1"/>
          </p:cNvSpPr>
          <p:nvPr>
            <p:ph type="body" idx="1"/>
          </p:nvPr>
        </p:nvSpPr>
        <p:spPr>
          <a:xfrm>
            <a:off x="1730000" y="1504545"/>
            <a:ext cx="9385200" cy="4467222"/>
          </a:xfrm>
        </p:spPr>
        <p:txBody>
          <a:bodyPr/>
          <a:lstStyle/>
          <a:p>
            <a:r>
              <a:rPr lang="en-US" dirty="0"/>
              <a:t>If we define a local variable in one method, without initializing it, and afterward we try to use it (e.g. printing its value), this will trigger a compilation error, because the local variables are not initialized with default values when they are declared.</a:t>
            </a:r>
          </a:p>
          <a:p>
            <a:r>
              <a:rPr lang="en-US" dirty="0"/>
              <a:t>Unlike fields, local variables are not initialized with default values when they are declared.</a:t>
            </a:r>
            <a:endParaRPr lang="bg-BG" dirty="0"/>
          </a:p>
        </p:txBody>
      </p:sp>
      <p:pic>
        <p:nvPicPr>
          <p:cNvPr id="5" name="Picture 4">
            <a:extLst>
              <a:ext uri="{FF2B5EF4-FFF2-40B4-BE49-F238E27FC236}">
                <a16:creationId xmlns:a16="http://schemas.microsoft.com/office/drawing/2014/main" id="{FB0EFF69-9464-42BF-8B3F-9261A5A47083}"/>
              </a:ext>
            </a:extLst>
          </p:cNvPr>
          <p:cNvPicPr>
            <a:picLocks noChangeAspect="1"/>
          </p:cNvPicPr>
          <p:nvPr/>
        </p:nvPicPr>
        <p:blipFill>
          <a:blip r:embed="rId2"/>
          <a:stretch>
            <a:fillRect/>
          </a:stretch>
        </p:blipFill>
        <p:spPr>
          <a:xfrm>
            <a:off x="2313156" y="3034016"/>
            <a:ext cx="5295900" cy="971550"/>
          </a:xfrm>
          <a:prstGeom prst="rect">
            <a:avLst/>
          </a:prstGeom>
        </p:spPr>
      </p:pic>
      <p:pic>
        <p:nvPicPr>
          <p:cNvPr id="7" name="Picture 6">
            <a:extLst>
              <a:ext uri="{FF2B5EF4-FFF2-40B4-BE49-F238E27FC236}">
                <a16:creationId xmlns:a16="http://schemas.microsoft.com/office/drawing/2014/main" id="{A5BCF22A-02A2-4791-8FBC-B9A101375F03}"/>
              </a:ext>
            </a:extLst>
          </p:cNvPr>
          <p:cNvPicPr>
            <a:picLocks noChangeAspect="1"/>
          </p:cNvPicPr>
          <p:nvPr/>
        </p:nvPicPr>
        <p:blipFill>
          <a:blip r:embed="rId3"/>
          <a:stretch>
            <a:fillRect/>
          </a:stretch>
        </p:blipFill>
        <p:spPr>
          <a:xfrm>
            <a:off x="2313156" y="4790857"/>
            <a:ext cx="6505575" cy="504825"/>
          </a:xfrm>
          <a:prstGeom prst="rect">
            <a:avLst/>
          </a:prstGeom>
        </p:spPr>
      </p:pic>
    </p:spTree>
    <p:extLst>
      <p:ext uri="{BB962C8B-B14F-4D97-AF65-F5344CB8AC3E}">
        <p14:creationId xmlns:p14="http://schemas.microsoft.com/office/powerpoint/2010/main" val="2884546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21C8D-D82F-40C1-91E7-F72E6295AD09}"/>
              </a:ext>
            </a:extLst>
          </p:cNvPr>
          <p:cNvSpPr>
            <a:spLocks noGrp="1"/>
          </p:cNvSpPr>
          <p:nvPr>
            <p:ph type="title"/>
          </p:nvPr>
        </p:nvSpPr>
        <p:spPr/>
        <p:txBody>
          <a:bodyPr/>
          <a:lstStyle/>
          <a:p>
            <a:r>
              <a:rPr lang="en-US" sz="2400" dirty="0"/>
              <a:t>Automated Initialization of Local Variables and Fields</a:t>
            </a:r>
            <a:endParaRPr lang="bg-BG" sz="2400" dirty="0"/>
          </a:p>
        </p:txBody>
      </p:sp>
      <p:sp>
        <p:nvSpPr>
          <p:cNvPr id="3" name="Text Placeholder 2">
            <a:extLst>
              <a:ext uri="{FF2B5EF4-FFF2-40B4-BE49-F238E27FC236}">
                <a16:creationId xmlns:a16="http://schemas.microsoft.com/office/drawing/2014/main" id="{DF9DE6DE-AD56-4DEF-972F-9F138D5FD3B0}"/>
              </a:ext>
            </a:extLst>
          </p:cNvPr>
          <p:cNvSpPr>
            <a:spLocks noGrp="1"/>
          </p:cNvSpPr>
          <p:nvPr>
            <p:ph type="body" idx="1"/>
          </p:nvPr>
        </p:nvSpPr>
        <p:spPr>
          <a:xfrm>
            <a:off x="1730000" y="1504545"/>
            <a:ext cx="9385200" cy="4467222"/>
          </a:xfrm>
        </p:spPr>
        <p:txBody>
          <a:bodyPr/>
          <a:lstStyle/>
          <a:p>
            <a:r>
              <a:rPr lang="en-US" dirty="0"/>
              <a:t>If we define a local variable in one method, without initializing it, and afterward we try to use it (e.g. printing its value), this will trigger a compilation error, because the local variables are not initialized with default values when they are declared.</a:t>
            </a:r>
          </a:p>
          <a:p>
            <a:r>
              <a:rPr lang="en-US" dirty="0"/>
              <a:t>Unlike fields, local variables are not initialized with default values when they are declared.</a:t>
            </a:r>
            <a:endParaRPr lang="bg-BG" dirty="0"/>
          </a:p>
        </p:txBody>
      </p:sp>
      <p:pic>
        <p:nvPicPr>
          <p:cNvPr id="5" name="Picture 4">
            <a:extLst>
              <a:ext uri="{FF2B5EF4-FFF2-40B4-BE49-F238E27FC236}">
                <a16:creationId xmlns:a16="http://schemas.microsoft.com/office/drawing/2014/main" id="{FB0EFF69-9464-42BF-8B3F-9261A5A47083}"/>
              </a:ext>
            </a:extLst>
          </p:cNvPr>
          <p:cNvPicPr>
            <a:picLocks noChangeAspect="1"/>
          </p:cNvPicPr>
          <p:nvPr/>
        </p:nvPicPr>
        <p:blipFill>
          <a:blip r:embed="rId2"/>
          <a:stretch>
            <a:fillRect/>
          </a:stretch>
        </p:blipFill>
        <p:spPr>
          <a:xfrm>
            <a:off x="2313156" y="3252381"/>
            <a:ext cx="5295900" cy="971550"/>
          </a:xfrm>
          <a:prstGeom prst="rect">
            <a:avLst/>
          </a:prstGeom>
        </p:spPr>
      </p:pic>
      <p:pic>
        <p:nvPicPr>
          <p:cNvPr id="7" name="Picture 6">
            <a:extLst>
              <a:ext uri="{FF2B5EF4-FFF2-40B4-BE49-F238E27FC236}">
                <a16:creationId xmlns:a16="http://schemas.microsoft.com/office/drawing/2014/main" id="{A5BCF22A-02A2-4791-8FBC-B9A101375F03}"/>
              </a:ext>
            </a:extLst>
          </p:cNvPr>
          <p:cNvPicPr>
            <a:picLocks noChangeAspect="1"/>
          </p:cNvPicPr>
          <p:nvPr/>
        </p:nvPicPr>
        <p:blipFill>
          <a:blip r:embed="rId3"/>
          <a:stretch>
            <a:fillRect/>
          </a:stretch>
        </p:blipFill>
        <p:spPr>
          <a:xfrm>
            <a:off x="2313156" y="4790857"/>
            <a:ext cx="6505575" cy="504825"/>
          </a:xfrm>
          <a:prstGeom prst="rect">
            <a:avLst/>
          </a:prstGeom>
        </p:spPr>
      </p:pic>
    </p:spTree>
    <p:extLst>
      <p:ext uri="{BB962C8B-B14F-4D97-AF65-F5344CB8AC3E}">
        <p14:creationId xmlns:p14="http://schemas.microsoft.com/office/powerpoint/2010/main" val="1511108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E1EF-C2EF-4AE2-B5E9-6D1F393E4A17}"/>
              </a:ext>
            </a:extLst>
          </p:cNvPr>
          <p:cNvSpPr>
            <a:spLocks noGrp="1"/>
          </p:cNvSpPr>
          <p:nvPr>
            <p:ph type="title"/>
          </p:nvPr>
        </p:nvSpPr>
        <p:spPr/>
        <p:txBody>
          <a:bodyPr/>
          <a:lstStyle/>
          <a:p>
            <a:r>
              <a:rPr lang="en-US" dirty="0"/>
              <a:t>Custom Default Values</a:t>
            </a:r>
            <a:endParaRPr lang="bg-BG" dirty="0"/>
          </a:p>
        </p:txBody>
      </p:sp>
      <p:sp>
        <p:nvSpPr>
          <p:cNvPr id="3" name="Text Placeholder 2">
            <a:extLst>
              <a:ext uri="{FF2B5EF4-FFF2-40B4-BE49-F238E27FC236}">
                <a16:creationId xmlns:a16="http://schemas.microsoft.com/office/drawing/2014/main" id="{806C5EC7-5F90-4CA7-9F66-D61B84194051}"/>
              </a:ext>
            </a:extLst>
          </p:cNvPr>
          <p:cNvSpPr>
            <a:spLocks noGrp="1"/>
          </p:cNvSpPr>
          <p:nvPr>
            <p:ph type="body" idx="1"/>
          </p:nvPr>
        </p:nvSpPr>
        <p:spPr>
          <a:xfrm>
            <a:off x="1730000" y="1569396"/>
            <a:ext cx="9385200" cy="4402371"/>
          </a:xfrm>
        </p:spPr>
        <p:txBody>
          <a:bodyPr/>
          <a:lstStyle/>
          <a:p>
            <a:r>
              <a:rPr lang="en-US" dirty="0"/>
              <a:t>A good programming practice is, when we declare fields in the class, to explicitly initialize them with some default value, even if the default value is zero. </a:t>
            </a:r>
          </a:p>
          <a:p>
            <a:r>
              <a:rPr lang="en-US" dirty="0"/>
              <a:t>This will make our code clearer and easy to read.</a:t>
            </a:r>
            <a:endParaRPr lang="bg-BG" dirty="0"/>
          </a:p>
        </p:txBody>
      </p:sp>
      <p:pic>
        <p:nvPicPr>
          <p:cNvPr id="5" name="Picture 4">
            <a:extLst>
              <a:ext uri="{FF2B5EF4-FFF2-40B4-BE49-F238E27FC236}">
                <a16:creationId xmlns:a16="http://schemas.microsoft.com/office/drawing/2014/main" id="{70928A77-F90F-468D-9618-63833ED7905F}"/>
              </a:ext>
            </a:extLst>
          </p:cNvPr>
          <p:cNvPicPr>
            <a:picLocks noChangeAspect="1"/>
          </p:cNvPicPr>
          <p:nvPr/>
        </p:nvPicPr>
        <p:blipFill>
          <a:blip r:embed="rId2"/>
          <a:stretch>
            <a:fillRect/>
          </a:stretch>
        </p:blipFill>
        <p:spPr>
          <a:xfrm>
            <a:off x="2323087" y="3229386"/>
            <a:ext cx="6534150" cy="2190750"/>
          </a:xfrm>
          <a:prstGeom prst="rect">
            <a:avLst/>
          </a:prstGeom>
        </p:spPr>
      </p:pic>
    </p:spTree>
    <p:extLst>
      <p:ext uri="{BB962C8B-B14F-4D97-AF65-F5344CB8AC3E}">
        <p14:creationId xmlns:p14="http://schemas.microsoft.com/office/powerpoint/2010/main" val="666091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704F0-084E-4BAC-92D3-FA09FFDD0D8D}"/>
              </a:ext>
            </a:extLst>
          </p:cNvPr>
          <p:cNvSpPr>
            <a:spLocks noGrp="1"/>
          </p:cNvSpPr>
          <p:nvPr>
            <p:ph type="title"/>
          </p:nvPr>
        </p:nvSpPr>
        <p:spPr/>
        <p:txBody>
          <a:bodyPr/>
          <a:lstStyle/>
          <a:p>
            <a:r>
              <a:rPr lang="en-US" dirty="0"/>
              <a:t>Modifiers "const" and "</a:t>
            </a:r>
            <a:r>
              <a:rPr lang="en-US" dirty="0" err="1"/>
              <a:t>readonly</a:t>
            </a:r>
            <a:r>
              <a:rPr lang="en-US" dirty="0"/>
              <a:t>"</a:t>
            </a:r>
            <a:endParaRPr lang="bg-BG" dirty="0"/>
          </a:p>
        </p:txBody>
      </p:sp>
      <p:sp>
        <p:nvSpPr>
          <p:cNvPr id="3" name="Text Placeholder 2">
            <a:extLst>
              <a:ext uri="{FF2B5EF4-FFF2-40B4-BE49-F238E27FC236}">
                <a16:creationId xmlns:a16="http://schemas.microsoft.com/office/drawing/2014/main" id="{BE220180-3447-44B4-A4D8-8F904CDD49A8}"/>
              </a:ext>
            </a:extLst>
          </p:cNvPr>
          <p:cNvSpPr>
            <a:spLocks noGrp="1"/>
          </p:cNvSpPr>
          <p:nvPr>
            <p:ph type="body" idx="1"/>
          </p:nvPr>
        </p:nvSpPr>
        <p:spPr/>
        <p:txBody>
          <a:bodyPr/>
          <a:lstStyle/>
          <a:p>
            <a:r>
              <a:rPr lang="en-US" dirty="0"/>
              <a:t>In the declaration of one field is allowed to use the modifications const and </a:t>
            </a:r>
            <a:r>
              <a:rPr lang="en-US" dirty="0" err="1"/>
              <a:t>readonly</a:t>
            </a:r>
            <a:r>
              <a:rPr lang="en-US" dirty="0"/>
              <a:t>. </a:t>
            </a:r>
          </a:p>
          <a:p>
            <a:endParaRPr lang="en-US" dirty="0"/>
          </a:p>
          <a:p>
            <a:r>
              <a:rPr lang="en-US" dirty="0"/>
              <a:t>The fields, declared as const or </a:t>
            </a:r>
            <a:r>
              <a:rPr lang="en-US" dirty="0" err="1"/>
              <a:t>readonly</a:t>
            </a:r>
            <a:r>
              <a:rPr lang="en-US" dirty="0"/>
              <a:t> are called constants. </a:t>
            </a:r>
          </a:p>
          <a:p>
            <a:endParaRPr lang="en-US" dirty="0"/>
          </a:p>
          <a:p>
            <a:r>
              <a:rPr lang="en-US" dirty="0"/>
              <a:t>They are used when a certain value is used several times. </a:t>
            </a:r>
          </a:p>
          <a:p>
            <a:endParaRPr lang="en-US" dirty="0"/>
          </a:p>
          <a:p>
            <a:r>
              <a:rPr lang="en-US" dirty="0"/>
              <a:t>These values are declared only ones without repetitions. </a:t>
            </a:r>
          </a:p>
          <a:p>
            <a:endParaRPr lang="en-US" dirty="0"/>
          </a:p>
          <a:p>
            <a:r>
              <a:rPr lang="en-US" dirty="0"/>
              <a:t>Examples of constants in the .NET Framework are the mathematical constants </a:t>
            </a:r>
            <a:r>
              <a:rPr lang="en-US" dirty="0" err="1"/>
              <a:t>Math.PI</a:t>
            </a:r>
            <a:r>
              <a:rPr lang="en-US" dirty="0"/>
              <a:t> and </a:t>
            </a:r>
            <a:r>
              <a:rPr lang="en-US" dirty="0" err="1"/>
              <a:t>Math.E</a:t>
            </a:r>
            <a:r>
              <a:rPr lang="en-US" dirty="0"/>
              <a:t>, and as well the constants </a:t>
            </a:r>
            <a:r>
              <a:rPr lang="en-US" dirty="0" err="1"/>
              <a:t>String.Empty</a:t>
            </a:r>
            <a:r>
              <a:rPr lang="en-US" dirty="0"/>
              <a:t> and Int32.MaxValue.</a:t>
            </a:r>
            <a:endParaRPr lang="bg-BG" dirty="0"/>
          </a:p>
        </p:txBody>
      </p:sp>
    </p:spTree>
    <p:extLst>
      <p:ext uri="{BB962C8B-B14F-4D97-AF65-F5344CB8AC3E}">
        <p14:creationId xmlns:p14="http://schemas.microsoft.com/office/powerpoint/2010/main" val="6534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FA88A-F59D-41D4-8B95-F8A57E4F053E}"/>
              </a:ext>
            </a:extLst>
          </p:cNvPr>
          <p:cNvSpPr>
            <a:spLocks noGrp="1"/>
          </p:cNvSpPr>
          <p:nvPr>
            <p:ph type="title"/>
          </p:nvPr>
        </p:nvSpPr>
        <p:spPr/>
        <p:txBody>
          <a:bodyPr/>
          <a:lstStyle/>
          <a:p>
            <a:r>
              <a:rPr lang="en-US" dirty="0"/>
              <a:t>Constants Based on "const"</a:t>
            </a:r>
            <a:endParaRPr lang="bg-BG" dirty="0"/>
          </a:p>
        </p:txBody>
      </p:sp>
      <p:sp>
        <p:nvSpPr>
          <p:cNvPr id="3" name="Text Placeholder 2">
            <a:extLst>
              <a:ext uri="{FF2B5EF4-FFF2-40B4-BE49-F238E27FC236}">
                <a16:creationId xmlns:a16="http://schemas.microsoft.com/office/drawing/2014/main" id="{B8B60FC2-0B18-47C0-9706-79C2F9FD0770}"/>
              </a:ext>
            </a:extLst>
          </p:cNvPr>
          <p:cNvSpPr>
            <a:spLocks noGrp="1"/>
          </p:cNvSpPr>
          <p:nvPr>
            <p:ph type="body" idx="1"/>
          </p:nvPr>
        </p:nvSpPr>
        <p:spPr/>
        <p:txBody>
          <a:bodyPr/>
          <a:lstStyle/>
          <a:p>
            <a:r>
              <a:rPr lang="en-US" dirty="0"/>
              <a:t>The fields, declared with const, have to be initialized during the de facto declaration and afterwards theirs value cannot be changed. </a:t>
            </a:r>
          </a:p>
          <a:p>
            <a:endParaRPr lang="en-US" dirty="0"/>
          </a:p>
          <a:p>
            <a:r>
              <a:rPr lang="en-US" dirty="0"/>
              <a:t>They can be accessed without to create an instance (an object) of the class and they are common for all created objects in our program. </a:t>
            </a:r>
          </a:p>
          <a:p>
            <a:endParaRPr lang="en-US" dirty="0"/>
          </a:p>
          <a:p>
            <a:r>
              <a:rPr lang="en-US" dirty="0"/>
              <a:t>Something more, when we compile the code, the places where const fields are referred are replaced with theirs particular values directly without to use the constant variable at all. </a:t>
            </a:r>
          </a:p>
          <a:p>
            <a:endParaRPr lang="en-US" dirty="0"/>
          </a:p>
          <a:p>
            <a:r>
              <a:rPr lang="en-US" dirty="0"/>
              <a:t>For this reason the const fields are called compile-time constants, because they are replaced with the value during the compilation process.</a:t>
            </a:r>
            <a:endParaRPr lang="bg-BG" dirty="0"/>
          </a:p>
        </p:txBody>
      </p:sp>
    </p:spTree>
    <p:extLst>
      <p:ext uri="{BB962C8B-B14F-4D97-AF65-F5344CB8AC3E}">
        <p14:creationId xmlns:p14="http://schemas.microsoft.com/office/powerpoint/2010/main" val="2426631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923C-890F-434E-8112-29886F3AA32E}"/>
              </a:ext>
            </a:extLst>
          </p:cNvPr>
          <p:cNvSpPr>
            <a:spLocks noGrp="1"/>
          </p:cNvSpPr>
          <p:nvPr>
            <p:ph type="title"/>
          </p:nvPr>
        </p:nvSpPr>
        <p:spPr/>
        <p:txBody>
          <a:bodyPr/>
          <a:lstStyle/>
          <a:p>
            <a:r>
              <a:rPr lang="en-US" dirty="0"/>
              <a:t>Constants Based on "</a:t>
            </a:r>
            <a:r>
              <a:rPr lang="en-US" dirty="0" err="1"/>
              <a:t>readonly</a:t>
            </a:r>
            <a:r>
              <a:rPr lang="en-US" dirty="0"/>
              <a:t>"</a:t>
            </a:r>
            <a:endParaRPr lang="bg-BG" dirty="0"/>
          </a:p>
        </p:txBody>
      </p:sp>
      <p:sp>
        <p:nvSpPr>
          <p:cNvPr id="3" name="Text Placeholder 2">
            <a:extLst>
              <a:ext uri="{FF2B5EF4-FFF2-40B4-BE49-F238E27FC236}">
                <a16:creationId xmlns:a16="http://schemas.microsoft.com/office/drawing/2014/main" id="{38E248AB-8B04-4270-A482-15845A05C7C3}"/>
              </a:ext>
            </a:extLst>
          </p:cNvPr>
          <p:cNvSpPr>
            <a:spLocks noGrp="1"/>
          </p:cNvSpPr>
          <p:nvPr>
            <p:ph type="body" idx="1"/>
          </p:nvPr>
        </p:nvSpPr>
        <p:spPr/>
        <p:txBody>
          <a:bodyPr/>
          <a:lstStyle/>
          <a:p>
            <a:r>
              <a:rPr lang="en-US" dirty="0"/>
              <a:t>The modifier </a:t>
            </a:r>
            <a:r>
              <a:rPr lang="en-US" dirty="0" err="1"/>
              <a:t>readonly</a:t>
            </a:r>
            <a:r>
              <a:rPr lang="en-US" dirty="0"/>
              <a:t> creates fields, which values cannot be changed once they are assigned. </a:t>
            </a:r>
          </a:p>
          <a:p>
            <a:endParaRPr lang="en-US" dirty="0"/>
          </a:p>
          <a:p>
            <a:r>
              <a:rPr lang="en-US" dirty="0"/>
              <a:t>Fields, declared as </a:t>
            </a:r>
            <a:r>
              <a:rPr lang="en-US" dirty="0" err="1"/>
              <a:t>readonly</a:t>
            </a:r>
            <a:r>
              <a:rPr lang="en-US" dirty="0"/>
              <a:t>, allow one-time initialization either in the moment of the declaration or in the class constructors. </a:t>
            </a:r>
          </a:p>
          <a:p>
            <a:endParaRPr lang="en-US" dirty="0"/>
          </a:p>
          <a:p>
            <a:r>
              <a:rPr lang="en-US" dirty="0"/>
              <a:t>Later theirs values cannot be changed. </a:t>
            </a:r>
          </a:p>
          <a:p>
            <a:endParaRPr lang="en-US" dirty="0"/>
          </a:p>
          <a:p>
            <a:r>
              <a:rPr lang="en-US" dirty="0"/>
              <a:t>Because of this reason, the </a:t>
            </a:r>
            <a:r>
              <a:rPr lang="en-US" dirty="0" err="1"/>
              <a:t>readonly</a:t>
            </a:r>
            <a:r>
              <a:rPr lang="en-US" dirty="0"/>
              <a:t> fields are called run-time constants – constants, because their values cannot be changed after assignment and run-time, because this process happens during the execution of the program (in runtime).</a:t>
            </a:r>
            <a:endParaRPr lang="bg-BG" dirty="0"/>
          </a:p>
        </p:txBody>
      </p:sp>
    </p:spTree>
    <p:extLst>
      <p:ext uri="{BB962C8B-B14F-4D97-AF65-F5344CB8AC3E}">
        <p14:creationId xmlns:p14="http://schemas.microsoft.com/office/powerpoint/2010/main" val="3781211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77CF-209E-44A3-BE82-3B82F5DD7EE3}"/>
              </a:ext>
            </a:extLst>
          </p:cNvPr>
          <p:cNvSpPr>
            <a:spLocks noGrp="1"/>
          </p:cNvSpPr>
          <p:nvPr>
            <p:ph type="title"/>
          </p:nvPr>
        </p:nvSpPr>
        <p:spPr/>
        <p:txBody>
          <a:bodyPr/>
          <a:lstStyle/>
          <a:p>
            <a:r>
              <a:rPr lang="en-US" dirty="0"/>
              <a:t>Constants - Example</a:t>
            </a:r>
            <a:endParaRPr lang="bg-BG" dirty="0"/>
          </a:p>
        </p:txBody>
      </p:sp>
      <p:pic>
        <p:nvPicPr>
          <p:cNvPr id="5" name="Picture 4">
            <a:extLst>
              <a:ext uri="{FF2B5EF4-FFF2-40B4-BE49-F238E27FC236}">
                <a16:creationId xmlns:a16="http://schemas.microsoft.com/office/drawing/2014/main" id="{D600BA5E-6C78-4BD0-83CE-97940B260257}"/>
              </a:ext>
            </a:extLst>
          </p:cNvPr>
          <p:cNvPicPr>
            <a:picLocks noChangeAspect="1"/>
          </p:cNvPicPr>
          <p:nvPr/>
        </p:nvPicPr>
        <p:blipFill>
          <a:blip r:embed="rId2"/>
          <a:stretch>
            <a:fillRect/>
          </a:stretch>
        </p:blipFill>
        <p:spPr>
          <a:xfrm>
            <a:off x="1730000" y="1369730"/>
            <a:ext cx="5170656" cy="5352083"/>
          </a:xfrm>
          <a:prstGeom prst="rect">
            <a:avLst/>
          </a:prstGeom>
        </p:spPr>
      </p:pic>
    </p:spTree>
    <p:extLst>
      <p:ext uri="{BB962C8B-B14F-4D97-AF65-F5344CB8AC3E}">
        <p14:creationId xmlns:p14="http://schemas.microsoft.com/office/powerpoint/2010/main" val="644394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3037-A7C2-41EE-993E-AFBDD6EE9417}"/>
              </a:ext>
            </a:extLst>
          </p:cNvPr>
          <p:cNvSpPr>
            <a:spLocks noGrp="1"/>
          </p:cNvSpPr>
          <p:nvPr>
            <p:ph type="title"/>
          </p:nvPr>
        </p:nvSpPr>
        <p:spPr/>
        <p:txBody>
          <a:bodyPr/>
          <a:lstStyle/>
          <a:p>
            <a:r>
              <a:rPr lang="en-US" dirty="0"/>
              <a:t>Declaring of Class Method</a:t>
            </a:r>
            <a:endParaRPr lang="bg-BG" dirty="0"/>
          </a:p>
        </p:txBody>
      </p:sp>
      <p:sp>
        <p:nvSpPr>
          <p:cNvPr id="3" name="Text Placeholder 2">
            <a:extLst>
              <a:ext uri="{FF2B5EF4-FFF2-40B4-BE49-F238E27FC236}">
                <a16:creationId xmlns:a16="http://schemas.microsoft.com/office/drawing/2014/main" id="{E5845A6D-0180-4611-B7C3-27669EB3B542}"/>
              </a:ext>
            </a:extLst>
          </p:cNvPr>
          <p:cNvSpPr>
            <a:spLocks noGrp="1"/>
          </p:cNvSpPr>
          <p:nvPr>
            <p:ph type="body" idx="1"/>
          </p:nvPr>
        </p:nvSpPr>
        <p:spPr>
          <a:xfrm>
            <a:off x="1729999" y="3112850"/>
            <a:ext cx="10176655" cy="3476017"/>
          </a:xfrm>
        </p:spPr>
        <p:txBody>
          <a:bodyPr/>
          <a:lstStyle/>
          <a:p>
            <a:r>
              <a:rPr lang="en-US" sz="1400" dirty="0"/>
              <a:t>The mandatory elements for declaration of a method are the type of the return value &lt;</a:t>
            </a:r>
            <a:r>
              <a:rPr lang="en-US" sz="1400" dirty="0" err="1"/>
              <a:t>return_type</a:t>
            </a:r>
            <a:r>
              <a:rPr lang="en-US" sz="1400" dirty="0"/>
              <a:t>&gt;, the name of the method &lt;</a:t>
            </a:r>
            <a:r>
              <a:rPr lang="en-US" sz="1400" dirty="0" err="1"/>
              <a:t>method_name</a:t>
            </a:r>
            <a:r>
              <a:rPr lang="en-US" sz="1400" dirty="0"/>
              <a:t>&gt; and the opening and the closing brackets – "(" and ")".</a:t>
            </a:r>
          </a:p>
          <a:p>
            <a:endParaRPr lang="en-US" sz="1400" dirty="0"/>
          </a:p>
          <a:p>
            <a:r>
              <a:rPr lang="en-US" sz="1400" dirty="0"/>
              <a:t>The parameter list &lt;</a:t>
            </a:r>
            <a:r>
              <a:rPr lang="en-US" sz="1400" dirty="0" err="1"/>
              <a:t>params_list</a:t>
            </a:r>
            <a:r>
              <a:rPr lang="en-US" sz="1400" dirty="0"/>
              <a:t>&gt; is not mandatory. We use it to pass data to the method, which we declare, when this is required.</a:t>
            </a:r>
          </a:p>
          <a:p>
            <a:endParaRPr lang="en-US" sz="1400" dirty="0"/>
          </a:p>
          <a:p>
            <a:r>
              <a:rPr lang="en-US" sz="1400" dirty="0"/>
              <a:t>If the return type &lt;</a:t>
            </a:r>
            <a:r>
              <a:rPr lang="en-US" sz="1400" dirty="0" err="1"/>
              <a:t>return_type</a:t>
            </a:r>
            <a:r>
              <a:rPr lang="en-US" sz="1400" dirty="0"/>
              <a:t>&gt; is void, then &lt;</a:t>
            </a:r>
            <a:r>
              <a:rPr lang="en-US" sz="1400" dirty="0" err="1"/>
              <a:t>return_statement</a:t>
            </a:r>
            <a:r>
              <a:rPr lang="en-US" sz="1400" dirty="0"/>
              <a:t>&gt; can be declared without the return statement. If &lt;</a:t>
            </a:r>
            <a:r>
              <a:rPr lang="en-US" sz="1400" dirty="0" err="1"/>
              <a:t>return_type</a:t>
            </a:r>
            <a:r>
              <a:rPr lang="en-US" sz="1400" dirty="0"/>
              <a:t>&gt; is different from void, the method has to return a result with the help of the reserved word return and an expression, which is from the type &lt;</a:t>
            </a:r>
            <a:r>
              <a:rPr lang="en-US" sz="1400" dirty="0" err="1"/>
              <a:t>return_type</a:t>
            </a:r>
            <a:r>
              <a:rPr lang="en-US" sz="1400" dirty="0"/>
              <a:t>&gt; or a compatible one.</a:t>
            </a:r>
          </a:p>
          <a:p>
            <a:endParaRPr lang="en-US" sz="1400" dirty="0"/>
          </a:p>
          <a:p>
            <a:r>
              <a:rPr lang="en-US" sz="1400" dirty="0"/>
              <a:t>The work, which the method has to do, is situated in the method body, enclosed in curly brackets – "{" and "}".</a:t>
            </a:r>
            <a:endParaRPr lang="bg-BG" sz="1400" dirty="0"/>
          </a:p>
        </p:txBody>
      </p:sp>
      <p:pic>
        <p:nvPicPr>
          <p:cNvPr id="5" name="Picture 4">
            <a:extLst>
              <a:ext uri="{FF2B5EF4-FFF2-40B4-BE49-F238E27FC236}">
                <a16:creationId xmlns:a16="http://schemas.microsoft.com/office/drawing/2014/main" id="{3C7C25A3-B9DA-4F5B-BED5-90CD5DDFC3A0}"/>
              </a:ext>
            </a:extLst>
          </p:cNvPr>
          <p:cNvPicPr>
            <a:picLocks noChangeAspect="1"/>
          </p:cNvPicPr>
          <p:nvPr/>
        </p:nvPicPr>
        <p:blipFill>
          <a:blip r:embed="rId2"/>
          <a:stretch>
            <a:fillRect/>
          </a:stretch>
        </p:blipFill>
        <p:spPr>
          <a:xfrm>
            <a:off x="1730000" y="1429763"/>
            <a:ext cx="6553200" cy="1590675"/>
          </a:xfrm>
          <a:prstGeom prst="rect">
            <a:avLst/>
          </a:prstGeom>
        </p:spPr>
      </p:pic>
    </p:spTree>
    <p:extLst>
      <p:ext uri="{BB962C8B-B14F-4D97-AF65-F5344CB8AC3E}">
        <p14:creationId xmlns:p14="http://schemas.microsoft.com/office/powerpoint/2010/main" val="35590284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839C-19FB-4F73-9EC0-D3864741B72C}"/>
              </a:ext>
            </a:extLst>
          </p:cNvPr>
          <p:cNvSpPr>
            <a:spLocks noGrp="1"/>
          </p:cNvSpPr>
          <p:nvPr>
            <p:ph type="title"/>
          </p:nvPr>
        </p:nvSpPr>
        <p:spPr/>
        <p:txBody>
          <a:bodyPr/>
          <a:lstStyle/>
          <a:p>
            <a:r>
              <a:rPr lang="en-US" dirty="0"/>
              <a:t>Accessing Non-Static Data of the Class</a:t>
            </a:r>
            <a:endParaRPr lang="bg-BG" dirty="0"/>
          </a:p>
        </p:txBody>
      </p:sp>
      <p:pic>
        <p:nvPicPr>
          <p:cNvPr id="5" name="Picture 4">
            <a:extLst>
              <a:ext uri="{FF2B5EF4-FFF2-40B4-BE49-F238E27FC236}">
                <a16:creationId xmlns:a16="http://schemas.microsoft.com/office/drawing/2014/main" id="{BDAA432D-C5A4-420B-97FF-9ECD7A740ED1}"/>
              </a:ext>
            </a:extLst>
          </p:cNvPr>
          <p:cNvPicPr>
            <a:picLocks noChangeAspect="1"/>
          </p:cNvPicPr>
          <p:nvPr/>
        </p:nvPicPr>
        <p:blipFill>
          <a:blip r:embed="rId2"/>
          <a:stretch>
            <a:fillRect/>
          </a:stretch>
        </p:blipFill>
        <p:spPr>
          <a:xfrm>
            <a:off x="1730000" y="1327420"/>
            <a:ext cx="5546289" cy="2046361"/>
          </a:xfrm>
          <a:prstGeom prst="rect">
            <a:avLst/>
          </a:prstGeom>
        </p:spPr>
      </p:pic>
      <p:pic>
        <p:nvPicPr>
          <p:cNvPr id="7" name="Picture 6">
            <a:extLst>
              <a:ext uri="{FF2B5EF4-FFF2-40B4-BE49-F238E27FC236}">
                <a16:creationId xmlns:a16="http://schemas.microsoft.com/office/drawing/2014/main" id="{14CE52D6-777D-4654-B641-7D854443AED2}"/>
              </a:ext>
            </a:extLst>
          </p:cNvPr>
          <p:cNvPicPr>
            <a:picLocks noChangeAspect="1"/>
          </p:cNvPicPr>
          <p:nvPr/>
        </p:nvPicPr>
        <p:blipFill>
          <a:blip r:embed="rId3"/>
          <a:stretch>
            <a:fillRect/>
          </a:stretch>
        </p:blipFill>
        <p:spPr>
          <a:xfrm>
            <a:off x="8924450" y="2620441"/>
            <a:ext cx="2190750" cy="1133475"/>
          </a:xfrm>
          <a:prstGeom prst="rect">
            <a:avLst/>
          </a:prstGeom>
        </p:spPr>
      </p:pic>
      <p:pic>
        <p:nvPicPr>
          <p:cNvPr id="9" name="Picture 8">
            <a:extLst>
              <a:ext uri="{FF2B5EF4-FFF2-40B4-BE49-F238E27FC236}">
                <a16:creationId xmlns:a16="http://schemas.microsoft.com/office/drawing/2014/main" id="{45F527B4-55CB-42B6-919A-83DE86E1ACCE}"/>
              </a:ext>
            </a:extLst>
          </p:cNvPr>
          <p:cNvPicPr>
            <a:picLocks noChangeAspect="1"/>
          </p:cNvPicPr>
          <p:nvPr/>
        </p:nvPicPr>
        <p:blipFill>
          <a:blip r:embed="rId4"/>
          <a:stretch>
            <a:fillRect/>
          </a:stretch>
        </p:blipFill>
        <p:spPr>
          <a:xfrm>
            <a:off x="9042265" y="4440677"/>
            <a:ext cx="2628900" cy="1219200"/>
          </a:xfrm>
          <a:prstGeom prst="rect">
            <a:avLst/>
          </a:prstGeom>
        </p:spPr>
      </p:pic>
      <p:pic>
        <p:nvPicPr>
          <p:cNvPr id="11" name="Picture 10">
            <a:extLst>
              <a:ext uri="{FF2B5EF4-FFF2-40B4-BE49-F238E27FC236}">
                <a16:creationId xmlns:a16="http://schemas.microsoft.com/office/drawing/2014/main" id="{6CCFB8C2-5B48-4384-B236-47D3FA459A00}"/>
              </a:ext>
            </a:extLst>
          </p:cNvPr>
          <p:cNvPicPr>
            <a:picLocks noChangeAspect="1"/>
          </p:cNvPicPr>
          <p:nvPr/>
        </p:nvPicPr>
        <p:blipFill>
          <a:blip r:embed="rId5"/>
          <a:stretch>
            <a:fillRect/>
          </a:stretch>
        </p:blipFill>
        <p:spPr>
          <a:xfrm>
            <a:off x="1730000" y="3710390"/>
            <a:ext cx="6553200" cy="1371600"/>
          </a:xfrm>
          <a:prstGeom prst="rect">
            <a:avLst/>
          </a:prstGeom>
        </p:spPr>
      </p:pic>
      <p:pic>
        <p:nvPicPr>
          <p:cNvPr id="13" name="Picture 12">
            <a:extLst>
              <a:ext uri="{FF2B5EF4-FFF2-40B4-BE49-F238E27FC236}">
                <a16:creationId xmlns:a16="http://schemas.microsoft.com/office/drawing/2014/main" id="{7979C88C-8D43-4C77-B7BD-E55518CCFD74}"/>
              </a:ext>
            </a:extLst>
          </p:cNvPr>
          <p:cNvPicPr>
            <a:picLocks noChangeAspect="1"/>
          </p:cNvPicPr>
          <p:nvPr/>
        </p:nvPicPr>
        <p:blipFill>
          <a:blip r:embed="rId6"/>
          <a:stretch>
            <a:fillRect/>
          </a:stretch>
        </p:blipFill>
        <p:spPr>
          <a:xfrm>
            <a:off x="1730000" y="5418600"/>
            <a:ext cx="6505575" cy="914400"/>
          </a:xfrm>
          <a:prstGeom prst="rect">
            <a:avLst/>
          </a:prstGeom>
        </p:spPr>
      </p:pic>
    </p:spTree>
    <p:extLst>
      <p:ext uri="{BB962C8B-B14F-4D97-AF65-F5344CB8AC3E}">
        <p14:creationId xmlns:p14="http://schemas.microsoft.com/office/powerpoint/2010/main" val="4275109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F62C-172A-4B48-9FD6-7348C559DEB1}"/>
              </a:ext>
            </a:extLst>
          </p:cNvPr>
          <p:cNvSpPr>
            <a:spLocks noGrp="1"/>
          </p:cNvSpPr>
          <p:nvPr>
            <p:ph type="title"/>
          </p:nvPr>
        </p:nvSpPr>
        <p:spPr/>
        <p:txBody>
          <a:bodyPr/>
          <a:lstStyle/>
          <a:p>
            <a:r>
              <a:rPr lang="en-US" dirty="0"/>
              <a:t>Custom Classes</a:t>
            </a:r>
            <a:endParaRPr lang="bg-BG" dirty="0"/>
          </a:p>
        </p:txBody>
      </p:sp>
      <p:sp>
        <p:nvSpPr>
          <p:cNvPr id="3" name="Text Placeholder 2">
            <a:extLst>
              <a:ext uri="{FF2B5EF4-FFF2-40B4-BE49-F238E27FC236}">
                <a16:creationId xmlns:a16="http://schemas.microsoft.com/office/drawing/2014/main" id="{AA4831DF-A273-489B-9795-C075A2602FF0}"/>
              </a:ext>
            </a:extLst>
          </p:cNvPr>
          <p:cNvSpPr>
            <a:spLocks noGrp="1"/>
          </p:cNvSpPr>
          <p:nvPr>
            <p:ph type="body" idx="1"/>
          </p:nvPr>
        </p:nvSpPr>
        <p:spPr/>
        <p:txBody>
          <a:bodyPr/>
          <a:lstStyle/>
          <a:p>
            <a:pPr marL="101600" indent="0">
              <a:buNone/>
            </a:pPr>
            <a:r>
              <a:rPr lang="en-US" dirty="0"/>
              <a:t>Nowadays, the most used programming languages are the object-oriented.</a:t>
            </a:r>
          </a:p>
          <a:p>
            <a:pPr marL="101600" indent="0">
              <a:buNone/>
            </a:pPr>
            <a:r>
              <a:rPr lang="en-US" dirty="0"/>
              <a:t>And because the </a:t>
            </a:r>
            <a:r>
              <a:rPr lang="en-US" b="1" dirty="0"/>
              <a:t>object-oriented programming (OOP)</a:t>
            </a:r>
            <a:r>
              <a:rPr lang="en-US" dirty="0"/>
              <a:t> is close to the way</a:t>
            </a:r>
          </a:p>
          <a:p>
            <a:pPr marL="101600" indent="0">
              <a:buNone/>
            </a:pPr>
            <a:r>
              <a:rPr lang="en-US" dirty="0"/>
              <a:t>humans think, using one easily allows us to describe models of the</a:t>
            </a:r>
          </a:p>
          <a:p>
            <a:pPr marL="101600" indent="0">
              <a:buNone/>
            </a:pPr>
            <a:r>
              <a:rPr lang="en-US" dirty="0"/>
              <a:t>surrounding life. Certain reason for this behavior is, because OOP offers tools</a:t>
            </a:r>
          </a:p>
          <a:p>
            <a:pPr marL="101600" indent="0">
              <a:buNone/>
            </a:pPr>
            <a:r>
              <a:rPr lang="en-US" dirty="0"/>
              <a:t>to draw the set of concepts, which outline classes of objects in every model.</a:t>
            </a:r>
          </a:p>
          <a:p>
            <a:pPr marL="101600" indent="0">
              <a:buNone/>
            </a:pPr>
            <a:r>
              <a:rPr lang="en-US" dirty="0"/>
              <a:t>The term – class and the definition of custom classes, different from the .NET</a:t>
            </a:r>
          </a:p>
          <a:p>
            <a:pPr marL="101600" indent="0">
              <a:buNone/>
            </a:pPr>
            <a:r>
              <a:rPr lang="en-US" dirty="0"/>
              <a:t>system framework’s, is built-in feature of the C# programming language. The</a:t>
            </a:r>
          </a:p>
          <a:p>
            <a:pPr marL="101600" indent="0">
              <a:buNone/>
            </a:pPr>
            <a:r>
              <a:rPr lang="en-US" dirty="0"/>
              <a:t>purpose of this chapter is to get us know with it.</a:t>
            </a:r>
            <a:endParaRPr lang="bg-BG" dirty="0"/>
          </a:p>
        </p:txBody>
      </p:sp>
    </p:spTree>
    <p:extLst>
      <p:ext uri="{BB962C8B-B14F-4D97-AF65-F5344CB8AC3E}">
        <p14:creationId xmlns:p14="http://schemas.microsoft.com/office/powerpoint/2010/main" val="11426312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B8FD-D5EF-44E3-AACD-3D9FDFA0B590}"/>
              </a:ext>
            </a:extLst>
          </p:cNvPr>
          <p:cNvSpPr>
            <a:spLocks noGrp="1"/>
          </p:cNvSpPr>
          <p:nvPr>
            <p:ph type="title"/>
          </p:nvPr>
        </p:nvSpPr>
        <p:spPr/>
        <p:txBody>
          <a:bodyPr/>
          <a:lstStyle/>
          <a:p>
            <a:r>
              <a:rPr lang="en-US" dirty="0"/>
              <a:t>Visibility of Fields and Methods</a:t>
            </a:r>
            <a:endParaRPr lang="bg-BG" dirty="0"/>
          </a:p>
        </p:txBody>
      </p:sp>
      <p:sp>
        <p:nvSpPr>
          <p:cNvPr id="3" name="Text Placeholder 2">
            <a:extLst>
              <a:ext uri="{FF2B5EF4-FFF2-40B4-BE49-F238E27FC236}">
                <a16:creationId xmlns:a16="http://schemas.microsoft.com/office/drawing/2014/main" id="{FA8E8814-6393-4F9F-B55D-CE6774154BD4}"/>
              </a:ext>
            </a:extLst>
          </p:cNvPr>
          <p:cNvSpPr>
            <a:spLocks noGrp="1"/>
          </p:cNvSpPr>
          <p:nvPr>
            <p:ph type="body" idx="1"/>
          </p:nvPr>
        </p:nvSpPr>
        <p:spPr>
          <a:xfrm>
            <a:off x="1729999" y="1348902"/>
            <a:ext cx="10306357" cy="4539575"/>
          </a:xfrm>
        </p:spPr>
        <p:txBody>
          <a:bodyPr/>
          <a:lstStyle/>
          <a:p>
            <a:r>
              <a:rPr lang="en-US" sz="1600" dirty="0"/>
              <a:t>Access Level "public“</a:t>
            </a:r>
          </a:p>
          <a:p>
            <a:pPr lvl="1"/>
            <a:r>
              <a:rPr lang="en-US" sz="1400" dirty="0"/>
              <a:t>When a method or a value of a class is declared with access level public, the last can be used from other classes, independently from the fact if another class is declared in the same namespace, assembly or outside of it.</a:t>
            </a:r>
          </a:p>
          <a:p>
            <a:endParaRPr lang="en-US" sz="1600" dirty="0"/>
          </a:p>
          <a:p>
            <a:r>
              <a:rPr lang="en-US" sz="1600" dirty="0"/>
              <a:t>Access Level "internal“</a:t>
            </a:r>
          </a:p>
          <a:p>
            <a:pPr lvl="1"/>
            <a:r>
              <a:rPr lang="en-US" sz="1400" dirty="0"/>
              <a:t>When a member of some class is declared with access level internal, then this element from the class can be accessed from every class in the same assembly (i.e. in the same project in Visual Studio), but not from classes outside it (i.e. from other projects in Visual Studio – from the same solution or from a different solution).</a:t>
            </a:r>
          </a:p>
          <a:p>
            <a:endParaRPr lang="en-US" sz="1600" dirty="0"/>
          </a:p>
          <a:p>
            <a:r>
              <a:rPr lang="en-US" sz="1600" dirty="0"/>
              <a:t>Access Level "private“</a:t>
            </a:r>
          </a:p>
          <a:p>
            <a:pPr lvl="1"/>
            <a:r>
              <a:rPr lang="en-US" sz="1400" dirty="0"/>
              <a:t>The access level, which is the most restrictive, is private. The elements of the class, which are declared with access modifier private (or without any, because private is the default one), cannot be accessed outside of the class in which they are declared.</a:t>
            </a:r>
            <a:endParaRPr lang="bg-BG" sz="1400" dirty="0"/>
          </a:p>
        </p:txBody>
      </p:sp>
    </p:spTree>
    <p:extLst>
      <p:ext uri="{BB962C8B-B14F-4D97-AF65-F5344CB8AC3E}">
        <p14:creationId xmlns:p14="http://schemas.microsoft.com/office/powerpoint/2010/main" val="2711350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57CF-3959-4B0F-9D6F-A8428C396F9E}"/>
              </a:ext>
            </a:extLst>
          </p:cNvPr>
          <p:cNvSpPr>
            <a:spLocks noGrp="1"/>
          </p:cNvSpPr>
          <p:nvPr>
            <p:ph type="title"/>
          </p:nvPr>
        </p:nvSpPr>
        <p:spPr/>
        <p:txBody>
          <a:bodyPr/>
          <a:lstStyle/>
          <a:p>
            <a:r>
              <a:rPr lang="en-US" dirty="0"/>
              <a:t>Constructors</a:t>
            </a:r>
            <a:endParaRPr lang="bg-BG" dirty="0"/>
          </a:p>
        </p:txBody>
      </p:sp>
      <p:sp>
        <p:nvSpPr>
          <p:cNvPr id="3" name="Text Placeholder 2">
            <a:extLst>
              <a:ext uri="{FF2B5EF4-FFF2-40B4-BE49-F238E27FC236}">
                <a16:creationId xmlns:a16="http://schemas.microsoft.com/office/drawing/2014/main" id="{962F4018-BEEF-44EB-93B1-98F46BBC6FE2}"/>
              </a:ext>
            </a:extLst>
          </p:cNvPr>
          <p:cNvSpPr>
            <a:spLocks noGrp="1"/>
          </p:cNvSpPr>
          <p:nvPr>
            <p:ph type="body" idx="1"/>
          </p:nvPr>
        </p:nvSpPr>
        <p:spPr/>
        <p:txBody>
          <a:bodyPr/>
          <a:lstStyle/>
          <a:p>
            <a:r>
              <a:rPr lang="en-US" dirty="0"/>
              <a:t>In object-oriented programming, when creating an object from a given class, it is necessary to call a special method of the class known as a constructor.</a:t>
            </a:r>
          </a:p>
          <a:p>
            <a:endParaRPr lang="en-US" dirty="0"/>
          </a:p>
          <a:p>
            <a:r>
              <a:rPr lang="en-US" dirty="0"/>
              <a:t>What Is a Constructor?</a:t>
            </a:r>
          </a:p>
          <a:p>
            <a:pPr lvl="1"/>
            <a:r>
              <a:rPr lang="en-US" dirty="0"/>
              <a:t>Constructor of a class is a pseudo-method, which does not have a return type, has the name of the class and is called using the keyword new. The task of the constructor is to initialize the memory, allocated for the object, where its fields will be stored (those which are not static ones)</a:t>
            </a:r>
            <a:endParaRPr lang="bg-BG" dirty="0"/>
          </a:p>
        </p:txBody>
      </p:sp>
    </p:spTree>
    <p:extLst>
      <p:ext uri="{BB962C8B-B14F-4D97-AF65-F5344CB8AC3E}">
        <p14:creationId xmlns:p14="http://schemas.microsoft.com/office/powerpoint/2010/main" val="2278999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1361-91E1-4FA6-B935-A4446FB590DB}"/>
              </a:ext>
            </a:extLst>
          </p:cNvPr>
          <p:cNvSpPr>
            <a:spLocks noGrp="1"/>
          </p:cNvSpPr>
          <p:nvPr>
            <p:ph type="title"/>
          </p:nvPr>
        </p:nvSpPr>
        <p:spPr/>
        <p:txBody>
          <a:bodyPr/>
          <a:lstStyle/>
          <a:p>
            <a:r>
              <a:rPr lang="en-US" dirty="0"/>
              <a:t>Calling a Constructor</a:t>
            </a:r>
            <a:endParaRPr lang="bg-BG" dirty="0"/>
          </a:p>
        </p:txBody>
      </p:sp>
      <p:sp>
        <p:nvSpPr>
          <p:cNvPr id="3" name="Text Placeholder 2">
            <a:extLst>
              <a:ext uri="{FF2B5EF4-FFF2-40B4-BE49-F238E27FC236}">
                <a16:creationId xmlns:a16="http://schemas.microsoft.com/office/drawing/2014/main" id="{A61FDF67-8081-409E-87D8-F47A069B6BFC}"/>
              </a:ext>
            </a:extLst>
          </p:cNvPr>
          <p:cNvSpPr>
            <a:spLocks noGrp="1"/>
          </p:cNvSpPr>
          <p:nvPr>
            <p:ph type="body" idx="1"/>
          </p:nvPr>
        </p:nvSpPr>
        <p:spPr>
          <a:xfrm>
            <a:off x="1729999" y="1524000"/>
            <a:ext cx="10254477" cy="3450077"/>
          </a:xfrm>
        </p:spPr>
        <p:txBody>
          <a:bodyPr/>
          <a:lstStyle/>
          <a:p>
            <a:r>
              <a:rPr lang="en-US" dirty="0"/>
              <a:t>The only one way to call a constructor in C# is through the keyword new. It allocates memory for the new object (in the stack or in the heap, depending on whether the object is a value type or a reference type), resets its fields to zero, calls their constructors (or chain of constructors, formed in succession), and at the end returns a reference to the newly created object.</a:t>
            </a:r>
          </a:p>
          <a:p>
            <a:endParaRPr lang="en-US" dirty="0"/>
          </a:p>
          <a:p>
            <a:endParaRPr lang="en-US" dirty="0"/>
          </a:p>
          <a:p>
            <a:endParaRPr lang="en-US" dirty="0"/>
          </a:p>
          <a:p>
            <a:r>
              <a:rPr lang="en-US" dirty="0"/>
              <a:t>First, memory is allocated for the object</a:t>
            </a:r>
          </a:p>
          <a:p>
            <a:r>
              <a:rPr lang="en-US" dirty="0"/>
              <a:t>Next, its fields (if any) are initialized with the default values for their respective types</a:t>
            </a:r>
          </a:p>
          <a:p>
            <a:r>
              <a:rPr lang="en-US" dirty="0"/>
              <a:t>If the creation of the new object is successfully completed, the constructor returns a reference to it, which is assigned to the variable </a:t>
            </a:r>
            <a:r>
              <a:rPr lang="en-US" dirty="0" err="1"/>
              <a:t>myDog</a:t>
            </a:r>
            <a:r>
              <a:rPr lang="en-US" dirty="0"/>
              <a:t>, from class type Dog</a:t>
            </a:r>
            <a:endParaRPr lang="bg-BG" dirty="0"/>
          </a:p>
        </p:txBody>
      </p:sp>
      <p:pic>
        <p:nvPicPr>
          <p:cNvPr id="5" name="Picture 4">
            <a:extLst>
              <a:ext uri="{FF2B5EF4-FFF2-40B4-BE49-F238E27FC236}">
                <a16:creationId xmlns:a16="http://schemas.microsoft.com/office/drawing/2014/main" id="{8BDD20B0-8CB2-4AEF-82F7-21A900309434}"/>
              </a:ext>
            </a:extLst>
          </p:cNvPr>
          <p:cNvPicPr>
            <a:picLocks noChangeAspect="1"/>
          </p:cNvPicPr>
          <p:nvPr/>
        </p:nvPicPr>
        <p:blipFill>
          <a:blip r:embed="rId2"/>
          <a:stretch>
            <a:fillRect/>
          </a:stretch>
        </p:blipFill>
        <p:spPr>
          <a:xfrm>
            <a:off x="2288938" y="2906949"/>
            <a:ext cx="6524625" cy="533400"/>
          </a:xfrm>
          <a:prstGeom prst="rect">
            <a:avLst/>
          </a:prstGeom>
        </p:spPr>
      </p:pic>
      <p:pic>
        <p:nvPicPr>
          <p:cNvPr id="7" name="Picture 6">
            <a:extLst>
              <a:ext uri="{FF2B5EF4-FFF2-40B4-BE49-F238E27FC236}">
                <a16:creationId xmlns:a16="http://schemas.microsoft.com/office/drawing/2014/main" id="{6AC57B96-E4BA-4F55-8DC8-1C9A5974B081}"/>
              </a:ext>
            </a:extLst>
          </p:cNvPr>
          <p:cNvPicPr>
            <a:picLocks noChangeAspect="1"/>
          </p:cNvPicPr>
          <p:nvPr/>
        </p:nvPicPr>
        <p:blipFill>
          <a:blip r:embed="rId3"/>
          <a:stretch>
            <a:fillRect/>
          </a:stretch>
        </p:blipFill>
        <p:spPr>
          <a:xfrm>
            <a:off x="685699" y="5106330"/>
            <a:ext cx="3181147" cy="1496358"/>
          </a:xfrm>
          <a:prstGeom prst="rect">
            <a:avLst/>
          </a:prstGeom>
        </p:spPr>
      </p:pic>
      <p:pic>
        <p:nvPicPr>
          <p:cNvPr id="9" name="Picture 8">
            <a:extLst>
              <a:ext uri="{FF2B5EF4-FFF2-40B4-BE49-F238E27FC236}">
                <a16:creationId xmlns:a16="http://schemas.microsoft.com/office/drawing/2014/main" id="{D3F9AFC8-AE40-4FAC-BE88-F86AE94D3D63}"/>
              </a:ext>
            </a:extLst>
          </p:cNvPr>
          <p:cNvPicPr>
            <a:picLocks noChangeAspect="1"/>
          </p:cNvPicPr>
          <p:nvPr/>
        </p:nvPicPr>
        <p:blipFill>
          <a:blip r:embed="rId4"/>
          <a:stretch>
            <a:fillRect/>
          </a:stretch>
        </p:blipFill>
        <p:spPr>
          <a:xfrm>
            <a:off x="4584109" y="5083349"/>
            <a:ext cx="2976664" cy="1519339"/>
          </a:xfrm>
          <a:prstGeom prst="rect">
            <a:avLst/>
          </a:prstGeom>
        </p:spPr>
      </p:pic>
      <p:pic>
        <p:nvPicPr>
          <p:cNvPr id="11" name="Picture 10">
            <a:extLst>
              <a:ext uri="{FF2B5EF4-FFF2-40B4-BE49-F238E27FC236}">
                <a16:creationId xmlns:a16="http://schemas.microsoft.com/office/drawing/2014/main" id="{C81CE552-6BC1-475F-82F9-D77BB4A93F1F}"/>
              </a:ext>
            </a:extLst>
          </p:cNvPr>
          <p:cNvPicPr>
            <a:picLocks noChangeAspect="1"/>
          </p:cNvPicPr>
          <p:nvPr/>
        </p:nvPicPr>
        <p:blipFill>
          <a:blip r:embed="rId5"/>
          <a:stretch>
            <a:fillRect/>
          </a:stretch>
        </p:blipFill>
        <p:spPr>
          <a:xfrm>
            <a:off x="8278037" y="5121615"/>
            <a:ext cx="2892358" cy="1481329"/>
          </a:xfrm>
          <a:prstGeom prst="rect">
            <a:avLst/>
          </a:prstGeom>
        </p:spPr>
      </p:pic>
    </p:spTree>
    <p:extLst>
      <p:ext uri="{BB962C8B-B14F-4D97-AF65-F5344CB8AC3E}">
        <p14:creationId xmlns:p14="http://schemas.microsoft.com/office/powerpoint/2010/main" val="468736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37A5-6F3A-40FB-BCDD-E4EE9B1CC57C}"/>
              </a:ext>
            </a:extLst>
          </p:cNvPr>
          <p:cNvSpPr>
            <a:spLocks noGrp="1"/>
          </p:cNvSpPr>
          <p:nvPr>
            <p:ph type="title"/>
          </p:nvPr>
        </p:nvSpPr>
        <p:spPr/>
        <p:txBody>
          <a:bodyPr/>
          <a:lstStyle/>
          <a:p>
            <a:r>
              <a:rPr lang="en-US" dirty="0"/>
              <a:t>Declaring a Constructor</a:t>
            </a:r>
            <a:endParaRPr lang="bg-BG" dirty="0"/>
          </a:p>
        </p:txBody>
      </p:sp>
      <p:sp>
        <p:nvSpPr>
          <p:cNvPr id="3" name="Text Placeholder 2">
            <a:extLst>
              <a:ext uri="{FF2B5EF4-FFF2-40B4-BE49-F238E27FC236}">
                <a16:creationId xmlns:a16="http://schemas.microsoft.com/office/drawing/2014/main" id="{6CB3F199-E254-4416-BAE6-52FD47710572}"/>
              </a:ext>
            </a:extLst>
          </p:cNvPr>
          <p:cNvSpPr>
            <a:spLocks noGrp="1"/>
          </p:cNvSpPr>
          <p:nvPr>
            <p:ph type="body" idx="1"/>
          </p:nvPr>
        </p:nvSpPr>
        <p:spPr>
          <a:xfrm>
            <a:off x="1730000" y="2717259"/>
            <a:ext cx="9385200" cy="3858639"/>
          </a:xfrm>
        </p:spPr>
        <p:txBody>
          <a:bodyPr/>
          <a:lstStyle/>
          <a:p>
            <a:r>
              <a:rPr lang="en-US" dirty="0"/>
              <a:t>The constructors are similar to methods, but they do not have a return type (therefore we called them pseudo-methods).</a:t>
            </a:r>
          </a:p>
          <a:p>
            <a:endParaRPr lang="en-US" dirty="0"/>
          </a:p>
          <a:p>
            <a:r>
              <a:rPr lang="en-US" dirty="0"/>
              <a:t>In C# it is mandatory that the name of every constructor matches the name of the class in which it resides – &lt;</a:t>
            </a:r>
            <a:r>
              <a:rPr lang="en-US" dirty="0" err="1"/>
              <a:t>class_name</a:t>
            </a:r>
            <a:r>
              <a:rPr lang="en-US" dirty="0"/>
              <a:t>&gt;. </a:t>
            </a:r>
          </a:p>
          <a:p>
            <a:endParaRPr lang="en-US" dirty="0"/>
          </a:p>
          <a:p>
            <a:r>
              <a:rPr lang="en-US" dirty="0"/>
              <a:t>We should know that, as with methods, the name of the constructor is always followed by round brackets – "(" and ")".</a:t>
            </a:r>
          </a:p>
          <a:p>
            <a:endParaRPr lang="en-US" dirty="0"/>
          </a:p>
          <a:p>
            <a:r>
              <a:rPr lang="en-US" dirty="0"/>
              <a:t>In (C#) it is not allowed to declare a method whose name matches the name of the class (hence the name of the constructors). If nevertheless, a method is declared with the class name, this will cause a compilation error.</a:t>
            </a:r>
            <a:endParaRPr lang="bg-BG" dirty="0"/>
          </a:p>
        </p:txBody>
      </p:sp>
      <p:pic>
        <p:nvPicPr>
          <p:cNvPr id="5" name="Picture 4">
            <a:extLst>
              <a:ext uri="{FF2B5EF4-FFF2-40B4-BE49-F238E27FC236}">
                <a16:creationId xmlns:a16="http://schemas.microsoft.com/office/drawing/2014/main" id="{5FE1FE41-6893-4771-BE84-DF2090C6544B}"/>
              </a:ext>
            </a:extLst>
          </p:cNvPr>
          <p:cNvPicPr>
            <a:picLocks noChangeAspect="1"/>
          </p:cNvPicPr>
          <p:nvPr/>
        </p:nvPicPr>
        <p:blipFill>
          <a:blip r:embed="rId2"/>
          <a:stretch>
            <a:fillRect/>
          </a:stretch>
        </p:blipFill>
        <p:spPr>
          <a:xfrm>
            <a:off x="1730000" y="1722823"/>
            <a:ext cx="6505575" cy="514350"/>
          </a:xfrm>
          <a:prstGeom prst="rect">
            <a:avLst/>
          </a:prstGeom>
        </p:spPr>
      </p:pic>
    </p:spTree>
    <p:extLst>
      <p:ext uri="{BB962C8B-B14F-4D97-AF65-F5344CB8AC3E}">
        <p14:creationId xmlns:p14="http://schemas.microsoft.com/office/powerpoint/2010/main" val="12166804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58CF2-D295-426D-8FA2-0376867F403E}"/>
              </a:ext>
            </a:extLst>
          </p:cNvPr>
          <p:cNvSpPr>
            <a:spLocks noGrp="1"/>
          </p:cNvSpPr>
          <p:nvPr>
            <p:ph type="title"/>
          </p:nvPr>
        </p:nvSpPr>
        <p:spPr/>
        <p:txBody>
          <a:bodyPr/>
          <a:lstStyle/>
          <a:p>
            <a:r>
              <a:rPr lang="en-US" dirty="0"/>
              <a:t>Declaring a Constructor with Parameters</a:t>
            </a:r>
            <a:endParaRPr lang="bg-BG" dirty="0"/>
          </a:p>
        </p:txBody>
      </p:sp>
      <p:pic>
        <p:nvPicPr>
          <p:cNvPr id="5" name="Picture 4">
            <a:extLst>
              <a:ext uri="{FF2B5EF4-FFF2-40B4-BE49-F238E27FC236}">
                <a16:creationId xmlns:a16="http://schemas.microsoft.com/office/drawing/2014/main" id="{F887F6AD-F2B4-4D9A-AA65-12B4CFD2D7FF}"/>
              </a:ext>
            </a:extLst>
          </p:cNvPr>
          <p:cNvPicPr>
            <a:picLocks noChangeAspect="1"/>
          </p:cNvPicPr>
          <p:nvPr/>
        </p:nvPicPr>
        <p:blipFill>
          <a:blip r:embed="rId2"/>
          <a:stretch>
            <a:fillRect/>
          </a:stretch>
        </p:blipFill>
        <p:spPr>
          <a:xfrm>
            <a:off x="1806405" y="1826772"/>
            <a:ext cx="8588487" cy="2336665"/>
          </a:xfrm>
          <a:prstGeom prst="rect">
            <a:avLst/>
          </a:prstGeom>
        </p:spPr>
      </p:pic>
    </p:spTree>
    <p:extLst>
      <p:ext uri="{BB962C8B-B14F-4D97-AF65-F5344CB8AC3E}">
        <p14:creationId xmlns:p14="http://schemas.microsoft.com/office/powerpoint/2010/main" val="16619463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AFFB-4B6E-4F05-BB3C-C04403DCBE27}"/>
              </a:ext>
            </a:extLst>
          </p:cNvPr>
          <p:cNvSpPr>
            <a:spLocks noGrp="1"/>
          </p:cNvSpPr>
          <p:nvPr>
            <p:ph type="title"/>
          </p:nvPr>
        </p:nvSpPr>
        <p:spPr/>
        <p:txBody>
          <a:bodyPr/>
          <a:lstStyle/>
          <a:p>
            <a:r>
              <a:rPr lang="en-US" dirty="0"/>
              <a:t>Constructor with Variable Number of Arguments</a:t>
            </a:r>
            <a:endParaRPr lang="bg-BG" dirty="0"/>
          </a:p>
        </p:txBody>
      </p:sp>
      <p:pic>
        <p:nvPicPr>
          <p:cNvPr id="5" name="Picture 4">
            <a:extLst>
              <a:ext uri="{FF2B5EF4-FFF2-40B4-BE49-F238E27FC236}">
                <a16:creationId xmlns:a16="http://schemas.microsoft.com/office/drawing/2014/main" id="{A5439A81-B04E-413A-BF33-23A2460C91F7}"/>
              </a:ext>
            </a:extLst>
          </p:cNvPr>
          <p:cNvPicPr>
            <a:picLocks noChangeAspect="1"/>
          </p:cNvPicPr>
          <p:nvPr/>
        </p:nvPicPr>
        <p:blipFill>
          <a:blip r:embed="rId2"/>
          <a:stretch>
            <a:fillRect/>
          </a:stretch>
        </p:blipFill>
        <p:spPr>
          <a:xfrm>
            <a:off x="1730000" y="2090067"/>
            <a:ext cx="6515100" cy="1152525"/>
          </a:xfrm>
          <a:prstGeom prst="rect">
            <a:avLst/>
          </a:prstGeom>
        </p:spPr>
      </p:pic>
      <p:pic>
        <p:nvPicPr>
          <p:cNvPr id="7" name="Picture 6">
            <a:extLst>
              <a:ext uri="{FF2B5EF4-FFF2-40B4-BE49-F238E27FC236}">
                <a16:creationId xmlns:a16="http://schemas.microsoft.com/office/drawing/2014/main" id="{0D7552B6-B13D-4452-ACB4-AB1D4A59BF59}"/>
              </a:ext>
            </a:extLst>
          </p:cNvPr>
          <p:cNvPicPr>
            <a:picLocks noChangeAspect="1"/>
          </p:cNvPicPr>
          <p:nvPr/>
        </p:nvPicPr>
        <p:blipFill>
          <a:blip r:embed="rId3"/>
          <a:stretch>
            <a:fillRect/>
          </a:stretch>
        </p:blipFill>
        <p:spPr>
          <a:xfrm>
            <a:off x="1701425" y="4273889"/>
            <a:ext cx="6543675" cy="771525"/>
          </a:xfrm>
          <a:prstGeom prst="rect">
            <a:avLst/>
          </a:prstGeom>
        </p:spPr>
      </p:pic>
    </p:spTree>
    <p:extLst>
      <p:ext uri="{BB962C8B-B14F-4D97-AF65-F5344CB8AC3E}">
        <p14:creationId xmlns:p14="http://schemas.microsoft.com/office/powerpoint/2010/main" val="20131694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5160-6968-4866-9631-46199A419A08}"/>
              </a:ext>
            </a:extLst>
          </p:cNvPr>
          <p:cNvSpPr>
            <a:spLocks noGrp="1"/>
          </p:cNvSpPr>
          <p:nvPr>
            <p:ph type="title"/>
          </p:nvPr>
        </p:nvSpPr>
        <p:spPr/>
        <p:txBody>
          <a:bodyPr/>
          <a:lstStyle/>
          <a:p>
            <a:r>
              <a:rPr lang="en-US" dirty="0"/>
              <a:t>Constructor Overloading</a:t>
            </a:r>
            <a:endParaRPr lang="bg-BG" dirty="0"/>
          </a:p>
        </p:txBody>
      </p:sp>
      <p:sp>
        <p:nvSpPr>
          <p:cNvPr id="3" name="Text Placeholder 2">
            <a:extLst>
              <a:ext uri="{FF2B5EF4-FFF2-40B4-BE49-F238E27FC236}">
                <a16:creationId xmlns:a16="http://schemas.microsoft.com/office/drawing/2014/main" id="{C83C3597-1DA6-4399-83ED-57E607D75F89}"/>
              </a:ext>
            </a:extLst>
          </p:cNvPr>
          <p:cNvSpPr>
            <a:spLocks noGrp="1"/>
          </p:cNvSpPr>
          <p:nvPr>
            <p:ph type="body" idx="1"/>
          </p:nvPr>
        </p:nvSpPr>
        <p:spPr>
          <a:xfrm>
            <a:off x="1730000" y="1459149"/>
            <a:ext cx="9385200" cy="630918"/>
          </a:xfrm>
        </p:spPr>
        <p:txBody>
          <a:bodyPr/>
          <a:lstStyle/>
          <a:p>
            <a:r>
              <a:rPr lang="en-US" dirty="0"/>
              <a:t>Creating constructors with different signatures is called constructor overloading.</a:t>
            </a:r>
            <a:endParaRPr lang="bg-BG" dirty="0"/>
          </a:p>
        </p:txBody>
      </p:sp>
      <p:pic>
        <p:nvPicPr>
          <p:cNvPr id="7" name="Picture 6">
            <a:extLst>
              <a:ext uri="{FF2B5EF4-FFF2-40B4-BE49-F238E27FC236}">
                <a16:creationId xmlns:a16="http://schemas.microsoft.com/office/drawing/2014/main" id="{D71764A7-1FB9-4EA7-87FC-4A66FAC4E441}"/>
              </a:ext>
            </a:extLst>
          </p:cNvPr>
          <p:cNvPicPr>
            <a:picLocks noChangeAspect="1"/>
          </p:cNvPicPr>
          <p:nvPr/>
        </p:nvPicPr>
        <p:blipFill>
          <a:blip r:embed="rId2"/>
          <a:stretch>
            <a:fillRect/>
          </a:stretch>
        </p:blipFill>
        <p:spPr>
          <a:xfrm>
            <a:off x="1861931" y="2678049"/>
            <a:ext cx="3267075" cy="1524000"/>
          </a:xfrm>
          <a:prstGeom prst="rect">
            <a:avLst/>
          </a:prstGeom>
        </p:spPr>
      </p:pic>
      <p:pic>
        <p:nvPicPr>
          <p:cNvPr id="9" name="Picture 8">
            <a:extLst>
              <a:ext uri="{FF2B5EF4-FFF2-40B4-BE49-F238E27FC236}">
                <a16:creationId xmlns:a16="http://schemas.microsoft.com/office/drawing/2014/main" id="{BEE721BD-FFF3-4BD2-B1BB-0A40836633F7}"/>
              </a:ext>
            </a:extLst>
          </p:cNvPr>
          <p:cNvPicPr>
            <a:picLocks noChangeAspect="1"/>
          </p:cNvPicPr>
          <p:nvPr/>
        </p:nvPicPr>
        <p:blipFill>
          <a:blip r:embed="rId3"/>
          <a:stretch>
            <a:fillRect/>
          </a:stretch>
        </p:blipFill>
        <p:spPr>
          <a:xfrm>
            <a:off x="6626815" y="2012265"/>
            <a:ext cx="3038475" cy="1543050"/>
          </a:xfrm>
          <a:prstGeom prst="rect">
            <a:avLst/>
          </a:prstGeom>
        </p:spPr>
      </p:pic>
      <p:pic>
        <p:nvPicPr>
          <p:cNvPr id="11" name="Picture 10">
            <a:extLst>
              <a:ext uri="{FF2B5EF4-FFF2-40B4-BE49-F238E27FC236}">
                <a16:creationId xmlns:a16="http://schemas.microsoft.com/office/drawing/2014/main" id="{D3B5D72A-6CA9-4B95-B8BD-472941323F9A}"/>
              </a:ext>
            </a:extLst>
          </p:cNvPr>
          <p:cNvPicPr>
            <a:picLocks noChangeAspect="1"/>
          </p:cNvPicPr>
          <p:nvPr/>
        </p:nvPicPr>
        <p:blipFill>
          <a:blip r:embed="rId4"/>
          <a:stretch>
            <a:fillRect/>
          </a:stretch>
        </p:blipFill>
        <p:spPr>
          <a:xfrm>
            <a:off x="1814306" y="4767934"/>
            <a:ext cx="3314700" cy="1514475"/>
          </a:xfrm>
          <a:prstGeom prst="rect">
            <a:avLst/>
          </a:prstGeom>
        </p:spPr>
      </p:pic>
      <p:pic>
        <p:nvPicPr>
          <p:cNvPr id="13" name="Picture 12">
            <a:extLst>
              <a:ext uri="{FF2B5EF4-FFF2-40B4-BE49-F238E27FC236}">
                <a16:creationId xmlns:a16="http://schemas.microsoft.com/office/drawing/2014/main" id="{2EE049BF-CE2B-4F1C-920C-4BABD3CFA375}"/>
              </a:ext>
            </a:extLst>
          </p:cNvPr>
          <p:cNvPicPr>
            <a:picLocks noChangeAspect="1"/>
          </p:cNvPicPr>
          <p:nvPr/>
        </p:nvPicPr>
        <p:blipFill>
          <a:blip r:embed="rId5"/>
          <a:stretch>
            <a:fillRect/>
          </a:stretch>
        </p:blipFill>
        <p:spPr>
          <a:xfrm>
            <a:off x="5267660" y="3694687"/>
            <a:ext cx="6191250" cy="1504950"/>
          </a:xfrm>
          <a:prstGeom prst="rect">
            <a:avLst/>
          </a:prstGeom>
        </p:spPr>
      </p:pic>
    </p:spTree>
    <p:extLst>
      <p:ext uri="{BB962C8B-B14F-4D97-AF65-F5344CB8AC3E}">
        <p14:creationId xmlns:p14="http://schemas.microsoft.com/office/powerpoint/2010/main" val="3977219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3881-31FE-4374-9F9F-CAC3833E2AE9}"/>
              </a:ext>
            </a:extLst>
          </p:cNvPr>
          <p:cNvSpPr>
            <a:spLocks noGrp="1"/>
          </p:cNvSpPr>
          <p:nvPr>
            <p:ph type="title"/>
          </p:nvPr>
        </p:nvSpPr>
        <p:spPr/>
        <p:txBody>
          <a:bodyPr/>
          <a:lstStyle/>
          <a:p>
            <a:r>
              <a:rPr lang="en-US" dirty="0"/>
              <a:t>Reusing Constructors</a:t>
            </a:r>
            <a:endParaRPr lang="bg-BG" dirty="0"/>
          </a:p>
        </p:txBody>
      </p:sp>
      <p:sp>
        <p:nvSpPr>
          <p:cNvPr id="3" name="Text Placeholder 2">
            <a:extLst>
              <a:ext uri="{FF2B5EF4-FFF2-40B4-BE49-F238E27FC236}">
                <a16:creationId xmlns:a16="http://schemas.microsoft.com/office/drawing/2014/main" id="{A766B239-9A4E-413A-808B-D4CC8EA3F660}"/>
              </a:ext>
            </a:extLst>
          </p:cNvPr>
          <p:cNvSpPr>
            <a:spLocks noGrp="1"/>
          </p:cNvSpPr>
          <p:nvPr>
            <p:ph type="body" idx="1"/>
          </p:nvPr>
        </p:nvSpPr>
        <p:spPr/>
        <p:txBody>
          <a:bodyPr/>
          <a:lstStyle/>
          <a:p>
            <a:r>
              <a:rPr lang="en-US" dirty="0"/>
              <a:t>Depending on the needs for creating objects of our class, we can declare different variants of the constructors. </a:t>
            </a:r>
          </a:p>
          <a:p>
            <a:endParaRPr lang="en-US" dirty="0"/>
          </a:p>
          <a:p>
            <a:r>
              <a:rPr lang="en-US" dirty="0"/>
              <a:t>It is easy to notice that a large part of the constructor code is repeated. This leads us to the question whether there is an alternative way for a constructor, which is already doing an initializing, to be reused by the others to perform the same initialization. </a:t>
            </a:r>
          </a:p>
          <a:p>
            <a:endParaRPr lang="en-US" dirty="0"/>
          </a:p>
          <a:p>
            <a:r>
              <a:rPr lang="en-US" dirty="0"/>
              <a:t>In C# a mechanism exists through which one constructor can call another one declared in the same class. This is done again with the keyword this, but used in another syntax structure in declaring the constructors:</a:t>
            </a:r>
            <a:endParaRPr lang="bg-BG" dirty="0"/>
          </a:p>
        </p:txBody>
      </p:sp>
    </p:spTree>
    <p:extLst>
      <p:ext uri="{BB962C8B-B14F-4D97-AF65-F5344CB8AC3E}">
        <p14:creationId xmlns:p14="http://schemas.microsoft.com/office/powerpoint/2010/main" val="1557223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DE9B-35E0-4552-B93B-5707B8524808}"/>
              </a:ext>
            </a:extLst>
          </p:cNvPr>
          <p:cNvSpPr>
            <a:spLocks noGrp="1"/>
          </p:cNvSpPr>
          <p:nvPr>
            <p:ph type="title"/>
          </p:nvPr>
        </p:nvSpPr>
        <p:spPr/>
        <p:txBody>
          <a:bodyPr/>
          <a:lstStyle/>
          <a:p>
            <a:r>
              <a:rPr lang="en-US" dirty="0"/>
              <a:t>Reusing Constructors</a:t>
            </a:r>
            <a:endParaRPr lang="bg-BG" dirty="0"/>
          </a:p>
        </p:txBody>
      </p:sp>
      <p:sp>
        <p:nvSpPr>
          <p:cNvPr id="3" name="Text Placeholder 2">
            <a:extLst>
              <a:ext uri="{FF2B5EF4-FFF2-40B4-BE49-F238E27FC236}">
                <a16:creationId xmlns:a16="http://schemas.microsoft.com/office/drawing/2014/main" id="{7FFE56E4-6B11-4307-81D6-25347C9BAC30}"/>
              </a:ext>
            </a:extLst>
          </p:cNvPr>
          <p:cNvSpPr>
            <a:spLocks noGrp="1"/>
          </p:cNvSpPr>
          <p:nvPr>
            <p:ph type="body" idx="1"/>
          </p:nvPr>
        </p:nvSpPr>
        <p:spPr/>
        <p:txBody>
          <a:bodyPr/>
          <a:lstStyle/>
          <a:p>
            <a:endParaRPr lang="bg-BG"/>
          </a:p>
        </p:txBody>
      </p:sp>
      <p:pic>
        <p:nvPicPr>
          <p:cNvPr id="5" name="Picture 4">
            <a:extLst>
              <a:ext uri="{FF2B5EF4-FFF2-40B4-BE49-F238E27FC236}">
                <a16:creationId xmlns:a16="http://schemas.microsoft.com/office/drawing/2014/main" id="{7875CB86-B428-4C60-9401-CB449C221503}"/>
              </a:ext>
            </a:extLst>
          </p:cNvPr>
          <p:cNvPicPr>
            <a:picLocks noChangeAspect="1"/>
          </p:cNvPicPr>
          <p:nvPr/>
        </p:nvPicPr>
        <p:blipFill>
          <a:blip r:embed="rId2"/>
          <a:stretch>
            <a:fillRect/>
          </a:stretch>
        </p:blipFill>
        <p:spPr>
          <a:xfrm>
            <a:off x="1730000" y="1629624"/>
            <a:ext cx="5572230" cy="4535931"/>
          </a:xfrm>
          <a:prstGeom prst="rect">
            <a:avLst/>
          </a:prstGeom>
        </p:spPr>
      </p:pic>
    </p:spTree>
    <p:extLst>
      <p:ext uri="{BB962C8B-B14F-4D97-AF65-F5344CB8AC3E}">
        <p14:creationId xmlns:p14="http://schemas.microsoft.com/office/powerpoint/2010/main" val="4629265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4434-CB00-4CF2-8AD1-E0DF8D330709}"/>
              </a:ext>
            </a:extLst>
          </p:cNvPr>
          <p:cNvSpPr>
            <a:spLocks noGrp="1"/>
          </p:cNvSpPr>
          <p:nvPr>
            <p:ph type="title"/>
          </p:nvPr>
        </p:nvSpPr>
        <p:spPr/>
        <p:txBody>
          <a:bodyPr/>
          <a:lstStyle/>
          <a:p>
            <a:r>
              <a:rPr lang="en-US" dirty="0"/>
              <a:t>Properties</a:t>
            </a:r>
            <a:endParaRPr lang="bg-BG" dirty="0"/>
          </a:p>
        </p:txBody>
      </p:sp>
      <p:sp>
        <p:nvSpPr>
          <p:cNvPr id="3" name="Text Placeholder 2">
            <a:extLst>
              <a:ext uri="{FF2B5EF4-FFF2-40B4-BE49-F238E27FC236}">
                <a16:creationId xmlns:a16="http://schemas.microsoft.com/office/drawing/2014/main" id="{70719B20-EC37-48AC-B960-E0A48C8C4874}"/>
              </a:ext>
            </a:extLst>
          </p:cNvPr>
          <p:cNvSpPr>
            <a:spLocks noGrp="1"/>
          </p:cNvSpPr>
          <p:nvPr>
            <p:ph type="body" idx="1"/>
          </p:nvPr>
        </p:nvSpPr>
        <p:spPr/>
        <p:txBody>
          <a:bodyPr/>
          <a:lstStyle/>
          <a:p>
            <a:r>
              <a:rPr lang="en-US" dirty="0"/>
              <a:t>In the world of object-oriented programming there is an element of the classes called property, which is somewhere between a field and a method and serves to better protect the state in the class. </a:t>
            </a:r>
          </a:p>
          <a:p>
            <a:endParaRPr lang="en-US" dirty="0"/>
          </a:p>
          <a:p>
            <a:r>
              <a:rPr lang="en-US" dirty="0"/>
              <a:t>In some languages for object-oriented programming, like C#, Delphi / Pascal, Visual Basic, Python, JavaScript, and others, the properties are a part of the language, i.e. there is a special mechanism to declare and use them. </a:t>
            </a:r>
          </a:p>
          <a:p>
            <a:endParaRPr lang="en-US" dirty="0"/>
          </a:p>
          <a:p>
            <a:r>
              <a:rPr lang="en-US" dirty="0"/>
              <a:t>Other languages like Java do not support the property concept and for this purpose the programmers should declare a pair of methods (for reading and modifying the property) to provide this functionality.</a:t>
            </a:r>
            <a:endParaRPr lang="bg-BG" dirty="0"/>
          </a:p>
        </p:txBody>
      </p:sp>
    </p:spTree>
    <p:extLst>
      <p:ext uri="{BB962C8B-B14F-4D97-AF65-F5344CB8AC3E}">
        <p14:creationId xmlns:p14="http://schemas.microsoft.com/office/powerpoint/2010/main" val="428157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B0E8-9D28-488A-9E90-1FF6DA7BDE7E}"/>
              </a:ext>
            </a:extLst>
          </p:cNvPr>
          <p:cNvSpPr>
            <a:spLocks noGrp="1"/>
          </p:cNvSpPr>
          <p:nvPr>
            <p:ph type="title"/>
          </p:nvPr>
        </p:nvSpPr>
        <p:spPr/>
        <p:txBody>
          <a:bodyPr/>
          <a:lstStyle/>
          <a:p>
            <a:r>
              <a:rPr lang="en-US" dirty="0"/>
              <a:t>What Does It Mean Class and Object?</a:t>
            </a:r>
            <a:endParaRPr lang="bg-BG" dirty="0"/>
          </a:p>
        </p:txBody>
      </p:sp>
      <p:sp>
        <p:nvSpPr>
          <p:cNvPr id="3" name="Text Placeholder 2">
            <a:extLst>
              <a:ext uri="{FF2B5EF4-FFF2-40B4-BE49-F238E27FC236}">
                <a16:creationId xmlns:a16="http://schemas.microsoft.com/office/drawing/2014/main" id="{223CF5BA-11FF-47B4-874D-CA454337D34B}"/>
              </a:ext>
            </a:extLst>
          </p:cNvPr>
          <p:cNvSpPr>
            <a:spLocks noGrp="1"/>
          </p:cNvSpPr>
          <p:nvPr>
            <p:ph type="body" idx="1"/>
          </p:nvPr>
        </p:nvSpPr>
        <p:spPr/>
        <p:txBody>
          <a:bodyPr/>
          <a:lstStyle/>
          <a:p>
            <a:pPr marL="101600" indent="0">
              <a:buNone/>
            </a:pPr>
            <a:r>
              <a:rPr lang="en-US" dirty="0"/>
              <a:t>Class in the OOP is called a definition (specification) of a given type of</a:t>
            </a:r>
          </a:p>
          <a:p>
            <a:pPr marL="101600" indent="0">
              <a:buNone/>
            </a:pPr>
            <a:r>
              <a:rPr lang="en-US" dirty="0"/>
              <a:t>objects from the real-world. The class represents a pattern, which describes</a:t>
            </a:r>
          </a:p>
          <a:p>
            <a:pPr marL="101600" indent="0">
              <a:buNone/>
            </a:pPr>
            <a:r>
              <a:rPr lang="en-US" dirty="0"/>
              <a:t>the different states and behavior of the certain objects (the copies), which are</a:t>
            </a:r>
          </a:p>
          <a:p>
            <a:pPr marL="101600" indent="0">
              <a:buNone/>
            </a:pPr>
            <a:r>
              <a:rPr lang="en-US" dirty="0"/>
              <a:t>created from this class (pattern).</a:t>
            </a:r>
            <a:endParaRPr lang="bg-BG" dirty="0"/>
          </a:p>
        </p:txBody>
      </p:sp>
    </p:spTree>
    <p:extLst>
      <p:ext uri="{BB962C8B-B14F-4D97-AF65-F5344CB8AC3E}">
        <p14:creationId xmlns:p14="http://schemas.microsoft.com/office/powerpoint/2010/main" val="39745491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5D3E-041E-4C58-9F4B-A4740A4F1788}"/>
              </a:ext>
            </a:extLst>
          </p:cNvPr>
          <p:cNvSpPr>
            <a:spLocks noGrp="1"/>
          </p:cNvSpPr>
          <p:nvPr>
            <p:ph type="title"/>
          </p:nvPr>
        </p:nvSpPr>
        <p:spPr/>
        <p:txBody>
          <a:bodyPr/>
          <a:lstStyle/>
          <a:p>
            <a:r>
              <a:rPr lang="en-US" dirty="0"/>
              <a:t>Properties – Encapsulation of Fields</a:t>
            </a:r>
            <a:endParaRPr lang="bg-BG" dirty="0"/>
          </a:p>
        </p:txBody>
      </p:sp>
      <p:sp>
        <p:nvSpPr>
          <p:cNvPr id="3" name="Text Placeholder 2">
            <a:extLst>
              <a:ext uri="{FF2B5EF4-FFF2-40B4-BE49-F238E27FC236}">
                <a16:creationId xmlns:a16="http://schemas.microsoft.com/office/drawing/2014/main" id="{D8DE5E58-8958-4AAC-8203-F4B522DA4CAF}"/>
              </a:ext>
            </a:extLst>
          </p:cNvPr>
          <p:cNvSpPr>
            <a:spLocks noGrp="1"/>
          </p:cNvSpPr>
          <p:nvPr>
            <p:ph type="body" idx="1"/>
          </p:nvPr>
        </p:nvSpPr>
        <p:spPr/>
        <p:txBody>
          <a:bodyPr/>
          <a:lstStyle/>
          <a:p>
            <a:r>
              <a:rPr lang="en-US" dirty="0"/>
              <a:t>The main objective of the properties is to ensure the encapsulation of the state of the class in which they are declared, i.e. to protect the class from falling into invalid state.</a:t>
            </a:r>
          </a:p>
          <a:p>
            <a:endParaRPr lang="en-US" dirty="0"/>
          </a:p>
          <a:p>
            <a:r>
              <a:rPr lang="en-US" dirty="0"/>
              <a:t>Encapsulation is hiding of the physical representation of data in one class so that if we subsequently change this presentation, it will not reflect on other classes, which use this class.</a:t>
            </a:r>
          </a:p>
          <a:p>
            <a:endParaRPr lang="en-US" dirty="0"/>
          </a:p>
          <a:p>
            <a:r>
              <a:rPr lang="en-US" dirty="0"/>
              <a:t>Though the C# syntax this is done by declaring the fields (physical presentation of data) with possibly the most limited level of visibility (mostly with the modifier private) and declaring that access to these fields (reading and modifying) is to take place only through special accessor methods.</a:t>
            </a:r>
            <a:endParaRPr lang="bg-BG" dirty="0"/>
          </a:p>
        </p:txBody>
      </p:sp>
    </p:spTree>
    <p:extLst>
      <p:ext uri="{BB962C8B-B14F-4D97-AF65-F5344CB8AC3E}">
        <p14:creationId xmlns:p14="http://schemas.microsoft.com/office/powerpoint/2010/main" val="273574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B3A6-F131-417D-8E39-E53728AE9D34}"/>
              </a:ext>
            </a:extLst>
          </p:cNvPr>
          <p:cNvSpPr>
            <a:spLocks noGrp="1"/>
          </p:cNvSpPr>
          <p:nvPr>
            <p:ph type="title"/>
          </p:nvPr>
        </p:nvSpPr>
        <p:spPr/>
        <p:txBody>
          <a:bodyPr/>
          <a:lstStyle/>
          <a:p>
            <a:r>
              <a:rPr lang="en-US" dirty="0"/>
              <a:t>Properties – Encapsulation of Fields</a:t>
            </a:r>
            <a:endParaRPr lang="bg-BG" dirty="0"/>
          </a:p>
        </p:txBody>
      </p:sp>
      <p:sp>
        <p:nvSpPr>
          <p:cNvPr id="3" name="Text Placeholder 2">
            <a:extLst>
              <a:ext uri="{FF2B5EF4-FFF2-40B4-BE49-F238E27FC236}">
                <a16:creationId xmlns:a16="http://schemas.microsoft.com/office/drawing/2014/main" id="{05FB3BE1-19D7-435D-ADF9-5A3BECEDAA8D}"/>
              </a:ext>
            </a:extLst>
          </p:cNvPr>
          <p:cNvSpPr>
            <a:spLocks noGrp="1"/>
          </p:cNvSpPr>
          <p:nvPr>
            <p:ph type="body" idx="1"/>
          </p:nvPr>
        </p:nvSpPr>
        <p:spPr/>
        <p:txBody>
          <a:bodyPr/>
          <a:lstStyle/>
          <a:p>
            <a:r>
              <a:rPr lang="en-US" dirty="0"/>
              <a:t>Live Demo – Points …</a:t>
            </a:r>
            <a:endParaRPr lang="bg-BG" dirty="0"/>
          </a:p>
        </p:txBody>
      </p:sp>
    </p:spTree>
    <p:extLst>
      <p:ext uri="{BB962C8B-B14F-4D97-AF65-F5344CB8AC3E}">
        <p14:creationId xmlns:p14="http://schemas.microsoft.com/office/powerpoint/2010/main" val="1431283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7C23-246C-4FD8-BBAB-8A5E2A58A936}"/>
              </a:ext>
            </a:extLst>
          </p:cNvPr>
          <p:cNvSpPr>
            <a:spLocks noGrp="1"/>
          </p:cNvSpPr>
          <p:nvPr>
            <p:ph type="title"/>
          </p:nvPr>
        </p:nvSpPr>
        <p:spPr/>
        <p:txBody>
          <a:bodyPr/>
          <a:lstStyle/>
          <a:p>
            <a:r>
              <a:rPr lang="en-US" dirty="0"/>
              <a:t>Static Classes and Static Members</a:t>
            </a:r>
            <a:endParaRPr lang="bg-BG" dirty="0"/>
          </a:p>
        </p:txBody>
      </p:sp>
      <p:sp>
        <p:nvSpPr>
          <p:cNvPr id="3" name="Text Placeholder 2">
            <a:extLst>
              <a:ext uri="{FF2B5EF4-FFF2-40B4-BE49-F238E27FC236}">
                <a16:creationId xmlns:a16="http://schemas.microsoft.com/office/drawing/2014/main" id="{F83BCD31-F45E-46A6-B38D-1D8619AA907E}"/>
              </a:ext>
            </a:extLst>
          </p:cNvPr>
          <p:cNvSpPr>
            <a:spLocks noGrp="1"/>
          </p:cNvSpPr>
          <p:nvPr>
            <p:ph type="body" idx="1"/>
          </p:nvPr>
        </p:nvSpPr>
        <p:spPr>
          <a:xfrm>
            <a:off x="1730000" y="2090066"/>
            <a:ext cx="9385200" cy="4242933"/>
          </a:xfrm>
        </p:spPr>
        <p:txBody>
          <a:bodyPr/>
          <a:lstStyle/>
          <a:p>
            <a:r>
              <a:rPr lang="en-US" dirty="0"/>
              <a:t>We call an element static when it is declared with the modifier static. </a:t>
            </a:r>
          </a:p>
          <a:p>
            <a:endParaRPr lang="en-US" dirty="0"/>
          </a:p>
          <a:p>
            <a:r>
              <a:rPr lang="en-US" dirty="0"/>
              <a:t>In C# we can declare fields, methods, properties, constructors and classes as static.</a:t>
            </a:r>
          </a:p>
          <a:p>
            <a:endParaRPr lang="en-US" dirty="0"/>
          </a:p>
          <a:p>
            <a:r>
              <a:rPr lang="en-US" dirty="0"/>
              <a:t>Formally speaking, a static member of the class is every field, property, method or other member, which has a static modifier in its declaration. </a:t>
            </a:r>
          </a:p>
          <a:p>
            <a:endParaRPr lang="en-US" dirty="0"/>
          </a:p>
          <a:p>
            <a:r>
              <a:rPr lang="en-US" dirty="0"/>
              <a:t>That means that fields, methods and properties, marked as static, belong to the particular class rather than to any particular object of the given class.</a:t>
            </a:r>
          </a:p>
          <a:p>
            <a:endParaRPr lang="en-US" dirty="0"/>
          </a:p>
          <a:p>
            <a:r>
              <a:rPr lang="en-US" dirty="0"/>
              <a:t>Therefore, when we mark a field, method or property as static, we can use them without creating any object of the given class. All we need is to have access (visibility) to the class so that we can call the object’s static methods or its static fields and properties.</a:t>
            </a:r>
          </a:p>
        </p:txBody>
      </p:sp>
    </p:spTree>
    <p:extLst>
      <p:ext uri="{BB962C8B-B14F-4D97-AF65-F5344CB8AC3E}">
        <p14:creationId xmlns:p14="http://schemas.microsoft.com/office/powerpoint/2010/main" val="3331376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B6F7-942F-47F9-A9C7-62A439B682E2}"/>
              </a:ext>
            </a:extLst>
          </p:cNvPr>
          <p:cNvSpPr>
            <a:spLocks noGrp="1"/>
          </p:cNvSpPr>
          <p:nvPr>
            <p:ph type="title"/>
          </p:nvPr>
        </p:nvSpPr>
        <p:spPr/>
        <p:txBody>
          <a:bodyPr/>
          <a:lstStyle/>
          <a:p>
            <a:r>
              <a:rPr lang="en-US" dirty="0"/>
              <a:t>Static fields</a:t>
            </a:r>
            <a:endParaRPr lang="bg-BG" dirty="0"/>
          </a:p>
        </p:txBody>
      </p:sp>
      <p:sp>
        <p:nvSpPr>
          <p:cNvPr id="3" name="Text Placeholder 2">
            <a:extLst>
              <a:ext uri="{FF2B5EF4-FFF2-40B4-BE49-F238E27FC236}">
                <a16:creationId xmlns:a16="http://schemas.microsoft.com/office/drawing/2014/main" id="{3671BF1C-85B7-4A62-BE03-AA24D275EEF1}"/>
              </a:ext>
            </a:extLst>
          </p:cNvPr>
          <p:cNvSpPr>
            <a:spLocks noGrp="1"/>
          </p:cNvSpPr>
          <p:nvPr>
            <p:ph type="body" idx="1"/>
          </p:nvPr>
        </p:nvSpPr>
        <p:spPr/>
        <p:txBody>
          <a:bodyPr/>
          <a:lstStyle/>
          <a:p>
            <a:r>
              <a:rPr lang="en-US" dirty="0"/>
              <a:t>Live demo – Static dog count …</a:t>
            </a:r>
            <a:endParaRPr lang="bg-BG" dirty="0"/>
          </a:p>
        </p:txBody>
      </p:sp>
    </p:spTree>
    <p:extLst>
      <p:ext uri="{BB962C8B-B14F-4D97-AF65-F5344CB8AC3E}">
        <p14:creationId xmlns:p14="http://schemas.microsoft.com/office/powerpoint/2010/main" val="2270424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5297-AEF8-4456-A2B4-5D44BC5637CE}"/>
              </a:ext>
            </a:extLst>
          </p:cNvPr>
          <p:cNvSpPr>
            <a:spLocks noGrp="1"/>
          </p:cNvSpPr>
          <p:nvPr>
            <p:ph type="title"/>
          </p:nvPr>
        </p:nvSpPr>
        <p:spPr/>
        <p:txBody>
          <a:bodyPr/>
          <a:lstStyle/>
          <a:p>
            <a:r>
              <a:rPr lang="en-US" dirty="0"/>
              <a:t>Static Methods</a:t>
            </a:r>
            <a:endParaRPr lang="bg-BG" dirty="0"/>
          </a:p>
        </p:txBody>
      </p:sp>
      <p:sp>
        <p:nvSpPr>
          <p:cNvPr id="3" name="Text Placeholder 2">
            <a:extLst>
              <a:ext uri="{FF2B5EF4-FFF2-40B4-BE49-F238E27FC236}">
                <a16:creationId xmlns:a16="http://schemas.microsoft.com/office/drawing/2014/main" id="{45CBC97B-81D6-4614-89A3-95C09FFEE727}"/>
              </a:ext>
            </a:extLst>
          </p:cNvPr>
          <p:cNvSpPr>
            <a:spLocks noGrp="1"/>
          </p:cNvSpPr>
          <p:nvPr>
            <p:ph type="body" idx="1"/>
          </p:nvPr>
        </p:nvSpPr>
        <p:spPr/>
        <p:txBody>
          <a:bodyPr/>
          <a:lstStyle/>
          <a:p>
            <a:r>
              <a:rPr lang="en-US" dirty="0"/>
              <a:t>Like static fields, we declare a method as static if we want it to be associated only with the class and not with a particular class object.</a:t>
            </a:r>
            <a:endParaRPr lang="bg-BG" dirty="0"/>
          </a:p>
        </p:txBody>
      </p:sp>
    </p:spTree>
    <p:extLst>
      <p:ext uri="{BB962C8B-B14F-4D97-AF65-F5344CB8AC3E}">
        <p14:creationId xmlns:p14="http://schemas.microsoft.com/office/powerpoint/2010/main" val="1621939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CD09-1126-40A6-B827-0D8B58EDF06E}"/>
              </a:ext>
            </a:extLst>
          </p:cNvPr>
          <p:cNvSpPr>
            <a:spLocks noGrp="1"/>
          </p:cNvSpPr>
          <p:nvPr>
            <p:ph type="title"/>
          </p:nvPr>
        </p:nvSpPr>
        <p:spPr/>
        <p:txBody>
          <a:bodyPr/>
          <a:lstStyle/>
          <a:p>
            <a:r>
              <a:rPr lang="en-US" dirty="0"/>
              <a:t>Static Classes</a:t>
            </a:r>
            <a:endParaRPr lang="bg-BG" dirty="0"/>
          </a:p>
        </p:txBody>
      </p:sp>
      <p:sp>
        <p:nvSpPr>
          <p:cNvPr id="3" name="Text Placeholder 2">
            <a:extLst>
              <a:ext uri="{FF2B5EF4-FFF2-40B4-BE49-F238E27FC236}">
                <a16:creationId xmlns:a16="http://schemas.microsoft.com/office/drawing/2014/main" id="{DFBD19C4-9358-43C8-954D-988325D246C3}"/>
              </a:ext>
            </a:extLst>
          </p:cNvPr>
          <p:cNvSpPr>
            <a:spLocks noGrp="1"/>
          </p:cNvSpPr>
          <p:nvPr>
            <p:ph type="body" idx="1"/>
          </p:nvPr>
        </p:nvSpPr>
        <p:spPr/>
        <p:txBody>
          <a:bodyPr/>
          <a:lstStyle/>
          <a:p>
            <a:r>
              <a:rPr lang="en-US" dirty="0"/>
              <a:t>For complete understanding we have to explain that we can also declare classes as static. Similar to static members, a class is static, when the keyword static is used in its declaration.</a:t>
            </a:r>
          </a:p>
          <a:p>
            <a:endParaRPr lang="en-US" dirty="0"/>
          </a:p>
          <a:p>
            <a:r>
              <a:rPr lang="en-US" dirty="0"/>
              <a:t>When a class is declared as static, it is an indication that this class contains only static members (i.e. static fields, methods, properties) and cannot be instantiated.</a:t>
            </a:r>
            <a:endParaRPr lang="bg-BG" dirty="0"/>
          </a:p>
        </p:txBody>
      </p:sp>
    </p:spTree>
    <p:extLst>
      <p:ext uri="{BB962C8B-B14F-4D97-AF65-F5344CB8AC3E}">
        <p14:creationId xmlns:p14="http://schemas.microsoft.com/office/powerpoint/2010/main" val="1313706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4033-A325-4ADC-9C26-D0E2C2D8B2C8}"/>
              </a:ext>
            </a:extLst>
          </p:cNvPr>
          <p:cNvSpPr>
            <a:spLocks noGrp="1"/>
          </p:cNvSpPr>
          <p:nvPr>
            <p:ph type="title"/>
          </p:nvPr>
        </p:nvSpPr>
        <p:spPr/>
        <p:txBody>
          <a:bodyPr/>
          <a:lstStyle/>
          <a:p>
            <a:r>
              <a:rPr lang="en-US" dirty="0"/>
              <a:t>Structures</a:t>
            </a:r>
            <a:endParaRPr lang="bg-BG" dirty="0"/>
          </a:p>
        </p:txBody>
      </p:sp>
      <p:sp>
        <p:nvSpPr>
          <p:cNvPr id="3" name="Text Placeholder 2">
            <a:extLst>
              <a:ext uri="{FF2B5EF4-FFF2-40B4-BE49-F238E27FC236}">
                <a16:creationId xmlns:a16="http://schemas.microsoft.com/office/drawing/2014/main" id="{ED19369B-704F-47C8-81B0-EFB69B011578}"/>
              </a:ext>
            </a:extLst>
          </p:cNvPr>
          <p:cNvSpPr>
            <a:spLocks noGrp="1"/>
          </p:cNvSpPr>
          <p:nvPr>
            <p:ph type="body" idx="1"/>
          </p:nvPr>
        </p:nvSpPr>
        <p:spPr/>
        <p:txBody>
          <a:bodyPr/>
          <a:lstStyle/>
          <a:p>
            <a:r>
              <a:rPr lang="en-US" dirty="0"/>
              <a:t>In C# and .NET Framework there are two implementations of the concept of "class" from the object-oriented programming: classes and structures.</a:t>
            </a:r>
          </a:p>
          <a:p>
            <a:endParaRPr lang="en-US" dirty="0"/>
          </a:p>
          <a:p>
            <a:r>
              <a:rPr lang="en-US" dirty="0"/>
              <a:t>Classes are defined through the keyword class while the structures are defined through the keyword struct. The main difference between a structure and a class is that:</a:t>
            </a:r>
          </a:p>
          <a:p>
            <a:pPr lvl="1"/>
            <a:r>
              <a:rPr lang="en-US" dirty="0"/>
              <a:t>Classes are reference types (references to some address in the heap which holds their members).</a:t>
            </a:r>
          </a:p>
          <a:p>
            <a:pPr lvl="1"/>
            <a:r>
              <a:rPr lang="en-US" dirty="0"/>
              <a:t>Structures (structs) are value types (they directly hold their members in the program execution stack).</a:t>
            </a:r>
            <a:endParaRPr lang="bg-BG" dirty="0"/>
          </a:p>
        </p:txBody>
      </p:sp>
    </p:spTree>
    <p:extLst>
      <p:ext uri="{BB962C8B-B14F-4D97-AF65-F5344CB8AC3E}">
        <p14:creationId xmlns:p14="http://schemas.microsoft.com/office/powerpoint/2010/main" val="4212776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4954B-EF3B-4F59-81D8-FA86F73B428C}"/>
              </a:ext>
            </a:extLst>
          </p:cNvPr>
          <p:cNvSpPr>
            <a:spLocks noGrp="1"/>
          </p:cNvSpPr>
          <p:nvPr>
            <p:ph type="title"/>
          </p:nvPr>
        </p:nvSpPr>
        <p:spPr/>
        <p:txBody>
          <a:bodyPr/>
          <a:lstStyle/>
          <a:p>
            <a:r>
              <a:rPr lang="en-US" dirty="0"/>
              <a:t>Structures</a:t>
            </a:r>
            <a:endParaRPr lang="bg-BG" dirty="0"/>
          </a:p>
        </p:txBody>
      </p:sp>
      <p:sp>
        <p:nvSpPr>
          <p:cNvPr id="3" name="Text Placeholder 2">
            <a:extLst>
              <a:ext uri="{FF2B5EF4-FFF2-40B4-BE49-F238E27FC236}">
                <a16:creationId xmlns:a16="http://schemas.microsoft.com/office/drawing/2014/main" id="{7A113064-4B34-4A4E-A0EB-DFB3C6698DF0}"/>
              </a:ext>
            </a:extLst>
          </p:cNvPr>
          <p:cNvSpPr>
            <a:spLocks noGrp="1"/>
          </p:cNvSpPr>
          <p:nvPr>
            <p:ph type="body" idx="1"/>
          </p:nvPr>
        </p:nvSpPr>
        <p:spPr/>
        <p:txBody>
          <a:bodyPr/>
          <a:lstStyle/>
          <a:p>
            <a:r>
              <a:rPr lang="en-US" dirty="0"/>
              <a:t>Live demo – </a:t>
            </a:r>
            <a:r>
              <a:rPr lang="en-US" dirty="0" err="1"/>
              <a:t>PointStruct</a:t>
            </a:r>
            <a:r>
              <a:rPr lang="en-US" dirty="0"/>
              <a:t> …</a:t>
            </a:r>
            <a:endParaRPr lang="bg-BG" dirty="0"/>
          </a:p>
          <a:p>
            <a:endParaRPr lang="bg-BG" dirty="0"/>
          </a:p>
        </p:txBody>
      </p:sp>
    </p:spTree>
    <p:extLst>
      <p:ext uri="{BB962C8B-B14F-4D97-AF65-F5344CB8AC3E}">
        <p14:creationId xmlns:p14="http://schemas.microsoft.com/office/powerpoint/2010/main" val="4092368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50BE-432A-4768-9555-585A51272B95}"/>
              </a:ext>
            </a:extLst>
          </p:cNvPr>
          <p:cNvSpPr>
            <a:spLocks noGrp="1"/>
          </p:cNvSpPr>
          <p:nvPr>
            <p:ph type="title"/>
          </p:nvPr>
        </p:nvSpPr>
        <p:spPr/>
        <p:txBody>
          <a:bodyPr/>
          <a:lstStyle/>
          <a:p>
            <a:r>
              <a:rPr lang="en-US" dirty="0"/>
              <a:t>Class or Structure?</a:t>
            </a:r>
            <a:endParaRPr lang="bg-BG" dirty="0"/>
          </a:p>
        </p:txBody>
      </p:sp>
      <p:sp>
        <p:nvSpPr>
          <p:cNvPr id="3" name="Text Placeholder 2">
            <a:extLst>
              <a:ext uri="{FF2B5EF4-FFF2-40B4-BE49-F238E27FC236}">
                <a16:creationId xmlns:a16="http://schemas.microsoft.com/office/drawing/2014/main" id="{347C6B0B-A005-46CD-A2F0-33DED2F29A3F}"/>
              </a:ext>
            </a:extLst>
          </p:cNvPr>
          <p:cNvSpPr>
            <a:spLocks noGrp="1"/>
          </p:cNvSpPr>
          <p:nvPr>
            <p:ph type="body" idx="1"/>
          </p:nvPr>
        </p:nvSpPr>
        <p:spPr>
          <a:xfrm>
            <a:off x="1730000" y="1524000"/>
            <a:ext cx="9385200" cy="4447767"/>
          </a:xfrm>
        </p:spPr>
        <p:txBody>
          <a:bodyPr/>
          <a:lstStyle/>
          <a:p>
            <a:r>
              <a:rPr lang="en-US" dirty="0"/>
              <a:t>Use structures to hold simple data structures consisting of few fields that come together. Examples are coordinates, sizes, locations, colors, etc. Structures are not supposed to have functionality inside (no methods except simple ones like </a:t>
            </a:r>
            <a:r>
              <a:rPr lang="en-US" dirty="0" err="1"/>
              <a:t>ToString</a:t>
            </a:r>
            <a:r>
              <a:rPr lang="en-US" dirty="0"/>
              <a:t>() and comparators). Use structures for small data structures consisting of set of fields that should be passed by value.</a:t>
            </a:r>
          </a:p>
          <a:p>
            <a:endParaRPr lang="en-US" dirty="0"/>
          </a:p>
          <a:p>
            <a:r>
              <a:rPr lang="en-US" dirty="0"/>
              <a:t>Use classes for more complex scenarios where you combine data and programming logic into a class. If you have logic, use a class. If you have more than few simple fields, use a class. If you need to pass variables by reference, use a class. If you need to assign a null value, prefer using a class. If you prefer working with a reference type, use a class.</a:t>
            </a:r>
          </a:p>
          <a:p>
            <a:endParaRPr lang="en-US" dirty="0"/>
          </a:p>
          <a:p>
            <a:r>
              <a:rPr lang="en-US" dirty="0"/>
              <a:t>Classes are used more often than structures. Use structs as exception, and only if you know well what are you doing!</a:t>
            </a:r>
            <a:endParaRPr lang="bg-BG" dirty="0"/>
          </a:p>
        </p:txBody>
      </p:sp>
    </p:spTree>
    <p:extLst>
      <p:ext uri="{BB962C8B-B14F-4D97-AF65-F5344CB8AC3E}">
        <p14:creationId xmlns:p14="http://schemas.microsoft.com/office/powerpoint/2010/main" val="20028780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6C95-C863-44DB-ADA2-EA2DBA376903}"/>
              </a:ext>
            </a:extLst>
          </p:cNvPr>
          <p:cNvSpPr>
            <a:spLocks noGrp="1"/>
          </p:cNvSpPr>
          <p:nvPr>
            <p:ph type="title"/>
          </p:nvPr>
        </p:nvSpPr>
        <p:spPr/>
        <p:txBody>
          <a:bodyPr/>
          <a:lstStyle/>
          <a:p>
            <a:r>
              <a:rPr lang="en-US" dirty="0"/>
              <a:t>Enumerations</a:t>
            </a:r>
            <a:endParaRPr lang="bg-BG" dirty="0"/>
          </a:p>
        </p:txBody>
      </p:sp>
      <p:sp>
        <p:nvSpPr>
          <p:cNvPr id="3" name="Text Placeholder 2">
            <a:extLst>
              <a:ext uri="{FF2B5EF4-FFF2-40B4-BE49-F238E27FC236}">
                <a16:creationId xmlns:a16="http://schemas.microsoft.com/office/drawing/2014/main" id="{65307220-0D15-4DB8-BFE1-D9493D45EE1D}"/>
              </a:ext>
            </a:extLst>
          </p:cNvPr>
          <p:cNvSpPr>
            <a:spLocks noGrp="1"/>
          </p:cNvSpPr>
          <p:nvPr>
            <p:ph type="body" idx="1"/>
          </p:nvPr>
        </p:nvSpPr>
        <p:spPr>
          <a:xfrm>
            <a:off x="1730000" y="1679643"/>
            <a:ext cx="9385200" cy="1387812"/>
          </a:xfrm>
        </p:spPr>
        <p:txBody>
          <a:bodyPr/>
          <a:lstStyle/>
          <a:p>
            <a:r>
              <a:rPr lang="en-US" dirty="0"/>
              <a:t>Enumeration is a structure, which resembles a class but differs from it in that in the class body we can declare only constants. Enumerations can take values only from the constants listed in the type. An enumerated variable can have as a value one of the listed in the type constants but cannot have value null.</a:t>
            </a:r>
            <a:endParaRPr lang="bg-BG" dirty="0"/>
          </a:p>
        </p:txBody>
      </p:sp>
      <p:pic>
        <p:nvPicPr>
          <p:cNvPr id="5" name="Picture 4">
            <a:extLst>
              <a:ext uri="{FF2B5EF4-FFF2-40B4-BE49-F238E27FC236}">
                <a16:creationId xmlns:a16="http://schemas.microsoft.com/office/drawing/2014/main" id="{CE93D822-831E-4BC6-9457-3123180EE61C}"/>
              </a:ext>
            </a:extLst>
          </p:cNvPr>
          <p:cNvPicPr>
            <a:picLocks noChangeAspect="1"/>
          </p:cNvPicPr>
          <p:nvPr/>
        </p:nvPicPr>
        <p:blipFill>
          <a:blip r:embed="rId2"/>
          <a:stretch>
            <a:fillRect/>
          </a:stretch>
        </p:blipFill>
        <p:spPr>
          <a:xfrm>
            <a:off x="2336057" y="3067455"/>
            <a:ext cx="4667858" cy="1102322"/>
          </a:xfrm>
          <a:prstGeom prst="rect">
            <a:avLst/>
          </a:prstGeom>
        </p:spPr>
      </p:pic>
      <p:pic>
        <p:nvPicPr>
          <p:cNvPr id="7" name="Picture 6">
            <a:extLst>
              <a:ext uri="{FF2B5EF4-FFF2-40B4-BE49-F238E27FC236}">
                <a16:creationId xmlns:a16="http://schemas.microsoft.com/office/drawing/2014/main" id="{AD92A263-5A3F-44DC-AAC8-63F5F1CC5132}"/>
              </a:ext>
            </a:extLst>
          </p:cNvPr>
          <p:cNvPicPr>
            <a:picLocks noChangeAspect="1"/>
          </p:cNvPicPr>
          <p:nvPr/>
        </p:nvPicPr>
        <p:blipFill>
          <a:blip r:embed="rId3"/>
          <a:stretch>
            <a:fillRect/>
          </a:stretch>
        </p:blipFill>
        <p:spPr>
          <a:xfrm>
            <a:off x="7465574" y="3689711"/>
            <a:ext cx="3299703" cy="441627"/>
          </a:xfrm>
          <a:prstGeom prst="rect">
            <a:avLst/>
          </a:prstGeom>
        </p:spPr>
      </p:pic>
      <p:pic>
        <p:nvPicPr>
          <p:cNvPr id="9" name="Picture 8">
            <a:extLst>
              <a:ext uri="{FF2B5EF4-FFF2-40B4-BE49-F238E27FC236}">
                <a16:creationId xmlns:a16="http://schemas.microsoft.com/office/drawing/2014/main" id="{D04465FA-0331-4DE7-B5E9-AC923DF174B1}"/>
              </a:ext>
            </a:extLst>
          </p:cNvPr>
          <p:cNvPicPr>
            <a:picLocks noChangeAspect="1"/>
          </p:cNvPicPr>
          <p:nvPr/>
        </p:nvPicPr>
        <p:blipFill>
          <a:blip r:embed="rId4"/>
          <a:stretch>
            <a:fillRect/>
          </a:stretch>
        </p:blipFill>
        <p:spPr>
          <a:xfrm>
            <a:off x="2336057" y="4297376"/>
            <a:ext cx="6114037" cy="670399"/>
          </a:xfrm>
          <a:prstGeom prst="rect">
            <a:avLst/>
          </a:prstGeom>
        </p:spPr>
      </p:pic>
      <p:pic>
        <p:nvPicPr>
          <p:cNvPr id="11" name="Picture 10">
            <a:extLst>
              <a:ext uri="{FF2B5EF4-FFF2-40B4-BE49-F238E27FC236}">
                <a16:creationId xmlns:a16="http://schemas.microsoft.com/office/drawing/2014/main" id="{CA4B4912-56EF-420B-BD7C-93867E3E4BA2}"/>
              </a:ext>
            </a:extLst>
          </p:cNvPr>
          <p:cNvPicPr>
            <a:picLocks noChangeAspect="1"/>
          </p:cNvPicPr>
          <p:nvPr/>
        </p:nvPicPr>
        <p:blipFill>
          <a:blip r:embed="rId5"/>
          <a:stretch>
            <a:fillRect/>
          </a:stretch>
        </p:blipFill>
        <p:spPr>
          <a:xfrm>
            <a:off x="2336057" y="5361259"/>
            <a:ext cx="5510922" cy="1299519"/>
          </a:xfrm>
          <a:prstGeom prst="rect">
            <a:avLst/>
          </a:prstGeom>
        </p:spPr>
      </p:pic>
    </p:spTree>
    <p:extLst>
      <p:ext uri="{BB962C8B-B14F-4D97-AF65-F5344CB8AC3E}">
        <p14:creationId xmlns:p14="http://schemas.microsoft.com/office/powerpoint/2010/main" val="368086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0690-692F-4DDB-B292-FCD7D283BB42}"/>
              </a:ext>
            </a:extLst>
          </p:cNvPr>
          <p:cNvSpPr>
            <a:spLocks noGrp="1"/>
          </p:cNvSpPr>
          <p:nvPr>
            <p:ph type="title"/>
          </p:nvPr>
        </p:nvSpPr>
        <p:spPr/>
        <p:txBody>
          <a:bodyPr/>
          <a:lstStyle/>
          <a:p>
            <a:r>
              <a:rPr lang="en-US" dirty="0"/>
              <a:t>What Does It Mean Class and Object?</a:t>
            </a:r>
            <a:endParaRPr lang="bg-BG" dirty="0"/>
          </a:p>
        </p:txBody>
      </p:sp>
      <p:sp>
        <p:nvSpPr>
          <p:cNvPr id="3" name="Text Placeholder 2">
            <a:extLst>
              <a:ext uri="{FF2B5EF4-FFF2-40B4-BE49-F238E27FC236}">
                <a16:creationId xmlns:a16="http://schemas.microsoft.com/office/drawing/2014/main" id="{768104F8-DAFA-401A-8BC7-5900D38782E6}"/>
              </a:ext>
            </a:extLst>
          </p:cNvPr>
          <p:cNvSpPr>
            <a:spLocks noGrp="1"/>
          </p:cNvSpPr>
          <p:nvPr>
            <p:ph type="body" idx="1"/>
          </p:nvPr>
        </p:nvSpPr>
        <p:spPr/>
        <p:txBody>
          <a:bodyPr/>
          <a:lstStyle/>
          <a:p>
            <a:pPr marL="101600" indent="0">
              <a:buNone/>
            </a:pPr>
            <a:r>
              <a:rPr lang="en-US" dirty="0"/>
              <a:t>Object is a copy created from the definition (specification) of a given class,</a:t>
            </a:r>
            <a:r>
              <a:rPr lang="bg-BG" dirty="0"/>
              <a:t> </a:t>
            </a:r>
            <a:r>
              <a:rPr lang="en-US" dirty="0"/>
              <a:t>also called an instance. When one object is created by the description of one</a:t>
            </a:r>
            <a:r>
              <a:rPr lang="bg-BG" dirty="0"/>
              <a:t> </a:t>
            </a:r>
            <a:r>
              <a:rPr lang="en-US" dirty="0"/>
              <a:t>class we say the object is from type "name of the class".</a:t>
            </a:r>
            <a:endParaRPr lang="bg-BG" dirty="0"/>
          </a:p>
          <a:p>
            <a:pPr marL="101600" indent="0">
              <a:buNone/>
            </a:pPr>
            <a:endParaRPr lang="en-US" dirty="0"/>
          </a:p>
          <a:p>
            <a:pPr marL="101600" indent="0">
              <a:buNone/>
            </a:pPr>
            <a:r>
              <a:rPr lang="en-US" dirty="0"/>
              <a:t>For example, if we have a class type Dog, which describes some of the</a:t>
            </a:r>
            <a:r>
              <a:rPr lang="bg-BG" dirty="0"/>
              <a:t> </a:t>
            </a:r>
            <a:r>
              <a:rPr lang="en-US" dirty="0"/>
              <a:t>characteristics of a real dog, then, the objects based on the description of the</a:t>
            </a:r>
            <a:r>
              <a:rPr lang="bg-BG" dirty="0"/>
              <a:t> </a:t>
            </a:r>
            <a:r>
              <a:rPr lang="en-US" dirty="0"/>
              <a:t>class (e.g. the doggies "Fido" and "Rex") are from type class Dog. It means</a:t>
            </a:r>
            <a:r>
              <a:rPr lang="bg-BG" dirty="0"/>
              <a:t> </a:t>
            </a:r>
            <a:r>
              <a:rPr lang="en-US" dirty="0"/>
              <a:t>the same when the string "some string" is from class type String. </a:t>
            </a:r>
            <a:endParaRPr lang="bg-BG" dirty="0"/>
          </a:p>
          <a:p>
            <a:pPr marL="101600" indent="0">
              <a:buNone/>
            </a:pPr>
            <a:r>
              <a:rPr lang="en-US" dirty="0"/>
              <a:t>The</a:t>
            </a:r>
            <a:r>
              <a:rPr lang="bg-BG" dirty="0"/>
              <a:t> </a:t>
            </a:r>
            <a:r>
              <a:rPr lang="en-US" dirty="0"/>
              <a:t>difference is that objects from type Dog is are copies of the class, which is</a:t>
            </a:r>
            <a:r>
              <a:rPr lang="bg-BG" dirty="0"/>
              <a:t> </a:t>
            </a:r>
            <a:r>
              <a:rPr lang="en-US" dirty="0"/>
              <a:t>not part of the system library classes of the .NET Framework, but defined by</a:t>
            </a:r>
            <a:r>
              <a:rPr lang="bg-BG" dirty="0"/>
              <a:t> </a:t>
            </a:r>
            <a:r>
              <a:rPr lang="en-US" dirty="0"/>
              <a:t>ourselves (the users of the programming language).</a:t>
            </a:r>
            <a:endParaRPr lang="bg-BG" dirty="0"/>
          </a:p>
        </p:txBody>
      </p:sp>
    </p:spTree>
    <p:extLst>
      <p:ext uri="{BB962C8B-B14F-4D97-AF65-F5344CB8AC3E}">
        <p14:creationId xmlns:p14="http://schemas.microsoft.com/office/powerpoint/2010/main" val="14269518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657E-4308-44B1-8DD2-29BDE606E828}"/>
              </a:ext>
            </a:extLst>
          </p:cNvPr>
          <p:cNvSpPr>
            <a:spLocks noGrp="1"/>
          </p:cNvSpPr>
          <p:nvPr>
            <p:ph type="title"/>
          </p:nvPr>
        </p:nvSpPr>
        <p:spPr/>
        <p:txBody>
          <a:bodyPr/>
          <a:lstStyle/>
          <a:p>
            <a:r>
              <a:rPr lang="en-US" dirty="0"/>
              <a:t>Use of Enumerations</a:t>
            </a:r>
            <a:endParaRPr lang="bg-BG" dirty="0"/>
          </a:p>
        </p:txBody>
      </p:sp>
      <p:pic>
        <p:nvPicPr>
          <p:cNvPr id="5" name="Picture 4">
            <a:extLst>
              <a:ext uri="{FF2B5EF4-FFF2-40B4-BE49-F238E27FC236}">
                <a16:creationId xmlns:a16="http://schemas.microsoft.com/office/drawing/2014/main" id="{E09872CA-6639-4088-9C47-05F156B9A8BB}"/>
              </a:ext>
            </a:extLst>
          </p:cNvPr>
          <p:cNvPicPr>
            <a:picLocks noChangeAspect="1"/>
          </p:cNvPicPr>
          <p:nvPr/>
        </p:nvPicPr>
        <p:blipFill>
          <a:blip r:embed="rId2"/>
          <a:stretch>
            <a:fillRect/>
          </a:stretch>
        </p:blipFill>
        <p:spPr>
          <a:xfrm>
            <a:off x="1730000" y="1812074"/>
            <a:ext cx="4686411" cy="4153508"/>
          </a:xfrm>
          <a:prstGeom prst="rect">
            <a:avLst/>
          </a:prstGeom>
        </p:spPr>
      </p:pic>
      <p:pic>
        <p:nvPicPr>
          <p:cNvPr id="7" name="Picture 6">
            <a:extLst>
              <a:ext uri="{FF2B5EF4-FFF2-40B4-BE49-F238E27FC236}">
                <a16:creationId xmlns:a16="http://schemas.microsoft.com/office/drawing/2014/main" id="{9CB4843D-E893-48A6-B1AA-ABDAA6953C14}"/>
              </a:ext>
            </a:extLst>
          </p:cNvPr>
          <p:cNvPicPr>
            <a:picLocks noChangeAspect="1"/>
          </p:cNvPicPr>
          <p:nvPr/>
        </p:nvPicPr>
        <p:blipFill>
          <a:blip r:embed="rId3"/>
          <a:stretch>
            <a:fillRect/>
          </a:stretch>
        </p:blipFill>
        <p:spPr>
          <a:xfrm>
            <a:off x="7116695" y="2688804"/>
            <a:ext cx="4859253" cy="2538192"/>
          </a:xfrm>
          <a:prstGeom prst="rect">
            <a:avLst/>
          </a:prstGeom>
        </p:spPr>
      </p:pic>
    </p:spTree>
    <p:extLst>
      <p:ext uri="{BB962C8B-B14F-4D97-AF65-F5344CB8AC3E}">
        <p14:creationId xmlns:p14="http://schemas.microsoft.com/office/powerpoint/2010/main" val="17512899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0636-AE2A-4593-A51E-6340B84EE4F1}"/>
              </a:ext>
            </a:extLst>
          </p:cNvPr>
          <p:cNvSpPr>
            <a:spLocks noGrp="1"/>
          </p:cNvSpPr>
          <p:nvPr>
            <p:ph type="title"/>
          </p:nvPr>
        </p:nvSpPr>
        <p:spPr/>
        <p:txBody>
          <a:bodyPr/>
          <a:lstStyle/>
          <a:p>
            <a:r>
              <a:rPr lang="en-US" dirty="0"/>
              <a:t>Generics</a:t>
            </a:r>
            <a:endParaRPr lang="bg-BG" dirty="0"/>
          </a:p>
        </p:txBody>
      </p:sp>
      <p:sp>
        <p:nvSpPr>
          <p:cNvPr id="3" name="Text Placeholder 2">
            <a:extLst>
              <a:ext uri="{FF2B5EF4-FFF2-40B4-BE49-F238E27FC236}">
                <a16:creationId xmlns:a16="http://schemas.microsoft.com/office/drawing/2014/main" id="{BCC14032-A42D-4B7D-A9F9-94E17417CA86}"/>
              </a:ext>
            </a:extLst>
          </p:cNvPr>
          <p:cNvSpPr>
            <a:spLocks noGrp="1"/>
          </p:cNvSpPr>
          <p:nvPr>
            <p:ph type="body" idx="1"/>
          </p:nvPr>
        </p:nvSpPr>
        <p:spPr/>
        <p:txBody>
          <a:bodyPr/>
          <a:lstStyle/>
          <a:p>
            <a:endParaRPr lang="bg-BG"/>
          </a:p>
        </p:txBody>
      </p:sp>
    </p:spTree>
    <p:extLst>
      <p:ext uri="{BB962C8B-B14F-4D97-AF65-F5344CB8AC3E}">
        <p14:creationId xmlns:p14="http://schemas.microsoft.com/office/powerpoint/2010/main" val="14903151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3EE64-8024-4F62-8A7B-858B8EE08715}"/>
              </a:ext>
            </a:extLst>
          </p:cNvPr>
          <p:cNvSpPr>
            <a:spLocks noGrp="1"/>
          </p:cNvSpPr>
          <p:nvPr>
            <p:ph type="title"/>
          </p:nvPr>
        </p:nvSpPr>
        <p:spPr/>
        <p:txBody>
          <a:bodyPr/>
          <a:lstStyle/>
          <a:p>
            <a:r>
              <a:rPr lang="en-US" dirty="0"/>
              <a:t>Exercises 1</a:t>
            </a:r>
            <a:endParaRPr lang="bg-BG" dirty="0"/>
          </a:p>
        </p:txBody>
      </p:sp>
      <p:sp>
        <p:nvSpPr>
          <p:cNvPr id="3" name="Text Placeholder 2">
            <a:extLst>
              <a:ext uri="{FF2B5EF4-FFF2-40B4-BE49-F238E27FC236}">
                <a16:creationId xmlns:a16="http://schemas.microsoft.com/office/drawing/2014/main" id="{54D5C9DF-D545-4DC0-96F7-3D9A8AAF2617}"/>
              </a:ext>
            </a:extLst>
          </p:cNvPr>
          <p:cNvSpPr>
            <a:spLocks noGrp="1"/>
          </p:cNvSpPr>
          <p:nvPr>
            <p:ph type="body" idx="1"/>
          </p:nvPr>
        </p:nvSpPr>
        <p:spPr>
          <a:xfrm>
            <a:off x="1730000" y="1297020"/>
            <a:ext cx="10144230" cy="5035979"/>
          </a:xfrm>
        </p:spPr>
        <p:txBody>
          <a:bodyPr/>
          <a:lstStyle/>
          <a:p>
            <a:pPr marL="120650" indent="0">
              <a:buNone/>
            </a:pPr>
            <a:r>
              <a:rPr lang="en-US" dirty="0"/>
              <a:t>1. Define a class Student, which contains the following information about students: full name, course, subject, university, e-mail and phone number.</a:t>
            </a:r>
          </a:p>
          <a:p>
            <a:pPr marL="120650" indent="0">
              <a:buNone/>
            </a:pPr>
            <a:endParaRPr lang="en-US" dirty="0"/>
          </a:p>
          <a:p>
            <a:pPr marL="120650" indent="0">
              <a:buNone/>
            </a:pPr>
            <a:r>
              <a:rPr lang="en-US" dirty="0"/>
              <a:t>2. Declare several constructors for the class Student, which have different lists of parameters (for complete information about a student or part of it). Data, which has no initial value to be initialized with null. Use nullable types for all non-mandatory data.</a:t>
            </a:r>
          </a:p>
          <a:p>
            <a:pPr marL="120650" indent="0">
              <a:buNone/>
            </a:pPr>
            <a:endParaRPr lang="en-US" dirty="0"/>
          </a:p>
          <a:p>
            <a:pPr marL="120650" indent="0">
              <a:buNone/>
            </a:pPr>
            <a:r>
              <a:rPr lang="en-US" dirty="0"/>
              <a:t>3. Add a static field for the class Student, which holds the number of created objects of this class.</a:t>
            </a:r>
          </a:p>
          <a:p>
            <a:pPr marL="120650" indent="0">
              <a:buNone/>
            </a:pPr>
            <a:endParaRPr lang="en-US" dirty="0"/>
          </a:p>
          <a:p>
            <a:pPr marL="120650" indent="0">
              <a:buNone/>
            </a:pPr>
            <a:r>
              <a:rPr lang="en-US" dirty="0"/>
              <a:t>4. Add a method in the class Student, which displays complete information about the student.</a:t>
            </a:r>
          </a:p>
          <a:p>
            <a:pPr marL="120650" indent="0">
              <a:buNone/>
            </a:pPr>
            <a:endParaRPr lang="en-US" dirty="0"/>
          </a:p>
          <a:p>
            <a:pPr marL="120650" indent="0">
              <a:buNone/>
            </a:pPr>
            <a:r>
              <a:rPr lang="en-US" dirty="0"/>
              <a:t>5. Modify the current source code of Student class so as to encapsulate the data in the class using properties.</a:t>
            </a:r>
          </a:p>
          <a:p>
            <a:pPr marL="120650" indent="0">
              <a:buNone/>
            </a:pPr>
            <a:endParaRPr lang="en-US" dirty="0"/>
          </a:p>
          <a:p>
            <a:pPr marL="120650" indent="0">
              <a:buNone/>
            </a:pPr>
            <a:r>
              <a:rPr lang="en-US" dirty="0"/>
              <a:t>6. Write a class </a:t>
            </a:r>
            <a:r>
              <a:rPr lang="en-US" dirty="0" err="1"/>
              <a:t>StudentTest</a:t>
            </a:r>
            <a:r>
              <a:rPr lang="en-US" dirty="0"/>
              <a:t>, which has to test the functionality of the class Student.</a:t>
            </a:r>
            <a:endParaRPr lang="bg-BG" dirty="0"/>
          </a:p>
        </p:txBody>
      </p:sp>
    </p:spTree>
    <p:extLst>
      <p:ext uri="{BB962C8B-B14F-4D97-AF65-F5344CB8AC3E}">
        <p14:creationId xmlns:p14="http://schemas.microsoft.com/office/powerpoint/2010/main" val="1798120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3D26-E128-4989-9EFF-A4C0A25CFC21}"/>
              </a:ext>
            </a:extLst>
          </p:cNvPr>
          <p:cNvSpPr>
            <a:spLocks noGrp="1"/>
          </p:cNvSpPr>
          <p:nvPr>
            <p:ph type="title"/>
          </p:nvPr>
        </p:nvSpPr>
        <p:spPr/>
        <p:txBody>
          <a:bodyPr/>
          <a:lstStyle/>
          <a:p>
            <a:r>
              <a:rPr lang="en-US" dirty="0"/>
              <a:t>Exercises 2</a:t>
            </a:r>
            <a:endParaRPr lang="bg-BG" dirty="0"/>
          </a:p>
        </p:txBody>
      </p:sp>
      <p:sp>
        <p:nvSpPr>
          <p:cNvPr id="3" name="Text Placeholder 2">
            <a:extLst>
              <a:ext uri="{FF2B5EF4-FFF2-40B4-BE49-F238E27FC236}">
                <a16:creationId xmlns:a16="http://schemas.microsoft.com/office/drawing/2014/main" id="{22FEAF7D-9F15-4616-8948-1990E04AC66A}"/>
              </a:ext>
            </a:extLst>
          </p:cNvPr>
          <p:cNvSpPr>
            <a:spLocks noGrp="1"/>
          </p:cNvSpPr>
          <p:nvPr>
            <p:ph type="body" idx="1"/>
          </p:nvPr>
        </p:nvSpPr>
        <p:spPr>
          <a:xfrm>
            <a:off x="1729999" y="1290536"/>
            <a:ext cx="10222051" cy="5278877"/>
          </a:xfrm>
        </p:spPr>
        <p:txBody>
          <a:bodyPr/>
          <a:lstStyle/>
          <a:p>
            <a:pPr marL="120650" indent="0">
              <a:buNone/>
            </a:pPr>
            <a:r>
              <a:rPr lang="en-US" sz="1400" dirty="0"/>
              <a:t>8. Define a class, which contains information about a mobile phone: model, manufacturer, price, owner, features of the battery (model, idle time and hours talk) and features of the screen (size and colors).</a:t>
            </a:r>
          </a:p>
          <a:p>
            <a:pPr marL="120650" indent="0">
              <a:buNone/>
            </a:pPr>
            <a:endParaRPr lang="en-US" sz="1400" dirty="0"/>
          </a:p>
          <a:p>
            <a:pPr marL="120650" indent="0">
              <a:buNone/>
            </a:pPr>
            <a:r>
              <a:rPr lang="en-US" sz="1400" dirty="0"/>
              <a:t>9. Declare several constructors for each of the classes created by the previous task, which have different lists of parameters (for complete information about a student or part of it). Data fields that are unknown have to be initialized respectively with null or 0.</a:t>
            </a:r>
          </a:p>
          <a:p>
            <a:pPr marL="120650" indent="0">
              <a:buNone/>
            </a:pPr>
            <a:endParaRPr lang="en-US" sz="1400" dirty="0"/>
          </a:p>
          <a:p>
            <a:pPr marL="120650" indent="0">
              <a:buNone/>
            </a:pPr>
            <a:r>
              <a:rPr lang="en-US" sz="1400" dirty="0"/>
              <a:t>10. To the class of mobile phone in the previous two tasks, add a static field nokiaN95, which stores information about mobile phone model Nokia N95. Add a method to the same class, which displays information about this static field.</a:t>
            </a:r>
          </a:p>
          <a:p>
            <a:pPr marL="120650" indent="0">
              <a:buNone/>
            </a:pPr>
            <a:endParaRPr lang="en-US" sz="1400" dirty="0"/>
          </a:p>
          <a:p>
            <a:pPr marL="120650" indent="0">
              <a:buNone/>
            </a:pPr>
            <a:r>
              <a:rPr lang="en-US" sz="1400" dirty="0"/>
              <a:t>11. Add an enumeration </a:t>
            </a:r>
            <a:r>
              <a:rPr lang="en-US" sz="1400" dirty="0" err="1"/>
              <a:t>BatteryType</a:t>
            </a:r>
            <a:r>
              <a:rPr lang="en-US" sz="1400" dirty="0"/>
              <a:t>, which contains the values for type of the battery (Li-Ion, NiMH, </a:t>
            </a:r>
            <a:r>
              <a:rPr lang="en-US" sz="1400" dirty="0" err="1"/>
              <a:t>NiCd</a:t>
            </a:r>
            <a:r>
              <a:rPr lang="en-US" sz="1400" dirty="0"/>
              <a:t>, …) and use it as a new field for the class Battery.</a:t>
            </a:r>
          </a:p>
          <a:p>
            <a:pPr marL="120650" indent="0">
              <a:buNone/>
            </a:pPr>
            <a:endParaRPr lang="en-US" sz="1400" dirty="0"/>
          </a:p>
          <a:p>
            <a:pPr marL="120650" indent="0">
              <a:buNone/>
            </a:pPr>
            <a:r>
              <a:rPr lang="en-US" sz="1400" dirty="0"/>
              <a:t>12. Add a method to the class GSM, which returns information about the object as a string. </a:t>
            </a:r>
          </a:p>
          <a:p>
            <a:pPr marL="120650" indent="0">
              <a:buNone/>
            </a:pPr>
            <a:endParaRPr lang="en-US" sz="1400" dirty="0"/>
          </a:p>
          <a:p>
            <a:pPr marL="120650" indent="0">
              <a:buNone/>
            </a:pPr>
            <a:r>
              <a:rPr lang="en-US" sz="1400" dirty="0"/>
              <a:t>13. Define properties to encapsulate the data in classes GSM, Battery and</a:t>
            </a:r>
          </a:p>
          <a:p>
            <a:pPr marL="120650" indent="0">
              <a:buNone/>
            </a:pPr>
            <a:r>
              <a:rPr lang="en-US" sz="1400" dirty="0"/>
              <a:t>Display.</a:t>
            </a:r>
          </a:p>
          <a:p>
            <a:pPr marL="120650" indent="0">
              <a:buNone/>
            </a:pPr>
            <a:endParaRPr lang="en-US" sz="1400" dirty="0"/>
          </a:p>
          <a:p>
            <a:pPr marL="120650" indent="0">
              <a:buNone/>
            </a:pPr>
            <a:r>
              <a:rPr lang="en-US" sz="1400" dirty="0"/>
              <a:t>14. Write a class </a:t>
            </a:r>
            <a:r>
              <a:rPr lang="en-US" sz="1400" dirty="0" err="1"/>
              <a:t>GSMTest</a:t>
            </a:r>
            <a:r>
              <a:rPr lang="en-US" sz="1400" dirty="0"/>
              <a:t>, which has to test the functionality of class GSM. Create few objects of the class and store them into an array. Display information about the created objects. Display information about the static field nokiaN95.</a:t>
            </a:r>
            <a:endParaRPr lang="bg-BG" sz="1400" dirty="0"/>
          </a:p>
        </p:txBody>
      </p:sp>
    </p:spTree>
    <p:extLst>
      <p:ext uri="{BB962C8B-B14F-4D97-AF65-F5344CB8AC3E}">
        <p14:creationId xmlns:p14="http://schemas.microsoft.com/office/powerpoint/2010/main" val="39585138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6E78-E5DA-4277-BC97-00E45481B1D5}"/>
              </a:ext>
            </a:extLst>
          </p:cNvPr>
          <p:cNvSpPr>
            <a:spLocks noGrp="1"/>
          </p:cNvSpPr>
          <p:nvPr>
            <p:ph type="title"/>
          </p:nvPr>
        </p:nvSpPr>
        <p:spPr/>
        <p:txBody>
          <a:bodyPr/>
          <a:lstStyle/>
          <a:p>
            <a:r>
              <a:rPr lang="en-US" dirty="0"/>
              <a:t>Exercises 3</a:t>
            </a:r>
            <a:endParaRPr lang="bg-BG" dirty="0"/>
          </a:p>
        </p:txBody>
      </p:sp>
      <p:sp>
        <p:nvSpPr>
          <p:cNvPr id="3" name="Text Placeholder 2">
            <a:extLst>
              <a:ext uri="{FF2B5EF4-FFF2-40B4-BE49-F238E27FC236}">
                <a16:creationId xmlns:a16="http://schemas.microsoft.com/office/drawing/2014/main" id="{ADD0E66D-CB11-490A-A8CC-EC802103A6DC}"/>
              </a:ext>
            </a:extLst>
          </p:cNvPr>
          <p:cNvSpPr>
            <a:spLocks noGrp="1"/>
          </p:cNvSpPr>
          <p:nvPr>
            <p:ph type="body" idx="1"/>
          </p:nvPr>
        </p:nvSpPr>
        <p:spPr>
          <a:xfrm>
            <a:off x="1730000" y="1309991"/>
            <a:ext cx="10332298" cy="5214025"/>
          </a:xfrm>
        </p:spPr>
        <p:txBody>
          <a:bodyPr/>
          <a:lstStyle/>
          <a:p>
            <a:pPr marL="120650" indent="0">
              <a:buNone/>
            </a:pPr>
            <a:r>
              <a:rPr lang="en-US" sz="1600" dirty="0"/>
              <a:t>15. Create a class Call, which contains information about a call made via mobile phone. It should contain information about date, time of start and duration of the call.</a:t>
            </a:r>
          </a:p>
          <a:p>
            <a:pPr marL="120650" indent="0">
              <a:buNone/>
            </a:pPr>
            <a:endParaRPr lang="en-US" sz="1600" dirty="0"/>
          </a:p>
          <a:p>
            <a:pPr marL="120650" indent="0">
              <a:buNone/>
            </a:pPr>
            <a:r>
              <a:rPr lang="en-US" sz="1600" dirty="0"/>
              <a:t>16. Add a property for keeping a call history – </a:t>
            </a:r>
            <a:r>
              <a:rPr lang="en-US" sz="1600" dirty="0" err="1"/>
              <a:t>CallHistory</a:t>
            </a:r>
            <a:r>
              <a:rPr lang="en-US" sz="1600" dirty="0"/>
              <a:t>, which holds a list of call records.612 Fundamentals of Computer Programming with C# </a:t>
            </a:r>
          </a:p>
          <a:p>
            <a:pPr marL="120650" indent="0">
              <a:buNone/>
            </a:pPr>
            <a:endParaRPr lang="en-US" sz="1600" dirty="0"/>
          </a:p>
          <a:p>
            <a:pPr marL="120650" indent="0">
              <a:buNone/>
            </a:pPr>
            <a:r>
              <a:rPr lang="en-US" sz="1600" dirty="0"/>
              <a:t>17. In GSM class add methods for adding and deleting calls (Call) in the archive of mobile phone calls. Add method, which deletes all calls from the archive.</a:t>
            </a:r>
          </a:p>
          <a:p>
            <a:pPr marL="120650" indent="0">
              <a:buNone/>
            </a:pPr>
            <a:endParaRPr lang="en-US" sz="1600" dirty="0"/>
          </a:p>
          <a:p>
            <a:pPr marL="120650" indent="0">
              <a:buNone/>
            </a:pPr>
            <a:r>
              <a:rPr lang="en-US" sz="1600" dirty="0"/>
              <a:t>18. In GSM class, add a method that calculates the total amount of calls (Call) from the archive of phone calls (</a:t>
            </a:r>
            <a:r>
              <a:rPr lang="en-US" sz="1600" dirty="0" err="1"/>
              <a:t>CallHistory</a:t>
            </a:r>
            <a:r>
              <a:rPr lang="en-US" sz="1600" dirty="0"/>
              <a:t>), as the price of a phone call is passed as a parameter to the method.</a:t>
            </a:r>
          </a:p>
          <a:p>
            <a:pPr marL="120650" indent="0">
              <a:buNone/>
            </a:pPr>
            <a:endParaRPr lang="en-US" sz="1600" dirty="0"/>
          </a:p>
          <a:p>
            <a:pPr marL="120650" indent="0">
              <a:buNone/>
            </a:pPr>
            <a:r>
              <a:rPr lang="en-US" sz="1600" dirty="0"/>
              <a:t>19. Create a class </a:t>
            </a:r>
            <a:r>
              <a:rPr lang="en-US" sz="1600" dirty="0" err="1"/>
              <a:t>GSMCallHistoryTest</a:t>
            </a:r>
            <a:r>
              <a:rPr lang="en-US" sz="1600" dirty="0"/>
              <a:t>, with which to test the functionality of the class GSM, from task 12, as an object of type GSM. Then add to it a few phone calls (Call). Display information about each phone call.</a:t>
            </a:r>
          </a:p>
          <a:p>
            <a:pPr marL="120650" indent="0">
              <a:buNone/>
            </a:pPr>
            <a:r>
              <a:rPr lang="en-US" sz="1600" dirty="0"/>
              <a:t>Assuming that the price per minute is 0.37, calculate and display the total cost of all calls. Remove the longest conversation from archive with phone calls and calculate the total price for all calls again. Finally, clear</a:t>
            </a:r>
          </a:p>
          <a:p>
            <a:pPr marL="120650" indent="0">
              <a:buNone/>
            </a:pPr>
            <a:r>
              <a:rPr lang="en-US" sz="1600" dirty="0"/>
              <a:t>the archive.</a:t>
            </a:r>
            <a:endParaRPr lang="bg-BG" sz="1600" dirty="0"/>
          </a:p>
        </p:txBody>
      </p:sp>
    </p:spTree>
    <p:extLst>
      <p:ext uri="{BB962C8B-B14F-4D97-AF65-F5344CB8AC3E}">
        <p14:creationId xmlns:p14="http://schemas.microsoft.com/office/powerpoint/2010/main" val="3391956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B7D9-4D2B-4B79-902E-1AC547EC9B70}"/>
              </a:ext>
            </a:extLst>
          </p:cNvPr>
          <p:cNvSpPr>
            <a:spLocks noGrp="1"/>
          </p:cNvSpPr>
          <p:nvPr>
            <p:ph type="title"/>
          </p:nvPr>
        </p:nvSpPr>
        <p:spPr/>
        <p:txBody>
          <a:bodyPr/>
          <a:lstStyle/>
          <a:p>
            <a:r>
              <a:rPr lang="en-US" dirty="0"/>
              <a:t>Exercises 4</a:t>
            </a:r>
            <a:endParaRPr lang="bg-BG" dirty="0"/>
          </a:p>
        </p:txBody>
      </p:sp>
      <p:sp>
        <p:nvSpPr>
          <p:cNvPr id="3" name="Text Placeholder 2">
            <a:extLst>
              <a:ext uri="{FF2B5EF4-FFF2-40B4-BE49-F238E27FC236}">
                <a16:creationId xmlns:a16="http://schemas.microsoft.com/office/drawing/2014/main" id="{03AFDB16-2820-4415-B794-E3DD0240810B}"/>
              </a:ext>
            </a:extLst>
          </p:cNvPr>
          <p:cNvSpPr>
            <a:spLocks noGrp="1"/>
          </p:cNvSpPr>
          <p:nvPr>
            <p:ph type="body" idx="1"/>
          </p:nvPr>
        </p:nvSpPr>
        <p:spPr/>
        <p:txBody>
          <a:bodyPr/>
          <a:lstStyle/>
          <a:p>
            <a:pPr marL="120650" indent="0">
              <a:buNone/>
            </a:pPr>
            <a:r>
              <a:rPr lang="en-US" dirty="0"/>
              <a:t>20. There is a book library. Define classes respectively for a book and a library. The library must contain a name and a list of books. The books must contain the title, author, publisher, release date and ISBN-number.</a:t>
            </a:r>
          </a:p>
          <a:p>
            <a:pPr marL="120650" indent="0">
              <a:buNone/>
            </a:pPr>
            <a:r>
              <a:rPr lang="en-US" dirty="0"/>
              <a:t>In the class, which describes the library, create methods to add a book to the library, to search for a book by a predefined author, to display information about a book and to delete a book from the library.</a:t>
            </a:r>
          </a:p>
          <a:p>
            <a:pPr marL="120650" indent="0">
              <a:buNone/>
            </a:pPr>
            <a:endParaRPr lang="en-US" dirty="0"/>
          </a:p>
          <a:p>
            <a:pPr marL="120650" indent="0">
              <a:buNone/>
            </a:pPr>
            <a:r>
              <a:rPr lang="en-US" dirty="0"/>
              <a:t>21. Write a test class, which creates an object of type library, adds several books to it and displays information about each of them. Implement a test functionality, which finds all books authored by Stephen King and deletes them. Finally, display information for each of </a:t>
            </a:r>
            <a:r>
              <a:rPr lang="en-US"/>
              <a:t>the remaining books</a:t>
            </a:r>
            <a:r>
              <a:rPr lang="en-US" dirty="0"/>
              <a:t>.</a:t>
            </a:r>
            <a:endParaRPr lang="bg-BG" dirty="0"/>
          </a:p>
        </p:txBody>
      </p:sp>
    </p:spTree>
    <p:extLst>
      <p:ext uri="{BB962C8B-B14F-4D97-AF65-F5344CB8AC3E}">
        <p14:creationId xmlns:p14="http://schemas.microsoft.com/office/powerpoint/2010/main" val="717393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CBD4-7CFA-4F42-8C92-F82D62CC3CD8}"/>
              </a:ext>
            </a:extLst>
          </p:cNvPr>
          <p:cNvSpPr>
            <a:spLocks noGrp="1"/>
          </p:cNvSpPr>
          <p:nvPr>
            <p:ph type="title"/>
          </p:nvPr>
        </p:nvSpPr>
        <p:spPr/>
        <p:txBody>
          <a:bodyPr/>
          <a:lstStyle/>
          <a:p>
            <a:r>
              <a:rPr lang="en-US" dirty="0"/>
              <a:t>What Does a Class Contain?</a:t>
            </a:r>
            <a:endParaRPr lang="bg-BG" dirty="0"/>
          </a:p>
        </p:txBody>
      </p:sp>
      <p:sp>
        <p:nvSpPr>
          <p:cNvPr id="3" name="Text Placeholder 2">
            <a:extLst>
              <a:ext uri="{FF2B5EF4-FFF2-40B4-BE49-F238E27FC236}">
                <a16:creationId xmlns:a16="http://schemas.microsoft.com/office/drawing/2014/main" id="{0860B0A4-142C-46E6-8377-3011992E23B3}"/>
              </a:ext>
            </a:extLst>
          </p:cNvPr>
          <p:cNvSpPr>
            <a:spLocks noGrp="1"/>
          </p:cNvSpPr>
          <p:nvPr>
            <p:ph type="body" idx="1"/>
          </p:nvPr>
        </p:nvSpPr>
        <p:spPr/>
        <p:txBody>
          <a:bodyPr/>
          <a:lstStyle/>
          <a:p>
            <a:pPr marL="101600" indent="0">
              <a:buNone/>
            </a:pPr>
            <a:r>
              <a:rPr lang="en-US" dirty="0"/>
              <a:t>Every class contains a definition of what kind of data types and objects has in</a:t>
            </a:r>
            <a:r>
              <a:rPr lang="bg-BG" dirty="0"/>
              <a:t> </a:t>
            </a:r>
            <a:r>
              <a:rPr lang="en-US" dirty="0"/>
              <a:t>order to be described. The object (the certain copy of this class) holds the</a:t>
            </a:r>
            <a:r>
              <a:rPr lang="bg-BG" dirty="0"/>
              <a:t> </a:t>
            </a:r>
            <a:r>
              <a:rPr lang="en-US" dirty="0"/>
              <a:t>actual data. The data defines the object’s </a:t>
            </a:r>
            <a:r>
              <a:rPr lang="en-US" b="1" dirty="0"/>
              <a:t>state</a:t>
            </a:r>
            <a:r>
              <a:rPr lang="en-US" dirty="0"/>
              <a:t>.</a:t>
            </a:r>
          </a:p>
          <a:p>
            <a:pPr marL="101600" indent="0">
              <a:buNone/>
            </a:pPr>
            <a:r>
              <a:rPr lang="en-US" dirty="0"/>
              <a:t>In addition to the state, in the class is described the </a:t>
            </a:r>
            <a:r>
              <a:rPr lang="en-US" b="1" dirty="0"/>
              <a:t>behavior</a:t>
            </a:r>
            <a:r>
              <a:rPr lang="en-US" dirty="0"/>
              <a:t> of the objects.</a:t>
            </a:r>
            <a:r>
              <a:rPr lang="bg-BG" dirty="0"/>
              <a:t> </a:t>
            </a:r>
            <a:r>
              <a:rPr lang="en-US" dirty="0"/>
              <a:t>The behavior is represented by actions, which can be performed by the</a:t>
            </a:r>
            <a:r>
              <a:rPr lang="bg-BG" dirty="0"/>
              <a:t> </a:t>
            </a:r>
            <a:r>
              <a:rPr lang="en-US" dirty="0"/>
              <a:t>objects themselves. </a:t>
            </a:r>
            <a:endParaRPr lang="bg-BG" dirty="0"/>
          </a:p>
          <a:p>
            <a:pPr marL="101600" indent="0">
              <a:buNone/>
            </a:pPr>
            <a:r>
              <a:rPr lang="en-US" dirty="0"/>
              <a:t>The resource in OOP, through which we can describe this</a:t>
            </a:r>
            <a:r>
              <a:rPr lang="bg-BG" dirty="0"/>
              <a:t> </a:t>
            </a:r>
            <a:r>
              <a:rPr lang="en-US" dirty="0"/>
              <a:t>behavior of the objects from a given class, is the declaration of methods in</a:t>
            </a:r>
            <a:r>
              <a:rPr lang="bg-BG" dirty="0"/>
              <a:t> </a:t>
            </a:r>
            <a:r>
              <a:rPr lang="en-US" dirty="0"/>
              <a:t>the class body</a:t>
            </a:r>
            <a:endParaRPr lang="bg-BG" dirty="0"/>
          </a:p>
        </p:txBody>
      </p:sp>
    </p:spTree>
    <p:extLst>
      <p:ext uri="{BB962C8B-B14F-4D97-AF65-F5344CB8AC3E}">
        <p14:creationId xmlns:p14="http://schemas.microsoft.com/office/powerpoint/2010/main" val="340864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6830E-377E-4610-B610-16D9BBFA71CB}"/>
              </a:ext>
            </a:extLst>
          </p:cNvPr>
          <p:cNvSpPr>
            <a:spLocks noGrp="1"/>
          </p:cNvSpPr>
          <p:nvPr>
            <p:ph type="title"/>
          </p:nvPr>
        </p:nvSpPr>
        <p:spPr/>
        <p:txBody>
          <a:bodyPr/>
          <a:lstStyle/>
          <a:p>
            <a:r>
              <a:rPr lang="en-US" dirty="0"/>
              <a:t>Elements of the Class</a:t>
            </a:r>
            <a:endParaRPr lang="bg-BG" dirty="0"/>
          </a:p>
        </p:txBody>
      </p:sp>
      <p:sp>
        <p:nvSpPr>
          <p:cNvPr id="3" name="Text Placeholder 2">
            <a:extLst>
              <a:ext uri="{FF2B5EF4-FFF2-40B4-BE49-F238E27FC236}">
                <a16:creationId xmlns:a16="http://schemas.microsoft.com/office/drawing/2014/main" id="{A6EA611F-2991-4D9F-89B7-1713DBA00834}"/>
              </a:ext>
            </a:extLst>
          </p:cNvPr>
          <p:cNvSpPr>
            <a:spLocks noGrp="1"/>
          </p:cNvSpPr>
          <p:nvPr>
            <p:ph type="body" idx="1"/>
          </p:nvPr>
        </p:nvSpPr>
        <p:spPr/>
        <p:txBody>
          <a:bodyPr/>
          <a:lstStyle/>
          <a:p>
            <a:r>
              <a:rPr lang="en-US" dirty="0"/>
              <a:t>Class declaration – this is the line where we declare the name of the</a:t>
            </a:r>
            <a:r>
              <a:rPr lang="bg-BG" dirty="0"/>
              <a:t> </a:t>
            </a:r>
            <a:r>
              <a:rPr lang="en-US" dirty="0"/>
              <a:t>class</a:t>
            </a:r>
            <a:endParaRPr lang="bg-BG" dirty="0"/>
          </a:p>
          <a:p>
            <a:r>
              <a:rPr lang="en-US" dirty="0"/>
              <a:t>Class body – similar to the method idioms in the language, the classes</a:t>
            </a:r>
            <a:r>
              <a:rPr lang="bg-BG" dirty="0"/>
              <a:t> </a:t>
            </a:r>
            <a:r>
              <a:rPr lang="en-US" dirty="0"/>
              <a:t>also have single class body. It is defined right after the class declaration,</a:t>
            </a:r>
            <a:r>
              <a:rPr lang="bg-BG" dirty="0"/>
              <a:t> </a:t>
            </a:r>
            <a:r>
              <a:rPr lang="en-US" dirty="0"/>
              <a:t>enclosed in curly brackets "{" and "}". The content inside the brackets is</a:t>
            </a:r>
            <a:r>
              <a:rPr lang="bg-BG" dirty="0"/>
              <a:t> </a:t>
            </a:r>
            <a:r>
              <a:rPr lang="en-US" dirty="0"/>
              <a:t>known as body of the class. The elements of the class, which are</a:t>
            </a:r>
            <a:r>
              <a:rPr lang="bg-BG" dirty="0"/>
              <a:t> </a:t>
            </a:r>
            <a:r>
              <a:rPr lang="en-US" dirty="0"/>
              <a:t>numbered below, are part of the body.</a:t>
            </a:r>
            <a:endParaRPr lang="bg-BG" dirty="0"/>
          </a:p>
          <a:p>
            <a:r>
              <a:rPr lang="en-US" dirty="0"/>
              <a:t>Constructor – it is used for creating new objects. </a:t>
            </a:r>
            <a:endParaRPr lang="bg-BG" dirty="0"/>
          </a:p>
          <a:p>
            <a:r>
              <a:rPr lang="en-US" dirty="0"/>
              <a:t>Fields – they are variables, declared inside the class (somewhere in the</a:t>
            </a:r>
            <a:r>
              <a:rPr lang="bg-BG" dirty="0"/>
              <a:t> </a:t>
            </a:r>
            <a:r>
              <a:rPr lang="en-US" dirty="0"/>
              <a:t>literature are known as member-variables). The data of the object,</a:t>
            </a:r>
            <a:r>
              <a:rPr lang="bg-BG" dirty="0"/>
              <a:t> </a:t>
            </a:r>
            <a:r>
              <a:rPr lang="en-US" dirty="0"/>
              <a:t>which these variables represent, and are retained into them, is the</a:t>
            </a:r>
            <a:r>
              <a:rPr lang="bg-BG" dirty="0"/>
              <a:t> </a:t>
            </a:r>
            <a:r>
              <a:rPr lang="en-US" dirty="0"/>
              <a:t>specific state of an object, and one is required for the proper work of</a:t>
            </a:r>
            <a:r>
              <a:rPr lang="bg-BG" dirty="0"/>
              <a:t> </a:t>
            </a:r>
            <a:r>
              <a:rPr lang="en-US" dirty="0"/>
              <a:t>object’s methods. The values, which are in the fields, reflect the specific</a:t>
            </a:r>
            <a:r>
              <a:rPr lang="bg-BG" dirty="0"/>
              <a:t> </a:t>
            </a:r>
            <a:r>
              <a:rPr lang="en-US" dirty="0"/>
              <a:t>state of the given object, but despite of this there are other types of</a:t>
            </a:r>
            <a:r>
              <a:rPr lang="bg-BG" dirty="0"/>
              <a:t> </a:t>
            </a:r>
            <a:r>
              <a:rPr lang="en-US" dirty="0"/>
              <a:t>fields, called static, which are shared among all the objects.</a:t>
            </a:r>
            <a:endParaRPr lang="bg-BG" dirty="0"/>
          </a:p>
        </p:txBody>
      </p:sp>
    </p:spTree>
    <p:extLst>
      <p:ext uri="{BB962C8B-B14F-4D97-AF65-F5344CB8AC3E}">
        <p14:creationId xmlns:p14="http://schemas.microsoft.com/office/powerpoint/2010/main" val="3130166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4E85-41F9-4CE2-8890-3D803166323B}"/>
              </a:ext>
            </a:extLst>
          </p:cNvPr>
          <p:cNvSpPr>
            <a:spLocks noGrp="1"/>
          </p:cNvSpPr>
          <p:nvPr>
            <p:ph type="title"/>
          </p:nvPr>
        </p:nvSpPr>
        <p:spPr/>
        <p:txBody>
          <a:bodyPr/>
          <a:lstStyle/>
          <a:p>
            <a:r>
              <a:rPr lang="en-US" dirty="0"/>
              <a:t>Elements of the Class</a:t>
            </a:r>
            <a:endParaRPr lang="bg-BG" dirty="0"/>
          </a:p>
        </p:txBody>
      </p:sp>
      <p:sp>
        <p:nvSpPr>
          <p:cNvPr id="3" name="Text Placeholder 2">
            <a:extLst>
              <a:ext uri="{FF2B5EF4-FFF2-40B4-BE49-F238E27FC236}">
                <a16:creationId xmlns:a16="http://schemas.microsoft.com/office/drawing/2014/main" id="{7D859468-719A-459A-8295-38B15C0CC309}"/>
              </a:ext>
            </a:extLst>
          </p:cNvPr>
          <p:cNvSpPr>
            <a:spLocks noGrp="1"/>
          </p:cNvSpPr>
          <p:nvPr>
            <p:ph type="body" idx="1"/>
          </p:nvPr>
        </p:nvSpPr>
        <p:spPr/>
        <p:txBody>
          <a:bodyPr/>
          <a:lstStyle/>
          <a:p>
            <a:r>
              <a:rPr lang="en-US" dirty="0"/>
              <a:t>Properties – this is the way to describe the characteristics of a given</a:t>
            </a:r>
            <a:r>
              <a:rPr lang="bg-BG" dirty="0"/>
              <a:t> </a:t>
            </a:r>
            <a:r>
              <a:rPr lang="en-US" dirty="0"/>
              <a:t>class. Usually, the value of the characteristics is kept in the fields of the</a:t>
            </a:r>
            <a:r>
              <a:rPr lang="bg-BG" dirty="0"/>
              <a:t> </a:t>
            </a:r>
            <a:r>
              <a:rPr lang="en-US" dirty="0"/>
              <a:t>object. Similar to the fields, the properties may be held by certain object</a:t>
            </a:r>
            <a:r>
              <a:rPr lang="bg-BG" dirty="0"/>
              <a:t> </a:t>
            </a:r>
            <a:r>
              <a:rPr lang="en-US" dirty="0"/>
              <a:t>or to be shared among the rest of the objects.</a:t>
            </a:r>
            <a:endParaRPr lang="bg-BG" dirty="0"/>
          </a:p>
          <a:p>
            <a:endParaRPr lang="bg-BG" dirty="0"/>
          </a:p>
          <a:p>
            <a:r>
              <a:rPr lang="en-US" dirty="0"/>
              <a:t>Methods – from the chapter "Methods" we know that methods are</a:t>
            </a:r>
            <a:r>
              <a:rPr lang="bg-BG" dirty="0"/>
              <a:t> </a:t>
            </a:r>
            <a:r>
              <a:rPr lang="en-US" dirty="0"/>
              <a:t>named blocks of programming code. They perform particular actions and</a:t>
            </a:r>
            <a:r>
              <a:rPr lang="bg-BG" dirty="0"/>
              <a:t> </a:t>
            </a:r>
            <a:r>
              <a:rPr lang="en-US" dirty="0"/>
              <a:t>through them the objects achieve their behavior based on the class</a:t>
            </a:r>
            <a:r>
              <a:rPr lang="bg-BG" dirty="0"/>
              <a:t> </a:t>
            </a:r>
            <a:r>
              <a:rPr lang="en-US" dirty="0"/>
              <a:t>type. Methods execute the implemented programming logic (algorithms)</a:t>
            </a:r>
            <a:r>
              <a:rPr lang="bg-BG" dirty="0"/>
              <a:t> </a:t>
            </a:r>
            <a:r>
              <a:rPr lang="en-US" dirty="0"/>
              <a:t>and the handling of data.</a:t>
            </a:r>
            <a:endParaRPr lang="bg-BG" dirty="0"/>
          </a:p>
        </p:txBody>
      </p:sp>
    </p:spTree>
    <p:extLst>
      <p:ext uri="{BB962C8B-B14F-4D97-AF65-F5344CB8AC3E}">
        <p14:creationId xmlns:p14="http://schemas.microsoft.com/office/powerpoint/2010/main" val="1259191866"/>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TechComputer">
      <a:dk1>
        <a:srgbClr val="000000"/>
      </a:dk1>
      <a:lt1>
        <a:srgbClr val="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1044</TotalTime>
  <Words>5754</Words>
  <Application>Microsoft Office PowerPoint</Application>
  <PresentationFormat>Widescreen</PresentationFormat>
  <Paragraphs>349</Paragraphs>
  <Slides>65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Consolas</vt:lpstr>
      <vt:lpstr>Questrial</vt:lpstr>
      <vt:lpstr>Montserrat</vt:lpstr>
      <vt:lpstr>Arial</vt:lpstr>
      <vt:lpstr>Candara</vt:lpstr>
      <vt:lpstr>Lato</vt:lpstr>
      <vt:lpstr>Focus</vt:lpstr>
      <vt:lpstr>Defining classes </vt:lpstr>
      <vt:lpstr>Introduction</vt:lpstr>
      <vt:lpstr>Custom Classes</vt:lpstr>
      <vt:lpstr>Custom Classes</vt:lpstr>
      <vt:lpstr>What Does It Mean Class and Object?</vt:lpstr>
      <vt:lpstr>What Does It Mean Class and Object?</vt:lpstr>
      <vt:lpstr>What Does a Class Contain?</vt:lpstr>
      <vt:lpstr>Elements of the Class</vt:lpstr>
      <vt:lpstr>Elements of the Class</vt:lpstr>
      <vt:lpstr>Sample Class - Dog</vt:lpstr>
      <vt:lpstr>How to Use a Class Defined by Us (Custom Class)?</vt:lpstr>
      <vt:lpstr>Example – A Dog Meeting</vt:lpstr>
      <vt:lpstr>Nature of Objects</vt:lpstr>
      <vt:lpstr>Nature of Objects</vt:lpstr>
      <vt:lpstr>Nature of Objects</vt:lpstr>
      <vt:lpstr>Organizing Classes in Namespaces</vt:lpstr>
      <vt:lpstr>Organizing Classes in Namespaces</vt:lpstr>
      <vt:lpstr>Modifiers and Access Levels (Visibility)</vt:lpstr>
      <vt:lpstr>Access Level "public"</vt:lpstr>
      <vt:lpstr>Access Level "private"</vt:lpstr>
      <vt:lpstr>Access Level "internal"</vt:lpstr>
      <vt:lpstr>Assembly</vt:lpstr>
      <vt:lpstr>Class Naming Convention</vt:lpstr>
      <vt:lpstr>The Reserved Word "this"</vt:lpstr>
      <vt:lpstr>Fields</vt:lpstr>
      <vt:lpstr>Declaring Fields in a Class</vt:lpstr>
      <vt:lpstr>Initialization during Declaration</vt:lpstr>
      <vt:lpstr>Default Values of the Fields</vt:lpstr>
      <vt:lpstr>Default Values of the Fields</vt:lpstr>
      <vt:lpstr>Default Values of the Fields</vt:lpstr>
      <vt:lpstr>Automated Initialization of Local Variables and Fields</vt:lpstr>
      <vt:lpstr>Automated Initialization of Local Variables and Fields</vt:lpstr>
      <vt:lpstr>Custom Default Values</vt:lpstr>
      <vt:lpstr>Modifiers "const" and "readonly"</vt:lpstr>
      <vt:lpstr>Constants Based on "const"</vt:lpstr>
      <vt:lpstr>Constants Based on "readonly"</vt:lpstr>
      <vt:lpstr>Constants - Example</vt:lpstr>
      <vt:lpstr>Declaring of Class Method</vt:lpstr>
      <vt:lpstr>Accessing Non-Static Data of the Class</vt:lpstr>
      <vt:lpstr>Visibility of Fields and Methods</vt:lpstr>
      <vt:lpstr>Constructors</vt:lpstr>
      <vt:lpstr>Calling a Constructor</vt:lpstr>
      <vt:lpstr>Declaring a Constructor</vt:lpstr>
      <vt:lpstr>Declaring a Constructor with Parameters</vt:lpstr>
      <vt:lpstr>Constructor with Variable Number of Arguments</vt:lpstr>
      <vt:lpstr>Constructor Overloading</vt:lpstr>
      <vt:lpstr>Reusing Constructors</vt:lpstr>
      <vt:lpstr>Reusing Constructors</vt:lpstr>
      <vt:lpstr>Properties</vt:lpstr>
      <vt:lpstr>Properties – Encapsulation of Fields</vt:lpstr>
      <vt:lpstr>Properties – Encapsulation of Fields</vt:lpstr>
      <vt:lpstr>Static Classes and Static Members</vt:lpstr>
      <vt:lpstr>Static fields</vt:lpstr>
      <vt:lpstr>Static Methods</vt:lpstr>
      <vt:lpstr>Static Classes</vt:lpstr>
      <vt:lpstr>Structures</vt:lpstr>
      <vt:lpstr>Structures</vt:lpstr>
      <vt:lpstr>Class or Structure?</vt:lpstr>
      <vt:lpstr>Enumerations</vt:lpstr>
      <vt:lpstr>Use of Enumerations</vt:lpstr>
      <vt:lpstr>Generics</vt:lpstr>
      <vt:lpstr>Exercises 1</vt:lpstr>
      <vt:lpstr>Exercises 2</vt:lpstr>
      <vt:lpstr>Exercises 3</vt:lpstr>
      <vt:lpstr>Exercises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dc:title>
  <cp:lastModifiedBy>Pravoslav Milenkov</cp:lastModifiedBy>
  <cp:revision>121</cp:revision>
  <dcterms:modified xsi:type="dcterms:W3CDTF">2022-02-28T12:12:00Z</dcterms:modified>
</cp:coreProperties>
</file>