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82" r:id="rId17"/>
    <p:sldId id="283" r:id="rId18"/>
    <p:sldId id="284" r:id="rId19"/>
    <p:sldId id="285" r:id="rId20"/>
    <p:sldId id="288" r:id="rId21"/>
    <p:sldId id="289" r:id="rId22"/>
    <p:sldId id="290" r:id="rId23"/>
    <p:sldId id="291" r:id="rId24"/>
    <p:sldId id="292" r:id="rId25"/>
    <p:sldId id="293" r:id="rId26"/>
    <p:sldId id="294" r:id="rId27"/>
    <p:sldId id="295" r:id="rId28"/>
  </p:sldIdLst>
  <p:sldSz cx="12192000" cy="6858000"/>
  <p:notesSz cx="6858000" cy="9144000"/>
  <p:embeddedFontLst>
    <p:embeddedFont>
      <p:font typeface="Candara" panose="020E050203030302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Montserrat" panose="00000500000000000000" pitchFamily="2" charset="-52"/>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5f40a94e075df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5f40a94e075df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5f40a94e075df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5f40a94e075df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5f40a94e075df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5f40a94e075df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5f40a94e075df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5f40a94e075df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5f40a94e075df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5f40a94e075df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5f40a94e075df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5f40a94e075df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5f40a94e075df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5f40a94e075df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5f40a94e075df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5f40a94e075df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5f40a94e075df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5f40a94e075df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5f40a94e075df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5f40a94e075df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15f40a94e075df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15f40a94e075df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5f40a94e075df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5f40a94e075df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5d9bf0bab7ece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95d9bf0bab7ece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5d9bf0bab7ece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95d9bf0bab7ece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5d9bf0bab7ece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5d9bf0bab7ece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95d9bf0bab7ece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95d9bf0bab7ece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5d9bf0bab7ece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5d9bf0bab7ece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5d9bf0bab7ece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95d9bf0bab7ece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6b79971ced6336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6b79971ced6336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4716200" y="2104533"/>
            <a:ext cx="6690000" cy="2105200"/>
          </a:xfrm>
          <a:prstGeom prst="rect">
            <a:avLst/>
          </a:prstGeom>
        </p:spPr>
        <p:txBody>
          <a:bodyPr spcFirstLastPara="1" wrap="square" lIns="121900" tIns="121900" rIns="121900" bIns="121900" anchor="t" anchorCtr="0">
            <a:noAutofit/>
          </a:bodyPr>
          <a:lstStyle/>
          <a:p>
            <a:r>
              <a:rPr lang="en-GB" dirty="0"/>
              <a:t>S.O.L.I.D. principles</a:t>
            </a:r>
            <a:endParaRPr dirty="0"/>
          </a:p>
        </p:txBody>
      </p:sp>
      <p:sp>
        <p:nvSpPr>
          <p:cNvPr id="229" name="Google Shape;229;p17"/>
          <p:cNvSpPr txBox="1">
            <a:spLocks noGrp="1"/>
          </p:cNvSpPr>
          <p:nvPr>
            <p:ph type="subTitle" idx="1"/>
          </p:nvPr>
        </p:nvSpPr>
        <p:spPr>
          <a:xfrm>
            <a:off x="6778600" y="5233233"/>
            <a:ext cx="4627600" cy="674800"/>
          </a:xfrm>
          <a:prstGeom prst="rect">
            <a:avLst/>
          </a:prstGeom>
        </p:spPr>
        <p:txBody>
          <a:bodyPr spcFirstLastPara="1" wrap="square" lIns="121900" tIns="121900" rIns="121900" bIns="121900" anchor="t" anchorCtr="0">
            <a:noAutofit/>
          </a:bodyPr>
          <a:lstStyle/>
          <a:p>
            <a:pPr marL="0" indent="0">
              <a:lnSpc>
                <a:spcPct val="115000"/>
              </a:lnSpc>
              <a:spcAft>
                <a:spcPts val="2133"/>
              </a:spcAft>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1730000" y="525000"/>
            <a:ext cx="9385200" cy="1289600"/>
          </a:xfrm>
          <a:prstGeom prst="rect">
            <a:avLst/>
          </a:prstGeom>
        </p:spPr>
        <p:txBody>
          <a:bodyPr spcFirstLastPara="1" wrap="square" lIns="121900" tIns="121900" rIns="121900" bIns="121900" anchor="t" anchorCtr="0">
            <a:noAutofit/>
          </a:bodyPr>
          <a:lstStyle/>
          <a:p>
            <a:r>
              <a:rPr lang="en-GB"/>
              <a:t>S: Single Responsibility Principle (SRP)</a:t>
            </a:r>
            <a:endParaRPr/>
          </a:p>
        </p:txBody>
      </p:sp>
      <p:sp>
        <p:nvSpPr>
          <p:cNvPr id="283" name="Google Shape;283;p26"/>
          <p:cNvSpPr txBox="1">
            <a:spLocks noGrp="1"/>
          </p:cNvSpPr>
          <p:nvPr>
            <p:ph type="body" idx="1"/>
          </p:nvPr>
        </p:nvSpPr>
        <p:spPr>
          <a:xfrm>
            <a:off x="1730000" y="1814600"/>
            <a:ext cx="10171268" cy="4157067"/>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This means that every class, or similar structure, in your code should have only one job to do. Everything in that class should be related to a single purpose. </a:t>
            </a:r>
          </a:p>
          <a:p>
            <a:pPr marL="0" indent="0">
              <a:spcAft>
                <a:spcPts val="2133"/>
              </a:spcAft>
              <a:buNone/>
            </a:pPr>
            <a:r>
              <a:rPr lang="en-GB" sz="2400" dirty="0"/>
              <a:t>Our class should not be like a Swiss knife wherein if one of them needs to be changed then the entire tool needs to be altered. </a:t>
            </a:r>
          </a:p>
          <a:p>
            <a:pPr marL="0" indent="0">
              <a:spcAft>
                <a:spcPts val="2133"/>
              </a:spcAft>
              <a:buNone/>
            </a:pPr>
            <a:r>
              <a:rPr lang="en-GB" sz="2400" dirty="0"/>
              <a:t>It does not mean that your classes should only contain one method or property. </a:t>
            </a:r>
          </a:p>
          <a:p>
            <a:pPr marL="0" indent="0">
              <a:spcAft>
                <a:spcPts val="2133"/>
              </a:spcAft>
              <a:buNone/>
            </a:pPr>
            <a:r>
              <a:rPr lang="en-GB" sz="2400" dirty="0"/>
              <a:t>There may be many members as long as they relate to single responsibility.</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S: Single Responsibility Principle (SRP)</a:t>
            </a:r>
            <a:endParaRPr/>
          </a:p>
        </p:txBody>
      </p:sp>
      <p:sp>
        <p:nvSpPr>
          <p:cNvPr id="289" name="Google Shape;289;p27"/>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2800" dirty="0"/>
              <a:t>The Single Responsibility Principle gives us a good way of identifying classes at the design phase of an application and it makes you think of all the ways a class can change. </a:t>
            </a:r>
          </a:p>
          <a:p>
            <a:pPr marL="0" indent="0">
              <a:spcAft>
                <a:spcPts val="2133"/>
              </a:spcAft>
              <a:buNone/>
            </a:pPr>
            <a:r>
              <a:rPr lang="en-GB" sz="2800" dirty="0"/>
              <a:t>A good separation of responsibilities is done only when we have the full picture of how the application should work. Let us check this with an example.</a:t>
            </a:r>
            <a:endParaRPr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1730003" y="403069"/>
            <a:ext cx="9385200" cy="1218800"/>
          </a:xfrm>
          <a:prstGeom prst="rect">
            <a:avLst/>
          </a:prstGeom>
        </p:spPr>
        <p:txBody>
          <a:bodyPr spcFirstLastPara="1" wrap="square" lIns="121900" tIns="121900" rIns="121900" bIns="121900" anchor="t" anchorCtr="0">
            <a:noAutofit/>
          </a:bodyPr>
          <a:lstStyle/>
          <a:p>
            <a:r>
              <a:rPr lang="en-GB"/>
              <a:t>S: Single Responsibility Principle (SRP)</a:t>
            </a:r>
            <a:endParaRPr/>
          </a:p>
        </p:txBody>
      </p:sp>
      <p:sp>
        <p:nvSpPr>
          <p:cNvPr id="295" name="Google Shape;295;p28"/>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US" dirty="0"/>
              <a:t>Live demo:  </a:t>
            </a:r>
            <a:r>
              <a:rPr lang="en-US" dirty="0" err="1"/>
              <a:t>UserService</a:t>
            </a:r>
            <a:endParaRPr lang="en-US" dirty="0"/>
          </a:p>
          <a:p>
            <a:pPr marL="0" indent="0">
              <a:spcAft>
                <a:spcPts val="2133"/>
              </a:spcAft>
              <a:buNone/>
            </a:pPr>
            <a:r>
              <a:rPr lang="en-US" dirty="0">
                <a:hlinkClick r:id="rId3"/>
              </a:rPr>
              <a:t>https://www.c-sharpcorner.com/UploadFile/damubetha/solid-principles-in-C-Sharp/</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O: Open/Closed Principle</a:t>
            </a:r>
            <a:endParaRPr/>
          </a:p>
        </p:txBody>
      </p:sp>
      <p:sp>
        <p:nvSpPr>
          <p:cNvPr id="301" name="Google Shape;301;p29"/>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3600" dirty="0"/>
              <a:t>The Open/closed Principle says "A software module/class is open for extension and closed for modification".</a:t>
            </a:r>
            <a:endParaRP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0"/>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O: Open/Closed Principle</a:t>
            </a:r>
            <a:endParaRPr/>
          </a:p>
        </p:txBody>
      </p:sp>
      <p:sp>
        <p:nvSpPr>
          <p:cNvPr id="307" name="Google Shape;307;p30"/>
          <p:cNvSpPr txBox="1">
            <a:spLocks noGrp="1"/>
          </p:cNvSpPr>
          <p:nvPr>
            <p:ph type="body" idx="1"/>
          </p:nvPr>
        </p:nvSpPr>
        <p:spPr>
          <a:xfrm>
            <a:off x="1730000" y="2090066"/>
            <a:ext cx="10157200" cy="4242933"/>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Here "Open for extension" means, we need to design our module/class in such a way that the new functionality can be added only when new requirements are generated. </a:t>
            </a:r>
          </a:p>
          <a:p>
            <a:pPr marL="0" indent="0">
              <a:spcAft>
                <a:spcPts val="2133"/>
              </a:spcAft>
              <a:buNone/>
            </a:pPr>
            <a:r>
              <a:rPr lang="en-GB" sz="2400" dirty="0"/>
              <a:t>"Closed for modification" means we have already developed a class and it has gone through unit testing. We should then not alter it until we find bugs. </a:t>
            </a:r>
          </a:p>
          <a:p>
            <a:pPr marL="0" indent="0">
              <a:spcAft>
                <a:spcPts val="2133"/>
              </a:spcAft>
              <a:buNone/>
            </a:pPr>
            <a:r>
              <a:rPr lang="en-GB" sz="2400" dirty="0"/>
              <a:t>As it says, a class should be open for extensions, we can use inheritance to do this. </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O: Open/Closed Principle</a:t>
            </a:r>
            <a:endParaRPr/>
          </a:p>
        </p:txBody>
      </p:sp>
      <p:sp>
        <p:nvSpPr>
          <p:cNvPr id="313" name="Google Shape;313;p31"/>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US" dirty="0"/>
              <a:t>Live demo: Rectangle and </a:t>
            </a:r>
            <a:r>
              <a:rPr lang="en-US" dirty="0" err="1"/>
              <a:t>AreaCalculator</a:t>
            </a:r>
            <a:endParaRPr lang="en-US" dirty="0"/>
          </a:p>
          <a:p>
            <a:pPr marL="0" indent="0">
              <a:buNone/>
            </a:pPr>
            <a:endParaRPr lang="en-US" dirty="0"/>
          </a:p>
          <a:p>
            <a:pPr marL="0" indent="0">
              <a:buNone/>
            </a:pPr>
            <a:r>
              <a:rPr lang="en-US" dirty="0">
                <a:hlinkClick r:id="rId3"/>
              </a:rPr>
              <a:t>https://www.c-sharpcorner.com/UploadFile/damubetha/solid-principles-in-C-Sharp/</a:t>
            </a:r>
            <a:r>
              <a:rPr lang="en-US"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L: Liskov Substitution Principle</a:t>
            </a:r>
            <a:endParaRPr/>
          </a:p>
        </p:txBody>
      </p:sp>
      <p:sp>
        <p:nvSpPr>
          <p:cNvPr id="361" name="Google Shape;361;p39"/>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The </a:t>
            </a:r>
            <a:r>
              <a:rPr lang="en-GB" sz="2400" dirty="0" err="1"/>
              <a:t>Liskov</a:t>
            </a:r>
            <a:r>
              <a:rPr lang="en-GB" sz="2400" dirty="0"/>
              <a:t> Substitution Principle (LSP) states that "you should be able to use any derived class instead of a parent class and have it behave in the same manner without modification". </a:t>
            </a:r>
          </a:p>
          <a:p>
            <a:pPr marL="0" indent="0">
              <a:spcAft>
                <a:spcPts val="2133"/>
              </a:spcAft>
              <a:buNone/>
            </a:pPr>
            <a:r>
              <a:rPr lang="en-GB" sz="2400" dirty="0"/>
              <a:t>It ensures that a derived class does not affect the </a:t>
            </a:r>
            <a:r>
              <a:rPr lang="en-GB" sz="2400" dirty="0" err="1"/>
              <a:t>behavior</a:t>
            </a:r>
            <a:r>
              <a:rPr lang="en-GB" sz="2400" dirty="0"/>
              <a:t> of the parent class, in other words,, that a derived class must be substitutable for its base class.</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0"/>
          <p:cNvSpPr txBox="1">
            <a:spLocks noGrp="1"/>
          </p:cNvSpPr>
          <p:nvPr>
            <p:ph type="body" idx="1"/>
          </p:nvPr>
        </p:nvSpPr>
        <p:spPr>
          <a:xfrm>
            <a:off x="1729999" y="1842868"/>
            <a:ext cx="9819575" cy="4490131"/>
          </a:xfrm>
          <a:prstGeom prst="rect">
            <a:avLst/>
          </a:prstGeom>
        </p:spPr>
        <p:txBody>
          <a:bodyPr spcFirstLastPara="1" wrap="square" lIns="121900" tIns="121900" rIns="121900" bIns="121900" anchor="t" anchorCtr="0">
            <a:noAutofit/>
          </a:bodyPr>
          <a:lstStyle/>
          <a:p>
            <a:pPr marL="0" indent="0">
              <a:buNone/>
            </a:pPr>
            <a:r>
              <a:rPr lang="en-GB" sz="2400" dirty="0"/>
              <a:t>This principle is just an extension of the Open Closed Principle and it means that we must ensure that new derived classes extend the base classes without changing their </a:t>
            </a:r>
            <a:r>
              <a:rPr lang="en-GB" sz="2400" dirty="0" err="1"/>
              <a:t>behavior</a:t>
            </a:r>
            <a:r>
              <a:rPr lang="en-GB" sz="2400" dirty="0"/>
              <a:t>. I will explain this with a real-world example that violates LSP.</a:t>
            </a:r>
            <a:endParaRPr sz="2400" dirty="0"/>
          </a:p>
          <a:p>
            <a:pPr marL="0" indent="0">
              <a:spcBef>
                <a:spcPts val="2133"/>
              </a:spcBef>
              <a:buNone/>
            </a:pPr>
            <a:r>
              <a:rPr lang="en-GB" sz="2400" dirty="0"/>
              <a:t> </a:t>
            </a:r>
          </a:p>
          <a:p>
            <a:pPr marL="0" indent="0">
              <a:spcBef>
                <a:spcPts val="2133"/>
              </a:spcBef>
              <a:buNone/>
            </a:pPr>
            <a:r>
              <a:rPr lang="en-GB" sz="2400" dirty="0"/>
              <a:t>A father is a doctor whereas his son wants to become a cricketer. So here the son can't replace his father even though they both belong to the same family hierarchy.</a:t>
            </a:r>
            <a:endParaRPr sz="2400" dirty="0"/>
          </a:p>
        </p:txBody>
      </p:sp>
      <p:sp>
        <p:nvSpPr>
          <p:cNvPr id="367" name="Google Shape;367;p40"/>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L: Liskov Substitution Principle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Now jump into an example to learn how a design can violate LSP. Suppose we need to build an app to manage data using a group of SQL files text. </a:t>
            </a:r>
          </a:p>
          <a:p>
            <a:pPr marL="0" indent="0">
              <a:spcAft>
                <a:spcPts val="2133"/>
              </a:spcAft>
              <a:buNone/>
            </a:pPr>
            <a:r>
              <a:rPr lang="en-GB" sz="2400" dirty="0"/>
              <a:t>Here we need to write functionality to load and save the text of a group of SQL files in the application directory. </a:t>
            </a:r>
          </a:p>
          <a:p>
            <a:pPr marL="0" indent="0">
              <a:spcAft>
                <a:spcPts val="2133"/>
              </a:spcAft>
              <a:buNone/>
            </a:pPr>
            <a:r>
              <a:rPr lang="en-GB" sz="2400" dirty="0"/>
              <a:t>So we need a class that manages the load and saves the text of group of SQL files along with the </a:t>
            </a:r>
            <a:r>
              <a:rPr lang="en-GB" sz="2400" dirty="0" err="1"/>
              <a:t>SqlFile</a:t>
            </a:r>
            <a:r>
              <a:rPr lang="en-GB" sz="2400" dirty="0"/>
              <a:t> Class.</a:t>
            </a:r>
            <a:endParaRPr sz="2400" dirty="0"/>
          </a:p>
        </p:txBody>
      </p:sp>
      <p:sp>
        <p:nvSpPr>
          <p:cNvPr id="373" name="Google Shape;373;p41"/>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L: Liskov Substitution Principle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US" dirty="0"/>
              <a:t>Live demo: </a:t>
            </a:r>
            <a:r>
              <a:rPr lang="en-US" dirty="0" err="1"/>
              <a:t>SqlFileManager</a:t>
            </a:r>
            <a:r>
              <a:rPr lang="en-US" dirty="0"/>
              <a:t> </a:t>
            </a:r>
          </a:p>
          <a:p>
            <a:pPr marL="0" indent="0">
              <a:buNone/>
            </a:pPr>
            <a:endParaRPr lang="en-US" dirty="0"/>
          </a:p>
          <a:p>
            <a:pPr marL="0" indent="0">
              <a:buNone/>
            </a:pPr>
            <a:r>
              <a:rPr lang="en-US" dirty="0">
                <a:hlinkClick r:id="rId3"/>
              </a:rPr>
              <a:t>https://www.c-sharpcorner.com/UploadFile/damubetha/solid-principles-in-C-Sharp/</a:t>
            </a:r>
            <a:r>
              <a:rPr lang="en-US" dirty="0"/>
              <a:t> </a:t>
            </a:r>
            <a:endParaRPr dirty="0"/>
          </a:p>
        </p:txBody>
      </p:sp>
      <p:sp>
        <p:nvSpPr>
          <p:cNvPr id="379" name="Google Shape;379;p42"/>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L: Liskov Substitution Principle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Overview</a:t>
            </a:r>
            <a:endParaRPr/>
          </a:p>
        </p:txBody>
      </p:sp>
      <p:sp>
        <p:nvSpPr>
          <p:cNvPr id="235" name="Google Shape;235;p18"/>
          <p:cNvSpPr txBox="1">
            <a:spLocks noGrp="1"/>
          </p:cNvSpPr>
          <p:nvPr>
            <p:ph type="body" idx="1"/>
          </p:nvPr>
        </p:nvSpPr>
        <p:spPr>
          <a:xfrm>
            <a:off x="1730000" y="1743800"/>
            <a:ext cx="9385200" cy="4589200"/>
          </a:xfrm>
          <a:prstGeom prst="rect">
            <a:avLst/>
          </a:prstGeom>
        </p:spPr>
        <p:txBody>
          <a:bodyPr spcFirstLastPara="1" wrap="square" lIns="121900" tIns="121900" rIns="121900" bIns="121900" anchor="t" anchorCtr="0">
            <a:noAutofit/>
          </a:bodyPr>
          <a:lstStyle/>
          <a:p>
            <a:pPr marL="0" indent="0">
              <a:buNone/>
            </a:pPr>
            <a:r>
              <a:rPr lang="en-GB" sz="3200" dirty="0"/>
              <a:t>SOLID design principles in C# are basic design principles. SOLID stands for Single Responsibility Principle (SRP), Open closed Principle (OSP), </a:t>
            </a:r>
            <a:r>
              <a:rPr lang="en-GB" sz="3200" dirty="0" err="1"/>
              <a:t>Liskov</a:t>
            </a:r>
            <a:r>
              <a:rPr lang="en-GB" sz="3200" dirty="0"/>
              <a:t> substitution Principle (LSP), Interface Segregation Principle (ISP), and Dependency Inversion Principle (DIP). </a:t>
            </a:r>
            <a:endParaRPr sz="3200" dirty="0">
              <a:latin typeface="Arial"/>
              <a:ea typeface="Arial"/>
              <a:cs typeface="Arial"/>
              <a:sym typeface="Arial"/>
            </a:endParaRPr>
          </a:p>
          <a:p>
            <a:pPr marL="0" indent="0">
              <a:spcBef>
                <a:spcPts val="2133"/>
              </a:spcBef>
              <a:spcAft>
                <a:spcPts val="2133"/>
              </a:spcAft>
              <a:buNone/>
            </a:pPr>
            <a:endParaRPr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body" idx="1"/>
          </p:nvPr>
        </p:nvSpPr>
        <p:spPr>
          <a:xfrm>
            <a:off x="1730000" y="2090067"/>
            <a:ext cx="9988388"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2800" dirty="0"/>
              <a:t>The Interface Segregation Principle states "that clients should not be forced to implement interfaces they don't use. </a:t>
            </a:r>
          </a:p>
          <a:p>
            <a:pPr marL="0" indent="0">
              <a:spcAft>
                <a:spcPts val="2133"/>
              </a:spcAft>
              <a:buNone/>
            </a:pPr>
            <a:r>
              <a:rPr lang="en-GB" sz="2800" dirty="0"/>
              <a:t>Instead of one fat interface, many small interfaces are preferred based on groups of methods, each one serving one submodule.".</a:t>
            </a:r>
            <a:endParaRPr sz="2800" dirty="0"/>
          </a:p>
        </p:txBody>
      </p:sp>
      <p:sp>
        <p:nvSpPr>
          <p:cNvPr id="397" name="Google Shape;397;p45"/>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I: Interface Segregation Principle (ISP)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6"/>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US" dirty="0"/>
              <a:t>I: Interface Segregation Principle (ISP)</a:t>
            </a:r>
            <a:endParaRPr dirty="0"/>
          </a:p>
        </p:txBody>
      </p:sp>
      <p:sp>
        <p:nvSpPr>
          <p:cNvPr id="403" name="Google Shape;403;p46"/>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US" sz="2400" dirty="0"/>
              <a:t>We can define it in another way. An interface should be more closely related to the code that uses it than code that implements it. </a:t>
            </a:r>
          </a:p>
          <a:p>
            <a:pPr marL="0" indent="0">
              <a:spcAft>
                <a:spcPts val="2133"/>
              </a:spcAft>
              <a:buNone/>
            </a:pPr>
            <a:r>
              <a:rPr lang="en-US" sz="2400" dirty="0"/>
              <a:t>So the methods on the interface are defined by which methods the client code needs rather than which methods the class implements. </a:t>
            </a:r>
          </a:p>
          <a:p>
            <a:pPr marL="0" indent="0">
              <a:spcAft>
                <a:spcPts val="2133"/>
              </a:spcAft>
              <a:buNone/>
            </a:pPr>
            <a:r>
              <a:rPr lang="en-US" sz="2400" dirty="0"/>
              <a:t>So clients should not be forced to depend upon interfaces that they don't use.</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BB1C-9AE6-4D65-B05B-9E5B1CCCA875}"/>
              </a:ext>
            </a:extLst>
          </p:cNvPr>
          <p:cNvSpPr>
            <a:spLocks noGrp="1"/>
          </p:cNvSpPr>
          <p:nvPr>
            <p:ph type="title"/>
          </p:nvPr>
        </p:nvSpPr>
        <p:spPr/>
        <p:txBody>
          <a:bodyPr/>
          <a:lstStyle/>
          <a:p>
            <a:r>
              <a:rPr lang="en-US" dirty="0"/>
              <a:t>I: Interface Segregation Principle (ISP)</a:t>
            </a:r>
            <a:endParaRPr lang="bg-BG" dirty="0"/>
          </a:p>
        </p:txBody>
      </p:sp>
      <p:sp>
        <p:nvSpPr>
          <p:cNvPr id="3" name="Text Placeholder 2">
            <a:extLst>
              <a:ext uri="{FF2B5EF4-FFF2-40B4-BE49-F238E27FC236}">
                <a16:creationId xmlns:a16="http://schemas.microsoft.com/office/drawing/2014/main" id="{A636E288-B1E5-4F72-8908-51ABC18C65B0}"/>
              </a:ext>
            </a:extLst>
          </p:cNvPr>
          <p:cNvSpPr>
            <a:spLocks noGrp="1"/>
          </p:cNvSpPr>
          <p:nvPr>
            <p:ph type="body" idx="1"/>
          </p:nvPr>
        </p:nvSpPr>
        <p:spPr>
          <a:xfrm>
            <a:off x="1729999" y="2090067"/>
            <a:ext cx="10326013" cy="4465478"/>
          </a:xfrm>
        </p:spPr>
        <p:txBody>
          <a:bodyPr/>
          <a:lstStyle/>
          <a:p>
            <a:r>
              <a:rPr lang="en-US" sz="2000" dirty="0"/>
              <a:t>Like classes, each interface should have a specific purpose/responsibility (refer to SRP). </a:t>
            </a:r>
          </a:p>
          <a:p>
            <a:r>
              <a:rPr lang="en-US" sz="2000" dirty="0"/>
              <a:t>You shouldn't be forced to implement an interface when your object doesn't share that purpose. </a:t>
            </a:r>
          </a:p>
          <a:p>
            <a:r>
              <a:rPr lang="en-US" sz="2000" dirty="0"/>
              <a:t>The larger the interface, the more likely it includes methods that not all implementers can do. </a:t>
            </a:r>
          </a:p>
          <a:p>
            <a:r>
              <a:rPr lang="en-US" sz="2000" dirty="0"/>
              <a:t>That's the essence of the Interface Segregation Principle. </a:t>
            </a:r>
          </a:p>
          <a:p>
            <a:endParaRPr lang="en-US" sz="2000" dirty="0"/>
          </a:p>
          <a:p>
            <a:r>
              <a:rPr lang="en-US" sz="2000" dirty="0"/>
              <a:t>Let's start with an example that breaks the ISP. </a:t>
            </a:r>
          </a:p>
          <a:p>
            <a:r>
              <a:rPr lang="en-US" sz="2000" dirty="0"/>
              <a:t>Suppose we need to build a system for an IT firm that contains roles like </a:t>
            </a:r>
            <a:r>
              <a:rPr lang="en-US" sz="2000" dirty="0" err="1"/>
              <a:t>TeamLead</a:t>
            </a:r>
            <a:r>
              <a:rPr lang="en-US" sz="2000" dirty="0"/>
              <a:t> and Programmer where </a:t>
            </a:r>
            <a:r>
              <a:rPr lang="en-US" sz="2000" dirty="0" err="1"/>
              <a:t>TeamLead</a:t>
            </a:r>
            <a:r>
              <a:rPr lang="en-US" sz="2000" dirty="0"/>
              <a:t> divides a huge task into smaller tasks and assigns them to his/her programmers or can directly work on them.</a:t>
            </a:r>
            <a:endParaRPr lang="bg-BG" sz="2000" dirty="0"/>
          </a:p>
        </p:txBody>
      </p:sp>
    </p:spTree>
    <p:extLst>
      <p:ext uri="{BB962C8B-B14F-4D97-AF65-F5344CB8AC3E}">
        <p14:creationId xmlns:p14="http://schemas.microsoft.com/office/powerpoint/2010/main" val="160929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2DF3-DBE1-4CCD-81D4-352974E670D7}"/>
              </a:ext>
            </a:extLst>
          </p:cNvPr>
          <p:cNvSpPr>
            <a:spLocks noGrp="1"/>
          </p:cNvSpPr>
          <p:nvPr>
            <p:ph type="title"/>
          </p:nvPr>
        </p:nvSpPr>
        <p:spPr/>
        <p:txBody>
          <a:bodyPr/>
          <a:lstStyle/>
          <a:p>
            <a:r>
              <a:rPr lang="en-US" dirty="0"/>
              <a:t>I: Interface Segregation Principle (ISP)</a:t>
            </a:r>
            <a:endParaRPr lang="bg-BG" dirty="0"/>
          </a:p>
        </p:txBody>
      </p:sp>
      <p:sp>
        <p:nvSpPr>
          <p:cNvPr id="3" name="Text Placeholder 2">
            <a:extLst>
              <a:ext uri="{FF2B5EF4-FFF2-40B4-BE49-F238E27FC236}">
                <a16:creationId xmlns:a16="http://schemas.microsoft.com/office/drawing/2014/main" id="{8FE864D7-7DFC-4270-8A5C-1D3F6580A429}"/>
              </a:ext>
            </a:extLst>
          </p:cNvPr>
          <p:cNvSpPr>
            <a:spLocks noGrp="1"/>
          </p:cNvSpPr>
          <p:nvPr>
            <p:ph type="body" idx="1"/>
          </p:nvPr>
        </p:nvSpPr>
        <p:spPr/>
        <p:txBody>
          <a:bodyPr/>
          <a:lstStyle/>
          <a:p>
            <a:pPr marL="120650" indent="0">
              <a:buNone/>
            </a:pPr>
            <a:r>
              <a:rPr lang="en-US" dirty="0"/>
              <a:t>Live demo: </a:t>
            </a:r>
            <a:r>
              <a:rPr lang="en-US" dirty="0" err="1"/>
              <a:t>TeamLead</a:t>
            </a:r>
            <a:r>
              <a:rPr lang="en-US" dirty="0"/>
              <a:t>, Manager, Programmer</a:t>
            </a:r>
          </a:p>
          <a:p>
            <a:pPr marL="120650" indent="0">
              <a:buNone/>
            </a:pPr>
            <a:endParaRPr lang="en-US" dirty="0"/>
          </a:p>
          <a:p>
            <a:pPr marL="120650" indent="0">
              <a:buNone/>
            </a:pPr>
            <a:r>
              <a:rPr lang="en-US" dirty="0"/>
              <a:t>https://www.c-sharpcorner.com/UploadFile/damubetha/solid-principles-in-C-Sharp/</a:t>
            </a:r>
            <a:endParaRPr lang="bg-BG" dirty="0"/>
          </a:p>
        </p:txBody>
      </p:sp>
    </p:spTree>
    <p:extLst>
      <p:ext uri="{BB962C8B-B14F-4D97-AF65-F5344CB8AC3E}">
        <p14:creationId xmlns:p14="http://schemas.microsoft.com/office/powerpoint/2010/main" val="195061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DD39-1A8B-4941-BE8B-BCF166C6210A}"/>
              </a:ext>
            </a:extLst>
          </p:cNvPr>
          <p:cNvSpPr>
            <a:spLocks noGrp="1"/>
          </p:cNvSpPr>
          <p:nvPr>
            <p:ph type="title"/>
          </p:nvPr>
        </p:nvSpPr>
        <p:spPr/>
        <p:txBody>
          <a:bodyPr/>
          <a:lstStyle/>
          <a:p>
            <a:r>
              <a:rPr lang="en-US" dirty="0"/>
              <a:t>D: Dependency Inversion Principle</a:t>
            </a:r>
            <a:endParaRPr lang="bg-BG" dirty="0"/>
          </a:p>
        </p:txBody>
      </p:sp>
      <p:sp>
        <p:nvSpPr>
          <p:cNvPr id="3" name="Text Placeholder 2">
            <a:extLst>
              <a:ext uri="{FF2B5EF4-FFF2-40B4-BE49-F238E27FC236}">
                <a16:creationId xmlns:a16="http://schemas.microsoft.com/office/drawing/2014/main" id="{D97AA051-DC1B-4647-ABA9-770C730EF86A}"/>
              </a:ext>
            </a:extLst>
          </p:cNvPr>
          <p:cNvSpPr>
            <a:spLocks noGrp="1"/>
          </p:cNvSpPr>
          <p:nvPr>
            <p:ph type="body" idx="1"/>
          </p:nvPr>
        </p:nvSpPr>
        <p:spPr/>
        <p:txBody>
          <a:bodyPr/>
          <a:lstStyle/>
          <a:p>
            <a:r>
              <a:rPr lang="en-US" sz="2800" dirty="0"/>
              <a:t>The Dependency Inversion Principle (DIP) states that high-level modules/classes should not depend on low-level modules/classes. Both should depend upon abstractions. </a:t>
            </a:r>
          </a:p>
          <a:p>
            <a:r>
              <a:rPr lang="en-US" sz="2800" dirty="0"/>
              <a:t>Secondly, abstractions should not depend upon details. Details should depend upon abstractions.</a:t>
            </a:r>
            <a:endParaRPr lang="bg-BG" sz="2800" dirty="0"/>
          </a:p>
        </p:txBody>
      </p:sp>
    </p:spTree>
    <p:extLst>
      <p:ext uri="{BB962C8B-B14F-4D97-AF65-F5344CB8AC3E}">
        <p14:creationId xmlns:p14="http://schemas.microsoft.com/office/powerpoint/2010/main" val="798120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0FBD-D854-464E-96BA-2A6A425FAE00}"/>
              </a:ext>
            </a:extLst>
          </p:cNvPr>
          <p:cNvSpPr>
            <a:spLocks noGrp="1"/>
          </p:cNvSpPr>
          <p:nvPr>
            <p:ph type="title"/>
          </p:nvPr>
        </p:nvSpPr>
        <p:spPr/>
        <p:txBody>
          <a:bodyPr/>
          <a:lstStyle/>
          <a:p>
            <a:r>
              <a:rPr lang="en-US" dirty="0"/>
              <a:t>D: Dependency Inversion Principle</a:t>
            </a:r>
            <a:endParaRPr lang="bg-BG" dirty="0"/>
          </a:p>
        </p:txBody>
      </p:sp>
      <p:sp>
        <p:nvSpPr>
          <p:cNvPr id="3" name="Text Placeholder 2">
            <a:extLst>
              <a:ext uri="{FF2B5EF4-FFF2-40B4-BE49-F238E27FC236}">
                <a16:creationId xmlns:a16="http://schemas.microsoft.com/office/drawing/2014/main" id="{4C9D108E-D413-44AC-9898-ADEADD82EF59}"/>
              </a:ext>
            </a:extLst>
          </p:cNvPr>
          <p:cNvSpPr>
            <a:spLocks noGrp="1"/>
          </p:cNvSpPr>
          <p:nvPr>
            <p:ph type="body" idx="1"/>
          </p:nvPr>
        </p:nvSpPr>
        <p:spPr/>
        <p:txBody>
          <a:bodyPr/>
          <a:lstStyle/>
          <a:p>
            <a:r>
              <a:rPr lang="en-US" sz="2400" dirty="0"/>
              <a:t>High-level modules/classes implement business rules or logic in a system (application). </a:t>
            </a:r>
          </a:p>
          <a:p>
            <a:endParaRPr lang="en-US" sz="2400" dirty="0"/>
          </a:p>
          <a:p>
            <a:r>
              <a:rPr lang="en-US" sz="2400" dirty="0"/>
              <a:t>Low-level modules/classes deal with more detailed operations; in other words they may deal with writing information to databases or passing messages to the operating system or services. </a:t>
            </a:r>
          </a:p>
          <a:p>
            <a:endParaRPr lang="en-US" sz="2400" dirty="0"/>
          </a:p>
        </p:txBody>
      </p:sp>
    </p:spTree>
    <p:extLst>
      <p:ext uri="{BB962C8B-B14F-4D97-AF65-F5344CB8AC3E}">
        <p14:creationId xmlns:p14="http://schemas.microsoft.com/office/powerpoint/2010/main" val="28033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2A20-19E3-4D9D-9C7A-1609A5B3201E}"/>
              </a:ext>
            </a:extLst>
          </p:cNvPr>
          <p:cNvSpPr>
            <a:spLocks noGrp="1"/>
          </p:cNvSpPr>
          <p:nvPr>
            <p:ph type="title"/>
          </p:nvPr>
        </p:nvSpPr>
        <p:spPr/>
        <p:txBody>
          <a:bodyPr/>
          <a:lstStyle/>
          <a:p>
            <a:r>
              <a:rPr lang="en-US" dirty="0"/>
              <a:t>D: Dependency Inversion Principle</a:t>
            </a:r>
            <a:endParaRPr lang="bg-BG" dirty="0"/>
          </a:p>
        </p:txBody>
      </p:sp>
      <p:sp>
        <p:nvSpPr>
          <p:cNvPr id="3" name="Text Placeholder 2">
            <a:extLst>
              <a:ext uri="{FF2B5EF4-FFF2-40B4-BE49-F238E27FC236}">
                <a16:creationId xmlns:a16="http://schemas.microsoft.com/office/drawing/2014/main" id="{9C76FB0F-E04A-4332-AED7-079509037ED3}"/>
              </a:ext>
            </a:extLst>
          </p:cNvPr>
          <p:cNvSpPr>
            <a:spLocks noGrp="1"/>
          </p:cNvSpPr>
          <p:nvPr>
            <p:ph type="body" idx="1"/>
          </p:nvPr>
        </p:nvSpPr>
        <p:spPr>
          <a:xfrm>
            <a:off x="1729999" y="1743900"/>
            <a:ext cx="10002455" cy="4727237"/>
          </a:xfrm>
        </p:spPr>
        <p:txBody>
          <a:bodyPr/>
          <a:lstStyle/>
          <a:p>
            <a:r>
              <a:rPr lang="en-US" sz="2400" dirty="0"/>
              <a:t>A high-level module/class that has a dependency on low-level modules/classes or some other class and knows a lot about the other classes it interacts with is said to be </a:t>
            </a:r>
            <a:r>
              <a:rPr lang="en-US" sz="2400" i="1" u="sng" dirty="0"/>
              <a:t>tightly coupled</a:t>
            </a:r>
            <a:r>
              <a:rPr lang="en-US" sz="2400" dirty="0"/>
              <a:t>. </a:t>
            </a:r>
          </a:p>
          <a:p>
            <a:r>
              <a:rPr lang="en-US" sz="2400" dirty="0"/>
              <a:t>When a class knows explicitly about the design and implementation of another class, it raises the risk that changes to one class will break the other class. </a:t>
            </a:r>
          </a:p>
          <a:p>
            <a:r>
              <a:rPr lang="en-US" sz="2400" dirty="0"/>
              <a:t>So we must keep these high-level and low-level modules/classes </a:t>
            </a:r>
            <a:r>
              <a:rPr lang="en-US" sz="2400" i="1" u="sng" dirty="0"/>
              <a:t>loosely coupled </a:t>
            </a:r>
            <a:r>
              <a:rPr lang="en-US" sz="2400" dirty="0"/>
              <a:t>as much as we can. </a:t>
            </a:r>
          </a:p>
          <a:p>
            <a:r>
              <a:rPr lang="en-US" sz="2400" dirty="0"/>
              <a:t>To do that, we need to make both of them dependent on abstractions instead of knowing each other.</a:t>
            </a:r>
            <a:endParaRPr lang="bg-BG" sz="2400" dirty="0"/>
          </a:p>
          <a:p>
            <a:endParaRPr lang="bg-BG" sz="2400" dirty="0"/>
          </a:p>
        </p:txBody>
      </p:sp>
    </p:spTree>
    <p:extLst>
      <p:ext uri="{BB962C8B-B14F-4D97-AF65-F5344CB8AC3E}">
        <p14:creationId xmlns:p14="http://schemas.microsoft.com/office/powerpoint/2010/main" val="226699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2356-ABB7-48F7-ADB3-8C962AB66764}"/>
              </a:ext>
            </a:extLst>
          </p:cNvPr>
          <p:cNvSpPr>
            <a:spLocks noGrp="1"/>
          </p:cNvSpPr>
          <p:nvPr>
            <p:ph type="title"/>
          </p:nvPr>
        </p:nvSpPr>
        <p:spPr/>
        <p:txBody>
          <a:bodyPr/>
          <a:lstStyle/>
          <a:p>
            <a:r>
              <a:rPr lang="en-US"/>
              <a:t>D: Dependency Inversion Principle</a:t>
            </a:r>
            <a:endParaRPr lang="bg-BG" dirty="0"/>
          </a:p>
        </p:txBody>
      </p:sp>
      <p:sp>
        <p:nvSpPr>
          <p:cNvPr id="3" name="Text Placeholder 2">
            <a:extLst>
              <a:ext uri="{FF2B5EF4-FFF2-40B4-BE49-F238E27FC236}">
                <a16:creationId xmlns:a16="http://schemas.microsoft.com/office/drawing/2014/main" id="{0BA876C9-495E-454C-A0DD-F6C6711816ED}"/>
              </a:ext>
            </a:extLst>
          </p:cNvPr>
          <p:cNvSpPr>
            <a:spLocks noGrp="1"/>
          </p:cNvSpPr>
          <p:nvPr>
            <p:ph type="body" idx="1"/>
          </p:nvPr>
        </p:nvSpPr>
        <p:spPr/>
        <p:txBody>
          <a:bodyPr/>
          <a:lstStyle/>
          <a:p>
            <a:pPr marL="120650" indent="0">
              <a:buNone/>
            </a:pPr>
            <a:r>
              <a:rPr lang="en-US" dirty="0"/>
              <a:t>Live demo: </a:t>
            </a:r>
            <a:r>
              <a:rPr lang="en-US" dirty="0" err="1"/>
              <a:t>FileLogger</a:t>
            </a:r>
            <a:r>
              <a:rPr lang="en-US" dirty="0"/>
              <a:t> </a:t>
            </a:r>
          </a:p>
          <a:p>
            <a:pPr marL="120650" indent="0">
              <a:buNone/>
            </a:pPr>
            <a:endParaRPr lang="en-US" dirty="0"/>
          </a:p>
          <a:p>
            <a:pPr marL="120650" indent="0">
              <a:buNone/>
            </a:pPr>
            <a:r>
              <a:rPr lang="en-US" dirty="0">
                <a:hlinkClick r:id="rId2"/>
              </a:rPr>
              <a:t>https://www.c-sharpcorner.com/UploadFile/damubetha/solid-principles-in-C-Sharp/</a:t>
            </a:r>
            <a:r>
              <a:rPr lang="en-US" dirty="0"/>
              <a:t> </a:t>
            </a:r>
            <a:endParaRPr lang="bg-BG" dirty="0"/>
          </a:p>
        </p:txBody>
      </p:sp>
    </p:spTree>
    <p:extLst>
      <p:ext uri="{BB962C8B-B14F-4D97-AF65-F5344CB8AC3E}">
        <p14:creationId xmlns:p14="http://schemas.microsoft.com/office/powerpoint/2010/main" val="223808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Contents</a:t>
            </a:r>
            <a:endParaRPr/>
          </a:p>
        </p:txBody>
      </p:sp>
      <p:sp>
        <p:nvSpPr>
          <p:cNvPr id="241" name="Google Shape;241;p19"/>
          <p:cNvSpPr txBox="1">
            <a:spLocks noGrp="1"/>
          </p:cNvSpPr>
          <p:nvPr>
            <p:ph type="body" idx="1"/>
          </p:nvPr>
        </p:nvSpPr>
        <p:spPr>
          <a:xfrm>
            <a:off x="1730000" y="1448972"/>
            <a:ext cx="9385200" cy="4522695"/>
          </a:xfrm>
          <a:prstGeom prst="rect">
            <a:avLst/>
          </a:prstGeom>
        </p:spPr>
        <p:txBody>
          <a:bodyPr spcFirstLastPara="1" wrap="square" lIns="121900" tIns="121900" rIns="121900" bIns="121900" anchor="t" anchorCtr="0">
            <a:noAutofit/>
          </a:bodyPr>
          <a:lstStyle/>
          <a:p>
            <a:pPr marL="342900" indent="-342900">
              <a:buFont typeface="+mj-lt"/>
              <a:buAutoNum type="arabicPeriod"/>
            </a:pPr>
            <a:r>
              <a:rPr lang="en-GB" sz="2000" dirty="0"/>
              <a:t>The reasons behind most unsuccessful applications</a:t>
            </a:r>
            <a:endParaRPr sz="2000" dirty="0"/>
          </a:p>
          <a:p>
            <a:pPr marL="342900" indent="-342900">
              <a:spcBef>
                <a:spcPts val="2133"/>
              </a:spcBef>
              <a:buFont typeface="+mj-lt"/>
              <a:buAutoNum type="arabicPeriod"/>
            </a:pPr>
            <a:r>
              <a:rPr lang="en-GB" sz="2000" dirty="0"/>
              <a:t>Solutions</a:t>
            </a:r>
            <a:endParaRPr sz="2000" dirty="0"/>
          </a:p>
          <a:p>
            <a:pPr marL="342900" indent="-342900">
              <a:spcBef>
                <a:spcPts val="2133"/>
              </a:spcBef>
              <a:buFont typeface="+mj-lt"/>
              <a:buAutoNum type="arabicPeriod"/>
            </a:pPr>
            <a:r>
              <a:rPr lang="en-GB" sz="2000" dirty="0"/>
              <a:t>Intro to SOLID principles</a:t>
            </a:r>
            <a:endParaRPr sz="2000" dirty="0"/>
          </a:p>
          <a:p>
            <a:pPr marL="342900" indent="-342900">
              <a:spcBef>
                <a:spcPts val="2133"/>
              </a:spcBef>
              <a:buFont typeface="+mj-lt"/>
              <a:buAutoNum type="arabicPeriod"/>
            </a:pPr>
            <a:r>
              <a:rPr lang="en-GB" sz="2000" dirty="0"/>
              <a:t>SRP</a:t>
            </a:r>
            <a:endParaRPr sz="2000" dirty="0"/>
          </a:p>
          <a:p>
            <a:pPr marL="342900" indent="-342900">
              <a:spcBef>
                <a:spcPts val="2133"/>
              </a:spcBef>
              <a:buFont typeface="+mj-lt"/>
              <a:buAutoNum type="arabicPeriod"/>
            </a:pPr>
            <a:r>
              <a:rPr lang="en-GB" sz="2000" dirty="0"/>
              <a:t>OCP</a:t>
            </a:r>
            <a:endParaRPr sz="2000" dirty="0"/>
          </a:p>
          <a:p>
            <a:pPr marL="342900" indent="-342900">
              <a:spcBef>
                <a:spcPts val="2133"/>
              </a:spcBef>
              <a:buFont typeface="+mj-lt"/>
              <a:buAutoNum type="arabicPeriod"/>
            </a:pPr>
            <a:r>
              <a:rPr lang="en-GB" sz="2000" dirty="0"/>
              <a:t>LSP</a:t>
            </a:r>
            <a:endParaRPr sz="2000" dirty="0"/>
          </a:p>
          <a:p>
            <a:pPr marL="342900" indent="-342900">
              <a:spcBef>
                <a:spcPts val="2133"/>
              </a:spcBef>
              <a:buFont typeface="+mj-lt"/>
              <a:buAutoNum type="arabicPeriod"/>
            </a:pPr>
            <a:r>
              <a:rPr lang="en-GB" sz="2000" dirty="0"/>
              <a:t>ISP</a:t>
            </a:r>
            <a:endParaRPr sz="2000" dirty="0"/>
          </a:p>
          <a:p>
            <a:pPr marL="342900" indent="-342900">
              <a:spcBef>
                <a:spcPts val="2133"/>
              </a:spcBef>
              <a:spcAft>
                <a:spcPts val="2133"/>
              </a:spcAft>
              <a:buFont typeface="+mj-lt"/>
              <a:buAutoNum type="arabicPeriod"/>
            </a:pPr>
            <a:r>
              <a:rPr lang="en-GB" sz="2000" dirty="0"/>
              <a:t>DIP</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The reason behind most unsuccessful applications</a:t>
            </a:r>
            <a:endParaRPr/>
          </a:p>
        </p:txBody>
      </p:sp>
      <p:sp>
        <p:nvSpPr>
          <p:cNvPr id="247" name="Google Shape;247;p20"/>
          <p:cNvSpPr txBox="1">
            <a:spLocks noGrp="1"/>
          </p:cNvSpPr>
          <p:nvPr>
            <p:ph type="body" idx="1"/>
          </p:nvPr>
        </p:nvSpPr>
        <p:spPr>
          <a:xfrm>
            <a:off x="1729999" y="1743800"/>
            <a:ext cx="9847711" cy="4811745"/>
          </a:xfrm>
          <a:prstGeom prst="rect">
            <a:avLst/>
          </a:prstGeom>
        </p:spPr>
        <p:txBody>
          <a:bodyPr spcFirstLastPara="1" wrap="square" lIns="121900" tIns="121900" rIns="121900" bIns="121900" anchor="t" anchorCtr="0">
            <a:noAutofit/>
          </a:bodyPr>
          <a:lstStyle/>
          <a:p>
            <a:pPr marL="0" indent="0">
              <a:spcAft>
                <a:spcPts val="2133"/>
              </a:spcAft>
              <a:buNone/>
            </a:pPr>
            <a:r>
              <a:rPr lang="en-GB" sz="2000" dirty="0"/>
              <a:t>Developers start building applications with good and tidy designs using their knowledge and experience. But over time, applications might develop bugs. The application design must be altered for every change request or new feature request. </a:t>
            </a:r>
          </a:p>
          <a:p>
            <a:pPr marL="0" indent="0">
              <a:spcAft>
                <a:spcPts val="2133"/>
              </a:spcAft>
              <a:buNone/>
            </a:pPr>
            <a:r>
              <a:rPr lang="en-GB" sz="2000" dirty="0"/>
              <a:t>After some time we might need to put in a lot of effort, even for simple tasks and it might require full working knowledge of the entire system. </a:t>
            </a:r>
          </a:p>
          <a:p>
            <a:pPr marL="0" indent="0">
              <a:spcAft>
                <a:spcPts val="2133"/>
              </a:spcAft>
              <a:buNone/>
            </a:pPr>
            <a:r>
              <a:rPr lang="en-GB" sz="2000" dirty="0"/>
              <a:t>But we can't blame change or new feature requests. They are part of software development. We can't stop them or refuse them either. </a:t>
            </a:r>
          </a:p>
          <a:p>
            <a:pPr marL="0" indent="0">
              <a:spcAft>
                <a:spcPts val="2133"/>
              </a:spcAft>
              <a:buNone/>
            </a:pPr>
            <a:r>
              <a:rPr lang="en-GB" sz="2000" dirty="0"/>
              <a:t>So who is the culprit here? </a:t>
            </a:r>
          </a:p>
          <a:p>
            <a:pPr marL="0" indent="0">
              <a:spcAft>
                <a:spcPts val="2133"/>
              </a:spcAft>
              <a:buNone/>
            </a:pPr>
            <a:r>
              <a:rPr lang="en-GB" sz="2000" dirty="0"/>
              <a:t>Obviously it is the design of the application.</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GB" sz="2000" dirty="0"/>
              <a:t>The following are the design flaws that cause damage in software, mostly.</a:t>
            </a:r>
            <a:endParaRPr sz="2000" dirty="0"/>
          </a:p>
          <a:p>
            <a:pPr indent="-457200">
              <a:spcBef>
                <a:spcPts val="2133"/>
              </a:spcBef>
              <a:buFont typeface="+mj-lt"/>
              <a:buAutoNum type="arabicPeriod"/>
            </a:pPr>
            <a:r>
              <a:rPr lang="en-GB" sz="2000" dirty="0"/>
              <a:t>Putting more stress on classes by assigning more responsibilities to them. (A lot of functionality not related to a class.)</a:t>
            </a:r>
            <a:endParaRPr sz="2000" dirty="0"/>
          </a:p>
          <a:p>
            <a:pPr indent="-457200">
              <a:spcBef>
                <a:spcPts val="2133"/>
              </a:spcBef>
              <a:buFont typeface="+mj-lt"/>
              <a:buAutoNum type="arabicPeriod"/>
            </a:pPr>
            <a:r>
              <a:rPr lang="en-GB" sz="2000" dirty="0"/>
              <a:t>Forcing the classes to depend on each other. If classes are dependent on each other (in other words tightly coupled), then a change in one will affect the other.</a:t>
            </a:r>
            <a:endParaRPr sz="2000" dirty="0"/>
          </a:p>
          <a:p>
            <a:pPr indent="-457200">
              <a:spcBef>
                <a:spcPts val="2133"/>
              </a:spcBef>
              <a:spcAft>
                <a:spcPts val="2133"/>
              </a:spcAft>
              <a:buFont typeface="+mj-lt"/>
              <a:buAutoNum type="arabicPeriod"/>
            </a:pPr>
            <a:r>
              <a:rPr lang="en-GB" sz="2000" dirty="0"/>
              <a:t>Spreading duplicate code in the system/application.</a:t>
            </a:r>
            <a:endParaRPr sz="2000" dirty="0"/>
          </a:p>
        </p:txBody>
      </p:sp>
      <p:sp>
        <p:nvSpPr>
          <p:cNvPr id="253" name="Google Shape;253;p21"/>
          <p:cNvSpPr txBox="1">
            <a:spLocks noGrp="1"/>
          </p:cNvSpPr>
          <p:nvPr>
            <p:ph type="title"/>
          </p:nvPr>
        </p:nvSpPr>
        <p:spPr>
          <a:xfrm>
            <a:off x="1730000" y="232041"/>
            <a:ext cx="9385200" cy="1218800"/>
          </a:xfrm>
          <a:prstGeom prst="rect">
            <a:avLst/>
          </a:prstGeom>
        </p:spPr>
        <p:txBody>
          <a:bodyPr spcFirstLastPara="1" wrap="square" lIns="121900" tIns="121900" rIns="121900" bIns="121900" anchor="t" anchorCtr="0">
            <a:noAutofit/>
          </a:bodyPr>
          <a:lstStyle/>
          <a:p>
            <a:r>
              <a:rPr lang="en-GB"/>
              <a:t>The reason behind most unsuccessful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The reason behind most unsuccessful applications</a:t>
            </a:r>
            <a:endParaRPr/>
          </a:p>
        </p:txBody>
      </p:sp>
      <p:sp>
        <p:nvSpPr>
          <p:cNvPr id="259" name="Google Shape;259;p22"/>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GB" sz="2400" dirty="0"/>
              <a:t>Solution</a:t>
            </a:r>
            <a:endParaRPr sz="2400" dirty="0"/>
          </a:p>
          <a:p>
            <a:pPr marL="342900" indent="-342900">
              <a:spcBef>
                <a:spcPts val="2133"/>
              </a:spcBef>
              <a:buFont typeface="+mj-lt"/>
              <a:buAutoNum type="arabicPeriod"/>
            </a:pPr>
            <a:r>
              <a:rPr lang="en-GB" sz="2400" dirty="0"/>
              <a:t>Choosing the correct architecture (in other words MVC, 3-tier, Layered, MVP, MVVP and so on).</a:t>
            </a:r>
            <a:endParaRPr sz="2400" dirty="0"/>
          </a:p>
          <a:p>
            <a:pPr marL="342900" indent="-342900">
              <a:spcBef>
                <a:spcPts val="2133"/>
              </a:spcBef>
              <a:buFont typeface="+mj-lt"/>
              <a:buAutoNum type="arabicPeriod"/>
            </a:pPr>
            <a:r>
              <a:rPr lang="en-GB" sz="2400" dirty="0"/>
              <a:t>Following Design Principles.</a:t>
            </a:r>
            <a:endParaRPr sz="2400" dirty="0"/>
          </a:p>
          <a:p>
            <a:pPr marL="342900" indent="-342900">
              <a:spcBef>
                <a:spcPts val="2133"/>
              </a:spcBef>
              <a:spcAft>
                <a:spcPts val="2133"/>
              </a:spcAft>
              <a:buFont typeface="+mj-lt"/>
              <a:buAutoNum type="arabicPeriod"/>
            </a:pPr>
            <a:r>
              <a:rPr lang="en-GB" sz="2400" dirty="0"/>
              <a:t>Choosing correct Design Patterns to build the software based on its specifications.</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Intro to SOLID principles</a:t>
            </a:r>
            <a:endParaRPr/>
          </a:p>
        </p:txBody>
      </p:sp>
      <p:sp>
        <p:nvSpPr>
          <p:cNvPr id="265" name="Google Shape;265;p23"/>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SOLID principles are the design principles that enable us to manage most of the software design problems. </a:t>
            </a:r>
          </a:p>
          <a:p>
            <a:pPr marL="0" indent="0">
              <a:spcAft>
                <a:spcPts val="2133"/>
              </a:spcAft>
              <a:buNone/>
            </a:pPr>
            <a:r>
              <a:rPr lang="en-GB" sz="2400" dirty="0"/>
              <a:t>Robert C. Martin compiled these principles in the 1990s. </a:t>
            </a:r>
          </a:p>
          <a:p>
            <a:pPr marL="0" indent="0">
              <a:spcAft>
                <a:spcPts val="2133"/>
              </a:spcAft>
              <a:buNone/>
            </a:pPr>
            <a:r>
              <a:rPr lang="en-GB" sz="2400" dirty="0"/>
              <a:t>These principles provide us with ways to move from tightly coupled code and little encapsulation to the desired results of loosely coupled and encapsulated real needs of a business properly. </a:t>
            </a:r>
          </a:p>
          <a:p>
            <a:pPr marL="0" indent="0">
              <a:spcAft>
                <a:spcPts val="2133"/>
              </a:spcAft>
              <a:buNone/>
            </a:pPr>
            <a:r>
              <a:rPr lang="en-GB" sz="2400" dirty="0"/>
              <a:t>SOLID is an acronym of the following.</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Autofit/>
          </a:bodyPr>
          <a:lstStyle/>
          <a:p>
            <a:r>
              <a:rPr lang="en-GB"/>
              <a:t>Intro to SOLID principles</a:t>
            </a:r>
            <a:endParaRPr/>
          </a:p>
          <a:p>
            <a:endParaRPr/>
          </a:p>
        </p:txBody>
      </p:sp>
      <p:sp>
        <p:nvSpPr>
          <p:cNvPr id="271" name="Google Shape;271;p24"/>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GB" sz="2800" dirty="0"/>
              <a:t>S: Single Responsibility Principle (SRP)</a:t>
            </a:r>
            <a:endParaRPr sz="2800" dirty="0"/>
          </a:p>
          <a:p>
            <a:pPr marL="0" indent="0">
              <a:spcBef>
                <a:spcPts val="2133"/>
              </a:spcBef>
              <a:buNone/>
            </a:pPr>
            <a:r>
              <a:rPr lang="en-GB" sz="2800" dirty="0"/>
              <a:t>O: Open closed Principle (OCP)</a:t>
            </a:r>
            <a:endParaRPr sz="2800" dirty="0"/>
          </a:p>
          <a:p>
            <a:pPr marL="0" indent="0">
              <a:spcBef>
                <a:spcPts val="2133"/>
              </a:spcBef>
              <a:buNone/>
            </a:pPr>
            <a:r>
              <a:rPr lang="en-GB" sz="2800" dirty="0"/>
              <a:t>L: </a:t>
            </a:r>
            <a:r>
              <a:rPr lang="en-GB" sz="2800" dirty="0" err="1"/>
              <a:t>Liskov</a:t>
            </a:r>
            <a:r>
              <a:rPr lang="en-GB" sz="2800" dirty="0"/>
              <a:t> substitution Principle (LSP)</a:t>
            </a:r>
            <a:endParaRPr sz="2800" dirty="0"/>
          </a:p>
          <a:p>
            <a:pPr marL="0" indent="0">
              <a:spcBef>
                <a:spcPts val="2133"/>
              </a:spcBef>
              <a:buNone/>
            </a:pPr>
            <a:r>
              <a:rPr lang="en-GB" sz="2800" dirty="0"/>
              <a:t>I: Interface Segregation Principle (ISP)</a:t>
            </a:r>
            <a:endParaRPr sz="2800" dirty="0"/>
          </a:p>
          <a:p>
            <a:pPr marL="0" indent="0">
              <a:spcBef>
                <a:spcPts val="2133"/>
              </a:spcBef>
              <a:spcAft>
                <a:spcPts val="2133"/>
              </a:spcAft>
              <a:buNone/>
            </a:pPr>
            <a:r>
              <a:rPr lang="en-GB" sz="2800" dirty="0"/>
              <a:t>D: Dependency Inversion Principle (DIP)</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1403400" y="871267"/>
            <a:ext cx="9385200" cy="1218800"/>
          </a:xfrm>
          <a:prstGeom prst="rect">
            <a:avLst/>
          </a:prstGeom>
        </p:spPr>
        <p:txBody>
          <a:bodyPr spcFirstLastPara="1" wrap="square" lIns="121900" tIns="121900" rIns="121900" bIns="121900" anchor="t" anchorCtr="0">
            <a:noAutofit/>
          </a:bodyPr>
          <a:lstStyle/>
          <a:p>
            <a:r>
              <a:rPr lang="en-GB"/>
              <a:t>S: Single Responsibility Principle (SRP)</a:t>
            </a:r>
            <a:endParaRPr/>
          </a:p>
        </p:txBody>
      </p:sp>
      <p:sp>
        <p:nvSpPr>
          <p:cNvPr id="277" name="Google Shape;277;p25"/>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Autofit/>
          </a:bodyPr>
          <a:lstStyle/>
          <a:p>
            <a:pPr marL="0" indent="0">
              <a:buNone/>
            </a:pPr>
            <a:r>
              <a:rPr lang="en-GB" sz="4000" dirty="0"/>
              <a:t>SRP says "Every software module should have only one reason to change".</a:t>
            </a:r>
            <a:endParaRPr sz="4000" dirty="0"/>
          </a:p>
          <a:p>
            <a:pPr marL="0" indent="0">
              <a:spcBef>
                <a:spcPts val="2133"/>
              </a:spcBef>
              <a:spcAft>
                <a:spcPts val="2133"/>
              </a:spcAft>
              <a:buNone/>
            </a:pPr>
            <a:endParaRPr sz="40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2276</TotalTime>
  <Words>1561</Words>
  <Application>Microsoft Office PowerPoint</Application>
  <PresentationFormat>Widescreen</PresentationFormat>
  <Paragraphs>112</Paragraphs>
  <Slides>27</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Candara</vt:lpstr>
      <vt:lpstr>Consolas</vt:lpstr>
      <vt:lpstr>Lato</vt:lpstr>
      <vt:lpstr>Arial</vt:lpstr>
      <vt:lpstr>Focus</vt:lpstr>
      <vt:lpstr>S.O.L.I.D. principles</vt:lpstr>
      <vt:lpstr>Overview</vt:lpstr>
      <vt:lpstr>Contents</vt:lpstr>
      <vt:lpstr>The reason behind most unsuccessful applications</vt:lpstr>
      <vt:lpstr>The reason behind most unsuccessful applications</vt:lpstr>
      <vt:lpstr>The reason behind most unsuccessful applications</vt:lpstr>
      <vt:lpstr>Intro to SOLID principles</vt:lpstr>
      <vt:lpstr>Intro to SOLID principles </vt:lpstr>
      <vt:lpstr>S: Single Responsibility Principle (SRP)</vt:lpstr>
      <vt:lpstr>S: Single Responsibility Principle (SRP)</vt:lpstr>
      <vt:lpstr>S: Single Responsibility Principle (SRP)</vt:lpstr>
      <vt:lpstr>S: Single Responsibility Principle (SRP)</vt:lpstr>
      <vt:lpstr>O: Open/Closed Principle</vt:lpstr>
      <vt:lpstr>O: Open/Closed Principle</vt:lpstr>
      <vt:lpstr>O: Open/Closed Principle</vt:lpstr>
      <vt:lpstr>L: Liskov Substitution Principle</vt:lpstr>
      <vt:lpstr>L: Liskov Substitution Principle</vt:lpstr>
      <vt:lpstr>L: Liskov Substitution Principle</vt:lpstr>
      <vt:lpstr>L: Liskov Substitution Principle</vt:lpstr>
      <vt:lpstr>I: Interface Segregation Principle (ISP)</vt:lpstr>
      <vt:lpstr>I: Interface Segregation Principle (ISP)</vt:lpstr>
      <vt:lpstr>I: Interface Segregation Principle (ISP)</vt:lpstr>
      <vt:lpstr>I: Interface Segregation Principle (ISP)</vt:lpstr>
      <vt:lpstr>D: Dependency Inversion Principle</vt:lpstr>
      <vt:lpstr>D: Dependency Inversion Principle</vt:lpstr>
      <vt:lpstr>D: Dependency Inversion Principle</vt:lpstr>
      <vt:lpstr>D: Dependency Inversion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217</cp:revision>
  <dcterms:modified xsi:type="dcterms:W3CDTF">2022-04-04T14:57:51Z</dcterms:modified>
</cp:coreProperties>
</file>