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69" r:id="rId3"/>
    <p:sldId id="270" r:id="rId4"/>
    <p:sldId id="271" r:id="rId5"/>
    <p:sldId id="272" r:id="rId6"/>
    <p:sldId id="273" r:id="rId7"/>
    <p:sldId id="274" r:id="rId8"/>
    <p:sldId id="275" r:id="rId9"/>
    <p:sldId id="276" r:id="rId10"/>
    <p:sldId id="277" r:id="rId11"/>
    <p:sldId id="278" r:id="rId12"/>
    <p:sldId id="280" r:id="rId13"/>
    <p:sldId id="279" r:id="rId14"/>
    <p:sldId id="281" r:id="rId15"/>
    <p:sldId id="282" r:id="rId16"/>
    <p:sldId id="283" r:id="rId17"/>
    <p:sldId id="284" r:id="rId18"/>
    <p:sldId id="285" r:id="rId19"/>
    <p:sldId id="286" r:id="rId20"/>
    <p:sldId id="287" r:id="rId21"/>
    <p:sldId id="288" r:id="rId22"/>
    <p:sldId id="289" r:id="rId23"/>
  </p:sldIdLst>
  <p:sldSz cx="12192000" cy="6858000"/>
  <p:notesSz cx="6858000" cy="9144000"/>
  <p:embeddedFontLst>
    <p:embeddedFont>
      <p:font typeface="Candara" panose="020E050203030302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Lato" panose="020F0502020204030203" pitchFamily="34" charset="0"/>
      <p:regular r:id="rId33"/>
      <p:bold r:id="rId34"/>
      <p:italic r:id="rId35"/>
      <p:boldItalic r:id="rId36"/>
    </p:embeddedFont>
    <p:embeddedFont>
      <p:font typeface="Montserrat" panose="00000500000000000000" pitchFamily="2" charset="-52"/>
      <p:regular r:id="rId37"/>
      <p:bold r:id="rId38"/>
      <p:italic r:id="rId39"/>
      <p:boldItalic r:id="rId40"/>
    </p:embeddedFont>
    <p:embeddedFont>
      <p:font typeface="Questrial"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Defining classes</a:t>
            </a:r>
            <a:br>
              <a:rPr lang="en-US" sz="5400" b="0" i="0" u="none" strike="noStrike" cap="none" dirty="0">
                <a:solidFill>
                  <a:srgbClr val="FFFFFF"/>
                </a:solidFill>
                <a:latin typeface="Questrial"/>
                <a:ea typeface="Questrial"/>
                <a:cs typeface="Questrial"/>
                <a:sym typeface="Questrial"/>
              </a:rPr>
            </a:br>
            <a:endParaRPr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32C0DF-B412-4824-9E59-20C82A747DD8}"/>
              </a:ext>
            </a:extLst>
          </p:cNvPr>
          <p:cNvSpPr>
            <a:spLocks noGrp="1"/>
          </p:cNvSpPr>
          <p:nvPr>
            <p:ph type="ctrTitle"/>
          </p:nvPr>
        </p:nvSpPr>
        <p:spPr/>
        <p:txBody>
          <a:bodyPr/>
          <a:lstStyle/>
          <a:p>
            <a:r>
              <a:rPr lang="en-US" dirty="0"/>
              <a:t>Sample Class</a:t>
            </a:r>
            <a:r>
              <a:rPr lang="bg-BG" dirty="0"/>
              <a:t> - </a:t>
            </a:r>
            <a:r>
              <a:rPr lang="en-US" dirty="0"/>
              <a:t>Dog</a:t>
            </a:r>
            <a:endParaRPr lang="bg-BG" dirty="0"/>
          </a:p>
        </p:txBody>
      </p:sp>
      <p:sp>
        <p:nvSpPr>
          <p:cNvPr id="5" name="Subtitle 4">
            <a:extLst>
              <a:ext uri="{FF2B5EF4-FFF2-40B4-BE49-F238E27FC236}">
                <a16:creationId xmlns:a16="http://schemas.microsoft.com/office/drawing/2014/main" id="{0E50C0EE-C128-4C0D-85DB-5B69827B090C}"/>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394568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5EE33D-27CD-4D53-85FB-85064FAF7D09}"/>
              </a:ext>
            </a:extLst>
          </p:cNvPr>
          <p:cNvSpPr>
            <a:spLocks noGrp="1"/>
          </p:cNvSpPr>
          <p:nvPr>
            <p:ph type="title"/>
          </p:nvPr>
        </p:nvSpPr>
        <p:spPr>
          <a:xfrm>
            <a:off x="1730000" y="525000"/>
            <a:ext cx="10299872" cy="1218900"/>
          </a:xfrm>
        </p:spPr>
        <p:txBody>
          <a:bodyPr/>
          <a:lstStyle/>
          <a:p>
            <a:r>
              <a:rPr lang="en-US" sz="2800" dirty="0"/>
              <a:t>How to Use a Class Defined by Us (Custom</a:t>
            </a:r>
            <a:r>
              <a:rPr lang="bg-BG" sz="2800" dirty="0"/>
              <a:t> </a:t>
            </a:r>
            <a:r>
              <a:rPr lang="en-US" sz="2800" dirty="0"/>
              <a:t>Class)?</a:t>
            </a:r>
            <a:endParaRPr lang="bg-BG" sz="2800" dirty="0"/>
          </a:p>
        </p:txBody>
      </p:sp>
      <p:sp>
        <p:nvSpPr>
          <p:cNvPr id="4" name="Text Placeholder 3">
            <a:extLst>
              <a:ext uri="{FF2B5EF4-FFF2-40B4-BE49-F238E27FC236}">
                <a16:creationId xmlns:a16="http://schemas.microsoft.com/office/drawing/2014/main" id="{D8EE3670-B2C2-4F2A-94DD-F68C59FBC51F}"/>
              </a:ext>
            </a:extLst>
          </p:cNvPr>
          <p:cNvSpPr>
            <a:spLocks noGrp="1"/>
          </p:cNvSpPr>
          <p:nvPr>
            <p:ph type="body" idx="1"/>
          </p:nvPr>
        </p:nvSpPr>
        <p:spPr/>
        <p:txBody>
          <a:bodyPr/>
          <a:lstStyle/>
          <a:p>
            <a:pPr marL="120650" indent="0">
              <a:buNone/>
            </a:pPr>
            <a:r>
              <a:rPr lang="en-US" dirty="0"/>
              <a:t>In order to be able to use a given class, first we need to create an object of it.</a:t>
            </a:r>
          </a:p>
          <a:p>
            <a:pPr marL="120650" indent="0">
              <a:buNone/>
            </a:pPr>
            <a:r>
              <a:rPr lang="en-US" dirty="0"/>
              <a:t>This is done by the reserved word new in combination with some of the</a:t>
            </a:r>
          </a:p>
          <a:p>
            <a:pPr marL="120650" indent="0">
              <a:buNone/>
            </a:pPr>
            <a:r>
              <a:rPr lang="en-US" dirty="0"/>
              <a:t>constructors of the class. This will create an object from a given class (type).</a:t>
            </a:r>
          </a:p>
          <a:p>
            <a:pPr marL="120650" indent="0">
              <a:buNone/>
            </a:pPr>
            <a:endParaRPr lang="bg-BG" dirty="0"/>
          </a:p>
          <a:p>
            <a:pPr marL="120650" indent="0">
              <a:buNone/>
            </a:pPr>
            <a:r>
              <a:rPr lang="en-US" dirty="0"/>
              <a:t>If we want to manipulate the newly created object, we will have to assign it to</a:t>
            </a:r>
          </a:p>
          <a:p>
            <a:pPr marL="120650" indent="0">
              <a:buNone/>
            </a:pPr>
            <a:r>
              <a:rPr lang="en-US" dirty="0"/>
              <a:t>a variable from its class type. By doing it, in this variable we will keep the</a:t>
            </a:r>
          </a:p>
          <a:p>
            <a:pPr marL="120650" indent="0">
              <a:buNone/>
            </a:pPr>
            <a:r>
              <a:rPr lang="en-US" dirty="0"/>
              <a:t>connection (reference) to the object.</a:t>
            </a:r>
          </a:p>
          <a:p>
            <a:pPr marL="120650" indent="0">
              <a:buNone/>
            </a:pPr>
            <a:endParaRPr lang="bg-BG" dirty="0"/>
          </a:p>
          <a:p>
            <a:pPr marL="120650" indent="0">
              <a:buNone/>
            </a:pPr>
            <a:r>
              <a:rPr lang="en-US" dirty="0"/>
              <a:t>Using the variable, and the “dot” notation, we can call the methods and the</a:t>
            </a:r>
          </a:p>
          <a:p>
            <a:pPr marL="120650" indent="0">
              <a:buNone/>
            </a:pPr>
            <a:r>
              <a:rPr lang="en-US" dirty="0"/>
              <a:t>properties of the object, and as well as gain access to the fields (member</a:t>
            </a:r>
            <a:r>
              <a:rPr lang="bg-BG" dirty="0"/>
              <a:t> </a:t>
            </a:r>
            <a:r>
              <a:rPr lang="en-US" dirty="0"/>
              <a:t>variables).</a:t>
            </a:r>
            <a:endParaRPr lang="bg-BG" dirty="0"/>
          </a:p>
        </p:txBody>
      </p:sp>
    </p:spTree>
    <p:extLst>
      <p:ext uri="{BB962C8B-B14F-4D97-AF65-F5344CB8AC3E}">
        <p14:creationId xmlns:p14="http://schemas.microsoft.com/office/powerpoint/2010/main" val="285952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32C0DF-B412-4824-9E59-20C82A747DD8}"/>
              </a:ext>
            </a:extLst>
          </p:cNvPr>
          <p:cNvSpPr>
            <a:spLocks noGrp="1"/>
          </p:cNvSpPr>
          <p:nvPr>
            <p:ph type="ctrTitle"/>
          </p:nvPr>
        </p:nvSpPr>
        <p:spPr/>
        <p:txBody>
          <a:bodyPr/>
          <a:lstStyle/>
          <a:p>
            <a:r>
              <a:rPr lang="en-US" dirty="0"/>
              <a:t>Example – A Dog Meeting</a:t>
            </a:r>
            <a:endParaRPr lang="bg-BG" dirty="0"/>
          </a:p>
        </p:txBody>
      </p:sp>
      <p:sp>
        <p:nvSpPr>
          <p:cNvPr id="5" name="Subtitle 4">
            <a:extLst>
              <a:ext uri="{FF2B5EF4-FFF2-40B4-BE49-F238E27FC236}">
                <a16:creationId xmlns:a16="http://schemas.microsoft.com/office/drawing/2014/main" id="{0E50C0EE-C128-4C0D-85DB-5B69827B090C}"/>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2708058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A37D-DEFC-463B-9CB8-1DE2221183AF}"/>
              </a:ext>
            </a:extLst>
          </p:cNvPr>
          <p:cNvSpPr>
            <a:spLocks noGrp="1"/>
          </p:cNvSpPr>
          <p:nvPr>
            <p:ph type="title"/>
          </p:nvPr>
        </p:nvSpPr>
        <p:spPr/>
        <p:txBody>
          <a:bodyPr/>
          <a:lstStyle/>
          <a:p>
            <a:r>
              <a:rPr lang="en-US" dirty="0"/>
              <a:t>Nature of Objects</a:t>
            </a:r>
            <a:endParaRPr lang="bg-BG" dirty="0"/>
          </a:p>
        </p:txBody>
      </p:sp>
      <p:sp>
        <p:nvSpPr>
          <p:cNvPr id="3" name="Text Placeholder 2">
            <a:extLst>
              <a:ext uri="{FF2B5EF4-FFF2-40B4-BE49-F238E27FC236}">
                <a16:creationId xmlns:a16="http://schemas.microsoft.com/office/drawing/2014/main" id="{C2A2C8CC-2612-47DB-8ADC-4B6F289593D6}"/>
              </a:ext>
            </a:extLst>
          </p:cNvPr>
          <p:cNvSpPr>
            <a:spLocks noGrp="1"/>
          </p:cNvSpPr>
          <p:nvPr>
            <p:ph type="body" idx="1"/>
          </p:nvPr>
        </p:nvSpPr>
        <p:spPr/>
        <p:txBody>
          <a:bodyPr/>
          <a:lstStyle/>
          <a:p>
            <a:pPr marL="120650" indent="0">
              <a:buNone/>
            </a:pPr>
            <a:r>
              <a:rPr lang="en-US" dirty="0"/>
              <a:t>Let’s revise, when we create an object in .NET, one consists from two parts –</a:t>
            </a:r>
          </a:p>
          <a:p>
            <a:pPr marL="120650" indent="0">
              <a:buNone/>
            </a:pPr>
            <a:r>
              <a:rPr lang="en-US" dirty="0"/>
              <a:t>the significant part (data), which contains its data and it is located in the</a:t>
            </a:r>
          </a:p>
          <a:p>
            <a:pPr marL="120650" indent="0">
              <a:buNone/>
            </a:pPr>
            <a:r>
              <a:rPr lang="en-US" dirty="0"/>
              <a:t>memory of the operating system called a dynamic memory (heap) and a</a:t>
            </a:r>
          </a:p>
          <a:p>
            <a:pPr marL="120650" indent="0">
              <a:buNone/>
            </a:pPr>
            <a:r>
              <a:rPr lang="en-US" dirty="0"/>
              <a:t>reference part to this object, which resides in the other part of the operating</a:t>
            </a:r>
          </a:p>
          <a:p>
            <a:pPr marL="120650" indent="0">
              <a:buNone/>
            </a:pPr>
            <a:r>
              <a:rPr lang="en-US" dirty="0"/>
              <a:t>system’s memory, where are stored the local variable and parameters of the</a:t>
            </a:r>
          </a:p>
          <a:p>
            <a:pPr marL="120650" indent="0">
              <a:buNone/>
            </a:pPr>
            <a:r>
              <a:rPr lang="en-US" dirty="0"/>
              <a:t>methods (the program execution stack).</a:t>
            </a:r>
          </a:p>
          <a:p>
            <a:pPr marL="120650" indent="0">
              <a:buNone/>
            </a:pPr>
            <a:endParaRPr lang="en-US" dirty="0"/>
          </a:p>
          <a:p>
            <a:pPr marL="120650" indent="0">
              <a:buNone/>
            </a:pPr>
            <a:r>
              <a:rPr lang="en-US" dirty="0"/>
              <a:t>For example, let’s have a class called Dog, which has the properties for name,</a:t>
            </a:r>
          </a:p>
          <a:p>
            <a:pPr marL="120650" indent="0">
              <a:buNone/>
            </a:pPr>
            <a:r>
              <a:rPr lang="en-US" dirty="0"/>
              <a:t>kind and age. Let’s create a variable dog from this class. This variable is a</a:t>
            </a:r>
          </a:p>
          <a:p>
            <a:pPr marL="120650" indent="0">
              <a:buNone/>
            </a:pPr>
            <a:r>
              <a:rPr lang="en-US" dirty="0"/>
              <a:t>reference to the object and is in the dynamic memory (heap).</a:t>
            </a:r>
            <a:endParaRPr lang="bg-BG" dirty="0"/>
          </a:p>
        </p:txBody>
      </p:sp>
    </p:spTree>
    <p:extLst>
      <p:ext uri="{BB962C8B-B14F-4D97-AF65-F5344CB8AC3E}">
        <p14:creationId xmlns:p14="http://schemas.microsoft.com/office/powerpoint/2010/main" val="292943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3CFB-1CE2-4E29-8A7C-60F331DB16B7}"/>
              </a:ext>
            </a:extLst>
          </p:cNvPr>
          <p:cNvSpPr>
            <a:spLocks noGrp="1"/>
          </p:cNvSpPr>
          <p:nvPr>
            <p:ph type="title"/>
          </p:nvPr>
        </p:nvSpPr>
        <p:spPr/>
        <p:txBody>
          <a:bodyPr/>
          <a:lstStyle/>
          <a:p>
            <a:r>
              <a:rPr lang="en-US" dirty="0"/>
              <a:t>Nature of Objects</a:t>
            </a:r>
            <a:endParaRPr lang="bg-BG" dirty="0"/>
          </a:p>
        </p:txBody>
      </p:sp>
      <p:sp>
        <p:nvSpPr>
          <p:cNvPr id="3" name="Text Placeholder 2">
            <a:extLst>
              <a:ext uri="{FF2B5EF4-FFF2-40B4-BE49-F238E27FC236}">
                <a16:creationId xmlns:a16="http://schemas.microsoft.com/office/drawing/2014/main" id="{CD60DE53-56F4-486E-B4FE-863C84FEDD55}"/>
              </a:ext>
            </a:extLst>
          </p:cNvPr>
          <p:cNvSpPr>
            <a:spLocks noGrp="1"/>
          </p:cNvSpPr>
          <p:nvPr>
            <p:ph type="body" idx="1"/>
          </p:nvPr>
        </p:nvSpPr>
        <p:spPr>
          <a:xfrm>
            <a:off x="1730000" y="1660187"/>
            <a:ext cx="9385200" cy="4311580"/>
          </a:xfrm>
        </p:spPr>
        <p:txBody>
          <a:bodyPr/>
          <a:lstStyle/>
          <a:p>
            <a:pPr marL="120650" indent="0">
              <a:buNone/>
            </a:pPr>
            <a:r>
              <a:rPr lang="en-US" dirty="0"/>
              <a:t>The reference is a variable, which can access objects. The figure below</a:t>
            </a:r>
          </a:p>
          <a:p>
            <a:pPr marL="120650" indent="0">
              <a:buNone/>
            </a:pPr>
            <a:r>
              <a:rPr lang="en-US" dirty="0"/>
              <a:t>depicts an example reference, which has link to the real object in the heap,</a:t>
            </a:r>
          </a:p>
          <a:p>
            <a:pPr marL="120650" indent="0">
              <a:buNone/>
            </a:pPr>
            <a:r>
              <a:rPr lang="en-US" dirty="0"/>
              <a:t>and is called with the name dog. One, compare to the variable from primitive</a:t>
            </a:r>
          </a:p>
          <a:p>
            <a:pPr marL="120650" indent="0">
              <a:buNone/>
            </a:pPr>
            <a:r>
              <a:rPr lang="en-US" dirty="0"/>
              <a:t>(value type), does not contain the real value (i.e. the data of the object), but</a:t>
            </a:r>
          </a:p>
          <a:p>
            <a:pPr marL="120650" indent="0">
              <a:buNone/>
            </a:pPr>
            <a:r>
              <a:rPr lang="en-US" dirty="0"/>
              <a:t>the address, where one is located in the heap memory:</a:t>
            </a:r>
            <a:endParaRPr lang="bg-BG" dirty="0"/>
          </a:p>
        </p:txBody>
      </p:sp>
      <p:pic>
        <p:nvPicPr>
          <p:cNvPr id="5" name="Picture 4">
            <a:extLst>
              <a:ext uri="{FF2B5EF4-FFF2-40B4-BE49-F238E27FC236}">
                <a16:creationId xmlns:a16="http://schemas.microsoft.com/office/drawing/2014/main" id="{D5E5F702-92FA-44D5-955D-BAC54E67D8EE}"/>
              </a:ext>
            </a:extLst>
          </p:cNvPr>
          <p:cNvPicPr>
            <a:picLocks noChangeAspect="1"/>
          </p:cNvPicPr>
          <p:nvPr/>
        </p:nvPicPr>
        <p:blipFill>
          <a:blip r:embed="rId2"/>
          <a:stretch>
            <a:fillRect/>
          </a:stretch>
        </p:blipFill>
        <p:spPr>
          <a:xfrm>
            <a:off x="1970358" y="3913356"/>
            <a:ext cx="4619625" cy="2247900"/>
          </a:xfrm>
          <a:prstGeom prst="rect">
            <a:avLst/>
          </a:prstGeom>
        </p:spPr>
      </p:pic>
    </p:spTree>
    <p:extLst>
      <p:ext uri="{BB962C8B-B14F-4D97-AF65-F5344CB8AC3E}">
        <p14:creationId xmlns:p14="http://schemas.microsoft.com/office/powerpoint/2010/main" val="226573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2DC8-0BB4-43B7-A2B6-6176EE3CD0B4}"/>
              </a:ext>
            </a:extLst>
          </p:cNvPr>
          <p:cNvSpPr>
            <a:spLocks noGrp="1"/>
          </p:cNvSpPr>
          <p:nvPr>
            <p:ph type="title"/>
          </p:nvPr>
        </p:nvSpPr>
        <p:spPr/>
        <p:txBody>
          <a:bodyPr/>
          <a:lstStyle/>
          <a:p>
            <a:r>
              <a:rPr lang="en-US" dirty="0"/>
              <a:t>Nature of Objects</a:t>
            </a:r>
            <a:endParaRPr lang="bg-BG" dirty="0"/>
          </a:p>
        </p:txBody>
      </p:sp>
      <p:sp>
        <p:nvSpPr>
          <p:cNvPr id="3" name="Text Placeholder 2">
            <a:extLst>
              <a:ext uri="{FF2B5EF4-FFF2-40B4-BE49-F238E27FC236}">
                <a16:creationId xmlns:a16="http://schemas.microsoft.com/office/drawing/2014/main" id="{B43FCE45-EE39-42CC-8795-2216235F8EAE}"/>
              </a:ext>
            </a:extLst>
          </p:cNvPr>
          <p:cNvSpPr>
            <a:spLocks noGrp="1"/>
          </p:cNvSpPr>
          <p:nvPr>
            <p:ph type="body" idx="1"/>
          </p:nvPr>
        </p:nvSpPr>
        <p:spPr>
          <a:xfrm>
            <a:off x="1730000" y="1743901"/>
            <a:ext cx="9385200" cy="1855334"/>
          </a:xfrm>
        </p:spPr>
        <p:txBody>
          <a:bodyPr/>
          <a:lstStyle/>
          <a:p>
            <a:pPr marL="120650" indent="0">
              <a:buNone/>
            </a:pPr>
            <a:r>
              <a:rPr lang="en-US" dirty="0"/>
              <a:t>When we declare one variable from type a particular class, and we do not</a:t>
            </a:r>
          </a:p>
          <a:p>
            <a:pPr marL="120650" indent="0">
              <a:buNone/>
            </a:pPr>
            <a:r>
              <a:rPr lang="en-US" dirty="0"/>
              <a:t>want the variable to be associated with a specific object, then we assign to it</a:t>
            </a:r>
          </a:p>
          <a:p>
            <a:pPr marL="120650" indent="0">
              <a:buNone/>
            </a:pPr>
            <a:r>
              <a:rPr lang="en-US" dirty="0"/>
              <a:t>the value null. The reserved word null in the C# language means, that the</a:t>
            </a:r>
          </a:p>
          <a:p>
            <a:pPr marL="120650" indent="0">
              <a:buNone/>
            </a:pPr>
            <a:r>
              <a:rPr lang="en-US" dirty="0"/>
              <a:t>variable does not point to any object (there is a missing value)</a:t>
            </a:r>
            <a:endParaRPr lang="bg-BG" dirty="0"/>
          </a:p>
        </p:txBody>
      </p:sp>
      <p:pic>
        <p:nvPicPr>
          <p:cNvPr id="5" name="Picture 4">
            <a:extLst>
              <a:ext uri="{FF2B5EF4-FFF2-40B4-BE49-F238E27FC236}">
                <a16:creationId xmlns:a16="http://schemas.microsoft.com/office/drawing/2014/main" id="{1CEA5CC9-9312-4A71-BC80-A3608860303F}"/>
              </a:ext>
            </a:extLst>
          </p:cNvPr>
          <p:cNvPicPr>
            <a:picLocks noChangeAspect="1"/>
          </p:cNvPicPr>
          <p:nvPr/>
        </p:nvPicPr>
        <p:blipFill>
          <a:blip r:embed="rId2"/>
          <a:stretch>
            <a:fillRect/>
          </a:stretch>
        </p:blipFill>
        <p:spPr>
          <a:xfrm>
            <a:off x="1991130" y="3599234"/>
            <a:ext cx="4591050" cy="1714500"/>
          </a:xfrm>
          <a:prstGeom prst="rect">
            <a:avLst/>
          </a:prstGeom>
        </p:spPr>
      </p:pic>
    </p:spTree>
    <p:extLst>
      <p:ext uri="{BB962C8B-B14F-4D97-AF65-F5344CB8AC3E}">
        <p14:creationId xmlns:p14="http://schemas.microsoft.com/office/powerpoint/2010/main" val="381095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F94D-41D9-424F-9A38-755145BD8A79}"/>
              </a:ext>
            </a:extLst>
          </p:cNvPr>
          <p:cNvSpPr>
            <a:spLocks noGrp="1"/>
          </p:cNvSpPr>
          <p:nvPr>
            <p:ph type="title"/>
          </p:nvPr>
        </p:nvSpPr>
        <p:spPr/>
        <p:txBody>
          <a:bodyPr/>
          <a:lstStyle/>
          <a:p>
            <a:r>
              <a:rPr lang="en-US" dirty="0"/>
              <a:t>Organizing Classes in Namespaces</a:t>
            </a:r>
            <a:endParaRPr lang="bg-BG" dirty="0"/>
          </a:p>
        </p:txBody>
      </p:sp>
      <p:sp>
        <p:nvSpPr>
          <p:cNvPr id="3" name="Text Placeholder 2">
            <a:extLst>
              <a:ext uri="{FF2B5EF4-FFF2-40B4-BE49-F238E27FC236}">
                <a16:creationId xmlns:a16="http://schemas.microsoft.com/office/drawing/2014/main" id="{EE219B7C-5985-486C-AEB2-18FFF1DF524A}"/>
              </a:ext>
            </a:extLst>
          </p:cNvPr>
          <p:cNvSpPr>
            <a:spLocks noGrp="1"/>
          </p:cNvSpPr>
          <p:nvPr>
            <p:ph type="body" idx="1"/>
          </p:nvPr>
        </p:nvSpPr>
        <p:spPr>
          <a:xfrm>
            <a:off x="1730000" y="1743900"/>
            <a:ext cx="9794034" cy="4728236"/>
          </a:xfrm>
        </p:spPr>
        <p:txBody>
          <a:bodyPr/>
          <a:lstStyle/>
          <a:p>
            <a:pPr marL="120650" indent="0">
              <a:buNone/>
            </a:pPr>
            <a:r>
              <a:rPr lang="en-US" dirty="0"/>
              <a:t>If we want to include in our code namespaces for the operation in our classes, declared in some file or set of files, this should be done by the so named using directives. They are not required, but if they exist, they are on the first lines in the class file, before the declaration of the classes or other types.</a:t>
            </a:r>
          </a:p>
          <a:p>
            <a:pPr marL="120650" indent="0">
              <a:buNone/>
            </a:pPr>
            <a:endParaRPr lang="en-US" dirty="0"/>
          </a:p>
          <a:p>
            <a:pPr marL="120650" indent="0">
              <a:buNone/>
            </a:pPr>
            <a:r>
              <a:rPr lang="en-US" dirty="0"/>
              <a:t>In the next paragraphs we will understand how they exactly are used. After the insertion of the used namespaces, the next is the declaration of the namespace of the classes in the file. As we know, there is no requirement to declare classes in a namespace, but it is a good programming technique if we do it, because the class distribution in the namespace is used for better organization of the code and determination of the classes with equal names.</a:t>
            </a:r>
          </a:p>
          <a:p>
            <a:pPr marL="120650" indent="0">
              <a:buNone/>
            </a:pPr>
            <a:endParaRPr lang="en-US" dirty="0"/>
          </a:p>
          <a:p>
            <a:pPr marL="120650" indent="0">
              <a:buNone/>
            </a:pPr>
            <a:r>
              <a:rPr lang="en-US" dirty="0"/>
              <a:t>The namespaces contain classes, structure, interfaces and other types of data, and as well other namespaces. An example of nested namespace is System, which contains the namespace Data. The full name of the second namespace is </a:t>
            </a:r>
            <a:r>
              <a:rPr lang="en-US" dirty="0" err="1"/>
              <a:t>System.Data</a:t>
            </a:r>
            <a:r>
              <a:rPr lang="en-US" dirty="0"/>
              <a:t> and one is nested in the namespace System</a:t>
            </a:r>
            <a:endParaRPr lang="bg-BG" dirty="0"/>
          </a:p>
        </p:txBody>
      </p:sp>
    </p:spTree>
    <p:extLst>
      <p:ext uri="{BB962C8B-B14F-4D97-AF65-F5344CB8AC3E}">
        <p14:creationId xmlns:p14="http://schemas.microsoft.com/office/powerpoint/2010/main" val="109164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6DDC-FE39-4783-99EE-3B552189FAA3}"/>
              </a:ext>
            </a:extLst>
          </p:cNvPr>
          <p:cNvSpPr>
            <a:spLocks noGrp="1"/>
          </p:cNvSpPr>
          <p:nvPr>
            <p:ph type="title"/>
          </p:nvPr>
        </p:nvSpPr>
        <p:spPr/>
        <p:txBody>
          <a:bodyPr/>
          <a:lstStyle/>
          <a:p>
            <a:r>
              <a:rPr lang="en-US" dirty="0"/>
              <a:t>Organizing Classes in Namespaces</a:t>
            </a:r>
            <a:endParaRPr lang="bg-BG" dirty="0"/>
          </a:p>
        </p:txBody>
      </p:sp>
      <p:sp>
        <p:nvSpPr>
          <p:cNvPr id="3" name="Text Placeholder 2">
            <a:extLst>
              <a:ext uri="{FF2B5EF4-FFF2-40B4-BE49-F238E27FC236}">
                <a16:creationId xmlns:a16="http://schemas.microsoft.com/office/drawing/2014/main" id="{384648A2-6A19-45BD-AD09-111DE541C3DB}"/>
              </a:ext>
            </a:extLst>
          </p:cNvPr>
          <p:cNvSpPr>
            <a:spLocks noGrp="1"/>
          </p:cNvSpPr>
          <p:nvPr>
            <p:ph type="body" idx="1"/>
          </p:nvPr>
        </p:nvSpPr>
        <p:spPr>
          <a:xfrm>
            <a:off x="1730000" y="2090067"/>
            <a:ext cx="10027498" cy="3881700"/>
          </a:xfrm>
        </p:spPr>
        <p:txBody>
          <a:bodyPr/>
          <a:lstStyle/>
          <a:p>
            <a:pPr marL="120650" indent="0">
              <a:buNone/>
            </a:pPr>
            <a:r>
              <a:rPr lang="en-US" dirty="0"/>
              <a:t>The full name of a class in .NET Framework is the class name, preceded by the namespace in which the class is declared, e.g.: &lt;</a:t>
            </a:r>
            <a:r>
              <a:rPr lang="en-US" dirty="0" err="1"/>
              <a:t>namespace_name</a:t>
            </a:r>
            <a:r>
              <a:rPr lang="en-US" dirty="0"/>
              <a:t>&gt;. &lt;</a:t>
            </a:r>
            <a:r>
              <a:rPr lang="en-US" dirty="0" err="1"/>
              <a:t>class_name</a:t>
            </a:r>
            <a:r>
              <a:rPr lang="en-US" dirty="0"/>
              <a:t>&gt;. By the using reserved word we can use types from certain namespace, without writing the full name, e.g.:</a:t>
            </a:r>
            <a:endParaRPr lang="bg-BG" dirty="0"/>
          </a:p>
        </p:txBody>
      </p:sp>
      <p:pic>
        <p:nvPicPr>
          <p:cNvPr id="5" name="Picture 4">
            <a:extLst>
              <a:ext uri="{FF2B5EF4-FFF2-40B4-BE49-F238E27FC236}">
                <a16:creationId xmlns:a16="http://schemas.microsoft.com/office/drawing/2014/main" id="{042BE286-9816-47E7-9B57-1461A0225FE2}"/>
              </a:ext>
            </a:extLst>
          </p:cNvPr>
          <p:cNvPicPr>
            <a:picLocks noChangeAspect="1"/>
          </p:cNvPicPr>
          <p:nvPr/>
        </p:nvPicPr>
        <p:blipFill>
          <a:blip r:embed="rId2"/>
          <a:stretch>
            <a:fillRect/>
          </a:stretch>
        </p:blipFill>
        <p:spPr>
          <a:xfrm>
            <a:off x="1990623" y="3229886"/>
            <a:ext cx="6524625" cy="942975"/>
          </a:xfrm>
          <a:prstGeom prst="rect">
            <a:avLst/>
          </a:prstGeom>
        </p:spPr>
      </p:pic>
      <p:pic>
        <p:nvPicPr>
          <p:cNvPr id="7" name="Picture 6">
            <a:extLst>
              <a:ext uri="{FF2B5EF4-FFF2-40B4-BE49-F238E27FC236}">
                <a16:creationId xmlns:a16="http://schemas.microsoft.com/office/drawing/2014/main" id="{05F5A1D9-B40D-455D-BA21-2CDC880194B8}"/>
              </a:ext>
            </a:extLst>
          </p:cNvPr>
          <p:cNvPicPr>
            <a:picLocks noChangeAspect="1"/>
          </p:cNvPicPr>
          <p:nvPr/>
        </p:nvPicPr>
        <p:blipFill>
          <a:blip r:embed="rId3"/>
          <a:stretch>
            <a:fillRect/>
          </a:stretch>
        </p:blipFill>
        <p:spPr>
          <a:xfrm>
            <a:off x="1990623" y="4807855"/>
            <a:ext cx="6515100" cy="504825"/>
          </a:xfrm>
          <a:prstGeom prst="rect">
            <a:avLst/>
          </a:prstGeom>
        </p:spPr>
      </p:pic>
    </p:spTree>
    <p:extLst>
      <p:ext uri="{BB962C8B-B14F-4D97-AF65-F5344CB8AC3E}">
        <p14:creationId xmlns:p14="http://schemas.microsoft.com/office/powerpoint/2010/main" val="3307053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3AF-71C1-494A-9D03-EB51D7EAB698}"/>
              </a:ext>
            </a:extLst>
          </p:cNvPr>
          <p:cNvSpPr>
            <a:spLocks noGrp="1"/>
          </p:cNvSpPr>
          <p:nvPr>
            <p:ph type="title"/>
          </p:nvPr>
        </p:nvSpPr>
        <p:spPr/>
        <p:txBody>
          <a:bodyPr/>
          <a:lstStyle/>
          <a:p>
            <a:r>
              <a:rPr lang="en-US" dirty="0"/>
              <a:t>Modifiers and Access Levels (Visibility)</a:t>
            </a:r>
            <a:endParaRPr lang="bg-BG" dirty="0"/>
          </a:p>
        </p:txBody>
      </p:sp>
      <p:sp>
        <p:nvSpPr>
          <p:cNvPr id="3" name="Text Placeholder 2">
            <a:extLst>
              <a:ext uri="{FF2B5EF4-FFF2-40B4-BE49-F238E27FC236}">
                <a16:creationId xmlns:a16="http://schemas.microsoft.com/office/drawing/2014/main" id="{CFBA57CD-1F18-4FB8-ACDC-7B6917C55013}"/>
              </a:ext>
            </a:extLst>
          </p:cNvPr>
          <p:cNvSpPr>
            <a:spLocks noGrp="1"/>
          </p:cNvSpPr>
          <p:nvPr>
            <p:ph type="body" idx="1"/>
          </p:nvPr>
        </p:nvSpPr>
        <p:spPr>
          <a:xfrm>
            <a:off x="1730000" y="2090067"/>
            <a:ext cx="9385200" cy="1729661"/>
          </a:xfrm>
        </p:spPr>
        <p:txBody>
          <a:bodyPr/>
          <a:lstStyle/>
          <a:p>
            <a:pPr marL="120650" indent="0">
              <a:buNone/>
            </a:pPr>
            <a:r>
              <a:rPr lang="en-US" dirty="0"/>
              <a:t>As we explained, in C# there are four access modifiers – public, private, protected and internal. Based on them we control the access (visibility) to the elements of the class, in front of which they are used. </a:t>
            </a:r>
            <a:endParaRPr lang="bg-BG" dirty="0"/>
          </a:p>
          <a:p>
            <a:pPr marL="120650" indent="0">
              <a:buNone/>
            </a:pPr>
            <a:endParaRPr lang="en-US" dirty="0"/>
          </a:p>
          <a:p>
            <a:pPr marL="120650" indent="0">
              <a:buNone/>
            </a:pPr>
            <a:r>
              <a:rPr lang="en-US" dirty="0"/>
              <a:t>The levels of access in .NET are public, protected, internal, protected internal and private.</a:t>
            </a:r>
            <a:endParaRPr lang="bg-BG" dirty="0"/>
          </a:p>
        </p:txBody>
      </p:sp>
    </p:spTree>
    <p:extLst>
      <p:ext uri="{BB962C8B-B14F-4D97-AF65-F5344CB8AC3E}">
        <p14:creationId xmlns:p14="http://schemas.microsoft.com/office/powerpoint/2010/main" val="10716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999-8309-4F0A-AA2E-F03996C96FD6}"/>
              </a:ext>
            </a:extLst>
          </p:cNvPr>
          <p:cNvSpPr>
            <a:spLocks noGrp="1"/>
          </p:cNvSpPr>
          <p:nvPr>
            <p:ph type="title"/>
          </p:nvPr>
        </p:nvSpPr>
        <p:spPr/>
        <p:txBody>
          <a:bodyPr/>
          <a:lstStyle/>
          <a:p>
            <a:r>
              <a:rPr lang="en-US" dirty="0"/>
              <a:t>Access Level "public"</a:t>
            </a:r>
            <a:endParaRPr lang="bg-BG" dirty="0"/>
          </a:p>
        </p:txBody>
      </p:sp>
      <p:sp>
        <p:nvSpPr>
          <p:cNvPr id="3" name="Text Placeholder 2">
            <a:extLst>
              <a:ext uri="{FF2B5EF4-FFF2-40B4-BE49-F238E27FC236}">
                <a16:creationId xmlns:a16="http://schemas.microsoft.com/office/drawing/2014/main" id="{7B2547BD-D57B-4F56-A2F2-819C01E20451}"/>
              </a:ext>
            </a:extLst>
          </p:cNvPr>
          <p:cNvSpPr>
            <a:spLocks noGrp="1"/>
          </p:cNvSpPr>
          <p:nvPr>
            <p:ph type="body" idx="1"/>
          </p:nvPr>
        </p:nvSpPr>
        <p:spPr/>
        <p:txBody>
          <a:bodyPr/>
          <a:lstStyle/>
          <a:p>
            <a:pPr marL="120650" indent="0">
              <a:buNone/>
            </a:pPr>
            <a:r>
              <a:rPr lang="en-US" dirty="0"/>
              <a:t>When we use the modifier public in front of some element, we are telling the</a:t>
            </a:r>
          </a:p>
          <a:p>
            <a:pPr marL="120650" indent="0">
              <a:buNone/>
            </a:pPr>
            <a:r>
              <a:rPr lang="en-US" dirty="0"/>
              <a:t>compiler, that this element can be accessed from every class, no matter</a:t>
            </a:r>
          </a:p>
          <a:p>
            <a:pPr marL="120650" indent="0">
              <a:buNone/>
            </a:pPr>
            <a:r>
              <a:rPr lang="en-US" dirty="0"/>
              <a:t>from the current project (assembly), from the current namespace. </a:t>
            </a:r>
            <a:endParaRPr lang="bg-BG" dirty="0"/>
          </a:p>
          <a:p>
            <a:pPr marL="120650" indent="0">
              <a:buNone/>
            </a:pPr>
            <a:endParaRPr lang="bg-BG" dirty="0"/>
          </a:p>
          <a:p>
            <a:pPr marL="120650" indent="0">
              <a:buNone/>
            </a:pPr>
            <a:r>
              <a:rPr lang="en-US" dirty="0"/>
              <a:t>The access</a:t>
            </a:r>
            <a:r>
              <a:rPr lang="bg-BG" dirty="0"/>
              <a:t> </a:t>
            </a:r>
            <a:r>
              <a:rPr lang="en-US" dirty="0"/>
              <a:t>level public defines the miss of restrictions regarding the visibility. This</a:t>
            </a:r>
          </a:p>
          <a:p>
            <a:pPr marL="120650" indent="0">
              <a:buNone/>
            </a:pPr>
            <a:r>
              <a:rPr lang="en-US" dirty="0"/>
              <a:t>access level is the least restricted access level in C#.</a:t>
            </a:r>
            <a:endParaRPr lang="bg-BG" dirty="0"/>
          </a:p>
        </p:txBody>
      </p:sp>
    </p:spTree>
    <p:extLst>
      <p:ext uri="{BB962C8B-B14F-4D97-AF65-F5344CB8AC3E}">
        <p14:creationId xmlns:p14="http://schemas.microsoft.com/office/powerpoint/2010/main" val="98821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p:txBody>
          <a:bodyPr/>
          <a:lstStyle/>
          <a:p>
            <a:r>
              <a:rPr lang="en-US" dirty="0"/>
              <a:t>In this chapter we will understand how to define custom classes and their elements. We will learn to declare fields, constructors and properties for the classes. </a:t>
            </a:r>
          </a:p>
          <a:p>
            <a:r>
              <a:rPr lang="en-US" dirty="0"/>
              <a:t>We will revise what a method is and we will broaden our knowledge about access modifiers and methods. </a:t>
            </a:r>
          </a:p>
          <a:p>
            <a:r>
              <a:rPr lang="en-US" dirty="0"/>
              <a:t>We will observe the characteristics of the constructors and we will set out how the program objects coexist in the dynamic memory and how their fields are initialized.</a:t>
            </a:r>
          </a:p>
          <a:p>
            <a:r>
              <a:rPr lang="en-US" dirty="0"/>
              <a:t>Finally, we will explain what the static elements of a class are – fields (including constants), properties and methods and how to use them properly. </a:t>
            </a:r>
          </a:p>
          <a:p>
            <a:r>
              <a:rPr lang="en-US" dirty="0"/>
              <a:t>In this chapter we will also introduce generic types (generics), enumerated types (enumerations) and nested classes.</a:t>
            </a:r>
            <a:endParaRPr lang="bg-BG" dirty="0"/>
          </a:p>
        </p:txBody>
      </p:sp>
    </p:spTree>
    <p:extLst>
      <p:ext uri="{BB962C8B-B14F-4D97-AF65-F5344CB8AC3E}">
        <p14:creationId xmlns:p14="http://schemas.microsoft.com/office/powerpoint/2010/main" val="3677536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B518-E979-4B62-8895-301EECAE091A}"/>
              </a:ext>
            </a:extLst>
          </p:cNvPr>
          <p:cNvSpPr>
            <a:spLocks noGrp="1"/>
          </p:cNvSpPr>
          <p:nvPr>
            <p:ph type="title"/>
          </p:nvPr>
        </p:nvSpPr>
        <p:spPr/>
        <p:txBody>
          <a:bodyPr/>
          <a:lstStyle/>
          <a:p>
            <a:r>
              <a:rPr lang="en-US" dirty="0"/>
              <a:t>Access Level "private"</a:t>
            </a:r>
            <a:endParaRPr lang="bg-BG" dirty="0"/>
          </a:p>
        </p:txBody>
      </p:sp>
      <p:sp>
        <p:nvSpPr>
          <p:cNvPr id="3" name="Text Placeholder 2">
            <a:extLst>
              <a:ext uri="{FF2B5EF4-FFF2-40B4-BE49-F238E27FC236}">
                <a16:creationId xmlns:a16="http://schemas.microsoft.com/office/drawing/2014/main" id="{EFCB2AFB-CBCC-431F-9CCD-A8E5523D7E85}"/>
              </a:ext>
            </a:extLst>
          </p:cNvPr>
          <p:cNvSpPr>
            <a:spLocks noGrp="1"/>
          </p:cNvSpPr>
          <p:nvPr>
            <p:ph type="body" idx="1"/>
          </p:nvPr>
        </p:nvSpPr>
        <p:spPr/>
        <p:txBody>
          <a:bodyPr/>
          <a:lstStyle/>
          <a:p>
            <a:pPr marL="120650" indent="0">
              <a:buNone/>
            </a:pPr>
            <a:r>
              <a:rPr lang="en-US" dirty="0"/>
              <a:t>The access level private is the one, which defines the most restrictive</a:t>
            </a:r>
            <a:r>
              <a:rPr lang="bg-BG" dirty="0"/>
              <a:t> </a:t>
            </a:r>
            <a:r>
              <a:rPr lang="en-US" dirty="0"/>
              <a:t>level of visibility of the class and its elements. </a:t>
            </a:r>
            <a:endParaRPr lang="bg-BG" dirty="0"/>
          </a:p>
          <a:p>
            <a:pPr marL="120650" indent="0">
              <a:buNone/>
            </a:pPr>
            <a:endParaRPr lang="bg-BG" dirty="0"/>
          </a:p>
          <a:p>
            <a:pPr marL="120650" indent="0">
              <a:buNone/>
            </a:pPr>
            <a:r>
              <a:rPr lang="en-US" dirty="0"/>
              <a:t>The modifier private is used</a:t>
            </a:r>
            <a:r>
              <a:rPr lang="bg-BG" dirty="0"/>
              <a:t> </a:t>
            </a:r>
            <a:r>
              <a:rPr lang="en-US" dirty="0"/>
              <a:t>to indicate, that the element, to which is issued, cannot be accessed from</a:t>
            </a:r>
            <a:r>
              <a:rPr lang="bg-BG" dirty="0"/>
              <a:t> </a:t>
            </a:r>
            <a:r>
              <a:rPr lang="en-US" dirty="0"/>
              <a:t>any other class (except the class, in which it is defined), even if this class</a:t>
            </a:r>
          </a:p>
          <a:p>
            <a:pPr marL="120650" indent="0">
              <a:buNone/>
            </a:pPr>
            <a:r>
              <a:rPr lang="en-US" dirty="0"/>
              <a:t>exists in the same namespace. </a:t>
            </a:r>
            <a:endParaRPr lang="bg-BG" dirty="0"/>
          </a:p>
          <a:p>
            <a:pPr marL="120650" indent="0">
              <a:buNone/>
            </a:pPr>
            <a:endParaRPr lang="bg-BG" dirty="0"/>
          </a:p>
          <a:p>
            <a:pPr marL="120650" indent="0">
              <a:buNone/>
            </a:pPr>
            <a:r>
              <a:rPr lang="en-US" dirty="0"/>
              <a:t>This is the default access level, i.e. it is used</a:t>
            </a:r>
            <a:r>
              <a:rPr lang="bg-BG" dirty="0"/>
              <a:t> </a:t>
            </a:r>
            <a:r>
              <a:rPr lang="en-US" dirty="0"/>
              <a:t>when there is no access level modifier in front of the respective element of a</a:t>
            </a:r>
            <a:r>
              <a:rPr lang="bg-BG" dirty="0"/>
              <a:t> </a:t>
            </a:r>
            <a:r>
              <a:rPr lang="en-US" dirty="0"/>
              <a:t>class (this is true only for elements inside a class).</a:t>
            </a:r>
            <a:endParaRPr lang="bg-BG" dirty="0"/>
          </a:p>
        </p:txBody>
      </p:sp>
    </p:spTree>
    <p:extLst>
      <p:ext uri="{BB962C8B-B14F-4D97-AF65-F5344CB8AC3E}">
        <p14:creationId xmlns:p14="http://schemas.microsoft.com/office/powerpoint/2010/main" val="200674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FD3C-9717-49C1-BF09-F6B3F0D1E2BA}"/>
              </a:ext>
            </a:extLst>
          </p:cNvPr>
          <p:cNvSpPr>
            <a:spLocks noGrp="1"/>
          </p:cNvSpPr>
          <p:nvPr>
            <p:ph type="title"/>
          </p:nvPr>
        </p:nvSpPr>
        <p:spPr/>
        <p:txBody>
          <a:bodyPr/>
          <a:lstStyle/>
          <a:p>
            <a:r>
              <a:rPr lang="en-US" dirty="0"/>
              <a:t>Access Level "internal"</a:t>
            </a:r>
            <a:endParaRPr lang="bg-BG" dirty="0"/>
          </a:p>
        </p:txBody>
      </p:sp>
      <p:sp>
        <p:nvSpPr>
          <p:cNvPr id="3" name="Text Placeholder 2">
            <a:extLst>
              <a:ext uri="{FF2B5EF4-FFF2-40B4-BE49-F238E27FC236}">
                <a16:creationId xmlns:a16="http://schemas.microsoft.com/office/drawing/2014/main" id="{3F18D9E9-CA0D-406D-B6A1-98AEFE9EDCF9}"/>
              </a:ext>
            </a:extLst>
          </p:cNvPr>
          <p:cNvSpPr>
            <a:spLocks noGrp="1"/>
          </p:cNvSpPr>
          <p:nvPr>
            <p:ph type="body" idx="1"/>
          </p:nvPr>
        </p:nvSpPr>
        <p:spPr/>
        <p:txBody>
          <a:bodyPr/>
          <a:lstStyle/>
          <a:p>
            <a:pPr marL="120650" indent="0">
              <a:buNone/>
            </a:pPr>
            <a:r>
              <a:rPr lang="en-US" dirty="0"/>
              <a:t>The modifier internal is used to limit the access to the elements of the class</a:t>
            </a:r>
            <a:r>
              <a:rPr lang="bg-BG" dirty="0"/>
              <a:t> </a:t>
            </a:r>
            <a:r>
              <a:rPr lang="en-US" dirty="0"/>
              <a:t>only to files from the same assembly, i.e. the same project in Visual Studio.</a:t>
            </a:r>
            <a:endParaRPr lang="bg-BG" dirty="0"/>
          </a:p>
          <a:p>
            <a:pPr marL="120650" indent="0">
              <a:buNone/>
            </a:pPr>
            <a:endParaRPr lang="en-US" dirty="0"/>
          </a:p>
          <a:p>
            <a:pPr marL="120650" indent="0">
              <a:buNone/>
            </a:pPr>
            <a:r>
              <a:rPr lang="en-US" dirty="0"/>
              <a:t>When we create several projects in Visual Studio, the classes from will be</a:t>
            </a:r>
            <a:r>
              <a:rPr lang="bg-BG" dirty="0"/>
              <a:t> </a:t>
            </a:r>
            <a:r>
              <a:rPr lang="en-US" dirty="0"/>
              <a:t>compiled in different assemblies.</a:t>
            </a:r>
            <a:endParaRPr lang="bg-BG" dirty="0"/>
          </a:p>
        </p:txBody>
      </p:sp>
    </p:spTree>
    <p:extLst>
      <p:ext uri="{BB962C8B-B14F-4D97-AF65-F5344CB8AC3E}">
        <p14:creationId xmlns:p14="http://schemas.microsoft.com/office/powerpoint/2010/main" val="3207576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AAE4-A5E1-4A33-9C90-269BB4F3ED7F}"/>
              </a:ext>
            </a:extLst>
          </p:cNvPr>
          <p:cNvSpPr>
            <a:spLocks noGrp="1"/>
          </p:cNvSpPr>
          <p:nvPr>
            <p:ph type="title"/>
          </p:nvPr>
        </p:nvSpPr>
        <p:spPr/>
        <p:txBody>
          <a:bodyPr/>
          <a:lstStyle/>
          <a:p>
            <a:r>
              <a:rPr lang="en-US" dirty="0"/>
              <a:t>Assembly</a:t>
            </a:r>
            <a:endParaRPr lang="bg-BG" dirty="0"/>
          </a:p>
        </p:txBody>
      </p:sp>
      <p:sp>
        <p:nvSpPr>
          <p:cNvPr id="3" name="Text Placeholder 2">
            <a:extLst>
              <a:ext uri="{FF2B5EF4-FFF2-40B4-BE49-F238E27FC236}">
                <a16:creationId xmlns:a16="http://schemas.microsoft.com/office/drawing/2014/main" id="{F7FDE372-E9C8-4ADD-A7F3-26F8E7F560A4}"/>
              </a:ext>
            </a:extLst>
          </p:cNvPr>
          <p:cNvSpPr>
            <a:spLocks noGrp="1"/>
          </p:cNvSpPr>
          <p:nvPr>
            <p:ph type="body" idx="1"/>
          </p:nvPr>
        </p:nvSpPr>
        <p:spPr/>
        <p:txBody>
          <a:bodyPr/>
          <a:lstStyle/>
          <a:p>
            <a:pPr marL="120650" indent="0">
              <a:buNone/>
            </a:pPr>
            <a:r>
              <a:rPr lang="en-US" dirty="0"/>
              <a:t>NET assemblies are collections of compiled types (classes and other</a:t>
            </a:r>
            <a:r>
              <a:rPr lang="bg-BG"/>
              <a:t> </a:t>
            </a:r>
            <a:r>
              <a:rPr lang="en-US"/>
              <a:t>types</a:t>
            </a:r>
            <a:r>
              <a:rPr lang="en-US" dirty="0"/>
              <a:t>) and resources, which form a logical unit. </a:t>
            </a:r>
            <a:endParaRPr lang="bg-BG" dirty="0"/>
          </a:p>
          <a:p>
            <a:pPr marL="120650" indent="0">
              <a:buNone/>
            </a:pPr>
            <a:endParaRPr lang="bg-BG" dirty="0"/>
          </a:p>
          <a:p>
            <a:pPr marL="120650" indent="0">
              <a:buNone/>
            </a:pPr>
            <a:r>
              <a:rPr lang="en-US" dirty="0"/>
              <a:t>Assemblies are stored in a</a:t>
            </a:r>
            <a:r>
              <a:rPr lang="bg-BG" dirty="0"/>
              <a:t> </a:t>
            </a:r>
            <a:r>
              <a:rPr lang="en-US" dirty="0"/>
              <a:t>binary file of type .exe or .</a:t>
            </a:r>
            <a:r>
              <a:rPr lang="en-US" dirty="0" err="1"/>
              <a:t>dll</a:t>
            </a:r>
            <a:r>
              <a:rPr lang="en-US" dirty="0"/>
              <a:t>. All types in C# and as general in .NET</a:t>
            </a:r>
          </a:p>
          <a:p>
            <a:pPr marL="120650" indent="0">
              <a:buNone/>
            </a:pPr>
            <a:r>
              <a:rPr lang="en-US" dirty="0"/>
              <a:t>Framework can reside only inside assemblies. </a:t>
            </a:r>
            <a:endParaRPr lang="bg-BG" dirty="0"/>
          </a:p>
          <a:p>
            <a:pPr marL="120650" indent="0">
              <a:buNone/>
            </a:pPr>
            <a:endParaRPr lang="bg-BG" dirty="0"/>
          </a:p>
          <a:p>
            <a:pPr marL="120650" indent="0">
              <a:buNone/>
            </a:pPr>
            <a:r>
              <a:rPr lang="en-US" dirty="0"/>
              <a:t>By every compilation of a .NET</a:t>
            </a:r>
            <a:r>
              <a:rPr lang="bg-BG" dirty="0"/>
              <a:t> </a:t>
            </a:r>
            <a:r>
              <a:rPr lang="en-US" dirty="0"/>
              <a:t>application one or several assemblies are created by the C# compiler and</a:t>
            </a:r>
            <a:r>
              <a:rPr lang="bg-BG" dirty="0"/>
              <a:t> </a:t>
            </a:r>
            <a:r>
              <a:rPr lang="en-US" dirty="0"/>
              <a:t>each assembly is stored inside an .exe or .</a:t>
            </a:r>
            <a:r>
              <a:rPr lang="en-US" dirty="0" err="1"/>
              <a:t>dll</a:t>
            </a:r>
            <a:r>
              <a:rPr lang="en-US" dirty="0"/>
              <a:t> file.</a:t>
            </a:r>
            <a:endParaRPr lang="bg-BG" dirty="0"/>
          </a:p>
        </p:txBody>
      </p:sp>
    </p:spTree>
    <p:extLst>
      <p:ext uri="{BB962C8B-B14F-4D97-AF65-F5344CB8AC3E}">
        <p14:creationId xmlns:p14="http://schemas.microsoft.com/office/powerpoint/2010/main" val="67192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BF5C-3666-4F1A-88DA-105274E89F04}"/>
              </a:ext>
            </a:extLst>
          </p:cNvPr>
          <p:cNvSpPr>
            <a:spLocks noGrp="1"/>
          </p:cNvSpPr>
          <p:nvPr>
            <p:ph type="title"/>
          </p:nvPr>
        </p:nvSpPr>
        <p:spPr/>
        <p:txBody>
          <a:bodyPr/>
          <a:lstStyle/>
          <a:p>
            <a:r>
              <a:rPr lang="en-US" dirty="0"/>
              <a:t>Custom Classes</a:t>
            </a:r>
            <a:endParaRPr lang="bg-BG" dirty="0"/>
          </a:p>
        </p:txBody>
      </p:sp>
      <p:sp>
        <p:nvSpPr>
          <p:cNvPr id="3" name="Text Placeholder 2">
            <a:extLst>
              <a:ext uri="{FF2B5EF4-FFF2-40B4-BE49-F238E27FC236}">
                <a16:creationId xmlns:a16="http://schemas.microsoft.com/office/drawing/2014/main" id="{5D00E473-DDBD-4C81-A805-E876791CF95F}"/>
              </a:ext>
            </a:extLst>
          </p:cNvPr>
          <p:cNvSpPr>
            <a:spLocks noGrp="1"/>
          </p:cNvSpPr>
          <p:nvPr>
            <p:ph type="body" idx="1"/>
          </p:nvPr>
        </p:nvSpPr>
        <p:spPr/>
        <p:txBody>
          <a:bodyPr/>
          <a:lstStyle/>
          <a:p>
            <a:pPr marL="101600" indent="0">
              <a:buNone/>
            </a:pPr>
            <a:r>
              <a:rPr lang="en-US" dirty="0"/>
              <a:t>The aim of every program written by the programmer is to solve a given</a:t>
            </a:r>
          </a:p>
          <a:p>
            <a:pPr marL="101600" indent="0">
              <a:buNone/>
            </a:pPr>
            <a:r>
              <a:rPr lang="en-US" dirty="0"/>
              <a:t>problem based on the implementation of a certain idea. In order to create a</a:t>
            </a:r>
          </a:p>
          <a:p>
            <a:pPr marL="101600" indent="0">
              <a:buNone/>
            </a:pPr>
            <a:r>
              <a:rPr lang="en-US" dirty="0"/>
              <a:t>solution, first, we sketch a simplified actual model, which does not represent</a:t>
            </a:r>
          </a:p>
          <a:p>
            <a:pPr marL="101600" indent="0">
              <a:buNone/>
            </a:pPr>
            <a:r>
              <a:rPr lang="en-US" dirty="0"/>
              <a:t>everything, but focuses on these facts, which are significant for the end</a:t>
            </a:r>
          </a:p>
          <a:p>
            <a:pPr marL="101600" indent="0">
              <a:buNone/>
            </a:pPr>
            <a:r>
              <a:rPr lang="en-US" dirty="0"/>
              <a:t>result. Afterwards, based on the sketched model, we are looking for an</a:t>
            </a:r>
          </a:p>
          <a:p>
            <a:pPr marL="101600" indent="0">
              <a:buNone/>
            </a:pPr>
            <a:r>
              <a:rPr lang="en-US" dirty="0"/>
              <a:t>answer (i.e. to create an algorithm) for our problem and the solution we</a:t>
            </a:r>
          </a:p>
          <a:p>
            <a:pPr marL="101600" indent="0">
              <a:buNone/>
            </a:pPr>
            <a:r>
              <a:rPr lang="en-US" dirty="0"/>
              <a:t>describe via given programming language.</a:t>
            </a:r>
            <a:endParaRPr lang="bg-BG" dirty="0"/>
          </a:p>
        </p:txBody>
      </p:sp>
    </p:spTree>
    <p:extLst>
      <p:ext uri="{BB962C8B-B14F-4D97-AF65-F5344CB8AC3E}">
        <p14:creationId xmlns:p14="http://schemas.microsoft.com/office/powerpoint/2010/main" val="190431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F62C-172A-4B48-9FD6-7348C559DEB1}"/>
              </a:ext>
            </a:extLst>
          </p:cNvPr>
          <p:cNvSpPr>
            <a:spLocks noGrp="1"/>
          </p:cNvSpPr>
          <p:nvPr>
            <p:ph type="title"/>
          </p:nvPr>
        </p:nvSpPr>
        <p:spPr/>
        <p:txBody>
          <a:bodyPr/>
          <a:lstStyle/>
          <a:p>
            <a:r>
              <a:rPr lang="en-US" dirty="0"/>
              <a:t>Custom Classes</a:t>
            </a:r>
            <a:endParaRPr lang="bg-BG" dirty="0"/>
          </a:p>
        </p:txBody>
      </p:sp>
      <p:sp>
        <p:nvSpPr>
          <p:cNvPr id="3" name="Text Placeholder 2">
            <a:extLst>
              <a:ext uri="{FF2B5EF4-FFF2-40B4-BE49-F238E27FC236}">
                <a16:creationId xmlns:a16="http://schemas.microsoft.com/office/drawing/2014/main" id="{AA4831DF-A273-489B-9795-C075A2602FF0}"/>
              </a:ext>
            </a:extLst>
          </p:cNvPr>
          <p:cNvSpPr>
            <a:spLocks noGrp="1"/>
          </p:cNvSpPr>
          <p:nvPr>
            <p:ph type="body" idx="1"/>
          </p:nvPr>
        </p:nvSpPr>
        <p:spPr/>
        <p:txBody>
          <a:bodyPr/>
          <a:lstStyle/>
          <a:p>
            <a:pPr marL="101600" indent="0">
              <a:buNone/>
            </a:pPr>
            <a:r>
              <a:rPr lang="en-US" dirty="0"/>
              <a:t>Nowadays, the most used programming languages are the object-oriented.</a:t>
            </a:r>
          </a:p>
          <a:p>
            <a:pPr marL="101600" indent="0">
              <a:buNone/>
            </a:pPr>
            <a:r>
              <a:rPr lang="en-US" dirty="0"/>
              <a:t>And because the </a:t>
            </a:r>
            <a:r>
              <a:rPr lang="en-US" b="1" dirty="0"/>
              <a:t>object-oriented programming (OOP)</a:t>
            </a:r>
            <a:r>
              <a:rPr lang="en-US" dirty="0"/>
              <a:t> is close to the way</a:t>
            </a:r>
          </a:p>
          <a:p>
            <a:pPr marL="101600" indent="0">
              <a:buNone/>
            </a:pPr>
            <a:r>
              <a:rPr lang="en-US" dirty="0"/>
              <a:t>humans think, using one easily allows us to describe models of the</a:t>
            </a:r>
          </a:p>
          <a:p>
            <a:pPr marL="101600" indent="0">
              <a:buNone/>
            </a:pPr>
            <a:r>
              <a:rPr lang="en-US" dirty="0"/>
              <a:t>surrounding life. Certain reason for this behavior is, because OOP offers tools</a:t>
            </a:r>
          </a:p>
          <a:p>
            <a:pPr marL="101600" indent="0">
              <a:buNone/>
            </a:pPr>
            <a:r>
              <a:rPr lang="en-US" dirty="0"/>
              <a:t>to draw the set of concepts, which outline classes of objects in every model.</a:t>
            </a:r>
          </a:p>
          <a:p>
            <a:pPr marL="101600" indent="0">
              <a:buNone/>
            </a:pPr>
            <a:r>
              <a:rPr lang="en-US" dirty="0"/>
              <a:t>The term – class and the definition of custom classes, different from the .NET</a:t>
            </a:r>
          </a:p>
          <a:p>
            <a:pPr marL="101600" indent="0">
              <a:buNone/>
            </a:pPr>
            <a:r>
              <a:rPr lang="en-US" dirty="0"/>
              <a:t>system framework’s, is built-in feature of the C# programming language. The</a:t>
            </a:r>
          </a:p>
          <a:p>
            <a:pPr marL="101600" indent="0">
              <a:buNone/>
            </a:pPr>
            <a:r>
              <a:rPr lang="en-US" dirty="0"/>
              <a:t>purpose of this chapter is to get us know with it.</a:t>
            </a:r>
            <a:endParaRPr lang="bg-BG" dirty="0"/>
          </a:p>
        </p:txBody>
      </p:sp>
    </p:spTree>
    <p:extLst>
      <p:ext uri="{BB962C8B-B14F-4D97-AF65-F5344CB8AC3E}">
        <p14:creationId xmlns:p14="http://schemas.microsoft.com/office/powerpoint/2010/main" val="114263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B0E8-9D28-488A-9E90-1FF6DA7BDE7E}"/>
              </a:ext>
            </a:extLst>
          </p:cNvPr>
          <p:cNvSpPr>
            <a:spLocks noGrp="1"/>
          </p:cNvSpPr>
          <p:nvPr>
            <p:ph type="title"/>
          </p:nvPr>
        </p:nvSpPr>
        <p:spPr/>
        <p:txBody>
          <a:bodyPr/>
          <a:lstStyle/>
          <a:p>
            <a:r>
              <a:rPr lang="en-US" dirty="0"/>
              <a:t>What Does It Mean Class and Object?</a:t>
            </a:r>
            <a:endParaRPr lang="bg-BG" dirty="0"/>
          </a:p>
        </p:txBody>
      </p:sp>
      <p:sp>
        <p:nvSpPr>
          <p:cNvPr id="3" name="Text Placeholder 2">
            <a:extLst>
              <a:ext uri="{FF2B5EF4-FFF2-40B4-BE49-F238E27FC236}">
                <a16:creationId xmlns:a16="http://schemas.microsoft.com/office/drawing/2014/main" id="{223CF5BA-11FF-47B4-874D-CA454337D34B}"/>
              </a:ext>
            </a:extLst>
          </p:cNvPr>
          <p:cNvSpPr>
            <a:spLocks noGrp="1"/>
          </p:cNvSpPr>
          <p:nvPr>
            <p:ph type="body" idx="1"/>
          </p:nvPr>
        </p:nvSpPr>
        <p:spPr/>
        <p:txBody>
          <a:bodyPr/>
          <a:lstStyle/>
          <a:p>
            <a:pPr marL="101600" indent="0">
              <a:buNone/>
            </a:pPr>
            <a:r>
              <a:rPr lang="en-US" dirty="0"/>
              <a:t>Class in the OOP is called a definition (specification) of a given type of</a:t>
            </a:r>
          </a:p>
          <a:p>
            <a:pPr marL="101600" indent="0">
              <a:buNone/>
            </a:pPr>
            <a:r>
              <a:rPr lang="en-US" dirty="0"/>
              <a:t>objects from the real-world. The class represents a pattern, which describes</a:t>
            </a:r>
          </a:p>
          <a:p>
            <a:pPr marL="101600" indent="0">
              <a:buNone/>
            </a:pPr>
            <a:r>
              <a:rPr lang="en-US" dirty="0"/>
              <a:t>the different states and behavior of the certain objects (the copies), which are</a:t>
            </a:r>
          </a:p>
          <a:p>
            <a:pPr marL="101600" indent="0">
              <a:buNone/>
            </a:pPr>
            <a:r>
              <a:rPr lang="en-US" dirty="0"/>
              <a:t>created from this class (pattern).</a:t>
            </a:r>
            <a:endParaRPr lang="bg-BG" dirty="0"/>
          </a:p>
        </p:txBody>
      </p:sp>
    </p:spTree>
    <p:extLst>
      <p:ext uri="{BB962C8B-B14F-4D97-AF65-F5344CB8AC3E}">
        <p14:creationId xmlns:p14="http://schemas.microsoft.com/office/powerpoint/2010/main" val="397454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0690-692F-4DDB-B292-FCD7D283BB42}"/>
              </a:ext>
            </a:extLst>
          </p:cNvPr>
          <p:cNvSpPr>
            <a:spLocks noGrp="1"/>
          </p:cNvSpPr>
          <p:nvPr>
            <p:ph type="title"/>
          </p:nvPr>
        </p:nvSpPr>
        <p:spPr/>
        <p:txBody>
          <a:bodyPr/>
          <a:lstStyle/>
          <a:p>
            <a:r>
              <a:rPr lang="en-US" dirty="0"/>
              <a:t>What Does It Mean Class and Object?</a:t>
            </a:r>
            <a:endParaRPr lang="bg-BG" dirty="0"/>
          </a:p>
        </p:txBody>
      </p:sp>
      <p:sp>
        <p:nvSpPr>
          <p:cNvPr id="3" name="Text Placeholder 2">
            <a:extLst>
              <a:ext uri="{FF2B5EF4-FFF2-40B4-BE49-F238E27FC236}">
                <a16:creationId xmlns:a16="http://schemas.microsoft.com/office/drawing/2014/main" id="{768104F8-DAFA-401A-8BC7-5900D38782E6}"/>
              </a:ext>
            </a:extLst>
          </p:cNvPr>
          <p:cNvSpPr>
            <a:spLocks noGrp="1"/>
          </p:cNvSpPr>
          <p:nvPr>
            <p:ph type="body" idx="1"/>
          </p:nvPr>
        </p:nvSpPr>
        <p:spPr/>
        <p:txBody>
          <a:bodyPr/>
          <a:lstStyle/>
          <a:p>
            <a:pPr marL="101600" indent="0">
              <a:buNone/>
            </a:pPr>
            <a:r>
              <a:rPr lang="en-US" dirty="0"/>
              <a:t>Object is a copy created from the definition (specification) of a given class,</a:t>
            </a:r>
            <a:r>
              <a:rPr lang="bg-BG" dirty="0"/>
              <a:t> </a:t>
            </a:r>
            <a:r>
              <a:rPr lang="en-US" dirty="0"/>
              <a:t>also called an instance. When one object is created by the description of one</a:t>
            </a:r>
            <a:r>
              <a:rPr lang="bg-BG" dirty="0"/>
              <a:t> </a:t>
            </a:r>
            <a:r>
              <a:rPr lang="en-US" dirty="0"/>
              <a:t>class we say the object is from type "name of the class".</a:t>
            </a:r>
            <a:endParaRPr lang="bg-BG" dirty="0"/>
          </a:p>
          <a:p>
            <a:pPr marL="101600" indent="0">
              <a:buNone/>
            </a:pPr>
            <a:endParaRPr lang="en-US" dirty="0"/>
          </a:p>
          <a:p>
            <a:pPr marL="101600" indent="0">
              <a:buNone/>
            </a:pPr>
            <a:r>
              <a:rPr lang="en-US" dirty="0"/>
              <a:t>For example, if we have a class type Dog, which describes some of the</a:t>
            </a:r>
            <a:r>
              <a:rPr lang="bg-BG" dirty="0"/>
              <a:t> </a:t>
            </a:r>
            <a:r>
              <a:rPr lang="en-US" dirty="0"/>
              <a:t>characteristics of a real dog, then, the objects based on the description of the</a:t>
            </a:r>
            <a:r>
              <a:rPr lang="bg-BG" dirty="0"/>
              <a:t> </a:t>
            </a:r>
            <a:r>
              <a:rPr lang="en-US" dirty="0"/>
              <a:t>class (e.g. the doggies "Fido" and "Rex") are from type class Dog. It means</a:t>
            </a:r>
            <a:r>
              <a:rPr lang="bg-BG" dirty="0"/>
              <a:t> </a:t>
            </a:r>
            <a:r>
              <a:rPr lang="en-US" dirty="0"/>
              <a:t>the same when the string "some string" is from class type String. </a:t>
            </a:r>
            <a:endParaRPr lang="bg-BG" dirty="0"/>
          </a:p>
          <a:p>
            <a:pPr marL="101600" indent="0">
              <a:buNone/>
            </a:pPr>
            <a:r>
              <a:rPr lang="en-US" dirty="0"/>
              <a:t>The</a:t>
            </a:r>
            <a:r>
              <a:rPr lang="bg-BG" dirty="0"/>
              <a:t> </a:t>
            </a:r>
            <a:r>
              <a:rPr lang="en-US" dirty="0"/>
              <a:t>difference is that objects from type Dog is are copies of the class, which is</a:t>
            </a:r>
            <a:r>
              <a:rPr lang="bg-BG" dirty="0"/>
              <a:t> </a:t>
            </a:r>
            <a:r>
              <a:rPr lang="en-US" dirty="0"/>
              <a:t>not part of the system library classes of the .NET Framework, but defined by</a:t>
            </a:r>
            <a:r>
              <a:rPr lang="bg-BG" dirty="0"/>
              <a:t> </a:t>
            </a:r>
            <a:r>
              <a:rPr lang="en-US" dirty="0"/>
              <a:t>ourselves (the users of the programming language).</a:t>
            </a:r>
            <a:endParaRPr lang="bg-BG" dirty="0"/>
          </a:p>
        </p:txBody>
      </p:sp>
    </p:spTree>
    <p:extLst>
      <p:ext uri="{BB962C8B-B14F-4D97-AF65-F5344CB8AC3E}">
        <p14:creationId xmlns:p14="http://schemas.microsoft.com/office/powerpoint/2010/main" val="142695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CBD4-7CFA-4F42-8C92-F82D62CC3CD8}"/>
              </a:ext>
            </a:extLst>
          </p:cNvPr>
          <p:cNvSpPr>
            <a:spLocks noGrp="1"/>
          </p:cNvSpPr>
          <p:nvPr>
            <p:ph type="title"/>
          </p:nvPr>
        </p:nvSpPr>
        <p:spPr/>
        <p:txBody>
          <a:bodyPr/>
          <a:lstStyle/>
          <a:p>
            <a:r>
              <a:rPr lang="en-US" dirty="0"/>
              <a:t>What Does a Class Contain?</a:t>
            </a:r>
            <a:endParaRPr lang="bg-BG" dirty="0"/>
          </a:p>
        </p:txBody>
      </p:sp>
      <p:sp>
        <p:nvSpPr>
          <p:cNvPr id="3" name="Text Placeholder 2">
            <a:extLst>
              <a:ext uri="{FF2B5EF4-FFF2-40B4-BE49-F238E27FC236}">
                <a16:creationId xmlns:a16="http://schemas.microsoft.com/office/drawing/2014/main" id="{0860B0A4-142C-46E6-8377-3011992E23B3}"/>
              </a:ext>
            </a:extLst>
          </p:cNvPr>
          <p:cNvSpPr>
            <a:spLocks noGrp="1"/>
          </p:cNvSpPr>
          <p:nvPr>
            <p:ph type="body" idx="1"/>
          </p:nvPr>
        </p:nvSpPr>
        <p:spPr/>
        <p:txBody>
          <a:bodyPr/>
          <a:lstStyle/>
          <a:p>
            <a:pPr marL="101600" indent="0">
              <a:buNone/>
            </a:pPr>
            <a:r>
              <a:rPr lang="en-US" dirty="0"/>
              <a:t>Every class contains a definition of what kind of data types and objects has in</a:t>
            </a:r>
            <a:r>
              <a:rPr lang="bg-BG" dirty="0"/>
              <a:t> </a:t>
            </a:r>
            <a:r>
              <a:rPr lang="en-US" dirty="0"/>
              <a:t>order to be described. The object (the certain copy of this class) holds the</a:t>
            </a:r>
            <a:r>
              <a:rPr lang="bg-BG" dirty="0"/>
              <a:t> </a:t>
            </a:r>
            <a:r>
              <a:rPr lang="en-US" dirty="0"/>
              <a:t>actual data. The data defines the object’s </a:t>
            </a:r>
            <a:r>
              <a:rPr lang="en-US" b="1" dirty="0"/>
              <a:t>state</a:t>
            </a:r>
            <a:r>
              <a:rPr lang="en-US" dirty="0"/>
              <a:t>.</a:t>
            </a:r>
          </a:p>
          <a:p>
            <a:pPr marL="101600" indent="0">
              <a:buNone/>
            </a:pPr>
            <a:r>
              <a:rPr lang="en-US" dirty="0"/>
              <a:t>In addition to the state, in the class is described the </a:t>
            </a:r>
            <a:r>
              <a:rPr lang="en-US" b="1" dirty="0"/>
              <a:t>behavior</a:t>
            </a:r>
            <a:r>
              <a:rPr lang="en-US" dirty="0"/>
              <a:t> of the objects.</a:t>
            </a:r>
            <a:r>
              <a:rPr lang="bg-BG" dirty="0"/>
              <a:t> </a:t>
            </a:r>
            <a:r>
              <a:rPr lang="en-US" dirty="0"/>
              <a:t>The behavior is represented by actions, which can be performed by the</a:t>
            </a:r>
            <a:r>
              <a:rPr lang="bg-BG" dirty="0"/>
              <a:t> </a:t>
            </a:r>
            <a:r>
              <a:rPr lang="en-US" dirty="0"/>
              <a:t>objects themselves. </a:t>
            </a:r>
            <a:endParaRPr lang="bg-BG" dirty="0"/>
          </a:p>
          <a:p>
            <a:pPr marL="101600" indent="0">
              <a:buNone/>
            </a:pPr>
            <a:r>
              <a:rPr lang="en-US" dirty="0"/>
              <a:t>The resource in OOP, through which we can describe this</a:t>
            </a:r>
            <a:r>
              <a:rPr lang="bg-BG" dirty="0"/>
              <a:t> </a:t>
            </a:r>
            <a:r>
              <a:rPr lang="en-US" dirty="0"/>
              <a:t>behavior of the objects from a given class, is the declaration of methods in</a:t>
            </a:r>
            <a:r>
              <a:rPr lang="bg-BG" dirty="0"/>
              <a:t> </a:t>
            </a:r>
            <a:r>
              <a:rPr lang="en-US" dirty="0"/>
              <a:t>the class body</a:t>
            </a:r>
            <a:endParaRPr lang="bg-BG" dirty="0"/>
          </a:p>
        </p:txBody>
      </p:sp>
    </p:spTree>
    <p:extLst>
      <p:ext uri="{BB962C8B-B14F-4D97-AF65-F5344CB8AC3E}">
        <p14:creationId xmlns:p14="http://schemas.microsoft.com/office/powerpoint/2010/main" val="340864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830E-377E-4610-B610-16D9BBFA71CB}"/>
              </a:ext>
            </a:extLst>
          </p:cNvPr>
          <p:cNvSpPr>
            <a:spLocks noGrp="1"/>
          </p:cNvSpPr>
          <p:nvPr>
            <p:ph type="title"/>
          </p:nvPr>
        </p:nvSpPr>
        <p:spPr/>
        <p:txBody>
          <a:bodyPr/>
          <a:lstStyle/>
          <a:p>
            <a:r>
              <a:rPr lang="en-US" dirty="0"/>
              <a:t>Elements of the Class</a:t>
            </a:r>
            <a:endParaRPr lang="bg-BG" dirty="0"/>
          </a:p>
        </p:txBody>
      </p:sp>
      <p:sp>
        <p:nvSpPr>
          <p:cNvPr id="3" name="Text Placeholder 2">
            <a:extLst>
              <a:ext uri="{FF2B5EF4-FFF2-40B4-BE49-F238E27FC236}">
                <a16:creationId xmlns:a16="http://schemas.microsoft.com/office/drawing/2014/main" id="{A6EA611F-2991-4D9F-89B7-1713DBA00834}"/>
              </a:ext>
            </a:extLst>
          </p:cNvPr>
          <p:cNvSpPr>
            <a:spLocks noGrp="1"/>
          </p:cNvSpPr>
          <p:nvPr>
            <p:ph type="body" idx="1"/>
          </p:nvPr>
        </p:nvSpPr>
        <p:spPr/>
        <p:txBody>
          <a:bodyPr/>
          <a:lstStyle/>
          <a:p>
            <a:r>
              <a:rPr lang="en-US" dirty="0"/>
              <a:t>Class declaration – this is the line where we declare the name of the</a:t>
            </a:r>
            <a:r>
              <a:rPr lang="bg-BG" dirty="0"/>
              <a:t> </a:t>
            </a:r>
            <a:r>
              <a:rPr lang="en-US" dirty="0"/>
              <a:t>class</a:t>
            </a:r>
            <a:endParaRPr lang="bg-BG" dirty="0"/>
          </a:p>
          <a:p>
            <a:r>
              <a:rPr lang="en-US" dirty="0"/>
              <a:t>Class body – similar to the method idioms in the language, the classes</a:t>
            </a:r>
            <a:r>
              <a:rPr lang="bg-BG" dirty="0"/>
              <a:t> </a:t>
            </a:r>
            <a:r>
              <a:rPr lang="en-US" dirty="0"/>
              <a:t>also have single class body. It is defined right after the class declaration,</a:t>
            </a:r>
            <a:r>
              <a:rPr lang="bg-BG" dirty="0"/>
              <a:t> </a:t>
            </a:r>
            <a:r>
              <a:rPr lang="en-US" dirty="0"/>
              <a:t>enclosed in curly brackets "{" and "}". The content inside the brackets is</a:t>
            </a:r>
            <a:r>
              <a:rPr lang="bg-BG" dirty="0"/>
              <a:t> </a:t>
            </a:r>
            <a:r>
              <a:rPr lang="en-US" dirty="0"/>
              <a:t>known as body of the class. The elements of the class, which are</a:t>
            </a:r>
            <a:r>
              <a:rPr lang="bg-BG" dirty="0"/>
              <a:t> </a:t>
            </a:r>
            <a:r>
              <a:rPr lang="en-US" dirty="0"/>
              <a:t>numbered below, are part of the body.</a:t>
            </a:r>
            <a:endParaRPr lang="bg-BG" dirty="0"/>
          </a:p>
          <a:p>
            <a:r>
              <a:rPr lang="en-US" dirty="0"/>
              <a:t>Constructor – it is used for creating new objects. </a:t>
            </a:r>
            <a:endParaRPr lang="bg-BG" dirty="0"/>
          </a:p>
          <a:p>
            <a:r>
              <a:rPr lang="en-US" dirty="0"/>
              <a:t>Fields – they are variables, declared inside the class (somewhere in the</a:t>
            </a:r>
            <a:r>
              <a:rPr lang="bg-BG" dirty="0"/>
              <a:t> </a:t>
            </a:r>
            <a:r>
              <a:rPr lang="en-US" dirty="0"/>
              <a:t>literature are known as member-variables). The data of the object,</a:t>
            </a:r>
            <a:r>
              <a:rPr lang="bg-BG" dirty="0"/>
              <a:t> </a:t>
            </a:r>
            <a:r>
              <a:rPr lang="en-US" dirty="0"/>
              <a:t>which these variables represent, and are retained into them, is the</a:t>
            </a:r>
            <a:r>
              <a:rPr lang="bg-BG" dirty="0"/>
              <a:t> </a:t>
            </a:r>
            <a:r>
              <a:rPr lang="en-US" dirty="0"/>
              <a:t>specific state of an object, and one is required for the proper work of</a:t>
            </a:r>
            <a:r>
              <a:rPr lang="bg-BG" dirty="0"/>
              <a:t> </a:t>
            </a:r>
            <a:r>
              <a:rPr lang="en-US" dirty="0"/>
              <a:t>object’s methods. The values, which are in the fields, reflect the specific</a:t>
            </a:r>
            <a:r>
              <a:rPr lang="bg-BG" dirty="0"/>
              <a:t> </a:t>
            </a:r>
            <a:r>
              <a:rPr lang="en-US" dirty="0"/>
              <a:t>state of the given object, but despite of this there are other types of</a:t>
            </a:r>
            <a:r>
              <a:rPr lang="bg-BG" dirty="0"/>
              <a:t> </a:t>
            </a:r>
            <a:r>
              <a:rPr lang="en-US" dirty="0"/>
              <a:t>fields, called static, which are shared among all the objects.</a:t>
            </a:r>
            <a:endParaRPr lang="bg-BG" dirty="0"/>
          </a:p>
        </p:txBody>
      </p:sp>
    </p:spTree>
    <p:extLst>
      <p:ext uri="{BB962C8B-B14F-4D97-AF65-F5344CB8AC3E}">
        <p14:creationId xmlns:p14="http://schemas.microsoft.com/office/powerpoint/2010/main" val="313016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4E85-41F9-4CE2-8890-3D803166323B}"/>
              </a:ext>
            </a:extLst>
          </p:cNvPr>
          <p:cNvSpPr>
            <a:spLocks noGrp="1"/>
          </p:cNvSpPr>
          <p:nvPr>
            <p:ph type="title"/>
          </p:nvPr>
        </p:nvSpPr>
        <p:spPr/>
        <p:txBody>
          <a:bodyPr/>
          <a:lstStyle/>
          <a:p>
            <a:r>
              <a:rPr lang="en-US" dirty="0"/>
              <a:t>Elements of the Class</a:t>
            </a:r>
            <a:endParaRPr lang="bg-BG" dirty="0"/>
          </a:p>
        </p:txBody>
      </p:sp>
      <p:sp>
        <p:nvSpPr>
          <p:cNvPr id="3" name="Text Placeholder 2">
            <a:extLst>
              <a:ext uri="{FF2B5EF4-FFF2-40B4-BE49-F238E27FC236}">
                <a16:creationId xmlns:a16="http://schemas.microsoft.com/office/drawing/2014/main" id="{7D859468-719A-459A-8295-38B15C0CC309}"/>
              </a:ext>
            </a:extLst>
          </p:cNvPr>
          <p:cNvSpPr>
            <a:spLocks noGrp="1"/>
          </p:cNvSpPr>
          <p:nvPr>
            <p:ph type="body" idx="1"/>
          </p:nvPr>
        </p:nvSpPr>
        <p:spPr/>
        <p:txBody>
          <a:bodyPr/>
          <a:lstStyle/>
          <a:p>
            <a:r>
              <a:rPr lang="en-US" dirty="0"/>
              <a:t>Properties – this is the way to describe the characteristics of a given</a:t>
            </a:r>
            <a:r>
              <a:rPr lang="bg-BG" dirty="0"/>
              <a:t> </a:t>
            </a:r>
            <a:r>
              <a:rPr lang="en-US" dirty="0"/>
              <a:t>class. Usually, the value of the characteristics is kept in the fields of the</a:t>
            </a:r>
            <a:r>
              <a:rPr lang="bg-BG" dirty="0"/>
              <a:t> </a:t>
            </a:r>
            <a:r>
              <a:rPr lang="en-US" dirty="0"/>
              <a:t>object. Similar to the fields, the properties may be held by certain object</a:t>
            </a:r>
            <a:r>
              <a:rPr lang="bg-BG" dirty="0"/>
              <a:t> </a:t>
            </a:r>
            <a:r>
              <a:rPr lang="en-US" dirty="0"/>
              <a:t>or to be shared among the rest of the objects.</a:t>
            </a:r>
            <a:endParaRPr lang="bg-BG" dirty="0"/>
          </a:p>
          <a:p>
            <a:endParaRPr lang="bg-BG" dirty="0"/>
          </a:p>
          <a:p>
            <a:r>
              <a:rPr lang="en-US" dirty="0"/>
              <a:t>Methods – from the chapter "Methods" we know that methods are</a:t>
            </a:r>
            <a:r>
              <a:rPr lang="bg-BG" dirty="0"/>
              <a:t> </a:t>
            </a:r>
            <a:r>
              <a:rPr lang="en-US" dirty="0"/>
              <a:t>named blocks of programming code. They perform particular actions and</a:t>
            </a:r>
            <a:r>
              <a:rPr lang="bg-BG" dirty="0"/>
              <a:t> </a:t>
            </a:r>
            <a:r>
              <a:rPr lang="en-US" dirty="0"/>
              <a:t>through them the objects achieve their behavior based on the class</a:t>
            </a:r>
            <a:r>
              <a:rPr lang="bg-BG" dirty="0"/>
              <a:t> </a:t>
            </a:r>
            <a:r>
              <a:rPr lang="en-US" dirty="0"/>
              <a:t>type. Methods execute the implemented programming logic (algorithms)</a:t>
            </a:r>
            <a:r>
              <a:rPr lang="bg-BG" dirty="0"/>
              <a:t> </a:t>
            </a:r>
            <a:r>
              <a:rPr lang="en-US" dirty="0"/>
              <a:t>and the handling of data.</a:t>
            </a:r>
            <a:endParaRPr lang="bg-BG" dirty="0"/>
          </a:p>
        </p:txBody>
      </p:sp>
    </p:spTree>
    <p:extLst>
      <p:ext uri="{BB962C8B-B14F-4D97-AF65-F5344CB8AC3E}">
        <p14:creationId xmlns:p14="http://schemas.microsoft.com/office/powerpoint/2010/main" val="125919186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2097</Words>
  <Application>Microsoft Office PowerPoint</Application>
  <PresentationFormat>Widescreen</PresentationFormat>
  <Paragraphs>120</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Lato</vt:lpstr>
      <vt:lpstr>Montserrat</vt:lpstr>
      <vt:lpstr>Arial</vt:lpstr>
      <vt:lpstr>Candara</vt:lpstr>
      <vt:lpstr>Questrial</vt:lpstr>
      <vt:lpstr>Consolas</vt:lpstr>
      <vt:lpstr>Focus</vt:lpstr>
      <vt:lpstr>Defining classes </vt:lpstr>
      <vt:lpstr>Introduction</vt:lpstr>
      <vt:lpstr>Custom Classes</vt:lpstr>
      <vt:lpstr>Custom Classes</vt:lpstr>
      <vt:lpstr>What Does It Mean Class and Object?</vt:lpstr>
      <vt:lpstr>What Does It Mean Class and Object?</vt:lpstr>
      <vt:lpstr>What Does a Class Contain?</vt:lpstr>
      <vt:lpstr>Elements of the Class</vt:lpstr>
      <vt:lpstr>Elements of the Class</vt:lpstr>
      <vt:lpstr>Sample Class - Dog</vt:lpstr>
      <vt:lpstr>How to Use a Class Defined by Us (Custom Class)?</vt:lpstr>
      <vt:lpstr>Example – A Dog Meeting</vt:lpstr>
      <vt:lpstr>Nature of Objects</vt:lpstr>
      <vt:lpstr>Nature of Objects</vt:lpstr>
      <vt:lpstr>Nature of Objects</vt:lpstr>
      <vt:lpstr>Organizing Classes in Namespaces</vt:lpstr>
      <vt:lpstr>Organizing Classes in Namespaces</vt:lpstr>
      <vt:lpstr>Modifiers and Access Levels (Visibility)</vt:lpstr>
      <vt:lpstr>Access Level "public"</vt:lpstr>
      <vt:lpstr>Access Level "private"</vt:lpstr>
      <vt:lpstr>Access Level "internal"</vt:lpstr>
      <vt:lpstr>Assembly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87</cp:revision>
  <dcterms:modified xsi:type="dcterms:W3CDTF">2022-02-14T14:51:58Z</dcterms:modified>
</cp:coreProperties>
</file>