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6" r:id="rId33"/>
    <p:sldId id="287"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Lato" panose="020B0604020202020204" charset="0"/>
      <p:regular r:id="rId40"/>
      <p:bold r:id="rId41"/>
      <p:italic r:id="rId42"/>
      <p:boldItalic r:id="rId43"/>
    </p:embeddedFont>
    <p:embeddedFont>
      <p:font typeface="Montserrat" panose="020B0604020202020204" charset="-52"/>
      <p:regular r:id="rId44"/>
      <p:bold r:id="rId45"/>
      <p:italic r:id="rId46"/>
      <p:boldItalic r:id="rId47"/>
    </p:embeddedFont>
    <p:embeddedFont>
      <p:font typeface="Questrial"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43" name="Google Shape;143;p3: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0" name="Google Shape;150;p5:notes"/>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US" sz="1400" b="0" i="0" u="none" strike="noStrike" cap="none">
                <a:solidFill>
                  <a:srgbClr val="000000"/>
                </a:solidFill>
                <a:latin typeface="Arial"/>
                <a:ea typeface="Arial"/>
                <a:cs typeface="Arial"/>
                <a:sym typeface="Arial"/>
              </a:rPr>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141412" y="618518"/>
            <a:ext cx="9906000" cy="1478700"/>
          </a:xfrm>
          <a:prstGeom prst="rect">
            <a:avLst/>
          </a:prstGeom>
          <a:noFill/>
          <a:ln>
            <a:noFill/>
          </a:ln>
        </p:spPr>
        <p:txBody>
          <a:bodyPr spcFirstLastPara="1" wrap="square" lIns="121900" tIns="121900" rIns="121900" bIns="121900" anchor="ctr" anchorCtr="0">
            <a:noAutofit/>
          </a:bodyPr>
          <a:lstStyle>
            <a:lvl1pPr marL="0" marR="0" lvl="0" indent="0" algn="l" rtl="0">
              <a:lnSpc>
                <a:spcPct val="90000"/>
              </a:lnSpc>
              <a:spcBef>
                <a:spcPts val="0"/>
              </a:spcBef>
              <a:spcAft>
                <a:spcPts val="0"/>
              </a:spcAft>
              <a:buClr>
                <a:schemeClr val="lt1"/>
              </a:buClr>
              <a:buSzPts val="3600"/>
              <a:buFont typeface="Questrial"/>
              <a:buNone/>
              <a:defRPr sz="3600" b="0" i="0" u="none" strike="noStrike" cap="none">
                <a:solidFill>
                  <a:schemeClr val="lt1"/>
                </a:solidFill>
                <a:latin typeface="Questrial"/>
                <a:ea typeface="Questrial"/>
                <a:cs typeface="Questrial"/>
                <a:sym typeface="Questrial"/>
              </a:defRPr>
            </a:lvl1pPr>
            <a:lvl2pPr lvl="1" indent="0" rtl="0">
              <a:spcBef>
                <a:spcPts val="0"/>
              </a:spcBef>
              <a:spcAft>
                <a:spcPts val="0"/>
              </a:spcAft>
              <a:buSzPts val="1800"/>
              <a:buFont typeface="Arial"/>
              <a:buNone/>
              <a:defRPr sz="1800"/>
            </a:lvl2pPr>
            <a:lvl3pPr lvl="2" indent="0" rtl="0">
              <a:spcBef>
                <a:spcPts val="0"/>
              </a:spcBef>
              <a:spcAft>
                <a:spcPts val="0"/>
              </a:spcAft>
              <a:buSzPts val="1800"/>
              <a:buFont typeface="Arial"/>
              <a:buNone/>
              <a:defRPr sz="1800"/>
            </a:lvl3pPr>
            <a:lvl4pPr lvl="3" indent="0" rtl="0">
              <a:spcBef>
                <a:spcPts val="0"/>
              </a:spcBef>
              <a:spcAft>
                <a:spcPts val="0"/>
              </a:spcAft>
              <a:buSzPts val="1800"/>
              <a:buFont typeface="Arial"/>
              <a:buNone/>
              <a:defRPr sz="1800"/>
            </a:lvl4pPr>
            <a:lvl5pPr lvl="4" indent="0" rtl="0">
              <a:spcBef>
                <a:spcPts val="0"/>
              </a:spcBef>
              <a:spcAft>
                <a:spcPts val="0"/>
              </a:spcAft>
              <a:buSzPts val="1800"/>
              <a:buFont typeface="Arial"/>
              <a:buNone/>
              <a:defRPr sz="1800"/>
            </a:lvl5pPr>
            <a:lvl6pPr lvl="5" indent="0" rtl="0">
              <a:spcBef>
                <a:spcPts val="0"/>
              </a:spcBef>
              <a:spcAft>
                <a:spcPts val="0"/>
              </a:spcAft>
              <a:buSzPts val="1800"/>
              <a:buFont typeface="Arial"/>
              <a:buNone/>
              <a:defRPr sz="1800"/>
            </a:lvl6pPr>
            <a:lvl7pPr lvl="6" indent="0" rtl="0">
              <a:spcBef>
                <a:spcPts val="0"/>
              </a:spcBef>
              <a:spcAft>
                <a:spcPts val="0"/>
              </a:spcAft>
              <a:buSzPts val="1800"/>
              <a:buFont typeface="Arial"/>
              <a:buNone/>
              <a:defRPr sz="1800"/>
            </a:lvl7pPr>
            <a:lvl8pPr lvl="7" indent="0" rtl="0">
              <a:spcBef>
                <a:spcPts val="0"/>
              </a:spcBef>
              <a:spcAft>
                <a:spcPts val="0"/>
              </a:spcAft>
              <a:buSzPts val="1800"/>
              <a:buFont typeface="Arial"/>
              <a:buNone/>
              <a:defRPr sz="1800"/>
            </a:lvl8pPr>
            <a:lvl9pPr lvl="8" indent="0" rtl="0">
              <a:spcBef>
                <a:spcPts val="0"/>
              </a:spcBef>
              <a:spcAft>
                <a:spcPts val="0"/>
              </a:spcAft>
              <a:buSzPts val="1800"/>
              <a:buFont typeface="Arial"/>
              <a:buNone/>
              <a:defRPr sz="1800"/>
            </a:lvl9pPr>
          </a:lstStyle>
          <a:p>
            <a:endParaRPr/>
          </a:p>
        </p:txBody>
      </p:sp>
      <p:sp>
        <p:nvSpPr>
          <p:cNvPr id="136" name="Google Shape;136;p13"/>
          <p:cNvSpPr txBox="1">
            <a:spLocks noGrp="1"/>
          </p:cNvSpPr>
          <p:nvPr>
            <p:ph type="body" idx="1"/>
          </p:nvPr>
        </p:nvSpPr>
        <p:spPr>
          <a:xfrm>
            <a:off x="1141412" y="2249486"/>
            <a:ext cx="9906000" cy="3541800"/>
          </a:xfrm>
          <a:prstGeom prst="rect">
            <a:avLst/>
          </a:prstGeom>
          <a:noFill/>
          <a:ln>
            <a:noFill/>
          </a:ln>
        </p:spPr>
        <p:txBody>
          <a:bodyPr spcFirstLastPara="1" wrap="square" lIns="121900" tIns="121900" rIns="121900" bIns="121900" anchor="t" anchorCtr="0">
            <a:no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Questrial"/>
                <a:ea typeface="Questrial"/>
                <a:cs typeface="Questrial"/>
                <a:sym typeface="Questrial"/>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Questrial"/>
                <a:ea typeface="Questrial"/>
                <a:cs typeface="Questrial"/>
                <a:sym typeface="Questrial"/>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Questrial"/>
                <a:ea typeface="Questrial"/>
                <a:cs typeface="Questrial"/>
                <a:sym typeface="Questrial"/>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Questrial"/>
                <a:ea typeface="Questrial"/>
                <a:cs typeface="Questrial"/>
                <a:sym typeface="Questrial"/>
              </a:defRPr>
            </a:lvl9pPr>
          </a:lstStyle>
          <a:p>
            <a:endParaRPr/>
          </a:p>
        </p:txBody>
      </p:sp>
      <p:sp>
        <p:nvSpPr>
          <p:cNvPr id="137" name="Google Shape;137;p13"/>
          <p:cNvSpPr txBox="1">
            <a:spLocks noGrp="1"/>
          </p:cNvSpPr>
          <p:nvPr>
            <p:ph type="dt" idx="10"/>
          </p:nvPr>
        </p:nvSpPr>
        <p:spPr>
          <a:xfrm>
            <a:off x="7456921" y="5883276"/>
            <a:ext cx="2743200" cy="365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1050"/>
              <a:buFont typeface="Questrial"/>
              <a:buNone/>
              <a:defRPr sz="1050" b="0" i="0" u="none" strike="noStrike" cap="none">
                <a:solidFill>
                  <a:schemeClr val="lt1"/>
                </a:solidFill>
                <a:latin typeface="Questrial"/>
                <a:ea typeface="Questrial"/>
                <a:cs typeface="Questrial"/>
                <a:sym typeface="Questrial"/>
              </a:defRPr>
            </a:lvl1pPr>
            <a:lvl2pPr marL="457200" marR="0" lvl="1"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2pPr>
            <a:lvl3pPr marL="914400" marR="0" lvl="2"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3pPr>
            <a:lvl4pPr marL="1371600" marR="0" lvl="3"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4pPr>
            <a:lvl5pPr marL="1828800" marR="0" lvl="4"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5pPr>
            <a:lvl6pPr marL="2286000" marR="0" lvl="5"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6pPr>
            <a:lvl7pPr marL="2743200" marR="0" lvl="6"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7pPr>
            <a:lvl8pPr marL="3200400" marR="0" lvl="7"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8pPr>
            <a:lvl9pPr marL="3657600" marR="0" lvl="8"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9pPr>
          </a:lstStyle>
          <a:p>
            <a:endParaRPr/>
          </a:p>
        </p:txBody>
      </p:sp>
      <p:sp>
        <p:nvSpPr>
          <p:cNvPr id="138" name="Google Shape;138;p13"/>
          <p:cNvSpPr txBox="1">
            <a:spLocks noGrp="1"/>
          </p:cNvSpPr>
          <p:nvPr>
            <p:ph type="ftr" idx="11"/>
          </p:nvPr>
        </p:nvSpPr>
        <p:spPr>
          <a:xfrm>
            <a:off x="1141411" y="5883275"/>
            <a:ext cx="6239400" cy="365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050"/>
              <a:buFont typeface="Questrial"/>
              <a:buNone/>
              <a:defRPr sz="1050" b="0" i="0" u="none" strike="noStrike" cap="none">
                <a:solidFill>
                  <a:schemeClr val="lt1"/>
                </a:solidFill>
                <a:latin typeface="Questrial"/>
                <a:ea typeface="Questrial"/>
                <a:cs typeface="Questrial"/>
                <a:sym typeface="Questrial"/>
              </a:defRPr>
            </a:lvl1pPr>
            <a:lvl2pPr marL="457200" marR="0" lvl="1"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2pPr>
            <a:lvl3pPr marL="914400" marR="0" lvl="2"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3pPr>
            <a:lvl4pPr marL="1371600" marR="0" lvl="3"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4pPr>
            <a:lvl5pPr marL="1828800" marR="0" lvl="4"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5pPr>
            <a:lvl6pPr marL="2286000" marR="0" lvl="5"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6pPr>
            <a:lvl7pPr marL="2743200" marR="0" lvl="6"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7pPr>
            <a:lvl8pPr marL="3200400" marR="0" lvl="7"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8pPr>
            <a:lvl9pPr marL="3657600" marR="0" lvl="8" indent="0" algn="l" rtl="0">
              <a:lnSpc>
                <a:spcPct val="100000"/>
              </a:lnSpc>
              <a:spcBef>
                <a:spcPts val="0"/>
              </a:spcBef>
              <a:spcAft>
                <a:spcPts val="0"/>
              </a:spcAft>
              <a:buClr>
                <a:schemeClr val="lt1"/>
              </a:buClr>
              <a:buSzPts val="1800"/>
              <a:buFont typeface="Questrial"/>
              <a:buNone/>
              <a:defRPr sz="1800" b="0" i="0" u="none" strike="noStrike" cap="none">
                <a:solidFill>
                  <a:schemeClr val="lt1"/>
                </a:solidFill>
                <a:latin typeface="Questrial"/>
                <a:ea typeface="Questrial"/>
                <a:cs typeface="Questrial"/>
                <a:sym typeface="Questrial"/>
              </a:defRPr>
            </a:lvl9pPr>
          </a:lstStyle>
          <a:p>
            <a:endParaRPr/>
          </a:p>
        </p:txBody>
      </p:sp>
      <p:sp>
        <p:nvSpPr>
          <p:cNvPr id="139" name="Google Shape;139;p13"/>
          <p:cNvSpPr txBox="1">
            <a:spLocks noGrp="1"/>
          </p:cNvSpPr>
          <p:nvPr>
            <p:ph type="sldNum" idx="12"/>
          </p:nvPr>
        </p:nvSpPr>
        <p:spPr>
          <a:xfrm>
            <a:off x="10276321" y="5883273"/>
            <a:ext cx="771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1pPr>
            <a:lvl2pPr marL="0" marR="0" lvl="1"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2pPr>
            <a:lvl3pPr marL="0" marR="0" lvl="2"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3pPr>
            <a:lvl4pPr marL="0" marR="0" lvl="3"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4pPr>
            <a:lvl5pPr marL="0" marR="0" lvl="4"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5pPr>
            <a:lvl6pPr marL="0" marR="0" lvl="5"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6pPr>
            <a:lvl7pPr marL="0" marR="0" lvl="6"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7pPr>
            <a:lvl8pPr marL="0" marR="0" lvl="7"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8pPr>
            <a:lvl9pPr marL="0" marR="0" lvl="8" indent="0" algn="r" rtl="0">
              <a:lnSpc>
                <a:spcPct val="100000"/>
              </a:lnSpc>
              <a:spcBef>
                <a:spcPts val="0"/>
              </a:spcBef>
              <a:spcAft>
                <a:spcPts val="0"/>
              </a:spcAft>
              <a:buClr>
                <a:schemeClr val="lt1"/>
              </a:buClr>
              <a:buSzPts val="263"/>
              <a:buFont typeface="Questrial"/>
              <a:buNone/>
              <a:defRPr sz="1050" b="0" i="0" u="none" strike="noStrike" cap="none">
                <a:solidFill>
                  <a:schemeClr val="lt1"/>
                </a:solidFill>
                <a:latin typeface="Questrial"/>
                <a:ea typeface="Questrial"/>
                <a:cs typeface="Questrial"/>
                <a:sym typeface="Questrial"/>
              </a:defRPr>
            </a:lvl9pPr>
          </a:lstStyle>
          <a:p>
            <a:pPr marL="0" lvl="0" indent="0" algn="r" rtl="0">
              <a:spcBef>
                <a:spcPts val="0"/>
              </a:spcBef>
              <a:spcAft>
                <a:spcPts val="0"/>
              </a:spcAft>
              <a:buNone/>
            </a:pPr>
            <a:fld id="{00000000-1234-1234-1234-123412341234}" type="slidenum">
              <a:rPr lang="en-US"/>
              <a:t>‹#›</a:t>
            </a:fld>
            <a:endParaRPr sz="1300">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roadmap.sh/"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aspnet/core/mvc/overview?view=aspnetcore-5.0"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dec.vumk.eu/student/web/course/lections/id/2150" TargetMode="External"/><Relationship Id="rId2" Type="http://schemas.openxmlformats.org/officeDocument/2006/relationships/hyperlink" Target="https://github.com/getify/You-Dont-Know-JS" TargetMode="External"/><Relationship Id="rId1" Type="http://schemas.openxmlformats.org/officeDocument/2006/relationships/slideLayout" Target="../slideLayouts/slideLayout3.xml"/><Relationship Id="rId4" Type="http://schemas.openxmlformats.org/officeDocument/2006/relationships/hyperlink" Target="http://eloquentjavascript.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ctrTitle"/>
          </p:nvPr>
        </p:nvSpPr>
        <p:spPr>
          <a:xfrm>
            <a:off x="3985200" y="1732408"/>
            <a:ext cx="6690000" cy="21051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1200"/>
              <a:buFont typeface="Questrial"/>
              <a:buNone/>
            </a:pPr>
            <a:r>
              <a:rPr lang="en-US" sz="4800" dirty="0">
                <a:latin typeface="Questrial"/>
                <a:ea typeface="Questrial"/>
                <a:cs typeface="Questrial"/>
                <a:sym typeface="Questrial"/>
              </a:rPr>
              <a:t>Web Programming</a:t>
            </a:r>
            <a:r>
              <a:rPr lang="en-US" sz="4800" b="0" i="0" u="none" strike="noStrike" cap="none" dirty="0">
                <a:solidFill>
                  <a:schemeClr val="lt1"/>
                </a:solidFill>
                <a:latin typeface="Questrial"/>
                <a:ea typeface="Questrial"/>
                <a:cs typeface="Questrial"/>
                <a:sym typeface="Questrial"/>
              </a:rPr>
              <a:t> INTRODUCTION</a:t>
            </a:r>
            <a:endParaRPr dirty="0"/>
          </a:p>
        </p:txBody>
      </p:sp>
      <p:sp>
        <p:nvSpPr>
          <p:cNvPr id="146" name="Google Shape;146;p14"/>
          <p:cNvSpPr txBox="1">
            <a:spLocks noGrp="1"/>
          </p:cNvSpPr>
          <p:nvPr>
            <p:ph type="subTitle" idx="1"/>
          </p:nvPr>
        </p:nvSpPr>
        <p:spPr>
          <a:xfrm>
            <a:off x="4040725" y="4076925"/>
            <a:ext cx="6498900" cy="6747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500"/>
              <a:buFont typeface="Arial"/>
              <a:buNone/>
            </a:pPr>
            <a:r>
              <a:rPr lang="en-US" sz="2000" b="0" i="0" u="none" strike="noStrike" cap="none" dirty="0">
                <a:solidFill>
                  <a:schemeClr val="lt2"/>
                </a:solidFill>
                <a:latin typeface="Questrial"/>
                <a:ea typeface="Questrial"/>
                <a:cs typeface="Questrial"/>
                <a:sym typeface="Questrial"/>
              </a:rPr>
              <a:t>What is Web Programming and what we can do with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4853-14C7-47EA-8BD1-55BB51649C1D}"/>
              </a:ext>
            </a:extLst>
          </p:cNvPr>
          <p:cNvSpPr>
            <a:spLocks noGrp="1"/>
          </p:cNvSpPr>
          <p:nvPr>
            <p:ph type="title"/>
          </p:nvPr>
        </p:nvSpPr>
        <p:spPr/>
        <p:txBody>
          <a:bodyPr/>
          <a:lstStyle/>
          <a:p>
            <a:r>
              <a:rPr lang="en-US" dirty="0"/>
              <a:t>Server-side (Backend)</a:t>
            </a:r>
            <a:endParaRPr lang="bg-BG" dirty="0"/>
          </a:p>
        </p:txBody>
      </p:sp>
      <p:sp>
        <p:nvSpPr>
          <p:cNvPr id="3" name="Text Placeholder 2">
            <a:extLst>
              <a:ext uri="{FF2B5EF4-FFF2-40B4-BE49-F238E27FC236}">
                <a16:creationId xmlns:a16="http://schemas.microsoft.com/office/drawing/2014/main" id="{B919F981-06ED-4581-B874-844FAD34206C}"/>
              </a:ext>
            </a:extLst>
          </p:cNvPr>
          <p:cNvSpPr>
            <a:spLocks noGrp="1"/>
          </p:cNvSpPr>
          <p:nvPr>
            <p:ph type="body" idx="1"/>
          </p:nvPr>
        </p:nvSpPr>
        <p:spPr>
          <a:xfrm>
            <a:off x="1730000" y="1446179"/>
            <a:ext cx="10286902" cy="4688732"/>
          </a:xfrm>
        </p:spPr>
        <p:txBody>
          <a:bodyPr/>
          <a:lstStyle/>
          <a:p>
            <a:r>
              <a:rPr lang="en-US" dirty="0"/>
              <a:t>The back end consists of a </a:t>
            </a:r>
          </a:p>
          <a:p>
            <a:pPr lvl="1"/>
            <a:r>
              <a:rPr lang="en-US" dirty="0"/>
              <a:t>Server, </a:t>
            </a:r>
          </a:p>
          <a:p>
            <a:pPr lvl="1"/>
            <a:r>
              <a:rPr lang="en-US" dirty="0"/>
              <a:t>Application </a:t>
            </a:r>
          </a:p>
          <a:p>
            <a:pPr lvl="1"/>
            <a:r>
              <a:rPr lang="en-US" dirty="0"/>
              <a:t>OS, </a:t>
            </a:r>
          </a:p>
          <a:p>
            <a:pPr lvl="1"/>
            <a:r>
              <a:rPr lang="en-US" dirty="0"/>
              <a:t>Web server, </a:t>
            </a:r>
          </a:p>
          <a:p>
            <a:pPr lvl="1"/>
            <a:r>
              <a:rPr lang="en-US" dirty="0"/>
              <a:t>Programming language, </a:t>
            </a:r>
          </a:p>
          <a:p>
            <a:pPr lvl="1"/>
            <a:r>
              <a:rPr lang="en-US" dirty="0"/>
              <a:t>Web framework</a:t>
            </a:r>
          </a:p>
          <a:p>
            <a:pPr lvl="1"/>
            <a:r>
              <a:rPr lang="en-US" dirty="0"/>
              <a:t>Database. </a:t>
            </a:r>
          </a:p>
          <a:p>
            <a:endParaRPr lang="en-US" dirty="0"/>
          </a:p>
          <a:p>
            <a:r>
              <a:rPr lang="en-US" dirty="0"/>
              <a:t>Server side is the umbrella term used for websites where developers perform the following functions like programming the business logic, server side hosting and deployments, working with databases etc.</a:t>
            </a:r>
            <a:endParaRPr lang="bg-BG" dirty="0"/>
          </a:p>
        </p:txBody>
      </p:sp>
    </p:spTree>
    <p:extLst>
      <p:ext uri="{BB962C8B-B14F-4D97-AF65-F5344CB8AC3E}">
        <p14:creationId xmlns:p14="http://schemas.microsoft.com/office/powerpoint/2010/main" val="215685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DF65-F1B7-4802-AD5E-21DC126706B5}"/>
              </a:ext>
            </a:extLst>
          </p:cNvPr>
          <p:cNvSpPr>
            <a:spLocks noGrp="1"/>
          </p:cNvSpPr>
          <p:nvPr>
            <p:ph type="title"/>
          </p:nvPr>
        </p:nvSpPr>
        <p:spPr/>
        <p:txBody>
          <a:bodyPr/>
          <a:lstStyle/>
          <a:p>
            <a:r>
              <a:rPr lang="en-US" dirty="0"/>
              <a:t>Server side technologies</a:t>
            </a:r>
            <a:endParaRPr lang="bg-BG" dirty="0"/>
          </a:p>
        </p:txBody>
      </p:sp>
      <p:sp>
        <p:nvSpPr>
          <p:cNvPr id="3" name="Text Placeholder 2">
            <a:extLst>
              <a:ext uri="{FF2B5EF4-FFF2-40B4-BE49-F238E27FC236}">
                <a16:creationId xmlns:a16="http://schemas.microsoft.com/office/drawing/2014/main" id="{5C3541E6-DF2C-489F-8780-771C5840EC34}"/>
              </a:ext>
            </a:extLst>
          </p:cNvPr>
          <p:cNvSpPr>
            <a:spLocks noGrp="1"/>
          </p:cNvSpPr>
          <p:nvPr>
            <p:ph type="body" idx="1"/>
          </p:nvPr>
        </p:nvSpPr>
        <p:spPr/>
        <p:txBody>
          <a:bodyPr/>
          <a:lstStyle/>
          <a:p>
            <a:r>
              <a:rPr lang="en-US" dirty="0"/>
              <a:t>The server side stack responds to user requests, accesses the database and executes simple CRUD (Create, Read, Update and Delete) operations. </a:t>
            </a:r>
          </a:p>
          <a:p>
            <a:endParaRPr lang="en-US" dirty="0"/>
          </a:p>
          <a:p>
            <a:r>
              <a:rPr lang="en-US" dirty="0"/>
              <a:t>LAMP is the abbreviation for Linux, Apache, MySQL and PHP. Linux is the server operating system, Apache is the web server, MySQL is the database and P is for PHP, the scripting language.</a:t>
            </a:r>
          </a:p>
          <a:p>
            <a:endParaRPr lang="en-US" dirty="0"/>
          </a:p>
          <a:p>
            <a:r>
              <a:rPr lang="en-US" dirty="0"/>
              <a:t>Python-Django framework is used for whipping up a quick working prototype, mainly by the entrepreneurs. Instead of PHP, developers use Ruby or Python too. </a:t>
            </a:r>
          </a:p>
          <a:p>
            <a:endParaRPr lang="en-US" dirty="0"/>
          </a:p>
          <a:p>
            <a:r>
              <a:rPr lang="en-US" dirty="0"/>
              <a:t>Developers prefer to use popular frameworks because they provide them with the vetted implementations of common features like data access, user authentication etc.</a:t>
            </a:r>
            <a:endParaRPr lang="bg-BG" dirty="0"/>
          </a:p>
        </p:txBody>
      </p:sp>
    </p:spTree>
    <p:extLst>
      <p:ext uri="{BB962C8B-B14F-4D97-AF65-F5344CB8AC3E}">
        <p14:creationId xmlns:p14="http://schemas.microsoft.com/office/powerpoint/2010/main" val="67775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2E39-04F5-48AF-84B9-CE55D36BC59F}"/>
              </a:ext>
            </a:extLst>
          </p:cNvPr>
          <p:cNvSpPr>
            <a:spLocks noGrp="1"/>
          </p:cNvSpPr>
          <p:nvPr>
            <p:ph type="title"/>
          </p:nvPr>
        </p:nvSpPr>
        <p:spPr/>
        <p:txBody>
          <a:bodyPr/>
          <a:lstStyle/>
          <a:p>
            <a:r>
              <a:rPr lang="en-US" dirty="0"/>
              <a:t>Server side technologies - ASP and ASP.NET</a:t>
            </a:r>
            <a:endParaRPr lang="bg-BG" dirty="0"/>
          </a:p>
        </p:txBody>
      </p:sp>
      <p:sp>
        <p:nvSpPr>
          <p:cNvPr id="3" name="Text Placeholder 2">
            <a:extLst>
              <a:ext uri="{FF2B5EF4-FFF2-40B4-BE49-F238E27FC236}">
                <a16:creationId xmlns:a16="http://schemas.microsoft.com/office/drawing/2014/main" id="{38D92056-2DB7-4397-9DB1-3AB55BE0110E}"/>
              </a:ext>
            </a:extLst>
          </p:cNvPr>
          <p:cNvSpPr>
            <a:spLocks noGrp="1"/>
          </p:cNvSpPr>
          <p:nvPr>
            <p:ph type="body" idx="1"/>
          </p:nvPr>
        </p:nvSpPr>
        <p:spPr>
          <a:xfrm>
            <a:off x="1730000" y="1439694"/>
            <a:ext cx="10072894" cy="5110263"/>
          </a:xfrm>
        </p:spPr>
        <p:txBody>
          <a:bodyPr/>
          <a:lstStyle/>
          <a:p>
            <a:r>
              <a:rPr lang="en-US" dirty="0"/>
              <a:t>ASP stands for Active Server Pages</a:t>
            </a:r>
          </a:p>
          <a:p>
            <a:endParaRPr lang="en-US" dirty="0"/>
          </a:p>
          <a:p>
            <a:r>
              <a:rPr lang="en-US" dirty="0"/>
              <a:t>ASP is a development framework for building web pages.</a:t>
            </a:r>
          </a:p>
          <a:p>
            <a:endParaRPr lang="en-US" dirty="0"/>
          </a:p>
          <a:p>
            <a:r>
              <a:rPr lang="en-US" dirty="0"/>
              <a:t>ASP supports many different development models:</a:t>
            </a:r>
            <a:endParaRPr lang="bg-BG" dirty="0"/>
          </a:p>
          <a:p>
            <a:pPr lvl="1"/>
            <a:r>
              <a:rPr lang="en-US" dirty="0"/>
              <a:t>Classic ASP</a:t>
            </a:r>
            <a:r>
              <a:rPr lang="bg-BG" dirty="0"/>
              <a:t> - </a:t>
            </a:r>
            <a:r>
              <a:rPr lang="en-US" dirty="0"/>
              <a:t>1998 as Microsoft's first server side scripting language</a:t>
            </a:r>
          </a:p>
          <a:p>
            <a:pPr lvl="1"/>
            <a:r>
              <a:rPr lang="en-US" dirty="0"/>
              <a:t>ASP.NET Web Forms</a:t>
            </a:r>
            <a:r>
              <a:rPr lang="bg-BG" dirty="0"/>
              <a:t> - </a:t>
            </a:r>
            <a:r>
              <a:rPr lang="en-US" dirty="0"/>
              <a:t>event driven application model</a:t>
            </a:r>
          </a:p>
          <a:p>
            <a:pPr lvl="1"/>
            <a:r>
              <a:rPr lang="en-US" dirty="0"/>
              <a:t>ASP.NET MVC</a:t>
            </a:r>
            <a:r>
              <a:rPr lang="bg-BG" dirty="0"/>
              <a:t> - </a:t>
            </a:r>
            <a:r>
              <a:rPr lang="en-US" dirty="0"/>
              <a:t>MVC application model (Model-View-Controller)</a:t>
            </a:r>
          </a:p>
          <a:p>
            <a:pPr lvl="1"/>
            <a:r>
              <a:rPr lang="en-US" dirty="0"/>
              <a:t>ASP.NET Web Pages</a:t>
            </a:r>
            <a:r>
              <a:rPr lang="bg-BG" dirty="0"/>
              <a:t> - </a:t>
            </a:r>
            <a:r>
              <a:rPr lang="en-US" dirty="0"/>
              <a:t>SPA application model (Single Page Application)</a:t>
            </a:r>
          </a:p>
          <a:p>
            <a:pPr lvl="1"/>
            <a:r>
              <a:rPr lang="en-US" dirty="0"/>
              <a:t>ASP.NET API</a:t>
            </a:r>
            <a:r>
              <a:rPr lang="bg-BG" dirty="0"/>
              <a:t> - </a:t>
            </a:r>
            <a:r>
              <a:rPr lang="en-US" dirty="0"/>
              <a:t> API application model (Application Programming Interface)</a:t>
            </a:r>
          </a:p>
          <a:p>
            <a:pPr lvl="1"/>
            <a:r>
              <a:rPr lang="en-US" dirty="0"/>
              <a:t>ASP.NET Core</a:t>
            </a:r>
            <a:r>
              <a:rPr lang="bg-BG" dirty="0"/>
              <a:t> - </a:t>
            </a:r>
            <a:r>
              <a:rPr lang="en-US" dirty="0"/>
              <a:t>released in 2016</a:t>
            </a:r>
            <a:r>
              <a:rPr lang="bg-BG" dirty="0"/>
              <a:t>, </a:t>
            </a:r>
            <a:r>
              <a:rPr lang="en-US" dirty="0"/>
              <a:t>merges ASP.NET MVC, ASP.NET Web API, and ASP.NET Web Pages into one application framework</a:t>
            </a:r>
            <a:endParaRPr lang="bg-BG" dirty="0"/>
          </a:p>
        </p:txBody>
      </p:sp>
    </p:spTree>
    <p:extLst>
      <p:ext uri="{BB962C8B-B14F-4D97-AF65-F5344CB8AC3E}">
        <p14:creationId xmlns:p14="http://schemas.microsoft.com/office/powerpoint/2010/main" val="323795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E731-3E2D-4B75-87A1-EF7F851F3D3C}"/>
              </a:ext>
            </a:extLst>
          </p:cNvPr>
          <p:cNvSpPr>
            <a:spLocks noGrp="1"/>
          </p:cNvSpPr>
          <p:nvPr>
            <p:ph type="title"/>
          </p:nvPr>
        </p:nvSpPr>
        <p:spPr/>
        <p:txBody>
          <a:bodyPr/>
          <a:lstStyle/>
          <a:p>
            <a:r>
              <a:rPr lang="en-US" dirty="0"/>
              <a:t>Server side and </a:t>
            </a:r>
            <a:r>
              <a:rPr lang="en-US" dirty="0" err="1"/>
              <a:t>Javascript</a:t>
            </a:r>
            <a:endParaRPr lang="bg-BG" dirty="0"/>
          </a:p>
        </p:txBody>
      </p:sp>
      <p:sp>
        <p:nvSpPr>
          <p:cNvPr id="3" name="Text Placeholder 2">
            <a:extLst>
              <a:ext uri="{FF2B5EF4-FFF2-40B4-BE49-F238E27FC236}">
                <a16:creationId xmlns:a16="http://schemas.microsoft.com/office/drawing/2014/main" id="{8DB8133B-BBD3-4D7B-98A4-B46A51EFCF6F}"/>
              </a:ext>
            </a:extLst>
          </p:cNvPr>
          <p:cNvSpPr>
            <a:spLocks noGrp="1"/>
          </p:cNvSpPr>
          <p:nvPr>
            <p:ph type="body" idx="1"/>
          </p:nvPr>
        </p:nvSpPr>
        <p:spPr>
          <a:xfrm>
            <a:off x="1730000" y="1329447"/>
            <a:ext cx="10111804" cy="5110264"/>
          </a:xfrm>
        </p:spPr>
        <p:txBody>
          <a:bodyPr/>
          <a:lstStyle/>
          <a:p>
            <a:r>
              <a:rPr lang="en-US" dirty="0"/>
              <a:t>Special mention must be made about JavaScript, which was just a browser scripting language until a little while ago. </a:t>
            </a:r>
          </a:p>
          <a:p>
            <a:r>
              <a:rPr lang="en-US" dirty="0"/>
              <a:t>It then emerged as a popular server side programming language. JavaScript’s MEAN stack rose to popularity as one of the most popular choices for MVPs.</a:t>
            </a:r>
          </a:p>
          <a:p>
            <a:endParaRPr lang="en-US" dirty="0"/>
          </a:p>
          <a:p>
            <a:r>
              <a:rPr lang="en-US" dirty="0"/>
              <a:t>MEAN is short for </a:t>
            </a:r>
          </a:p>
          <a:p>
            <a:pPr lvl="1"/>
            <a:r>
              <a:rPr lang="en-US" dirty="0"/>
              <a:t>MongoDB, </a:t>
            </a:r>
          </a:p>
          <a:p>
            <a:pPr lvl="1"/>
            <a:r>
              <a:rPr lang="en-US" dirty="0"/>
              <a:t>Express.js, </a:t>
            </a:r>
          </a:p>
          <a:p>
            <a:pPr lvl="1"/>
            <a:r>
              <a:rPr lang="en-US" dirty="0" err="1"/>
              <a:t>Angularjs</a:t>
            </a:r>
            <a:r>
              <a:rPr lang="en-US" dirty="0"/>
              <a:t> </a:t>
            </a:r>
          </a:p>
          <a:p>
            <a:pPr lvl="1"/>
            <a:r>
              <a:rPr lang="en-US" dirty="0"/>
              <a:t>Node.js</a:t>
            </a:r>
            <a:endParaRPr lang="bg-BG" dirty="0"/>
          </a:p>
          <a:p>
            <a:endParaRPr lang="bg-BG" dirty="0"/>
          </a:p>
          <a:p>
            <a:r>
              <a:rPr lang="en-US" dirty="0"/>
              <a:t>MongoDB acts as the NoSQL database, Express and Node runs on backend and AngularJS renders the interface.</a:t>
            </a:r>
            <a:endParaRPr lang="bg-BG" dirty="0"/>
          </a:p>
        </p:txBody>
      </p:sp>
    </p:spTree>
    <p:extLst>
      <p:ext uri="{BB962C8B-B14F-4D97-AF65-F5344CB8AC3E}">
        <p14:creationId xmlns:p14="http://schemas.microsoft.com/office/powerpoint/2010/main" val="2808717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EFFC-7015-4781-98C1-BA6A31DCE32C}"/>
              </a:ext>
            </a:extLst>
          </p:cNvPr>
          <p:cNvSpPr>
            <a:spLocks noGrp="1"/>
          </p:cNvSpPr>
          <p:nvPr>
            <p:ph type="title"/>
          </p:nvPr>
        </p:nvSpPr>
        <p:spPr/>
        <p:txBody>
          <a:bodyPr/>
          <a:lstStyle/>
          <a:p>
            <a:r>
              <a:rPr lang="en-US" dirty="0"/>
              <a:t>Web development</a:t>
            </a:r>
            <a:endParaRPr lang="bg-BG" dirty="0"/>
          </a:p>
        </p:txBody>
      </p:sp>
      <p:sp>
        <p:nvSpPr>
          <p:cNvPr id="3" name="Text Placeholder 2">
            <a:extLst>
              <a:ext uri="{FF2B5EF4-FFF2-40B4-BE49-F238E27FC236}">
                <a16:creationId xmlns:a16="http://schemas.microsoft.com/office/drawing/2014/main" id="{F3DB23C3-FE92-477D-9871-9DEF36DBECFE}"/>
              </a:ext>
            </a:extLst>
          </p:cNvPr>
          <p:cNvSpPr>
            <a:spLocks noGrp="1"/>
          </p:cNvSpPr>
          <p:nvPr>
            <p:ph type="body" idx="1"/>
          </p:nvPr>
        </p:nvSpPr>
        <p:spPr/>
        <p:txBody>
          <a:bodyPr/>
          <a:lstStyle/>
          <a:p>
            <a:r>
              <a:rPr lang="en-US" dirty="0"/>
              <a:t>Developer roadmaps</a:t>
            </a:r>
          </a:p>
          <a:p>
            <a:endParaRPr lang="en-US" dirty="0"/>
          </a:p>
          <a:p>
            <a:pPr lvl="1"/>
            <a:r>
              <a:rPr lang="en-US" dirty="0">
                <a:hlinkClick r:id="rId2"/>
              </a:rPr>
              <a:t>https://roadmap.sh/</a:t>
            </a:r>
            <a:r>
              <a:rPr lang="en-US" dirty="0"/>
              <a:t> </a:t>
            </a:r>
            <a:endParaRPr lang="bg-BG" dirty="0"/>
          </a:p>
        </p:txBody>
      </p:sp>
    </p:spTree>
    <p:extLst>
      <p:ext uri="{BB962C8B-B14F-4D97-AF65-F5344CB8AC3E}">
        <p14:creationId xmlns:p14="http://schemas.microsoft.com/office/powerpoint/2010/main" val="376255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1637-37BA-44C9-9C11-04EF6D2D53B3}"/>
              </a:ext>
            </a:extLst>
          </p:cNvPr>
          <p:cNvSpPr>
            <a:spLocks noGrp="1"/>
          </p:cNvSpPr>
          <p:nvPr>
            <p:ph type="ctrTitle"/>
          </p:nvPr>
        </p:nvSpPr>
        <p:spPr/>
        <p:txBody>
          <a:bodyPr/>
          <a:lstStyle/>
          <a:p>
            <a:r>
              <a:rPr lang="en-US" dirty="0"/>
              <a:t>Choosing a Web Tech Stack </a:t>
            </a:r>
            <a:endParaRPr lang="bg-BG" dirty="0"/>
          </a:p>
        </p:txBody>
      </p:sp>
      <p:sp>
        <p:nvSpPr>
          <p:cNvPr id="3" name="Text Placeholder 2">
            <a:extLst>
              <a:ext uri="{FF2B5EF4-FFF2-40B4-BE49-F238E27FC236}">
                <a16:creationId xmlns:a16="http://schemas.microsoft.com/office/drawing/2014/main" id="{4238144B-D081-4CA0-BB41-69EFAA012BB5}"/>
              </a:ext>
            </a:extLst>
          </p:cNvPr>
          <p:cNvSpPr>
            <a:spLocks noGrp="1"/>
          </p:cNvSpPr>
          <p:nvPr>
            <p:ph type="subTitle" idx="1"/>
          </p:nvPr>
        </p:nvSpPr>
        <p:spPr/>
        <p:txBody>
          <a:bodyPr/>
          <a:lstStyle/>
          <a:p>
            <a:r>
              <a:rPr lang="en-US" dirty="0"/>
              <a:t>Factors to be Considered</a:t>
            </a:r>
            <a:endParaRPr lang="bg-BG" dirty="0"/>
          </a:p>
        </p:txBody>
      </p:sp>
    </p:spTree>
    <p:extLst>
      <p:ext uri="{BB962C8B-B14F-4D97-AF65-F5344CB8AC3E}">
        <p14:creationId xmlns:p14="http://schemas.microsoft.com/office/powerpoint/2010/main" val="362891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FD0AE0-8B87-4C60-8BA6-D8A9E1DD245F}"/>
              </a:ext>
            </a:extLst>
          </p:cNvPr>
          <p:cNvSpPr>
            <a:spLocks noGrp="1"/>
          </p:cNvSpPr>
          <p:nvPr>
            <p:ph type="title"/>
          </p:nvPr>
        </p:nvSpPr>
        <p:spPr/>
        <p:txBody>
          <a:bodyPr/>
          <a:lstStyle/>
          <a:p>
            <a:r>
              <a:rPr lang="en-US" dirty="0"/>
              <a:t>#1. Type of Project</a:t>
            </a:r>
            <a:endParaRPr lang="bg-BG" dirty="0"/>
          </a:p>
        </p:txBody>
      </p:sp>
      <p:sp>
        <p:nvSpPr>
          <p:cNvPr id="4" name="Text Placeholder 3">
            <a:extLst>
              <a:ext uri="{FF2B5EF4-FFF2-40B4-BE49-F238E27FC236}">
                <a16:creationId xmlns:a16="http://schemas.microsoft.com/office/drawing/2014/main" id="{3C612B16-D9F2-45A8-9315-B32D17656165}"/>
              </a:ext>
            </a:extLst>
          </p:cNvPr>
          <p:cNvSpPr>
            <a:spLocks noGrp="1"/>
          </p:cNvSpPr>
          <p:nvPr>
            <p:ph type="body" idx="1"/>
          </p:nvPr>
        </p:nvSpPr>
        <p:spPr>
          <a:xfrm>
            <a:off x="1729999" y="1180288"/>
            <a:ext cx="10364723" cy="5499371"/>
          </a:xfrm>
        </p:spPr>
        <p:txBody>
          <a:bodyPr/>
          <a:lstStyle/>
          <a:p>
            <a:r>
              <a:rPr lang="en-US" sz="1400" dirty="0"/>
              <a:t>The type of project is always a determinant in choosing the right stack.</a:t>
            </a:r>
          </a:p>
          <a:p>
            <a:endParaRPr lang="en-US" sz="1400" dirty="0">
              <a:solidFill>
                <a:srgbClr val="00B0F0"/>
              </a:solidFill>
            </a:endParaRPr>
          </a:p>
          <a:p>
            <a:r>
              <a:rPr lang="en-US" sz="1400" dirty="0">
                <a:solidFill>
                  <a:srgbClr val="00B0F0"/>
                </a:solidFill>
              </a:rPr>
              <a:t>Small projects </a:t>
            </a:r>
            <a:r>
              <a:rPr lang="en-US" sz="1400" dirty="0"/>
              <a:t>— If the project is a small one, and you need to deliver it in the shortest time possible, then simple technologies like CMS or </a:t>
            </a:r>
            <a:r>
              <a:rPr lang="en-US" sz="1400" dirty="0" err="1"/>
              <a:t>Wordpress</a:t>
            </a:r>
            <a:r>
              <a:rPr lang="en-US" sz="1400" dirty="0"/>
              <a:t> can be used; especially if the requirement entails a working prototype that has be delivered within a strict timeline.</a:t>
            </a:r>
          </a:p>
          <a:p>
            <a:r>
              <a:rPr lang="en-US" sz="1400" dirty="0">
                <a:solidFill>
                  <a:srgbClr val="00B0F0"/>
                </a:solidFill>
              </a:rPr>
              <a:t>Mid-range projects </a:t>
            </a:r>
            <a:r>
              <a:rPr lang="en-US" sz="1400" dirty="0"/>
              <a:t>— But when the project is small to mid-level, then it would need a combination of programming languages because the developers would need something that provides them with various functionalities and seamless integrations across multiple platforms. Apps for such projects could include e-commerce websites, financial industry, major government projects etc. In such cases, Java and C# are the commonly used programming languages.</a:t>
            </a:r>
          </a:p>
          <a:p>
            <a:r>
              <a:rPr lang="en-US" sz="1400" dirty="0">
                <a:solidFill>
                  <a:srgbClr val="00B0F0"/>
                </a:solidFill>
              </a:rPr>
              <a:t>Complex projects </a:t>
            </a:r>
            <a:r>
              <a:rPr lang="en-US" sz="1400" dirty="0"/>
              <a:t>— Then there are complex projects where the developers have to create web apps with several functions. Here too, they will be working with several programming languages and making use of different web technologies. Examples of such projects would be social networks, huge e-commerce marketplaces, etc.</a:t>
            </a:r>
          </a:p>
          <a:p>
            <a:endParaRPr lang="en-US" sz="1400" dirty="0"/>
          </a:p>
          <a:p>
            <a:r>
              <a:rPr lang="en-US" sz="1400" dirty="0"/>
              <a:t>While deciding on the size of the project, it is imperative to look at the business goals as well. This is because the impact of technologies used would directly influence the business goals, because the aim is to provide seamless customer experience. Two main things to consider would include:</a:t>
            </a:r>
          </a:p>
          <a:p>
            <a:endParaRPr lang="en-US" sz="1400" dirty="0"/>
          </a:p>
          <a:p>
            <a:r>
              <a:rPr lang="en-US" sz="1400" u="sng" dirty="0"/>
              <a:t>Processing heavy loads</a:t>
            </a:r>
            <a:r>
              <a:rPr lang="en-US" sz="1400" dirty="0"/>
              <a:t> — If the processing load is huge, then you need to rely on programming languages and frameworks that support this.</a:t>
            </a:r>
          </a:p>
          <a:p>
            <a:endParaRPr lang="en-US" sz="1400" dirty="0"/>
          </a:p>
          <a:p>
            <a:r>
              <a:rPr lang="en-US" sz="1400" u="sng" dirty="0"/>
              <a:t>Low latency </a:t>
            </a:r>
            <a:r>
              <a:rPr lang="en-US" sz="1400" dirty="0"/>
              <a:t>— You may have to use a web stack that reduces latency and make the application highly responsive.</a:t>
            </a:r>
            <a:endParaRPr lang="bg-BG" sz="1400" dirty="0"/>
          </a:p>
        </p:txBody>
      </p:sp>
    </p:spTree>
    <p:extLst>
      <p:ext uri="{BB962C8B-B14F-4D97-AF65-F5344CB8AC3E}">
        <p14:creationId xmlns:p14="http://schemas.microsoft.com/office/powerpoint/2010/main" val="159371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B76B-8A56-4081-A825-D34CCE0C34E0}"/>
              </a:ext>
            </a:extLst>
          </p:cNvPr>
          <p:cNvSpPr>
            <a:spLocks noGrp="1"/>
          </p:cNvSpPr>
          <p:nvPr>
            <p:ph type="title"/>
          </p:nvPr>
        </p:nvSpPr>
        <p:spPr/>
        <p:txBody>
          <a:bodyPr/>
          <a:lstStyle/>
          <a:p>
            <a:r>
              <a:rPr lang="en-US" dirty="0"/>
              <a:t>#2. Team’s Expertise and Knowledge Base</a:t>
            </a:r>
            <a:endParaRPr lang="bg-BG" dirty="0"/>
          </a:p>
        </p:txBody>
      </p:sp>
      <p:sp>
        <p:nvSpPr>
          <p:cNvPr id="3" name="Text Placeholder 2">
            <a:extLst>
              <a:ext uri="{FF2B5EF4-FFF2-40B4-BE49-F238E27FC236}">
                <a16:creationId xmlns:a16="http://schemas.microsoft.com/office/drawing/2014/main" id="{62E274AC-C5C6-472F-BEB0-E520EBE78396}"/>
              </a:ext>
            </a:extLst>
          </p:cNvPr>
          <p:cNvSpPr>
            <a:spLocks noGrp="1"/>
          </p:cNvSpPr>
          <p:nvPr>
            <p:ph type="body" idx="1"/>
          </p:nvPr>
        </p:nvSpPr>
        <p:spPr>
          <a:xfrm>
            <a:off x="1730000" y="1335932"/>
            <a:ext cx="10144230" cy="5136204"/>
          </a:xfrm>
        </p:spPr>
        <p:txBody>
          <a:bodyPr/>
          <a:lstStyle/>
          <a:p>
            <a:r>
              <a:rPr lang="en-US" dirty="0"/>
              <a:t>An important factor to consider is the level of expertise the developer team possesses on working with various technology stacks. Even after deciding on the tech stack, remember, the job doesn’t end there. The developer team will have to maintain the app after launch too.</a:t>
            </a:r>
          </a:p>
          <a:p>
            <a:endParaRPr lang="en-US" dirty="0"/>
          </a:p>
          <a:p>
            <a:r>
              <a:rPr lang="en-US" dirty="0"/>
              <a:t>The reason why expertise is so important is that developer may trudge along issues when they are producing codes. And to find a solution, the team has to be really experienced, because the project runs on a deadline and work has to be done fast.</a:t>
            </a:r>
          </a:p>
          <a:p>
            <a:endParaRPr lang="en-US" dirty="0"/>
          </a:p>
          <a:p>
            <a:r>
              <a:rPr lang="en-US" dirty="0"/>
              <a:t>So if you are about to choose a web tech stack, make sure it has huge developer community and rich documentation. Keeping tabs on </a:t>
            </a:r>
            <a:r>
              <a:rPr lang="en-US" dirty="0" err="1"/>
              <a:t>Github</a:t>
            </a:r>
            <a:r>
              <a:rPr lang="en-US" dirty="0"/>
              <a:t> and </a:t>
            </a:r>
            <a:r>
              <a:rPr lang="en-US" dirty="0" err="1"/>
              <a:t>Stackoverflow</a:t>
            </a:r>
            <a:r>
              <a:rPr lang="en-US" dirty="0"/>
              <a:t> would help you understand the strength of the developer community of different programming languages.</a:t>
            </a:r>
          </a:p>
          <a:p>
            <a:endParaRPr lang="en-US" dirty="0"/>
          </a:p>
          <a:p>
            <a:r>
              <a:rPr lang="en-US" dirty="0"/>
              <a:t>It is also important to choose technologies that are easily testable. And certain technologies call for Test Driven Development (TDD) where you’ve got to test first and code later. Through TDD, you can be assured of project quality and speed. The developer team must be equipped and experienced to deal with the TDD approach.</a:t>
            </a:r>
            <a:endParaRPr lang="bg-BG" dirty="0"/>
          </a:p>
        </p:txBody>
      </p:sp>
    </p:spTree>
    <p:extLst>
      <p:ext uri="{BB962C8B-B14F-4D97-AF65-F5344CB8AC3E}">
        <p14:creationId xmlns:p14="http://schemas.microsoft.com/office/powerpoint/2010/main" val="155028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C92A-8FA7-479F-A0D0-3B32A891E28E}"/>
              </a:ext>
            </a:extLst>
          </p:cNvPr>
          <p:cNvSpPr>
            <a:spLocks noGrp="1"/>
          </p:cNvSpPr>
          <p:nvPr>
            <p:ph type="title"/>
          </p:nvPr>
        </p:nvSpPr>
        <p:spPr/>
        <p:txBody>
          <a:bodyPr/>
          <a:lstStyle/>
          <a:p>
            <a:r>
              <a:rPr lang="en-US" dirty="0"/>
              <a:t>#3. Time to Market (TTM)</a:t>
            </a:r>
            <a:endParaRPr lang="bg-BG" dirty="0"/>
          </a:p>
        </p:txBody>
      </p:sp>
      <p:sp>
        <p:nvSpPr>
          <p:cNvPr id="3" name="Text Placeholder 2">
            <a:extLst>
              <a:ext uri="{FF2B5EF4-FFF2-40B4-BE49-F238E27FC236}">
                <a16:creationId xmlns:a16="http://schemas.microsoft.com/office/drawing/2014/main" id="{677EDD10-C214-4F4F-BDFB-65712187778E}"/>
              </a:ext>
            </a:extLst>
          </p:cNvPr>
          <p:cNvSpPr>
            <a:spLocks noGrp="1"/>
          </p:cNvSpPr>
          <p:nvPr>
            <p:ph type="body" idx="1"/>
          </p:nvPr>
        </p:nvSpPr>
        <p:spPr>
          <a:xfrm>
            <a:off x="1730000" y="1212715"/>
            <a:ext cx="10189626" cy="4759052"/>
          </a:xfrm>
        </p:spPr>
        <p:txBody>
          <a:bodyPr/>
          <a:lstStyle/>
          <a:p>
            <a:r>
              <a:rPr lang="en-US" sz="1400" dirty="0"/>
              <a:t>Planning a date for the product launch and finishing product on time is a challenge. So consider the “Time to market” factor when you pick a tech stack. If it consumes a lot of time for development and testing, remember there is a high chance you will not make it on time for the launch date. And the lesser time you take to develop an app, the cheaper it will be for the company.</a:t>
            </a:r>
          </a:p>
          <a:p>
            <a:endParaRPr lang="en-US" sz="1400" dirty="0"/>
          </a:p>
          <a:p>
            <a:r>
              <a:rPr lang="en-US" sz="1400" dirty="0"/>
              <a:t>Time to market or TTM heavily depends on the technology stack you choose for the web app. Here are some factors affecting that:</a:t>
            </a:r>
          </a:p>
          <a:p>
            <a:endParaRPr lang="en-US" sz="1400" dirty="0"/>
          </a:p>
          <a:p>
            <a:r>
              <a:rPr lang="en-US" sz="1400" dirty="0">
                <a:solidFill>
                  <a:srgbClr val="00B0F0"/>
                </a:solidFill>
              </a:rPr>
              <a:t>Unique &amp; innovative solutions </a:t>
            </a:r>
            <a:r>
              <a:rPr lang="en-US" sz="1400" dirty="0"/>
              <a:t>— If you stumble upon a tech stack that provides a unique solution for adding functionality to your app, then you can consider using it. An example will be </a:t>
            </a:r>
            <a:r>
              <a:rPr lang="en-US" sz="1400" dirty="0" err="1"/>
              <a:t>RoR</a:t>
            </a:r>
            <a:r>
              <a:rPr lang="en-US" sz="1400" dirty="0"/>
              <a:t> stack with its impressive open source libraries called gems. Gems really help in reducing TTM.</a:t>
            </a:r>
          </a:p>
          <a:p>
            <a:endParaRPr lang="en-US" sz="1400" dirty="0"/>
          </a:p>
          <a:p>
            <a:r>
              <a:rPr lang="en-US" sz="1400" dirty="0">
                <a:solidFill>
                  <a:srgbClr val="00B0F0"/>
                </a:solidFill>
              </a:rPr>
              <a:t>Third-party integrations </a:t>
            </a:r>
            <a:r>
              <a:rPr lang="en-US" sz="1400" dirty="0"/>
              <a:t>— If your app needs certain features from third-party solutions, then choose a tech stack that allows for seamless integration. This helps you to easily add the functions that you need for your app.</a:t>
            </a:r>
          </a:p>
          <a:p>
            <a:endParaRPr lang="en-US" sz="1400" dirty="0"/>
          </a:p>
          <a:p>
            <a:r>
              <a:rPr lang="en-US" sz="1400" dirty="0">
                <a:solidFill>
                  <a:srgbClr val="00B0F0"/>
                </a:solidFill>
              </a:rPr>
              <a:t>Developer expertise </a:t>
            </a:r>
            <a:r>
              <a:rPr lang="en-US" sz="1400" dirty="0"/>
              <a:t>— As mentioned above, developer expertise will directly influence your TTM. If you have an efficient developer team with a strong knowledge base, then you can release your product on time, free of bugs.</a:t>
            </a:r>
            <a:endParaRPr lang="bg-BG" sz="1400" dirty="0"/>
          </a:p>
        </p:txBody>
      </p:sp>
    </p:spTree>
    <p:extLst>
      <p:ext uri="{BB962C8B-B14F-4D97-AF65-F5344CB8AC3E}">
        <p14:creationId xmlns:p14="http://schemas.microsoft.com/office/powerpoint/2010/main" val="1237285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77F8-736D-434D-8A57-64A799D11892}"/>
              </a:ext>
            </a:extLst>
          </p:cNvPr>
          <p:cNvSpPr>
            <a:spLocks noGrp="1"/>
          </p:cNvSpPr>
          <p:nvPr>
            <p:ph type="title"/>
          </p:nvPr>
        </p:nvSpPr>
        <p:spPr/>
        <p:txBody>
          <a:bodyPr/>
          <a:lstStyle/>
          <a:p>
            <a:r>
              <a:rPr lang="en-US" dirty="0"/>
              <a:t>#4. Scalability</a:t>
            </a:r>
            <a:endParaRPr lang="bg-BG" dirty="0"/>
          </a:p>
        </p:txBody>
      </p:sp>
      <p:sp>
        <p:nvSpPr>
          <p:cNvPr id="3" name="Text Placeholder 2">
            <a:extLst>
              <a:ext uri="{FF2B5EF4-FFF2-40B4-BE49-F238E27FC236}">
                <a16:creationId xmlns:a16="http://schemas.microsoft.com/office/drawing/2014/main" id="{6BBF87CE-F3C9-4B56-BC35-9B246C62ED0D}"/>
              </a:ext>
            </a:extLst>
          </p:cNvPr>
          <p:cNvSpPr>
            <a:spLocks noGrp="1"/>
          </p:cNvSpPr>
          <p:nvPr>
            <p:ph type="body" idx="1"/>
          </p:nvPr>
        </p:nvSpPr>
        <p:spPr>
          <a:xfrm>
            <a:off x="1729999" y="1446178"/>
            <a:ext cx="10033983" cy="5129719"/>
          </a:xfrm>
        </p:spPr>
        <p:txBody>
          <a:bodyPr/>
          <a:lstStyle/>
          <a:p>
            <a:r>
              <a:rPr lang="en-US" dirty="0"/>
              <a:t>Scalability refers to the ability of the application or website to handle work. As the number of users goes up, the app must be able to handle the growth spurt, including the seasonal spikes. The developers should choose a stack that will accommodate future growth of the app. The dimensions of growth could be horizontal and vertical.</a:t>
            </a:r>
          </a:p>
          <a:p>
            <a:endParaRPr lang="en-US" dirty="0"/>
          </a:p>
          <a:p>
            <a:r>
              <a:rPr lang="en-US" dirty="0"/>
              <a:t>Horizontal scaling means running the product on several servers at the same time to handle the influx of traffic. </a:t>
            </a:r>
            <a:endParaRPr lang="bg-BG" dirty="0"/>
          </a:p>
          <a:p>
            <a:endParaRPr lang="bg-BG" dirty="0"/>
          </a:p>
          <a:p>
            <a:r>
              <a:rPr lang="en-US" dirty="0"/>
              <a:t>Vertical scaling means you add more programs to process new data. Both horizontal and vertical scaling are important to prevent a product collapse in the future.</a:t>
            </a:r>
          </a:p>
          <a:p>
            <a:endParaRPr lang="en-US" dirty="0"/>
          </a:p>
          <a:p>
            <a:r>
              <a:rPr lang="en-US" dirty="0"/>
              <a:t>Before starting the app development, build a developer team for the Minimum Viable Product (MVP). MVP is the core set of deliverables that you need for the deployment of the web app. It is based on the highest return investment and lowest risk factor. While considering all the your parameters in choosing the web stack consider the MVP first, and then grow from there.</a:t>
            </a:r>
            <a:endParaRPr lang="bg-BG" dirty="0"/>
          </a:p>
        </p:txBody>
      </p:sp>
    </p:spTree>
    <p:extLst>
      <p:ext uri="{BB962C8B-B14F-4D97-AF65-F5344CB8AC3E}">
        <p14:creationId xmlns:p14="http://schemas.microsoft.com/office/powerpoint/2010/main" val="127507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1730000" y="525000"/>
            <a:ext cx="9385200" cy="12189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3600"/>
              <a:buFont typeface="Questrial"/>
              <a:buNone/>
            </a:pPr>
            <a:r>
              <a:rPr lang="en-US" sz="3600" dirty="0">
                <a:latin typeface="Questrial"/>
                <a:ea typeface="Questrial"/>
                <a:cs typeface="Questrial"/>
                <a:sym typeface="Questrial"/>
              </a:rPr>
              <a:t>What is </a:t>
            </a:r>
            <a:r>
              <a:rPr lang="en-US" sz="3600" b="0" i="0" u="none" strike="noStrike" cap="none" dirty="0">
                <a:solidFill>
                  <a:schemeClr val="lt1"/>
                </a:solidFill>
                <a:latin typeface="Questrial"/>
                <a:ea typeface="Questrial"/>
                <a:cs typeface="Questrial"/>
                <a:sym typeface="Questrial"/>
              </a:rPr>
              <a:t>Web Programming</a:t>
            </a:r>
            <a:endParaRPr dirty="0"/>
          </a:p>
        </p:txBody>
      </p:sp>
      <p:sp>
        <p:nvSpPr>
          <p:cNvPr id="153" name="Google Shape;153;p15"/>
          <p:cNvSpPr txBox="1">
            <a:spLocks noGrp="1"/>
          </p:cNvSpPr>
          <p:nvPr>
            <p:ph type="body" idx="1"/>
          </p:nvPr>
        </p:nvSpPr>
        <p:spPr>
          <a:xfrm>
            <a:off x="1730000" y="2090067"/>
            <a:ext cx="9385200" cy="38817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20000"/>
              </a:lnSpc>
              <a:spcBef>
                <a:spcPts val="0"/>
              </a:spcBef>
              <a:spcAft>
                <a:spcPts val="0"/>
              </a:spcAft>
              <a:buClr>
                <a:schemeClr val="lt1"/>
              </a:buClr>
              <a:buSzPts val="2800"/>
              <a:buFont typeface="Arial"/>
              <a:buChar char="•"/>
            </a:pPr>
            <a:r>
              <a:rPr lang="en-US" dirty="0"/>
              <a:t>This module will present the fundamental technologies behind the Web, as well as techniques for designing, developing, and evaluating Web-based applications. </a:t>
            </a:r>
          </a:p>
          <a:p>
            <a:pPr marL="457200" marR="0" lvl="0" indent="-406400" algn="l" rtl="0">
              <a:lnSpc>
                <a:spcPct val="120000"/>
              </a:lnSpc>
              <a:spcBef>
                <a:spcPts val="0"/>
              </a:spcBef>
              <a:spcAft>
                <a:spcPts val="0"/>
              </a:spcAft>
              <a:buClr>
                <a:schemeClr val="lt1"/>
              </a:buClr>
              <a:buSzPts val="2800"/>
              <a:buFont typeface="Arial"/>
              <a:buChar char="•"/>
            </a:pPr>
            <a:endParaRPr lang="en-US" dirty="0"/>
          </a:p>
          <a:p>
            <a:pPr marL="457200" marR="0" lvl="0" indent="-406400" algn="l" rtl="0">
              <a:lnSpc>
                <a:spcPct val="120000"/>
              </a:lnSpc>
              <a:spcBef>
                <a:spcPts val="0"/>
              </a:spcBef>
              <a:spcAft>
                <a:spcPts val="0"/>
              </a:spcAft>
              <a:buClr>
                <a:schemeClr val="lt1"/>
              </a:buClr>
              <a:buSzPts val="2800"/>
              <a:buFont typeface="Arial"/>
              <a:buChar char="•"/>
            </a:pPr>
            <a:r>
              <a:rPr lang="en-US" dirty="0"/>
              <a:t>Topics include </a:t>
            </a:r>
          </a:p>
          <a:p>
            <a:pPr lvl="1" indent="-406400">
              <a:lnSpc>
                <a:spcPct val="120000"/>
              </a:lnSpc>
              <a:spcBef>
                <a:spcPts val="0"/>
              </a:spcBef>
              <a:buSzPts val="2800"/>
              <a:buFont typeface="Arial"/>
              <a:buChar char="•"/>
            </a:pPr>
            <a:endParaRPr lang="en-US" dirty="0"/>
          </a:p>
          <a:p>
            <a:pPr lvl="1" indent="-406400">
              <a:lnSpc>
                <a:spcPct val="120000"/>
              </a:lnSpc>
              <a:spcBef>
                <a:spcPts val="0"/>
              </a:spcBef>
              <a:buSzPts val="2800"/>
              <a:buFont typeface="Arial"/>
              <a:buChar char="•"/>
            </a:pPr>
            <a:r>
              <a:rPr lang="en-US" dirty="0"/>
              <a:t>HTML</a:t>
            </a:r>
          </a:p>
          <a:p>
            <a:pPr lvl="1" indent="-406400">
              <a:lnSpc>
                <a:spcPct val="120000"/>
              </a:lnSpc>
              <a:spcBef>
                <a:spcPts val="0"/>
              </a:spcBef>
              <a:buSzPts val="2800"/>
              <a:buFont typeface="Arial"/>
              <a:buChar char="•"/>
            </a:pPr>
            <a:r>
              <a:rPr lang="en-US" dirty="0"/>
              <a:t>Cascading Style Sheets (CSS)</a:t>
            </a:r>
          </a:p>
          <a:p>
            <a:pPr lvl="1" indent="-406400">
              <a:lnSpc>
                <a:spcPct val="120000"/>
              </a:lnSpc>
              <a:spcBef>
                <a:spcPts val="0"/>
              </a:spcBef>
              <a:buSzPts val="2800"/>
              <a:buFont typeface="Arial"/>
              <a:buChar char="•"/>
            </a:pPr>
            <a:r>
              <a:rPr lang="en-US" dirty="0"/>
              <a:t>Dynamic client-side programming with JavaScript</a:t>
            </a:r>
          </a:p>
          <a:p>
            <a:pPr lvl="1" indent="-406400">
              <a:lnSpc>
                <a:spcPct val="120000"/>
              </a:lnSpc>
              <a:spcBef>
                <a:spcPts val="0"/>
              </a:spcBef>
              <a:buSzPts val="2800"/>
              <a:buFont typeface="Arial"/>
              <a:buChar char="•"/>
            </a:pPr>
            <a:r>
              <a:rPr lang="en-US" dirty="0"/>
              <a:t>HTML forms and CGI scripting</a:t>
            </a:r>
          </a:p>
          <a:p>
            <a:pPr lvl="1" indent="-406400">
              <a:lnSpc>
                <a:spcPct val="120000"/>
              </a:lnSpc>
              <a:spcBef>
                <a:spcPts val="0"/>
              </a:spcBef>
              <a:buSzPts val="2800"/>
              <a:buFont typeface="Arial"/>
              <a:buChar char="•"/>
            </a:pPr>
            <a:r>
              <a:rPr lang="en-US" dirty="0"/>
              <a:t>ASP.NET Core</a:t>
            </a:r>
          </a:p>
          <a:p>
            <a:pPr lvl="1" indent="-406400">
              <a:lnSpc>
                <a:spcPct val="120000"/>
              </a:lnSpc>
              <a:spcBef>
                <a:spcPts val="0"/>
              </a:spcBef>
              <a:buSzPts val="2800"/>
              <a:buFont typeface="Arial"/>
              <a:buChar char="•"/>
            </a:pPr>
            <a:r>
              <a:rPr lang="en-US" dirty="0" err="1"/>
              <a:t>Linq</a:t>
            </a:r>
            <a:endParaRPr lang="en-US" dirty="0"/>
          </a:p>
          <a:p>
            <a:pPr lvl="1" indent="-406400">
              <a:lnSpc>
                <a:spcPct val="120000"/>
              </a:lnSpc>
              <a:spcBef>
                <a:spcPts val="0"/>
              </a:spcBef>
              <a:buSzPts val="2800"/>
              <a:buFont typeface="Arial"/>
              <a:buChar char="•"/>
            </a:pPr>
            <a:r>
              <a:rPr lang="en-US" dirty="0"/>
              <a:t>Dynamic web programming using Ajax.</a:t>
            </a:r>
          </a:p>
          <a:p>
            <a:pPr lvl="1" indent="-406400">
              <a:lnSpc>
                <a:spcPct val="120000"/>
              </a:lnSpc>
              <a:spcBef>
                <a:spcPts val="0"/>
              </a:spcBef>
              <a:buSzPts val="2800"/>
              <a:buFont typeface="Arial"/>
              <a:buChar char="•"/>
            </a:pPr>
            <a:r>
              <a:rPr lang="en-US" dirty="0"/>
              <a:t>Introduction to python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7FBD-1EC1-44C8-BBCD-CA26AD8B3C2A}"/>
              </a:ext>
            </a:extLst>
          </p:cNvPr>
          <p:cNvSpPr>
            <a:spLocks noGrp="1"/>
          </p:cNvSpPr>
          <p:nvPr>
            <p:ph type="title"/>
          </p:nvPr>
        </p:nvSpPr>
        <p:spPr/>
        <p:txBody>
          <a:bodyPr/>
          <a:lstStyle/>
          <a:p>
            <a:r>
              <a:rPr lang="en-US" dirty="0"/>
              <a:t>#5. Maintainability</a:t>
            </a:r>
            <a:endParaRPr lang="bg-BG" dirty="0"/>
          </a:p>
        </p:txBody>
      </p:sp>
      <p:sp>
        <p:nvSpPr>
          <p:cNvPr id="3" name="Text Placeholder 2">
            <a:extLst>
              <a:ext uri="{FF2B5EF4-FFF2-40B4-BE49-F238E27FC236}">
                <a16:creationId xmlns:a16="http://schemas.microsoft.com/office/drawing/2014/main" id="{35BFE78B-75E7-4B2A-AA4E-AF551BE268BB}"/>
              </a:ext>
            </a:extLst>
          </p:cNvPr>
          <p:cNvSpPr>
            <a:spLocks noGrp="1"/>
          </p:cNvSpPr>
          <p:nvPr>
            <p:ph type="body" idx="1"/>
          </p:nvPr>
        </p:nvSpPr>
        <p:spPr>
          <a:xfrm>
            <a:off x="1730000" y="1459149"/>
            <a:ext cx="9385200" cy="4512618"/>
          </a:xfrm>
        </p:spPr>
        <p:txBody>
          <a:bodyPr/>
          <a:lstStyle/>
          <a:p>
            <a:r>
              <a:rPr lang="en-US" dirty="0"/>
              <a:t>The maintainability of the app depends on a couple of factors:</a:t>
            </a:r>
          </a:p>
          <a:p>
            <a:endParaRPr lang="en-US" dirty="0"/>
          </a:p>
          <a:p>
            <a:r>
              <a:rPr lang="en-US" dirty="0"/>
              <a:t>Codebase — If the code is too lengthy and complicated, then developers would need to spend a long time trying to process it; and if the code base is too concise, then debugging it correctly becomes an issue. So it is important to choose a language, that uses short, but easily maintainable and reusable codes.</a:t>
            </a:r>
          </a:p>
          <a:p>
            <a:endParaRPr lang="en-US" dirty="0"/>
          </a:p>
          <a:p>
            <a:r>
              <a:rPr lang="en-US" dirty="0"/>
              <a:t>Basic software architecture — The software architecture supports the portability, scalability and reusability of the app, and it influences both the dynamic and static component configurations.</a:t>
            </a:r>
          </a:p>
          <a:p>
            <a:endParaRPr lang="en-US" dirty="0"/>
          </a:p>
          <a:p>
            <a:r>
              <a:rPr lang="en-US" dirty="0"/>
              <a:t>Maintenance of the software structure must be done even when the apps are scaled, when more users are added, when porting takes places and when features get more dynamic. Users should be able to enjoy seamless performance of the app.</a:t>
            </a:r>
            <a:endParaRPr lang="bg-BG" dirty="0"/>
          </a:p>
        </p:txBody>
      </p:sp>
    </p:spTree>
    <p:extLst>
      <p:ext uri="{BB962C8B-B14F-4D97-AF65-F5344CB8AC3E}">
        <p14:creationId xmlns:p14="http://schemas.microsoft.com/office/powerpoint/2010/main" val="3894851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E6AA-B257-4A28-A268-38426475CB4B}"/>
              </a:ext>
            </a:extLst>
          </p:cNvPr>
          <p:cNvSpPr>
            <a:spLocks noGrp="1"/>
          </p:cNvSpPr>
          <p:nvPr>
            <p:ph type="title"/>
          </p:nvPr>
        </p:nvSpPr>
        <p:spPr/>
        <p:txBody>
          <a:bodyPr/>
          <a:lstStyle/>
          <a:p>
            <a:r>
              <a:rPr lang="en-US" dirty="0"/>
              <a:t># 6. Overall Cost of Development</a:t>
            </a:r>
            <a:endParaRPr lang="bg-BG" dirty="0"/>
          </a:p>
        </p:txBody>
      </p:sp>
      <p:sp>
        <p:nvSpPr>
          <p:cNvPr id="3" name="Text Placeholder 2">
            <a:extLst>
              <a:ext uri="{FF2B5EF4-FFF2-40B4-BE49-F238E27FC236}">
                <a16:creationId xmlns:a16="http://schemas.microsoft.com/office/drawing/2014/main" id="{FEC6AC32-DC7D-4F07-BFBE-CA3BA351EBBA}"/>
              </a:ext>
            </a:extLst>
          </p:cNvPr>
          <p:cNvSpPr>
            <a:spLocks noGrp="1"/>
          </p:cNvSpPr>
          <p:nvPr>
            <p:ph type="body" idx="1"/>
          </p:nvPr>
        </p:nvSpPr>
        <p:spPr>
          <a:xfrm>
            <a:off x="1730000" y="1511030"/>
            <a:ext cx="9385200" cy="4821970"/>
          </a:xfrm>
        </p:spPr>
        <p:txBody>
          <a:bodyPr/>
          <a:lstStyle/>
          <a:p>
            <a:r>
              <a:rPr lang="en-US" dirty="0"/>
              <a:t>While most of the popular tools and frameworks are free and open source, you may have to subscribe to them by paying fees to get access to the advanced features. So it is important to determine, how much you are willing to spend on an app development project.</a:t>
            </a:r>
          </a:p>
          <a:p>
            <a:endParaRPr lang="en-US" dirty="0"/>
          </a:p>
          <a:p>
            <a:r>
              <a:rPr lang="en-US" dirty="0"/>
              <a:t>Depending on the technology stack that you use, you will have to get its license as well. So weigh the balance of cost of using a particular stack vs. the usability of its features before making the final decision.</a:t>
            </a:r>
          </a:p>
          <a:p>
            <a:endParaRPr lang="en-US" dirty="0"/>
          </a:p>
          <a:p>
            <a:r>
              <a:rPr lang="en-US" dirty="0"/>
              <a:t>The cost incurred for the infrastructure is also a major point to be considered. And of course, you have to pay the salaries of the developers, and if you are getting more people on contract basis, you have to consider their cost as well. In short, if cutting costs is a major aspect, then you must opt for open source technologies.</a:t>
            </a:r>
          </a:p>
          <a:p>
            <a:endParaRPr lang="en-US" dirty="0"/>
          </a:p>
          <a:p>
            <a:r>
              <a:rPr lang="en-US" dirty="0"/>
              <a:t>You can even download free project cost estimation tools to gain insights into what your software development project will cost.</a:t>
            </a:r>
            <a:endParaRPr lang="bg-BG" dirty="0"/>
          </a:p>
        </p:txBody>
      </p:sp>
    </p:spTree>
    <p:extLst>
      <p:ext uri="{BB962C8B-B14F-4D97-AF65-F5344CB8AC3E}">
        <p14:creationId xmlns:p14="http://schemas.microsoft.com/office/powerpoint/2010/main" val="2801458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64C8-397D-4F8D-AA2A-53B0DBAC0F97}"/>
              </a:ext>
            </a:extLst>
          </p:cNvPr>
          <p:cNvSpPr>
            <a:spLocks noGrp="1"/>
          </p:cNvSpPr>
          <p:nvPr>
            <p:ph type="ctrTitle"/>
          </p:nvPr>
        </p:nvSpPr>
        <p:spPr/>
        <p:txBody>
          <a:bodyPr/>
          <a:lstStyle/>
          <a:p>
            <a:r>
              <a:rPr lang="en-US" dirty="0"/>
              <a:t>Most Commonly Used Tech Stacks</a:t>
            </a:r>
            <a:endParaRPr lang="bg-BG" dirty="0"/>
          </a:p>
        </p:txBody>
      </p:sp>
      <p:sp>
        <p:nvSpPr>
          <p:cNvPr id="4" name="Subtitle 3">
            <a:extLst>
              <a:ext uri="{FF2B5EF4-FFF2-40B4-BE49-F238E27FC236}">
                <a16:creationId xmlns:a16="http://schemas.microsoft.com/office/drawing/2014/main" id="{25D15090-C8F9-42B2-8AD9-4795DA67297F}"/>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2156129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F6E3-0A7A-4B73-83C2-77BCBFA673D2}"/>
              </a:ext>
            </a:extLst>
          </p:cNvPr>
          <p:cNvSpPr>
            <a:spLocks noGrp="1"/>
          </p:cNvSpPr>
          <p:nvPr>
            <p:ph type="title"/>
          </p:nvPr>
        </p:nvSpPr>
        <p:spPr/>
        <p:txBody>
          <a:bodyPr/>
          <a:lstStyle/>
          <a:p>
            <a:r>
              <a:rPr lang="en-US" dirty="0"/>
              <a:t>1. .NET Stack</a:t>
            </a:r>
            <a:endParaRPr lang="bg-BG" dirty="0"/>
          </a:p>
        </p:txBody>
      </p:sp>
      <p:sp>
        <p:nvSpPr>
          <p:cNvPr id="3" name="Text Placeholder 2">
            <a:extLst>
              <a:ext uri="{FF2B5EF4-FFF2-40B4-BE49-F238E27FC236}">
                <a16:creationId xmlns:a16="http://schemas.microsoft.com/office/drawing/2014/main" id="{A861EFF6-B586-4EB4-88C0-5D18037AE98A}"/>
              </a:ext>
            </a:extLst>
          </p:cNvPr>
          <p:cNvSpPr>
            <a:spLocks noGrp="1"/>
          </p:cNvSpPr>
          <p:nvPr>
            <p:ph type="body" idx="1"/>
          </p:nvPr>
        </p:nvSpPr>
        <p:spPr>
          <a:xfrm>
            <a:off x="1729999" y="1212715"/>
            <a:ext cx="10209081" cy="4759052"/>
          </a:xfrm>
        </p:spPr>
        <p:txBody>
          <a:bodyPr/>
          <a:lstStyle/>
          <a:p>
            <a:r>
              <a:rPr lang="en-US" sz="1600" dirty="0"/>
              <a:t>.NET is a feature rich, thoroughly battle tested framework that lets you build dynamic and interactive web apps. And .NET stack is a subset of Overflow Stack, a comprehensive tech stack that fulfils all the requirements of web front-end, database and .NET developers.</a:t>
            </a:r>
          </a:p>
          <a:p>
            <a:endParaRPr lang="en-US" sz="1600" dirty="0"/>
          </a:p>
          <a:p>
            <a:r>
              <a:rPr lang="en-US" sz="1600" dirty="0"/>
              <a:t>Main features of .NET tech stack are</a:t>
            </a:r>
          </a:p>
          <a:p>
            <a:pPr lvl="1"/>
            <a:r>
              <a:rPr lang="en-US" sz="1400" dirty="0"/>
              <a:t>Interoperability — Interoperability among different platforms is a major advantage of .NET tech stack, enabling developers to make use of a full range of complementing features.</a:t>
            </a:r>
            <a:endParaRPr lang="bg-BG" sz="1400" dirty="0"/>
          </a:p>
          <a:p>
            <a:pPr lvl="1"/>
            <a:r>
              <a:rPr lang="en-US" sz="1400" dirty="0"/>
              <a:t>Language independence — </a:t>
            </a:r>
            <a:r>
              <a:rPr lang="en-US" sz="1400" dirty="0" err="1"/>
              <a:t>.Net</a:t>
            </a:r>
            <a:r>
              <a:rPr lang="en-US" sz="1400" dirty="0"/>
              <a:t> stack provides language independence giving the developers freedom to choose their language of choice.</a:t>
            </a:r>
            <a:endParaRPr lang="bg-BG" sz="1400" dirty="0"/>
          </a:p>
          <a:p>
            <a:pPr lvl="1"/>
            <a:r>
              <a:rPr lang="en-US" sz="1400" dirty="0"/>
              <a:t>Portability — It is compatible with a number of frameworks and platforms making portability easier. Developers can choose the framework and technology they are comfortable with.</a:t>
            </a:r>
            <a:endParaRPr lang="bg-BG" sz="1400" dirty="0"/>
          </a:p>
          <a:p>
            <a:pPr lvl="1"/>
            <a:r>
              <a:rPr lang="en-US" sz="1400" dirty="0"/>
              <a:t>4. Security — The stack is designed to repel luring attacks from hackers, providing various levels of trust on the difference codes running in the same application known as CAS or Code Access Security.</a:t>
            </a:r>
            <a:endParaRPr lang="bg-BG" sz="1400" dirty="0"/>
          </a:p>
          <a:p>
            <a:pPr lvl="1"/>
            <a:r>
              <a:rPr lang="en-US" sz="1400" dirty="0"/>
              <a:t>5. Speed — The high speed of .NET stack allows timely completion of projects, timely launches, and satisfied stakeholders. Speed plays an important role in developer time and runtime because what speed you gain in development time will be gained in runtime as well.</a:t>
            </a:r>
            <a:endParaRPr lang="bg-BG" sz="1400" dirty="0"/>
          </a:p>
        </p:txBody>
      </p:sp>
    </p:spTree>
    <p:extLst>
      <p:ext uri="{BB962C8B-B14F-4D97-AF65-F5344CB8AC3E}">
        <p14:creationId xmlns:p14="http://schemas.microsoft.com/office/powerpoint/2010/main" val="989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7E2C-1C8B-4DB2-9913-B7F588508266}"/>
              </a:ext>
            </a:extLst>
          </p:cNvPr>
          <p:cNvSpPr>
            <a:spLocks noGrp="1"/>
          </p:cNvSpPr>
          <p:nvPr>
            <p:ph type="title"/>
          </p:nvPr>
        </p:nvSpPr>
        <p:spPr/>
        <p:txBody>
          <a:bodyPr/>
          <a:lstStyle/>
          <a:p>
            <a:r>
              <a:rPr lang="en-US" dirty="0"/>
              <a:t>2. LAMP Stack</a:t>
            </a:r>
            <a:endParaRPr lang="bg-BG" dirty="0"/>
          </a:p>
        </p:txBody>
      </p:sp>
      <p:sp>
        <p:nvSpPr>
          <p:cNvPr id="3" name="Text Placeholder 2">
            <a:extLst>
              <a:ext uri="{FF2B5EF4-FFF2-40B4-BE49-F238E27FC236}">
                <a16:creationId xmlns:a16="http://schemas.microsoft.com/office/drawing/2014/main" id="{8184F277-329D-4CCF-BE39-BEA0007DE915}"/>
              </a:ext>
            </a:extLst>
          </p:cNvPr>
          <p:cNvSpPr>
            <a:spLocks noGrp="1"/>
          </p:cNvSpPr>
          <p:nvPr>
            <p:ph type="body" idx="1"/>
          </p:nvPr>
        </p:nvSpPr>
        <p:spPr>
          <a:xfrm>
            <a:off x="1729999" y="1297020"/>
            <a:ext cx="10247991" cy="5149175"/>
          </a:xfrm>
        </p:spPr>
        <p:txBody>
          <a:bodyPr/>
          <a:lstStyle/>
          <a:p>
            <a:r>
              <a:rPr lang="en-US" sz="1400" dirty="0"/>
              <a:t>The LAMP stack made of all open source software components is the one of the earliest stacks to get popular. The main components of LAMP are Linux operating system, the Apache HTTP Server, the MySQL RDBMS (relational database management system), and the PHP programming language.</a:t>
            </a:r>
          </a:p>
          <a:p>
            <a:endParaRPr lang="en-US" sz="1400" dirty="0"/>
          </a:p>
          <a:p>
            <a:r>
              <a:rPr lang="en-US" sz="1400" dirty="0"/>
              <a:t>LAMP works well for both dynamic websites and applications. The software bundle LAMP can be combined with other open source and free software packages, making it highly flexible, customizable and very easy to use. It is also the most traditional stack model around, and very solid. PHP is interchangeable with the languages Perl and Python.</a:t>
            </a:r>
          </a:p>
          <a:p>
            <a:endParaRPr lang="en-US" sz="1400" dirty="0"/>
          </a:p>
          <a:p>
            <a:r>
              <a:rPr lang="en-US" sz="1400" dirty="0"/>
              <a:t>Variations of LAMP include:</a:t>
            </a:r>
            <a:endParaRPr lang="bg-BG" sz="1400" dirty="0"/>
          </a:p>
          <a:p>
            <a:pPr lvl="1"/>
            <a:r>
              <a:rPr lang="en-US" sz="1200" dirty="0"/>
              <a:t>WAMP (Windows/Apache/MySQL/PHP): This is equivalent to Microsoft Windows OS, and all-inclusive and easy to get started with. The WAMP stack has the IIS server.</a:t>
            </a:r>
            <a:endParaRPr lang="bg-BG" sz="1200" dirty="0"/>
          </a:p>
          <a:p>
            <a:pPr lvl="1"/>
            <a:r>
              <a:rPr lang="en-US" sz="1200" dirty="0"/>
              <a:t>LAPP (Linux/Apache/PostgreSQL/PHP):This stack comes with a PostgreSQL database variation that’s configured to work with enterprise-level projects.</a:t>
            </a:r>
          </a:p>
          <a:p>
            <a:pPr lvl="1"/>
            <a:r>
              <a:rPr lang="en-US" sz="1200" dirty="0"/>
              <a:t>MAMP (Mac OS X/Apache/MySQL/PHP):This is a Mac OS X operating system variation and available for both Windows and Mac.</a:t>
            </a:r>
          </a:p>
          <a:p>
            <a:pPr lvl="1"/>
            <a:r>
              <a:rPr lang="en-US" sz="1200" dirty="0"/>
              <a:t>XAMPP (Linux, Mac OS X, Windows/Apache/MySQL/PHP, Perl): This stack makes a more complete bundle, and runs on Linux, Windows, and Mac operating systems. The stack is also equipped with FTP server, which is cross-platform.</a:t>
            </a:r>
            <a:endParaRPr lang="bg-BG" sz="1200" dirty="0"/>
          </a:p>
        </p:txBody>
      </p:sp>
    </p:spTree>
    <p:extLst>
      <p:ext uri="{BB962C8B-B14F-4D97-AF65-F5344CB8AC3E}">
        <p14:creationId xmlns:p14="http://schemas.microsoft.com/office/powerpoint/2010/main" val="4294743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8D6D-F510-440A-AF0A-B2EEEB9F897C}"/>
              </a:ext>
            </a:extLst>
          </p:cNvPr>
          <p:cNvSpPr>
            <a:spLocks noGrp="1"/>
          </p:cNvSpPr>
          <p:nvPr>
            <p:ph type="title"/>
          </p:nvPr>
        </p:nvSpPr>
        <p:spPr/>
        <p:txBody>
          <a:bodyPr/>
          <a:lstStyle/>
          <a:p>
            <a:r>
              <a:rPr lang="en-US" dirty="0"/>
              <a:t>3. MEAN Stack</a:t>
            </a:r>
            <a:endParaRPr lang="bg-BG" dirty="0"/>
          </a:p>
        </p:txBody>
      </p:sp>
      <p:sp>
        <p:nvSpPr>
          <p:cNvPr id="3" name="Text Placeholder 2">
            <a:extLst>
              <a:ext uri="{FF2B5EF4-FFF2-40B4-BE49-F238E27FC236}">
                <a16:creationId xmlns:a16="http://schemas.microsoft.com/office/drawing/2014/main" id="{47806517-0467-47B9-908C-966B6EFA2A5A}"/>
              </a:ext>
            </a:extLst>
          </p:cNvPr>
          <p:cNvSpPr>
            <a:spLocks noGrp="1"/>
          </p:cNvSpPr>
          <p:nvPr>
            <p:ph type="body" idx="1"/>
          </p:nvPr>
        </p:nvSpPr>
        <p:spPr>
          <a:xfrm>
            <a:off x="1730000" y="1277566"/>
            <a:ext cx="9385200" cy="4694201"/>
          </a:xfrm>
        </p:spPr>
        <p:txBody>
          <a:bodyPr/>
          <a:lstStyle/>
          <a:p>
            <a:r>
              <a:rPr lang="en-US" sz="1400" dirty="0"/>
              <a:t>MEAN Stack is an open source, free </a:t>
            </a:r>
            <a:r>
              <a:rPr lang="en-US" sz="1400" dirty="0" err="1"/>
              <a:t>Javascript</a:t>
            </a:r>
            <a:r>
              <a:rPr lang="en-US" sz="1400" dirty="0"/>
              <a:t> software stack developers use for building dynamic web apps and websites. The MEAN stack components are MongoDB — a NoSQL database, Express.js — a web app framework that runs on Node.js, Angular JS (or Angular) </a:t>
            </a:r>
            <a:r>
              <a:rPr lang="en-US" sz="1400" dirty="0" err="1"/>
              <a:t>Javascript</a:t>
            </a:r>
            <a:r>
              <a:rPr lang="en-US" sz="1400" dirty="0"/>
              <a:t> MVC framework that run in browser JavaScript engines, and Node.js — an execution domain for event-driven server-side and networking applications.</a:t>
            </a:r>
          </a:p>
          <a:p>
            <a:endParaRPr lang="en-US" sz="1400" dirty="0"/>
          </a:p>
          <a:p>
            <a:r>
              <a:rPr lang="en-US" sz="1400" dirty="0"/>
              <a:t>As the support programs are coded in JavaScript, MEAN stack makes it easier for developers to code the application for both server side and client side execution environments — and that too in language uniformity. This also makes it easier for developer working on the client side, understand the codes of the server side.</a:t>
            </a:r>
          </a:p>
          <a:p>
            <a:endParaRPr lang="en-US" sz="1400" dirty="0"/>
          </a:p>
          <a:p>
            <a:r>
              <a:rPr lang="en-US" sz="1400" dirty="0"/>
              <a:t>It supports MVC pattern, is open source and is also mobile friendly because AngularJS is flexible and developers can easily incorporate JS testing frameworks. MEAN uses NoSQL’s native JSON for data transfer and offers access to Node.js’ JavaScript module library making it the most probable solution for building scalable and agile apps.</a:t>
            </a:r>
          </a:p>
          <a:p>
            <a:endParaRPr lang="en-US" sz="1400" dirty="0"/>
          </a:p>
          <a:p>
            <a:r>
              <a:rPr lang="en-US" sz="1400" dirty="0"/>
              <a:t>Switching to document-based NoSQL makes it easy for developers writing SQL, giving them the flexibility in structuring the data., thereby increasing the productivity of the team.</a:t>
            </a:r>
          </a:p>
          <a:p>
            <a:endParaRPr lang="en-US" sz="1400" dirty="0"/>
          </a:p>
          <a:p>
            <a:r>
              <a:rPr lang="en-US" sz="1400" dirty="0"/>
              <a:t>The variation of MEAN include: MEEN: MongoDB, Express.js, Ember.js and Node.js.</a:t>
            </a:r>
            <a:endParaRPr lang="bg-BG" sz="1400" dirty="0"/>
          </a:p>
        </p:txBody>
      </p:sp>
    </p:spTree>
    <p:extLst>
      <p:ext uri="{BB962C8B-B14F-4D97-AF65-F5344CB8AC3E}">
        <p14:creationId xmlns:p14="http://schemas.microsoft.com/office/powerpoint/2010/main" val="371501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8C94-1467-4212-8C17-B0BBF59230EA}"/>
              </a:ext>
            </a:extLst>
          </p:cNvPr>
          <p:cNvSpPr>
            <a:spLocks noGrp="1"/>
          </p:cNvSpPr>
          <p:nvPr>
            <p:ph type="title"/>
          </p:nvPr>
        </p:nvSpPr>
        <p:spPr/>
        <p:txBody>
          <a:bodyPr/>
          <a:lstStyle/>
          <a:p>
            <a:r>
              <a:rPr lang="en-US" dirty="0"/>
              <a:t>4. ROR Stack</a:t>
            </a:r>
            <a:endParaRPr lang="bg-BG" dirty="0"/>
          </a:p>
        </p:txBody>
      </p:sp>
      <p:sp>
        <p:nvSpPr>
          <p:cNvPr id="3" name="Text Placeholder 2">
            <a:extLst>
              <a:ext uri="{FF2B5EF4-FFF2-40B4-BE49-F238E27FC236}">
                <a16:creationId xmlns:a16="http://schemas.microsoft.com/office/drawing/2014/main" id="{DC2F8FFA-6094-4E88-A0C8-42F1C249EFAE}"/>
              </a:ext>
            </a:extLst>
          </p:cNvPr>
          <p:cNvSpPr>
            <a:spLocks noGrp="1"/>
          </p:cNvSpPr>
          <p:nvPr>
            <p:ph type="body" idx="1"/>
          </p:nvPr>
        </p:nvSpPr>
        <p:spPr>
          <a:xfrm>
            <a:off x="1730000" y="1128409"/>
            <a:ext cx="9385200" cy="5350212"/>
          </a:xfrm>
        </p:spPr>
        <p:txBody>
          <a:bodyPr/>
          <a:lstStyle/>
          <a:p>
            <a:r>
              <a:rPr lang="en-US" dirty="0"/>
              <a:t>Ruby on Rails stack facilitates quick app development, thanks to its rich repository of gems — library integrations. The framework is highly scalable and it follows the </a:t>
            </a:r>
            <a:r>
              <a:rPr lang="en-US" dirty="0" err="1"/>
              <a:t>ActiveRecord</a:t>
            </a:r>
            <a:r>
              <a:rPr lang="en-US" dirty="0"/>
              <a:t> pattern and is compatible with MySQL on the back end.</a:t>
            </a:r>
          </a:p>
          <a:p>
            <a:endParaRPr lang="en-US" dirty="0"/>
          </a:p>
          <a:p>
            <a:r>
              <a:rPr lang="en-US" dirty="0"/>
              <a:t>Ruby on Rails has its own built in database. It can abstract away the lower data base commands so you can write the codes in Active Record syntax and then swap it with lower level database specific queries, provided you don’t use too much database specific queries.</a:t>
            </a:r>
          </a:p>
          <a:p>
            <a:endParaRPr lang="en-US" dirty="0"/>
          </a:p>
          <a:p>
            <a:r>
              <a:rPr lang="en-US" dirty="0"/>
              <a:t>Here’s a collated list of some of the tools and frameworks used in a tech stack.</a:t>
            </a:r>
          </a:p>
          <a:p>
            <a:endParaRPr lang="en-US" dirty="0"/>
          </a:p>
          <a:p>
            <a:pPr lvl="1"/>
            <a:r>
              <a:rPr lang="en-US" dirty="0"/>
              <a:t>Frontend</a:t>
            </a:r>
            <a:r>
              <a:rPr lang="bg-BG" dirty="0"/>
              <a:t> – </a:t>
            </a:r>
            <a:r>
              <a:rPr lang="en-US" dirty="0"/>
              <a:t>Bootstrap</a:t>
            </a:r>
            <a:r>
              <a:rPr lang="bg-BG" dirty="0"/>
              <a:t>, </a:t>
            </a:r>
            <a:r>
              <a:rPr lang="en-US" dirty="0"/>
              <a:t>jQuery</a:t>
            </a:r>
            <a:r>
              <a:rPr lang="bg-BG" dirty="0"/>
              <a:t>, </a:t>
            </a:r>
            <a:r>
              <a:rPr lang="en-US" dirty="0"/>
              <a:t>Socket.IO</a:t>
            </a:r>
            <a:r>
              <a:rPr lang="bg-BG" dirty="0"/>
              <a:t>, </a:t>
            </a:r>
            <a:r>
              <a:rPr lang="en-US" dirty="0"/>
              <a:t>Backbone.js</a:t>
            </a:r>
            <a:r>
              <a:rPr lang="bg-BG" dirty="0"/>
              <a:t>, </a:t>
            </a:r>
            <a:r>
              <a:rPr lang="en-US" dirty="0" err="1"/>
              <a:t>CoffeeScript</a:t>
            </a:r>
            <a:r>
              <a:rPr lang="bg-BG" dirty="0"/>
              <a:t>, </a:t>
            </a:r>
            <a:r>
              <a:rPr lang="en-US" dirty="0"/>
              <a:t>Less CSS</a:t>
            </a:r>
            <a:r>
              <a:rPr lang="bg-BG" dirty="0"/>
              <a:t>, </a:t>
            </a:r>
            <a:r>
              <a:rPr lang="en-US" dirty="0"/>
              <a:t>HTML</a:t>
            </a:r>
            <a:r>
              <a:rPr lang="bg-BG" dirty="0"/>
              <a:t>, </a:t>
            </a:r>
            <a:r>
              <a:rPr lang="en-US" dirty="0"/>
              <a:t>CSS</a:t>
            </a:r>
            <a:r>
              <a:rPr lang="bg-BG" dirty="0"/>
              <a:t>, </a:t>
            </a:r>
            <a:r>
              <a:rPr lang="en-US" dirty="0"/>
              <a:t>JavaScript</a:t>
            </a:r>
            <a:endParaRPr lang="bg-BG" dirty="0"/>
          </a:p>
          <a:p>
            <a:pPr lvl="1"/>
            <a:r>
              <a:rPr lang="en-US" dirty="0"/>
              <a:t>Middleware</a:t>
            </a:r>
            <a:r>
              <a:rPr lang="bg-BG" dirty="0"/>
              <a:t>/</a:t>
            </a:r>
            <a:r>
              <a:rPr lang="en-US" dirty="0"/>
              <a:t>Backend</a:t>
            </a:r>
            <a:r>
              <a:rPr lang="bg-BG" dirty="0"/>
              <a:t> - </a:t>
            </a:r>
            <a:r>
              <a:rPr lang="en-US" dirty="0"/>
              <a:t>Ruby on Rails</a:t>
            </a:r>
            <a:r>
              <a:rPr lang="bg-BG" dirty="0"/>
              <a:t>, </a:t>
            </a:r>
            <a:r>
              <a:rPr lang="en-US" dirty="0"/>
              <a:t>Node.js</a:t>
            </a:r>
            <a:r>
              <a:rPr lang="bg-BG" dirty="0"/>
              <a:t>, </a:t>
            </a:r>
            <a:r>
              <a:rPr lang="en-US" dirty="0"/>
              <a:t>JVM language (Java, Scala or Clojure or mix)</a:t>
            </a:r>
          </a:p>
          <a:p>
            <a:pPr lvl="1"/>
            <a:r>
              <a:rPr lang="en-US" dirty="0"/>
              <a:t>Backend/Database</a:t>
            </a:r>
            <a:r>
              <a:rPr lang="bg-BG" dirty="0"/>
              <a:t> – </a:t>
            </a:r>
            <a:r>
              <a:rPr lang="en-US" dirty="0" err="1"/>
              <a:t>Postgresql</a:t>
            </a:r>
            <a:r>
              <a:rPr lang="bg-BG" dirty="0"/>
              <a:t>, </a:t>
            </a:r>
            <a:r>
              <a:rPr lang="en-US" dirty="0"/>
              <a:t>MongoDB (if </a:t>
            </a:r>
            <a:r>
              <a:rPr lang="en-US" dirty="0" err="1"/>
              <a:t>Postgresql</a:t>
            </a:r>
            <a:r>
              <a:rPr lang="en-US" dirty="0"/>
              <a:t> is not used)</a:t>
            </a:r>
            <a:r>
              <a:rPr lang="bg-BG" dirty="0"/>
              <a:t>, </a:t>
            </a:r>
            <a:r>
              <a:rPr lang="en-US" dirty="0"/>
              <a:t>Redis</a:t>
            </a:r>
            <a:endParaRPr lang="bg-BG" dirty="0"/>
          </a:p>
        </p:txBody>
      </p:sp>
    </p:spTree>
    <p:extLst>
      <p:ext uri="{BB962C8B-B14F-4D97-AF65-F5344CB8AC3E}">
        <p14:creationId xmlns:p14="http://schemas.microsoft.com/office/powerpoint/2010/main" val="4012703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B876-9AE0-420E-8A22-24402CA55CEC}"/>
              </a:ext>
            </a:extLst>
          </p:cNvPr>
          <p:cNvSpPr>
            <a:spLocks noGrp="1"/>
          </p:cNvSpPr>
          <p:nvPr>
            <p:ph type="title"/>
          </p:nvPr>
        </p:nvSpPr>
        <p:spPr/>
        <p:txBody>
          <a:bodyPr/>
          <a:lstStyle/>
          <a:p>
            <a:r>
              <a:rPr lang="en-US" dirty="0"/>
              <a:t>Curriculum</a:t>
            </a:r>
            <a:endParaRPr lang="bg-BG" dirty="0"/>
          </a:p>
        </p:txBody>
      </p:sp>
      <p:sp>
        <p:nvSpPr>
          <p:cNvPr id="3" name="Text Placeholder 2">
            <a:extLst>
              <a:ext uri="{FF2B5EF4-FFF2-40B4-BE49-F238E27FC236}">
                <a16:creationId xmlns:a16="http://schemas.microsoft.com/office/drawing/2014/main" id="{2E5CBE9B-B73F-4D22-B838-36BEE15A399D}"/>
              </a:ext>
            </a:extLst>
          </p:cNvPr>
          <p:cNvSpPr>
            <a:spLocks noGrp="1"/>
          </p:cNvSpPr>
          <p:nvPr>
            <p:ph type="body" idx="1"/>
          </p:nvPr>
        </p:nvSpPr>
        <p:spPr>
          <a:xfrm>
            <a:off x="1729999" y="1355386"/>
            <a:ext cx="10222051" cy="5058383"/>
          </a:xfrm>
        </p:spPr>
        <p:txBody>
          <a:bodyPr/>
          <a:lstStyle/>
          <a:p>
            <a:r>
              <a:rPr lang="en-US" dirty="0"/>
              <a:t>Installing basic software</a:t>
            </a:r>
          </a:p>
          <a:p>
            <a:pPr lvl="1"/>
            <a:r>
              <a:rPr lang="en-US" dirty="0"/>
              <a:t>When it comes to tools for building a website, there's a lot to pick from. If you're just starting out, you might be confused by the array of code editors, frameworks, and testing tools out there. In Installing basic software, we show you step-by-step how to install just the software you need to begin some basic web development.</a:t>
            </a:r>
          </a:p>
          <a:p>
            <a:endParaRPr lang="en-US" dirty="0"/>
          </a:p>
          <a:p>
            <a:r>
              <a:rPr lang="en-US" dirty="0"/>
              <a:t>What will your website look like?</a:t>
            </a:r>
          </a:p>
          <a:p>
            <a:pPr lvl="1"/>
            <a:r>
              <a:rPr lang="en-US" dirty="0"/>
              <a:t>Before you start writing the code for your website, you should plan it first. What information are you showcasing? What fonts and colors are you using? What will your website look like? We outline a simple method you can follow to plan out your site's content and design.</a:t>
            </a:r>
          </a:p>
          <a:p>
            <a:endParaRPr lang="en-US" dirty="0"/>
          </a:p>
          <a:p>
            <a:r>
              <a:rPr lang="en-US" dirty="0"/>
              <a:t>Dealing with files</a:t>
            </a:r>
          </a:p>
          <a:p>
            <a:pPr lvl="1"/>
            <a:r>
              <a:rPr lang="en-US" dirty="0"/>
              <a:t>A website consists of many files: text content, code, stylesheets, media content, and so on. When you're building a website, you need to assemble these files into a sensible structure and make sure they can talk to one another. Dealing with files explains how to set up a sensible file structure for your website and what issues you should be aware of.</a:t>
            </a:r>
            <a:endParaRPr lang="bg-BG" dirty="0"/>
          </a:p>
        </p:txBody>
      </p:sp>
    </p:spTree>
    <p:extLst>
      <p:ext uri="{BB962C8B-B14F-4D97-AF65-F5344CB8AC3E}">
        <p14:creationId xmlns:p14="http://schemas.microsoft.com/office/powerpoint/2010/main" val="3913473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A889-1543-4D02-9C4F-0866B7ECD78F}"/>
              </a:ext>
            </a:extLst>
          </p:cNvPr>
          <p:cNvSpPr>
            <a:spLocks noGrp="1"/>
          </p:cNvSpPr>
          <p:nvPr>
            <p:ph type="title"/>
          </p:nvPr>
        </p:nvSpPr>
        <p:spPr/>
        <p:txBody>
          <a:bodyPr/>
          <a:lstStyle/>
          <a:p>
            <a:r>
              <a:rPr lang="en-US" dirty="0"/>
              <a:t>Curriculum</a:t>
            </a:r>
            <a:endParaRPr lang="bg-BG" dirty="0"/>
          </a:p>
        </p:txBody>
      </p:sp>
      <p:sp>
        <p:nvSpPr>
          <p:cNvPr id="3" name="Text Placeholder 2">
            <a:extLst>
              <a:ext uri="{FF2B5EF4-FFF2-40B4-BE49-F238E27FC236}">
                <a16:creationId xmlns:a16="http://schemas.microsoft.com/office/drawing/2014/main" id="{70C8D8DB-A904-4A31-B414-128769B19306}"/>
              </a:ext>
            </a:extLst>
          </p:cNvPr>
          <p:cNvSpPr>
            <a:spLocks noGrp="1"/>
          </p:cNvSpPr>
          <p:nvPr>
            <p:ph type="body" idx="1"/>
          </p:nvPr>
        </p:nvSpPr>
        <p:spPr>
          <a:xfrm>
            <a:off x="1729999" y="1232170"/>
            <a:ext cx="10118289" cy="5421549"/>
          </a:xfrm>
        </p:spPr>
        <p:txBody>
          <a:bodyPr/>
          <a:lstStyle/>
          <a:p>
            <a:r>
              <a:rPr lang="en-US" sz="1600" dirty="0"/>
              <a:t>HTML basics</a:t>
            </a:r>
          </a:p>
          <a:p>
            <a:pPr lvl="1"/>
            <a:r>
              <a:rPr lang="en-US" sz="1400" dirty="0"/>
              <a:t>Hypertext Markup Language (HTML) is the code that you use to structure your web content and give it meaning and purpose. For example, is my content a set of paragraphs or a list of bullet points? Do I have images inserted on my page? Do I have a data table? Without overwhelming you, HTML basics provides enough information to make you familiar with HTML.</a:t>
            </a:r>
          </a:p>
          <a:p>
            <a:endParaRPr lang="en-US" sz="1600" dirty="0"/>
          </a:p>
          <a:p>
            <a:r>
              <a:rPr lang="en-US" sz="1600" dirty="0"/>
              <a:t>CSS basics</a:t>
            </a:r>
          </a:p>
          <a:p>
            <a:pPr lvl="1"/>
            <a:r>
              <a:rPr lang="en-US" sz="1400" dirty="0"/>
              <a:t>Cascading Stylesheets (CSS) is the code that you use to style your website. For example, do you want the text to be black or red? Where should content be drawn on the screen? What background images and colors should be used to decorate your website? CSS basics takes you through what you need to get started.</a:t>
            </a:r>
          </a:p>
          <a:p>
            <a:endParaRPr lang="en-US" sz="1600" dirty="0"/>
          </a:p>
          <a:p>
            <a:r>
              <a:rPr lang="en-US" sz="1600" dirty="0"/>
              <a:t>JavaScript basics</a:t>
            </a:r>
          </a:p>
          <a:p>
            <a:pPr lvl="1"/>
            <a:r>
              <a:rPr lang="en-US" sz="1400" dirty="0"/>
              <a:t>JavaScript is the programming language that you use to add interactive features to your website. Some examples could be games, things that happen when buttons are pressed or data is entered in forms, dynamic styling effects, animation, and much more. JavaScript basics gives you an idea of what is possible with this exciting language, and how to get started.</a:t>
            </a:r>
            <a:endParaRPr lang="bg-BG" sz="1400" dirty="0"/>
          </a:p>
        </p:txBody>
      </p:sp>
    </p:spTree>
    <p:extLst>
      <p:ext uri="{BB962C8B-B14F-4D97-AF65-F5344CB8AC3E}">
        <p14:creationId xmlns:p14="http://schemas.microsoft.com/office/powerpoint/2010/main" val="685808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46EA-71E5-4E1E-96A2-C6AA87DE5D44}"/>
              </a:ext>
            </a:extLst>
          </p:cNvPr>
          <p:cNvSpPr>
            <a:spLocks noGrp="1"/>
          </p:cNvSpPr>
          <p:nvPr>
            <p:ph type="title"/>
          </p:nvPr>
        </p:nvSpPr>
        <p:spPr/>
        <p:txBody>
          <a:bodyPr/>
          <a:lstStyle/>
          <a:p>
            <a:r>
              <a:rPr lang="en-US" dirty="0"/>
              <a:t>Curriculum</a:t>
            </a:r>
            <a:endParaRPr lang="bg-BG" dirty="0"/>
          </a:p>
        </p:txBody>
      </p:sp>
      <p:sp>
        <p:nvSpPr>
          <p:cNvPr id="3" name="Text Placeholder 2">
            <a:extLst>
              <a:ext uri="{FF2B5EF4-FFF2-40B4-BE49-F238E27FC236}">
                <a16:creationId xmlns:a16="http://schemas.microsoft.com/office/drawing/2014/main" id="{DA167825-AFE7-4F3B-A5A4-F8042B726F32}"/>
              </a:ext>
            </a:extLst>
          </p:cNvPr>
          <p:cNvSpPr>
            <a:spLocks noGrp="1"/>
          </p:cNvSpPr>
          <p:nvPr>
            <p:ph type="body" idx="1"/>
          </p:nvPr>
        </p:nvSpPr>
        <p:spPr/>
        <p:txBody>
          <a:bodyPr/>
          <a:lstStyle/>
          <a:p>
            <a:r>
              <a:rPr lang="en-US" dirty="0"/>
              <a:t>Publishing your website</a:t>
            </a:r>
          </a:p>
          <a:p>
            <a:pPr lvl="1"/>
            <a:r>
              <a:rPr lang="en-US" dirty="0"/>
              <a:t>Once you have finished writing the code and organizing the files that make up your website, you need to put it all online so people can find it. Publishing your sample code describes how to get your simple sample code online with minimum effort.</a:t>
            </a:r>
          </a:p>
          <a:p>
            <a:endParaRPr lang="en-US" dirty="0"/>
          </a:p>
          <a:p>
            <a:r>
              <a:rPr lang="en-US" dirty="0"/>
              <a:t>How the web works</a:t>
            </a:r>
          </a:p>
          <a:p>
            <a:pPr lvl="1"/>
            <a:r>
              <a:rPr lang="en-US" dirty="0"/>
              <a:t>When you access your favorite website, a lot of complicated things happen in the background that you may not know about. How the web works outlines what happens when you view a webpage on your computer.</a:t>
            </a:r>
            <a:endParaRPr lang="bg-BG" dirty="0"/>
          </a:p>
        </p:txBody>
      </p:sp>
    </p:spTree>
    <p:extLst>
      <p:ext uri="{BB962C8B-B14F-4D97-AF65-F5344CB8AC3E}">
        <p14:creationId xmlns:p14="http://schemas.microsoft.com/office/powerpoint/2010/main" val="190670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2DE7-1114-4E6B-8B06-C3AA620A5B4D}"/>
              </a:ext>
            </a:extLst>
          </p:cNvPr>
          <p:cNvSpPr>
            <a:spLocks noGrp="1"/>
          </p:cNvSpPr>
          <p:nvPr>
            <p:ph type="title"/>
          </p:nvPr>
        </p:nvSpPr>
        <p:spPr/>
        <p:txBody>
          <a:bodyPr/>
          <a:lstStyle/>
          <a:p>
            <a:r>
              <a:rPr lang="en-US" dirty="0"/>
              <a:t>Web Technology Stack</a:t>
            </a:r>
            <a:endParaRPr lang="bg-BG" dirty="0"/>
          </a:p>
        </p:txBody>
      </p:sp>
      <p:sp>
        <p:nvSpPr>
          <p:cNvPr id="3" name="Text Placeholder 2">
            <a:extLst>
              <a:ext uri="{FF2B5EF4-FFF2-40B4-BE49-F238E27FC236}">
                <a16:creationId xmlns:a16="http://schemas.microsoft.com/office/drawing/2014/main" id="{3B361B3E-1AF8-49EB-9703-7C0C1C06CB6F}"/>
              </a:ext>
            </a:extLst>
          </p:cNvPr>
          <p:cNvSpPr>
            <a:spLocks noGrp="1"/>
          </p:cNvSpPr>
          <p:nvPr>
            <p:ph type="body" idx="1"/>
          </p:nvPr>
        </p:nvSpPr>
        <p:spPr/>
        <p:txBody>
          <a:bodyPr/>
          <a:lstStyle/>
          <a:p>
            <a:r>
              <a:rPr lang="en-US" dirty="0"/>
              <a:t>Tech stack is the combination of programming languages, tools and frameworks that the developers use to create web and mobile applications. There are two main components to any application, known as </a:t>
            </a:r>
            <a:r>
              <a:rPr lang="en-US" u="sng" dirty="0"/>
              <a:t>client side </a:t>
            </a:r>
            <a:r>
              <a:rPr lang="en-US" dirty="0"/>
              <a:t>and </a:t>
            </a:r>
            <a:r>
              <a:rPr lang="en-US" u="sng" dirty="0"/>
              <a:t>server side</a:t>
            </a:r>
            <a:r>
              <a:rPr lang="en-US" dirty="0"/>
              <a:t>, also popular as </a:t>
            </a:r>
            <a:r>
              <a:rPr lang="en-US" u="sng" dirty="0"/>
              <a:t>front end</a:t>
            </a:r>
            <a:r>
              <a:rPr lang="en-US" dirty="0"/>
              <a:t> and </a:t>
            </a:r>
            <a:r>
              <a:rPr lang="en-US" u="sng" dirty="0"/>
              <a:t>back end</a:t>
            </a:r>
            <a:r>
              <a:rPr lang="en-US" dirty="0"/>
              <a:t>.</a:t>
            </a:r>
          </a:p>
          <a:p>
            <a:endParaRPr lang="en-US" dirty="0"/>
          </a:p>
          <a:p>
            <a:r>
              <a:rPr lang="en-US" dirty="0"/>
              <a:t>A stack is created when one layer of application is built a top the other, with the help of codes and hardware modules ranging from generic to specific. A stack contains different layers of components/servers that developers use to build software applications and solutions.</a:t>
            </a:r>
          </a:p>
          <a:p>
            <a:endParaRPr lang="en-US" dirty="0"/>
          </a:p>
          <a:p>
            <a:r>
              <a:rPr lang="en-US" dirty="0"/>
              <a:t>You have a rich choice of tech stacks in the web development world that it is quite easy to be confused when you are called up on to choose one of them to use on your web development project. The tendency is to pick something easier to learn, or maybe the newest.</a:t>
            </a:r>
            <a:endParaRPr lang="bg-BG" dirty="0"/>
          </a:p>
        </p:txBody>
      </p:sp>
    </p:spTree>
    <p:extLst>
      <p:ext uri="{BB962C8B-B14F-4D97-AF65-F5344CB8AC3E}">
        <p14:creationId xmlns:p14="http://schemas.microsoft.com/office/powerpoint/2010/main" val="2408255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DBD1-50F5-4C35-A89D-583409349878}"/>
              </a:ext>
            </a:extLst>
          </p:cNvPr>
          <p:cNvSpPr>
            <a:spLocks noGrp="1"/>
          </p:cNvSpPr>
          <p:nvPr>
            <p:ph type="title"/>
          </p:nvPr>
        </p:nvSpPr>
        <p:spPr/>
        <p:txBody>
          <a:bodyPr/>
          <a:lstStyle/>
          <a:p>
            <a:r>
              <a:rPr lang="en-US" dirty="0"/>
              <a:t>Curriculum</a:t>
            </a:r>
            <a:endParaRPr lang="bg-BG" dirty="0"/>
          </a:p>
        </p:txBody>
      </p:sp>
      <p:sp>
        <p:nvSpPr>
          <p:cNvPr id="3" name="Text Placeholder 2">
            <a:extLst>
              <a:ext uri="{FF2B5EF4-FFF2-40B4-BE49-F238E27FC236}">
                <a16:creationId xmlns:a16="http://schemas.microsoft.com/office/drawing/2014/main" id="{9DE8A661-7EDB-4036-A259-A23C6D705715}"/>
              </a:ext>
            </a:extLst>
          </p:cNvPr>
          <p:cNvSpPr>
            <a:spLocks noGrp="1"/>
          </p:cNvSpPr>
          <p:nvPr>
            <p:ph type="body" idx="1"/>
          </p:nvPr>
        </p:nvSpPr>
        <p:spPr>
          <a:xfrm>
            <a:off x="1730000" y="1595336"/>
            <a:ext cx="9385200" cy="4376431"/>
          </a:xfrm>
        </p:spPr>
        <p:txBody>
          <a:bodyPr/>
          <a:lstStyle/>
          <a:p>
            <a:r>
              <a:rPr lang="en-US" dirty="0">
                <a:hlinkClick r:id="rId2"/>
              </a:rPr>
              <a:t>ASP.NET Core development</a:t>
            </a:r>
            <a:endParaRPr lang="en-US" dirty="0"/>
          </a:p>
          <a:p>
            <a:pPr lvl="1"/>
            <a:r>
              <a:rPr lang="en-US" dirty="0"/>
              <a:t>ASP.NET Core Introduction</a:t>
            </a:r>
          </a:p>
          <a:p>
            <a:pPr lvl="1"/>
            <a:r>
              <a:rPr lang="en-US" dirty="0"/>
              <a:t>Setting up a development environment</a:t>
            </a:r>
          </a:p>
          <a:p>
            <a:pPr lvl="1"/>
            <a:r>
              <a:rPr lang="en-US" dirty="0"/>
              <a:t>Creating a skeleton website</a:t>
            </a:r>
          </a:p>
          <a:p>
            <a:pPr lvl="1"/>
            <a:r>
              <a:rPr lang="en-US" dirty="0"/>
              <a:t>Routes and controllers</a:t>
            </a:r>
          </a:p>
          <a:p>
            <a:pPr lvl="1"/>
            <a:r>
              <a:rPr lang="en-US" dirty="0"/>
              <a:t>Working with forms</a:t>
            </a:r>
          </a:p>
          <a:p>
            <a:pPr lvl="1"/>
            <a:r>
              <a:rPr lang="en-US" dirty="0"/>
              <a:t>Deploying to production</a:t>
            </a:r>
            <a:endParaRPr lang="bg-BG" dirty="0"/>
          </a:p>
        </p:txBody>
      </p:sp>
    </p:spTree>
    <p:extLst>
      <p:ext uri="{BB962C8B-B14F-4D97-AF65-F5344CB8AC3E}">
        <p14:creationId xmlns:p14="http://schemas.microsoft.com/office/powerpoint/2010/main" val="858328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AB6F-F7EC-42B6-853F-11155100CDCE}"/>
              </a:ext>
            </a:extLst>
          </p:cNvPr>
          <p:cNvSpPr>
            <a:spLocks noGrp="1"/>
          </p:cNvSpPr>
          <p:nvPr>
            <p:ph type="title"/>
          </p:nvPr>
        </p:nvSpPr>
        <p:spPr/>
        <p:txBody>
          <a:bodyPr/>
          <a:lstStyle/>
          <a:p>
            <a:r>
              <a:rPr lang="en-US" dirty="0"/>
              <a:t>Assignment</a:t>
            </a:r>
            <a:endParaRPr lang="bg-BG" dirty="0"/>
          </a:p>
        </p:txBody>
      </p:sp>
      <p:sp>
        <p:nvSpPr>
          <p:cNvPr id="3" name="Text Placeholder 2">
            <a:extLst>
              <a:ext uri="{FF2B5EF4-FFF2-40B4-BE49-F238E27FC236}">
                <a16:creationId xmlns:a16="http://schemas.microsoft.com/office/drawing/2014/main" id="{483B592B-615C-4F99-834B-BF999E2AB215}"/>
              </a:ext>
            </a:extLst>
          </p:cNvPr>
          <p:cNvSpPr>
            <a:spLocks noGrp="1"/>
          </p:cNvSpPr>
          <p:nvPr>
            <p:ph type="body" idx="1"/>
          </p:nvPr>
        </p:nvSpPr>
        <p:spPr>
          <a:xfrm>
            <a:off x="1730000" y="1290536"/>
            <a:ext cx="10144230" cy="5330758"/>
          </a:xfrm>
        </p:spPr>
        <p:txBody>
          <a:bodyPr/>
          <a:lstStyle/>
          <a:p>
            <a:pPr marL="120650" indent="0">
              <a:buNone/>
            </a:pPr>
            <a:r>
              <a:rPr lang="en-US" sz="1200" dirty="0"/>
              <a:t>ASP.NET Core MVC Project</a:t>
            </a:r>
          </a:p>
          <a:p>
            <a:pPr marL="120650" indent="0">
              <a:buNone/>
            </a:pPr>
            <a:r>
              <a:rPr lang="en-US" sz="1200" dirty="0"/>
              <a:t>Design and develop own MVC based Blog application by which to create, edit and search posts.</a:t>
            </a:r>
            <a:endParaRPr lang="bg-BG" sz="1200" dirty="0"/>
          </a:p>
          <a:p>
            <a:pPr marL="120650" indent="0">
              <a:buNone/>
            </a:pPr>
            <a:endParaRPr lang="en-US" sz="1200" dirty="0"/>
          </a:p>
          <a:p>
            <a:r>
              <a:rPr lang="en-US" sz="1200" dirty="0"/>
              <a:t>Create an MVC web application including the following</a:t>
            </a:r>
          </a:p>
          <a:p>
            <a:pPr lvl="1"/>
            <a:r>
              <a:rPr lang="en-US" sz="1100" dirty="0"/>
              <a:t>A data entity framework model of your custom database</a:t>
            </a:r>
          </a:p>
          <a:p>
            <a:pPr lvl="1"/>
            <a:r>
              <a:rPr lang="en-US" sz="1100" dirty="0"/>
              <a:t>A Home controller</a:t>
            </a:r>
          </a:p>
          <a:p>
            <a:pPr lvl="2"/>
            <a:r>
              <a:rPr lang="en-US" sz="1100" dirty="0"/>
              <a:t>Add action and view/s to display list of posts titles with links to post details</a:t>
            </a:r>
          </a:p>
          <a:p>
            <a:pPr lvl="2"/>
            <a:r>
              <a:rPr lang="en-US" sz="1100" dirty="0"/>
              <a:t>Add action and view/s to display Post details </a:t>
            </a:r>
          </a:p>
          <a:p>
            <a:pPr lvl="1"/>
            <a:r>
              <a:rPr lang="en-US" sz="1100" dirty="0"/>
              <a:t>Admin controller that shows posts and allow CRUD operations</a:t>
            </a:r>
          </a:p>
          <a:p>
            <a:pPr lvl="2"/>
            <a:r>
              <a:rPr lang="en-US" sz="1100" dirty="0"/>
              <a:t>Add action and view/s to display list of all posts and buttons for each post allowing add/edit/delete</a:t>
            </a:r>
          </a:p>
          <a:p>
            <a:pPr lvl="2"/>
            <a:r>
              <a:rPr lang="en-US" sz="1100" dirty="0"/>
              <a:t>Add action and view/s to support creating new records (inserting)</a:t>
            </a:r>
          </a:p>
          <a:p>
            <a:pPr lvl="2"/>
            <a:r>
              <a:rPr lang="en-US" sz="1100" dirty="0"/>
              <a:t>Add action and view/s to support editing records (updating)</a:t>
            </a:r>
          </a:p>
          <a:p>
            <a:pPr lvl="2"/>
            <a:r>
              <a:rPr lang="en-US" sz="1100" dirty="0"/>
              <a:t>Add action and view/s to support deleting records (deleting) </a:t>
            </a:r>
          </a:p>
        </p:txBody>
      </p:sp>
    </p:spTree>
    <p:extLst>
      <p:ext uri="{BB962C8B-B14F-4D97-AF65-F5344CB8AC3E}">
        <p14:creationId xmlns:p14="http://schemas.microsoft.com/office/powerpoint/2010/main" val="2402196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15EC-FDF2-4CA4-ABB2-06894544BC69}"/>
              </a:ext>
            </a:extLst>
          </p:cNvPr>
          <p:cNvSpPr>
            <a:spLocks noGrp="1"/>
          </p:cNvSpPr>
          <p:nvPr>
            <p:ph type="title"/>
          </p:nvPr>
        </p:nvSpPr>
        <p:spPr/>
        <p:txBody>
          <a:bodyPr/>
          <a:lstStyle/>
          <a:p>
            <a:r>
              <a:rPr lang="en-US" dirty="0"/>
              <a:t>Work in class</a:t>
            </a:r>
            <a:endParaRPr lang="bg-BG" dirty="0"/>
          </a:p>
        </p:txBody>
      </p:sp>
      <p:sp>
        <p:nvSpPr>
          <p:cNvPr id="3" name="Text Placeholder 2">
            <a:extLst>
              <a:ext uri="{FF2B5EF4-FFF2-40B4-BE49-F238E27FC236}">
                <a16:creationId xmlns:a16="http://schemas.microsoft.com/office/drawing/2014/main" id="{A4D56CF7-3112-49FB-9F7A-1B7FA90C7DA1}"/>
              </a:ext>
            </a:extLst>
          </p:cNvPr>
          <p:cNvSpPr>
            <a:spLocks noGrp="1"/>
          </p:cNvSpPr>
          <p:nvPr>
            <p:ph type="body" idx="1"/>
          </p:nvPr>
        </p:nvSpPr>
        <p:spPr/>
        <p:txBody>
          <a:bodyPr/>
          <a:lstStyle/>
          <a:p>
            <a:pPr marL="463550" indent="-342900">
              <a:buFont typeface="+mj-lt"/>
              <a:buAutoNum type="arabicPeriod"/>
            </a:pPr>
            <a:r>
              <a:rPr lang="en-US" dirty="0"/>
              <a:t>Create + run + review code of simple sample ASP.NET Core project</a:t>
            </a:r>
          </a:p>
          <a:p>
            <a:pPr marL="463550" indent="-342900">
              <a:buFont typeface="+mj-lt"/>
              <a:buAutoNum type="arabicPeriod"/>
            </a:pPr>
            <a:r>
              <a:rPr lang="en-US" dirty="0"/>
              <a:t>Make some minor modifications in the sample solution and see the results</a:t>
            </a:r>
          </a:p>
          <a:p>
            <a:pPr marL="463550" indent="-342900">
              <a:buFont typeface="+mj-lt"/>
              <a:buAutoNum type="arabicPeriod"/>
            </a:pPr>
            <a:endParaRPr lang="bg-BG" dirty="0"/>
          </a:p>
        </p:txBody>
      </p:sp>
    </p:spTree>
    <p:extLst>
      <p:ext uri="{BB962C8B-B14F-4D97-AF65-F5344CB8AC3E}">
        <p14:creationId xmlns:p14="http://schemas.microsoft.com/office/powerpoint/2010/main" val="2913871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769A-B6E6-4801-B89A-D400C62F5EAB}"/>
              </a:ext>
            </a:extLst>
          </p:cNvPr>
          <p:cNvSpPr>
            <a:spLocks noGrp="1"/>
          </p:cNvSpPr>
          <p:nvPr>
            <p:ph type="title"/>
          </p:nvPr>
        </p:nvSpPr>
        <p:spPr/>
        <p:txBody>
          <a:bodyPr/>
          <a:lstStyle/>
          <a:p>
            <a:r>
              <a:rPr lang="en-US" dirty="0"/>
              <a:t>The end</a:t>
            </a:r>
            <a:endParaRPr lang="bg-BG" dirty="0"/>
          </a:p>
        </p:txBody>
      </p:sp>
    </p:spTree>
    <p:extLst>
      <p:ext uri="{BB962C8B-B14F-4D97-AF65-F5344CB8AC3E}">
        <p14:creationId xmlns:p14="http://schemas.microsoft.com/office/powerpoint/2010/main" val="242729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2E63-B9E5-4480-B6D1-5EF381727BD6}"/>
              </a:ext>
            </a:extLst>
          </p:cNvPr>
          <p:cNvSpPr>
            <a:spLocks noGrp="1"/>
          </p:cNvSpPr>
          <p:nvPr>
            <p:ph type="title"/>
          </p:nvPr>
        </p:nvSpPr>
        <p:spPr/>
        <p:txBody>
          <a:bodyPr/>
          <a:lstStyle/>
          <a:p>
            <a:r>
              <a:rPr lang="en-US" dirty="0"/>
              <a:t>Web Technology Stack</a:t>
            </a:r>
            <a:endParaRPr lang="bg-BG" dirty="0"/>
          </a:p>
        </p:txBody>
      </p:sp>
      <p:sp>
        <p:nvSpPr>
          <p:cNvPr id="3" name="Text Placeholder 2">
            <a:extLst>
              <a:ext uri="{FF2B5EF4-FFF2-40B4-BE49-F238E27FC236}">
                <a16:creationId xmlns:a16="http://schemas.microsoft.com/office/drawing/2014/main" id="{AA62DB5C-7C3C-48DB-B2DB-8A44FFB0C833}"/>
              </a:ext>
            </a:extLst>
          </p:cNvPr>
          <p:cNvSpPr>
            <a:spLocks noGrp="1"/>
          </p:cNvSpPr>
          <p:nvPr>
            <p:ph type="body" idx="1"/>
          </p:nvPr>
        </p:nvSpPr>
        <p:spPr/>
        <p:txBody>
          <a:bodyPr/>
          <a:lstStyle/>
          <a:p>
            <a:r>
              <a:rPr lang="en-US" dirty="0"/>
              <a:t>However, by the way things stand, that should not be the only criteria of selection. </a:t>
            </a:r>
            <a:r>
              <a:rPr lang="en-US" u="sng" dirty="0"/>
              <a:t>Teams</a:t>
            </a:r>
            <a:r>
              <a:rPr lang="en-US" dirty="0"/>
              <a:t> that are already </a:t>
            </a:r>
            <a:r>
              <a:rPr lang="en-US" u="sng" dirty="0"/>
              <a:t>familiar</a:t>
            </a:r>
            <a:r>
              <a:rPr lang="en-US" dirty="0"/>
              <a:t> with the </a:t>
            </a:r>
            <a:r>
              <a:rPr lang="en-US" u="sng" dirty="0"/>
              <a:t>tools and languages </a:t>
            </a:r>
            <a:r>
              <a:rPr lang="en-US" dirty="0"/>
              <a:t>they work with will </a:t>
            </a:r>
            <a:r>
              <a:rPr lang="en-US" u="sng" dirty="0"/>
              <a:t>prefer</a:t>
            </a:r>
            <a:r>
              <a:rPr lang="en-US" dirty="0"/>
              <a:t> to pick those first (like for example, embedded or desktop dev.).</a:t>
            </a:r>
          </a:p>
          <a:p>
            <a:endParaRPr lang="en-US" dirty="0"/>
          </a:p>
          <a:p>
            <a:r>
              <a:rPr lang="en-US" dirty="0"/>
              <a:t>Things were much simpler on the development front a decade ago. Developers used ASP.NET on the front end, SQL Server on the backend and .NET on the middle tier. Then over the years, new tools and technologies came into existence and the need to select the right technologies for building software products emerged.</a:t>
            </a:r>
          </a:p>
          <a:p>
            <a:endParaRPr lang="en-US" dirty="0"/>
          </a:p>
          <a:p>
            <a:r>
              <a:rPr lang="en-US" dirty="0"/>
              <a:t>After all, the main aim of a developer is not just to build a professionally, functioning software, but something more than that — </a:t>
            </a:r>
            <a:r>
              <a:rPr lang="en-US" u="sng" dirty="0"/>
              <a:t>maintainability</a:t>
            </a:r>
            <a:r>
              <a:rPr lang="en-US" dirty="0"/>
              <a:t>, </a:t>
            </a:r>
            <a:r>
              <a:rPr lang="en-US" u="sng" dirty="0"/>
              <a:t>scalability</a:t>
            </a:r>
            <a:r>
              <a:rPr lang="en-US" dirty="0"/>
              <a:t> and </a:t>
            </a:r>
            <a:r>
              <a:rPr lang="en-US" u="sng" dirty="0"/>
              <a:t>security</a:t>
            </a:r>
            <a:r>
              <a:rPr lang="en-US" dirty="0"/>
              <a:t> of the app, the levels of which would be determined as per the requirements.</a:t>
            </a:r>
            <a:endParaRPr lang="bg-BG" dirty="0"/>
          </a:p>
        </p:txBody>
      </p:sp>
    </p:spTree>
    <p:extLst>
      <p:ext uri="{BB962C8B-B14F-4D97-AF65-F5344CB8AC3E}">
        <p14:creationId xmlns:p14="http://schemas.microsoft.com/office/powerpoint/2010/main" val="18715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7752-763E-45DA-9E21-40E63093BF44}"/>
              </a:ext>
            </a:extLst>
          </p:cNvPr>
          <p:cNvSpPr>
            <a:spLocks noGrp="1"/>
          </p:cNvSpPr>
          <p:nvPr>
            <p:ph type="title"/>
          </p:nvPr>
        </p:nvSpPr>
        <p:spPr/>
        <p:txBody>
          <a:bodyPr/>
          <a:lstStyle/>
          <a:p>
            <a:r>
              <a:rPr lang="en-US" dirty="0"/>
              <a:t>Web Technology Stack</a:t>
            </a:r>
            <a:endParaRPr lang="bg-BG" dirty="0"/>
          </a:p>
        </p:txBody>
      </p:sp>
      <p:sp>
        <p:nvSpPr>
          <p:cNvPr id="3" name="Text Placeholder 2">
            <a:extLst>
              <a:ext uri="{FF2B5EF4-FFF2-40B4-BE49-F238E27FC236}">
                <a16:creationId xmlns:a16="http://schemas.microsoft.com/office/drawing/2014/main" id="{7D2644C9-49B7-4E54-9AEA-FD3370F69E21}"/>
              </a:ext>
            </a:extLst>
          </p:cNvPr>
          <p:cNvSpPr>
            <a:spLocks noGrp="1"/>
          </p:cNvSpPr>
          <p:nvPr>
            <p:ph type="body" idx="1"/>
          </p:nvPr>
        </p:nvSpPr>
        <p:spPr/>
        <p:txBody>
          <a:bodyPr/>
          <a:lstStyle/>
          <a:p>
            <a:r>
              <a:rPr lang="en-US" dirty="0"/>
              <a:t>It is important to have a foolproof plan in mind while choosing a tech stack, because the impact of this would be reverberated across various layers of business, including HR, finance, management and marketing.</a:t>
            </a:r>
          </a:p>
          <a:p>
            <a:endParaRPr lang="en-US" dirty="0"/>
          </a:p>
          <a:p>
            <a:r>
              <a:rPr lang="en-US" dirty="0"/>
              <a:t>In fact, out of the three main steps in planning a web development project (two of which are understanding the project in a business perspective, and passing the baton {HR perspective on who holds the responsibilities for the project}), the third one, picking the stack (the technical perspective) must be given great care.</a:t>
            </a:r>
            <a:endParaRPr lang="bg-BG" dirty="0"/>
          </a:p>
        </p:txBody>
      </p:sp>
    </p:spTree>
    <p:extLst>
      <p:ext uri="{BB962C8B-B14F-4D97-AF65-F5344CB8AC3E}">
        <p14:creationId xmlns:p14="http://schemas.microsoft.com/office/powerpoint/2010/main" val="123413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1625-3640-48B2-9953-645C5DB23A68}"/>
              </a:ext>
            </a:extLst>
          </p:cNvPr>
          <p:cNvSpPr>
            <a:spLocks noGrp="1"/>
          </p:cNvSpPr>
          <p:nvPr>
            <p:ph type="title"/>
          </p:nvPr>
        </p:nvSpPr>
        <p:spPr/>
        <p:txBody>
          <a:bodyPr/>
          <a:lstStyle/>
          <a:p>
            <a:r>
              <a:rPr lang="en-US" dirty="0"/>
              <a:t>Anatomy of a Tech Stack</a:t>
            </a:r>
            <a:endParaRPr lang="bg-BG" dirty="0"/>
          </a:p>
        </p:txBody>
      </p:sp>
      <p:pic>
        <p:nvPicPr>
          <p:cNvPr id="1026" name="Picture 2">
            <a:extLst>
              <a:ext uri="{FF2B5EF4-FFF2-40B4-BE49-F238E27FC236}">
                <a16:creationId xmlns:a16="http://schemas.microsoft.com/office/drawing/2014/main" id="{9FDB82CF-3B78-4E76-9DFC-68FF77F41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000" y="1672651"/>
            <a:ext cx="802005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87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6EB2-C3CD-4FDD-B297-01CE15F21382}"/>
              </a:ext>
            </a:extLst>
          </p:cNvPr>
          <p:cNvSpPr>
            <a:spLocks noGrp="1"/>
          </p:cNvSpPr>
          <p:nvPr>
            <p:ph type="title"/>
          </p:nvPr>
        </p:nvSpPr>
        <p:spPr/>
        <p:txBody>
          <a:bodyPr/>
          <a:lstStyle/>
          <a:p>
            <a:r>
              <a:rPr lang="en-US" dirty="0"/>
              <a:t>Client-side (Front end)</a:t>
            </a:r>
            <a:endParaRPr lang="bg-BG" dirty="0"/>
          </a:p>
        </p:txBody>
      </p:sp>
      <p:sp>
        <p:nvSpPr>
          <p:cNvPr id="3" name="Text Placeholder 2">
            <a:extLst>
              <a:ext uri="{FF2B5EF4-FFF2-40B4-BE49-F238E27FC236}">
                <a16:creationId xmlns:a16="http://schemas.microsoft.com/office/drawing/2014/main" id="{EC709E22-2A3E-4AD5-8B17-E1C3F4238C22}"/>
              </a:ext>
            </a:extLst>
          </p:cNvPr>
          <p:cNvSpPr>
            <a:spLocks noGrp="1"/>
          </p:cNvSpPr>
          <p:nvPr>
            <p:ph type="body" idx="1"/>
          </p:nvPr>
        </p:nvSpPr>
        <p:spPr/>
        <p:txBody>
          <a:bodyPr/>
          <a:lstStyle/>
          <a:p>
            <a:r>
              <a:rPr lang="en-US" dirty="0"/>
              <a:t>Client-side, as the name suggests is where the real interaction with the user happens. The user will interact with the website, the web app or a mobile app depending on what he is using.</a:t>
            </a:r>
          </a:p>
          <a:p>
            <a:endParaRPr lang="en-US" dirty="0"/>
          </a:p>
          <a:p>
            <a:r>
              <a:rPr lang="en-US" dirty="0"/>
              <a:t>There are three main technologies in front end.</a:t>
            </a:r>
          </a:p>
          <a:p>
            <a:endParaRPr lang="en-US" dirty="0"/>
          </a:p>
          <a:p>
            <a:pPr lvl="1"/>
            <a:r>
              <a:rPr lang="en-US" dirty="0"/>
              <a:t>HTML  		—  the markup language</a:t>
            </a:r>
          </a:p>
          <a:p>
            <a:pPr lvl="1"/>
            <a:r>
              <a:rPr lang="en-US" dirty="0"/>
              <a:t>CSS  		—  the stylesheet</a:t>
            </a:r>
          </a:p>
          <a:p>
            <a:pPr lvl="1"/>
            <a:r>
              <a:rPr lang="en-US" dirty="0" err="1"/>
              <a:t>Javascript</a:t>
            </a:r>
            <a:r>
              <a:rPr lang="en-US" dirty="0"/>
              <a:t>  		—  browser scripting language</a:t>
            </a:r>
            <a:endParaRPr lang="bg-BG" dirty="0"/>
          </a:p>
        </p:txBody>
      </p:sp>
    </p:spTree>
    <p:extLst>
      <p:ext uri="{BB962C8B-B14F-4D97-AF65-F5344CB8AC3E}">
        <p14:creationId xmlns:p14="http://schemas.microsoft.com/office/powerpoint/2010/main" val="358953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9BB7-6D60-42A9-84D9-7870C70966EB}"/>
              </a:ext>
            </a:extLst>
          </p:cNvPr>
          <p:cNvSpPr>
            <a:spLocks noGrp="1"/>
          </p:cNvSpPr>
          <p:nvPr>
            <p:ph type="title"/>
          </p:nvPr>
        </p:nvSpPr>
        <p:spPr/>
        <p:txBody>
          <a:bodyPr/>
          <a:lstStyle/>
          <a:p>
            <a:r>
              <a:rPr lang="en-US" dirty="0"/>
              <a:t>Client-side (Front end)</a:t>
            </a:r>
            <a:endParaRPr lang="bg-BG" dirty="0"/>
          </a:p>
        </p:txBody>
      </p:sp>
      <p:sp>
        <p:nvSpPr>
          <p:cNvPr id="3" name="Text Placeholder 2">
            <a:extLst>
              <a:ext uri="{FF2B5EF4-FFF2-40B4-BE49-F238E27FC236}">
                <a16:creationId xmlns:a16="http://schemas.microsoft.com/office/drawing/2014/main" id="{AF97FF85-FCD5-4228-B168-CF3ED305EB58}"/>
              </a:ext>
            </a:extLst>
          </p:cNvPr>
          <p:cNvSpPr>
            <a:spLocks noGrp="1"/>
          </p:cNvSpPr>
          <p:nvPr>
            <p:ph type="body" idx="1"/>
          </p:nvPr>
        </p:nvSpPr>
        <p:spPr/>
        <p:txBody>
          <a:bodyPr/>
          <a:lstStyle/>
          <a:p>
            <a:r>
              <a:rPr lang="en-US" dirty="0"/>
              <a:t>The two main front end JavaScript frameworks in the market today are </a:t>
            </a:r>
            <a:r>
              <a:rPr lang="en-US" u="sng" dirty="0"/>
              <a:t>AngularJS</a:t>
            </a:r>
            <a:r>
              <a:rPr lang="en-US" dirty="0"/>
              <a:t> by Google and </a:t>
            </a:r>
            <a:r>
              <a:rPr lang="en-US" u="sng" dirty="0"/>
              <a:t>ReactJS</a:t>
            </a:r>
            <a:r>
              <a:rPr lang="en-US" dirty="0"/>
              <a:t> by Facebook. The main advantage of these frameworks is that they let you create highly intuitive user-interfaces. As both are language independent, it doesn’t matter what kind of tech stack you are using for the server side, it will still function optimally according to expectations.</a:t>
            </a:r>
          </a:p>
          <a:p>
            <a:endParaRPr lang="en-US" dirty="0"/>
          </a:p>
          <a:p>
            <a:r>
              <a:rPr lang="en-US" dirty="0"/>
              <a:t>Twitter’s Bootstrap is the most favored framework for CSS ever since its launch because it has interactive components built on </a:t>
            </a:r>
            <a:r>
              <a:rPr lang="en-US" u="sng" dirty="0" err="1"/>
              <a:t>JQuery</a:t>
            </a:r>
            <a:r>
              <a:rPr lang="en-US" dirty="0"/>
              <a:t>. </a:t>
            </a:r>
          </a:p>
          <a:p>
            <a:endParaRPr lang="en-US" dirty="0"/>
          </a:p>
          <a:p>
            <a:r>
              <a:rPr lang="en-US" dirty="0"/>
              <a:t>Using the native language is generally the trend while building applications mainly because it gives the developers more control and easier hardware access. Probably, this is the reason why Java is used for Android and Objective-C or Swift is used for iOS.</a:t>
            </a:r>
            <a:endParaRPr lang="bg-BG" dirty="0"/>
          </a:p>
        </p:txBody>
      </p:sp>
    </p:spTree>
    <p:extLst>
      <p:ext uri="{BB962C8B-B14F-4D97-AF65-F5344CB8AC3E}">
        <p14:creationId xmlns:p14="http://schemas.microsoft.com/office/powerpoint/2010/main" val="77480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0E21-5739-4C79-B21E-B9454EACCC4B}"/>
              </a:ext>
            </a:extLst>
          </p:cNvPr>
          <p:cNvSpPr>
            <a:spLocks noGrp="1"/>
          </p:cNvSpPr>
          <p:nvPr>
            <p:ph type="title"/>
          </p:nvPr>
        </p:nvSpPr>
        <p:spPr/>
        <p:txBody>
          <a:bodyPr/>
          <a:lstStyle/>
          <a:p>
            <a:r>
              <a:rPr lang="en-US" dirty="0"/>
              <a:t>JAVASCRIPT AND CODING IN-DEPTH</a:t>
            </a:r>
            <a:endParaRPr lang="bg-BG" dirty="0"/>
          </a:p>
        </p:txBody>
      </p:sp>
      <p:sp>
        <p:nvSpPr>
          <p:cNvPr id="3" name="Text Placeholder 2">
            <a:extLst>
              <a:ext uri="{FF2B5EF4-FFF2-40B4-BE49-F238E27FC236}">
                <a16:creationId xmlns:a16="http://schemas.microsoft.com/office/drawing/2014/main" id="{46BD9704-9EC1-43C3-998C-958ED83B8CF5}"/>
              </a:ext>
            </a:extLst>
          </p:cNvPr>
          <p:cNvSpPr>
            <a:spLocks noGrp="1"/>
          </p:cNvSpPr>
          <p:nvPr>
            <p:ph type="body" idx="1"/>
          </p:nvPr>
        </p:nvSpPr>
        <p:spPr>
          <a:xfrm>
            <a:off x="1730000" y="1335932"/>
            <a:ext cx="10241506" cy="5337242"/>
          </a:xfrm>
        </p:spPr>
        <p:txBody>
          <a:bodyPr/>
          <a:lstStyle/>
          <a:p>
            <a:r>
              <a:rPr lang="en-US" dirty="0"/>
              <a:t>It is recommended working on real projects as quickly as possible. However, at some point, you will want to do a deep dive into JavaScript and learn how it all works underneath the hood. In addition, it is important to have an understanding of data structures, algorithms, and other general computer science knowledge.</a:t>
            </a:r>
          </a:p>
          <a:p>
            <a:endParaRPr lang="en-US" dirty="0"/>
          </a:p>
          <a:p>
            <a:r>
              <a:rPr lang="en-US" dirty="0">
                <a:hlinkClick r:id="rId2"/>
              </a:rPr>
              <a:t>You Don’t Know JavaScript (YDKJS) </a:t>
            </a:r>
            <a:r>
              <a:rPr lang="en-US" dirty="0"/>
              <a:t>— This is one of the best book on JavaScript. If you work through this entirely, you will know the entire core language of JS. </a:t>
            </a:r>
          </a:p>
          <a:p>
            <a:endParaRPr lang="en-US" dirty="0"/>
          </a:p>
          <a:p>
            <a:r>
              <a:rPr lang="en-US" dirty="0">
                <a:hlinkClick r:id="rId3"/>
              </a:rPr>
              <a:t>TypeScript</a:t>
            </a:r>
            <a:r>
              <a:rPr lang="en-US" dirty="0"/>
              <a:t> — This is not a requirement for beginners (unless you are using Angular), but TypeScript adoption is growing rapidly and has consumed the JS world. Many think it’s the future of JavaScript.</a:t>
            </a:r>
          </a:p>
          <a:p>
            <a:endParaRPr lang="en-US" dirty="0"/>
          </a:p>
          <a:p>
            <a:r>
              <a:rPr lang="en-US" dirty="0"/>
              <a:t>Data Structures in JavaScript — Build the most common data structures from the ground up in JavaScript. This video series is a great extension to build the knowledge you have already gained and is an excellent resource for interviews as well.</a:t>
            </a:r>
          </a:p>
          <a:p>
            <a:endParaRPr lang="en-US" dirty="0"/>
          </a:p>
          <a:p>
            <a:r>
              <a:rPr lang="en-US" dirty="0">
                <a:hlinkClick r:id="rId4"/>
              </a:rPr>
              <a:t>Eloquent JavaScript </a:t>
            </a:r>
            <a:r>
              <a:rPr lang="en-US" dirty="0"/>
              <a:t>— Another favorite book of JavaScript engineers. It covers a broader range of topics than YDKJS, including the browser and Node. </a:t>
            </a:r>
            <a:endParaRPr lang="bg-BG" dirty="0"/>
          </a:p>
        </p:txBody>
      </p:sp>
    </p:spTree>
    <p:extLst>
      <p:ext uri="{BB962C8B-B14F-4D97-AF65-F5344CB8AC3E}">
        <p14:creationId xmlns:p14="http://schemas.microsoft.com/office/powerpoint/2010/main" val="62286043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4245</Words>
  <Application>Microsoft Office PowerPoint</Application>
  <PresentationFormat>Widescreen</PresentationFormat>
  <Paragraphs>250</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Lato</vt:lpstr>
      <vt:lpstr>Arial</vt:lpstr>
      <vt:lpstr>Questrial</vt:lpstr>
      <vt:lpstr>Montserrat</vt:lpstr>
      <vt:lpstr>Focus</vt:lpstr>
      <vt:lpstr>Web Programming INTRODUCTION</vt:lpstr>
      <vt:lpstr>What is Web Programming</vt:lpstr>
      <vt:lpstr>Web Technology Stack</vt:lpstr>
      <vt:lpstr>Web Technology Stack</vt:lpstr>
      <vt:lpstr>Web Technology Stack</vt:lpstr>
      <vt:lpstr>Anatomy of a Tech Stack</vt:lpstr>
      <vt:lpstr>Client-side (Front end)</vt:lpstr>
      <vt:lpstr>Client-side (Front end)</vt:lpstr>
      <vt:lpstr>JAVASCRIPT AND CODING IN-DEPTH</vt:lpstr>
      <vt:lpstr>Server-side (Backend)</vt:lpstr>
      <vt:lpstr>Server side technologies</vt:lpstr>
      <vt:lpstr>Server side technologies - ASP and ASP.NET</vt:lpstr>
      <vt:lpstr>Server side and Javascript</vt:lpstr>
      <vt:lpstr>Web development</vt:lpstr>
      <vt:lpstr>Choosing a Web Tech Stack </vt:lpstr>
      <vt:lpstr>#1. Type of Project</vt:lpstr>
      <vt:lpstr>#2. Team’s Expertise and Knowledge Base</vt:lpstr>
      <vt:lpstr>#3. Time to Market (TTM)</vt:lpstr>
      <vt:lpstr>#4. Scalability</vt:lpstr>
      <vt:lpstr>#5. Maintainability</vt:lpstr>
      <vt:lpstr># 6. Overall Cost of Development</vt:lpstr>
      <vt:lpstr>Most Commonly Used Tech Stacks</vt:lpstr>
      <vt:lpstr>1. .NET Stack</vt:lpstr>
      <vt:lpstr>2. LAMP Stack</vt:lpstr>
      <vt:lpstr>3. MEAN Stack</vt:lpstr>
      <vt:lpstr>4. ROR Stack</vt:lpstr>
      <vt:lpstr>Curriculum</vt:lpstr>
      <vt:lpstr>Curriculum</vt:lpstr>
      <vt:lpstr>Curriculum</vt:lpstr>
      <vt:lpstr>Curriculum</vt:lpstr>
      <vt:lpstr>Assignment</vt:lpstr>
      <vt:lpstr>Work in class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INTRODUCTION</dc:title>
  <cp:lastModifiedBy>Pravoslav Milenkov</cp:lastModifiedBy>
  <cp:revision>35</cp:revision>
  <dcterms:modified xsi:type="dcterms:W3CDTF">2021-03-08T14:46:55Z</dcterms:modified>
</cp:coreProperties>
</file>