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2"/>
  </p:notesMasterIdLst>
  <p:sldIdLst>
    <p:sldId id="338" r:id="rId2"/>
    <p:sldId id="335" r:id="rId3"/>
    <p:sldId id="450" r:id="rId4"/>
    <p:sldId id="451" r:id="rId5"/>
    <p:sldId id="452" r:id="rId6"/>
    <p:sldId id="453" r:id="rId7"/>
    <p:sldId id="449" r:id="rId8"/>
    <p:sldId id="454" r:id="rId9"/>
    <p:sldId id="455" r:id="rId10"/>
    <p:sldId id="364" r:id="rId11"/>
    <p:sldId id="350" r:id="rId12"/>
    <p:sldId id="360" r:id="rId13"/>
    <p:sldId id="361" r:id="rId14"/>
    <p:sldId id="362" r:id="rId15"/>
    <p:sldId id="377" r:id="rId16"/>
    <p:sldId id="349" r:id="rId17"/>
    <p:sldId id="371" r:id="rId18"/>
    <p:sldId id="363" r:id="rId19"/>
    <p:sldId id="376" r:id="rId20"/>
    <p:sldId id="356" r:id="rId21"/>
    <p:sldId id="440" r:id="rId22"/>
    <p:sldId id="441" r:id="rId23"/>
    <p:sldId id="354" r:id="rId24"/>
    <p:sldId id="415" r:id="rId25"/>
    <p:sldId id="434" r:id="rId26"/>
    <p:sldId id="381" r:id="rId27"/>
    <p:sldId id="382" r:id="rId28"/>
    <p:sldId id="379" r:id="rId29"/>
    <p:sldId id="442" r:id="rId30"/>
    <p:sldId id="366" r:id="rId31"/>
    <p:sldId id="365" r:id="rId32"/>
    <p:sldId id="339" r:id="rId33"/>
    <p:sldId id="345" r:id="rId34"/>
    <p:sldId id="347" r:id="rId35"/>
    <p:sldId id="447" r:id="rId36"/>
    <p:sldId id="372" r:id="rId37"/>
    <p:sldId id="435" r:id="rId38"/>
    <p:sldId id="383" r:id="rId39"/>
    <p:sldId id="370" r:id="rId40"/>
    <p:sldId id="456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Corbel" panose="020B0503020204020204" pitchFamily="34" charset="0"/>
      <p:regular r:id="rId51"/>
      <p:bold r:id="rId52"/>
      <p:italic r:id="rId53"/>
      <p:boldItalic r:id="rId54"/>
    </p:embeddedFont>
    <p:embeddedFont>
      <p:font typeface="Lato" panose="020B0604020202020204" charset="0"/>
      <p:regular r:id="rId55"/>
      <p:bold r:id="rId56"/>
      <p:italic r:id="rId57"/>
      <p:boldItalic r:id="rId58"/>
    </p:embeddedFont>
    <p:embeddedFont>
      <p:font typeface="Montserrat" panose="020B0604020202020204" charset="-52"/>
      <p:regular r:id="rId59"/>
      <p:bold r:id="rId60"/>
      <p:italic r:id="rId61"/>
      <p:boldItalic r:id="rId62"/>
    </p:embeddedFont>
    <p:embeddedFont>
      <p:font typeface="Tahoma" panose="020B0604030504040204" pitchFamily="34" charset="0"/>
      <p:regular r:id="rId63"/>
      <p:bold r:id="rId64"/>
    </p:embeddedFont>
    <p:embeddedFont>
      <p:font typeface="Trebuchet MS" panose="020B0603020202020204" pitchFamily="34" charset="0"/>
      <p:regular r:id="rId65"/>
      <p:bold r:id="rId66"/>
      <p:italic r:id="rId67"/>
      <p:boldItalic r:id="rId68"/>
    </p:embeddedFont>
    <p:embeddedFont>
      <p:font typeface="Wingdings 2" panose="05020102010507070707" pitchFamily="18" charset="2"/>
      <p:regular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</p14:sldIdLst>
        </p14:section>
        <p14:section name="The HTTP Protocol" id="{54F51BD7-9AD2-4B8E-8AA5-A47EB3FBBA1A}">
          <p14:sldIdLst>
            <p14:sldId id="450"/>
            <p14:sldId id="451"/>
            <p14:sldId id="452"/>
            <p14:sldId id="453"/>
            <p14:sldId id="449"/>
            <p14:sldId id="454"/>
            <p14:sldId id="455"/>
          </p14:sldIdLst>
        </p14:section>
        <p14:section name="The MVC Pattern" id="{8CF34BE0-F434-4137-A7FF-4BA785BCEE54}">
          <p14:sldIdLst>
            <p14:sldId id="364"/>
            <p14:sldId id="350"/>
            <p14:sldId id="360"/>
            <p14:sldId id="361"/>
            <p14:sldId id="362"/>
            <p14:sldId id="377"/>
            <p14:sldId id="349"/>
            <p14:sldId id="371"/>
          </p14:sldIdLst>
        </p14:section>
        <p14:section name="ASP.NET MVC" id="{110850A9-C3B2-493A-8735-BCF19E5CC402}">
          <p14:sldIdLst>
            <p14:sldId id="363"/>
            <p14:sldId id="376"/>
            <p14:sldId id="356"/>
            <p14:sldId id="440"/>
            <p14:sldId id="441"/>
            <p14:sldId id="354"/>
            <p14:sldId id="415"/>
            <p14:sldId id="434"/>
            <p14:sldId id="381"/>
            <p14:sldId id="382"/>
            <p14:sldId id="379"/>
            <p14:sldId id="442"/>
            <p14:sldId id="366"/>
          </p14:sldIdLst>
        </p14:section>
        <p14:section name="Creating ASP.NET MVC Project" id="{C1D15716-48AA-499B-9313-0183838F7B1E}">
          <p14:sldIdLst>
            <p14:sldId id="365"/>
            <p14:sldId id="339"/>
            <p14:sldId id="345"/>
            <p14:sldId id="347"/>
          </p14:sldIdLst>
        </p14:section>
        <p14:section name="NuGet Package Management" id="{8FF2DE43-510E-467D-A0FD-3112C602D486}">
          <p14:sldIdLst>
            <p14:sldId id="447"/>
            <p14:sldId id="372"/>
            <p14:sldId id="435"/>
            <p14:sldId id="383"/>
            <p14:sldId id="370"/>
            <p14:sldId id="4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font" Target="fonts/font24.fntdata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981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7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" TargetMode="External"/><Relationship Id="rId2" Type="http://schemas.openxmlformats.org/officeDocument/2006/relationships/hyperlink" Target="http://www.microsoft.com/web/downloads/platform.asp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myget.org/F/aspnetwebstacknightl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ASP.NET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E69AE-5F11-4398-BC31-BC327A3C0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2945" y="2320046"/>
            <a:ext cx="7924800" cy="685800"/>
          </a:xfrm>
        </p:spPr>
        <p:txBody>
          <a:bodyPr/>
          <a:lstStyle/>
          <a:p>
            <a:r>
              <a:rPr lang="en-US" dirty="0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Model–view–controller (MVC) is a software architecture pattern</a:t>
            </a:r>
          </a:p>
          <a:p>
            <a:r>
              <a:rPr lang="en-US" sz="2800" dirty="0"/>
              <a:t>Originally formulated in the late 1970</a:t>
            </a:r>
            <a:r>
              <a:rPr lang="en-US" sz="2800" baseline="-25000" dirty="0"/>
              <a:t>s</a:t>
            </a:r>
            <a:r>
              <a:rPr lang="en-US" sz="2800" dirty="0"/>
              <a:t> by </a:t>
            </a:r>
            <a:r>
              <a:rPr lang="en-US" sz="2800" dirty="0" err="1"/>
              <a:t>Trygve</a:t>
            </a:r>
            <a:r>
              <a:rPr lang="en-US" sz="2800" dirty="0"/>
              <a:t> </a:t>
            </a:r>
            <a:r>
              <a:rPr lang="en-US" sz="2800" dirty="0" err="1"/>
              <a:t>Reenskaug</a:t>
            </a:r>
            <a:r>
              <a:rPr lang="en-US" sz="2800" dirty="0"/>
              <a:t> as part of the Smalltalk</a:t>
            </a:r>
          </a:p>
          <a:p>
            <a:r>
              <a:rPr lang="en-US" sz="2800" dirty="0"/>
              <a:t>Code reusability and separation of concerns</a:t>
            </a:r>
          </a:p>
          <a:p>
            <a:r>
              <a:rPr lang="en-US" sz="2800" dirty="0"/>
              <a:t>Originally developed for desktop, then adapted</a:t>
            </a:r>
            <a:br>
              <a:rPr lang="en-US" sz="2800" dirty="0"/>
            </a:br>
            <a:r>
              <a:rPr lang="en-US" sz="2800" dirty="0"/>
              <a:t>for internet applications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Set of classes that describes the data we are working </a:t>
            </a:r>
          </a:p>
          <a:p>
            <a:pPr marL="120650" indent="0">
              <a:buNone/>
            </a:pPr>
            <a:r>
              <a:rPr lang="en-US" sz="2000" dirty="0"/>
              <a:t>	with as well as the business</a:t>
            </a:r>
          </a:p>
          <a:p>
            <a:r>
              <a:rPr lang="en-US" sz="2000" dirty="0"/>
              <a:t>Rules for how the data can be</a:t>
            </a:r>
            <a:br>
              <a:rPr lang="en-US" sz="2000" dirty="0"/>
            </a:br>
            <a:r>
              <a:rPr lang="en-US" sz="2000" dirty="0"/>
              <a:t>changed and manipulated</a:t>
            </a:r>
          </a:p>
          <a:p>
            <a:r>
              <a:rPr lang="en-US" sz="2000" dirty="0"/>
              <a:t>May contain data validation rules</a:t>
            </a:r>
          </a:p>
          <a:p>
            <a:r>
              <a:rPr lang="en-US" sz="2000" dirty="0"/>
              <a:t>Often encapsulate data stored in a database as well as code used to manipulate the data</a:t>
            </a:r>
          </a:p>
          <a:p>
            <a:r>
              <a:rPr lang="en-US" sz="2000" dirty="0"/>
              <a:t>Most likely a Data Access Layer of some kind</a:t>
            </a:r>
          </a:p>
          <a:p>
            <a:r>
              <a:rPr lang="en-US" sz="2000" dirty="0"/>
              <a:t>Apart from giving the data objects, it doesn't have significance in the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http://men.plovdivweek.com/js/ckfinder/userfiles/images/Bruklin2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602" y="1832043"/>
            <a:ext cx="1543616" cy="2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how the application’s user interface (UI) will be displayed</a:t>
            </a:r>
          </a:p>
          <a:p>
            <a:r>
              <a:rPr lang="en-US" dirty="0"/>
              <a:t>May support master views (layouts) and sub-views (partial views or controls)</a:t>
            </a:r>
          </a:p>
          <a:p>
            <a:r>
              <a:rPr lang="en-US" dirty="0"/>
              <a:t>Web: Template to dynamically generate 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86" y="4038601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744" y="4038600"/>
            <a:ext cx="2996724" cy="236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core MVC component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</a:t>
            </a:r>
          </a:p>
          <a:p>
            <a:endParaRPr lang="en-US" dirty="0"/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18" y="2897665"/>
            <a:ext cx="2411083" cy="160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29999" y="1459149"/>
            <a:ext cx="10066409" cy="4512618"/>
          </a:xfrm>
        </p:spPr>
        <p:txBody>
          <a:bodyPr/>
          <a:lstStyle/>
          <a:p>
            <a:r>
              <a:rPr lang="en-US" sz="1800" dirty="0"/>
              <a:t>Incoming request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routed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FF9933"/>
                </a:solidFill>
              </a:rPr>
              <a:t>Controller</a:t>
            </a:r>
          </a:p>
          <a:p>
            <a:pPr lvl="1"/>
            <a:r>
              <a:rPr lang="en-US" sz="2000" dirty="0">
                <a:solidFill>
                  <a:srgbClr val="EBFFD2"/>
                </a:solidFill>
              </a:rPr>
              <a:t>For web: HTTP request</a:t>
            </a:r>
          </a:p>
          <a:p>
            <a:endParaRPr lang="en-US" sz="1800" dirty="0">
              <a:solidFill>
                <a:srgbClr val="FF9933"/>
              </a:solidFill>
            </a:endParaRPr>
          </a:p>
          <a:p>
            <a:r>
              <a:rPr lang="en-US" sz="1800" dirty="0">
                <a:solidFill>
                  <a:srgbClr val="FF9933"/>
                </a:solidFill>
              </a:rPr>
              <a:t>Controller</a:t>
            </a:r>
            <a:r>
              <a:rPr lang="en-US" sz="1800" dirty="0"/>
              <a:t> processes request and creates presentation </a:t>
            </a:r>
            <a:r>
              <a:rPr lang="en-US" sz="1800" dirty="0">
                <a:solidFill>
                  <a:srgbClr val="FF9933"/>
                </a:solidFill>
              </a:rPr>
              <a:t>Model</a:t>
            </a:r>
          </a:p>
          <a:p>
            <a:pPr lvl="1"/>
            <a:r>
              <a:rPr lang="en-US" sz="2000" dirty="0">
                <a:solidFill>
                  <a:srgbClr val="EBFFD2"/>
                </a:solidFill>
              </a:rPr>
              <a:t>Controller also selects appropriate result (view)</a:t>
            </a:r>
          </a:p>
          <a:p>
            <a:endParaRPr lang="en-US" sz="1800" dirty="0">
              <a:solidFill>
                <a:srgbClr val="FF9933"/>
              </a:solidFill>
            </a:endParaRPr>
          </a:p>
          <a:p>
            <a:r>
              <a:rPr lang="en-US" sz="1800" dirty="0">
                <a:solidFill>
                  <a:srgbClr val="FF9933"/>
                </a:solidFill>
              </a:rPr>
              <a:t>Model</a:t>
            </a:r>
            <a:r>
              <a:rPr lang="en-US" sz="1800" dirty="0"/>
              <a:t> is passed to </a:t>
            </a:r>
            <a:r>
              <a:rPr lang="en-US" sz="1800" dirty="0">
                <a:solidFill>
                  <a:srgbClr val="FF9933"/>
                </a:solidFill>
              </a:rPr>
              <a:t>View</a:t>
            </a:r>
          </a:p>
          <a:p>
            <a:endParaRPr lang="en-US" sz="1800" dirty="0">
              <a:solidFill>
                <a:srgbClr val="FF9933"/>
              </a:solidFill>
            </a:endParaRPr>
          </a:p>
          <a:p>
            <a:r>
              <a:rPr lang="en-US" sz="1800" dirty="0">
                <a:solidFill>
                  <a:srgbClr val="FF9933"/>
                </a:solidFill>
              </a:rPr>
              <a:t>View</a:t>
            </a:r>
            <a:r>
              <a:rPr lang="en-US" sz="1800" dirty="0"/>
              <a:t> transforms </a:t>
            </a:r>
            <a:r>
              <a:rPr lang="en-US" sz="1800" dirty="0">
                <a:solidFill>
                  <a:srgbClr val="FF9933"/>
                </a:solidFill>
              </a:rPr>
              <a:t>Model</a:t>
            </a:r>
            <a:r>
              <a:rPr lang="en-US" sz="1800" dirty="0"/>
              <a:t> into appropriate output format (HTML)</a:t>
            </a:r>
            <a:endParaRPr lang="en-US" sz="1800" dirty="0">
              <a:solidFill>
                <a:srgbClr val="FF9933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Response is rendered (HTTP Response)</a:t>
            </a:r>
            <a:endParaRPr lang="en-US" sz="1800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for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050" smtClean="0"/>
              <a:pPr>
                <a:defRPr/>
              </a:pPr>
              <a:t>16</a:t>
            </a:fld>
            <a:endParaRPr lang="en-US" sz="1050" dirty="0"/>
          </a:p>
        </p:txBody>
      </p:sp>
      <p:sp>
        <p:nvSpPr>
          <p:cNvPr id="5" name="Right Arrow 4"/>
          <p:cNvSpPr/>
          <p:nvPr/>
        </p:nvSpPr>
        <p:spPr>
          <a:xfrm>
            <a:off x="2002181" y="1559961"/>
            <a:ext cx="2611406" cy="81114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39511" y="3349002"/>
            <a:ext cx="2474863" cy="811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2181" y="1322416"/>
            <a:ext cx="210363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Request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39511" y="1485687"/>
            <a:ext cx="3426405" cy="925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058711" y="2779743"/>
            <a:ext cx="343494" cy="37786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2711" y="5446162"/>
            <a:ext cx="2248711" cy="886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40531" y="5446162"/>
            <a:ext cx="2311968" cy="886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4821581" y="5769362"/>
            <a:ext cx="2491932" cy="28969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002181" y="2636287"/>
            <a:ext cx="870469" cy="551683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02181" y="3322087"/>
            <a:ext cx="8704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25" name="Left Arrow 24"/>
          <p:cNvSpPr/>
          <p:nvPr/>
        </p:nvSpPr>
        <p:spPr>
          <a:xfrm rot="14392517">
            <a:off x="7205261" y="4630331"/>
            <a:ext cx="773300" cy="36269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330547" y="4623945"/>
            <a:ext cx="760332" cy="36269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383425" y="3854071"/>
            <a:ext cx="761659" cy="102185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34313" y="4379362"/>
            <a:ext cx="28290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Response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67613" y="2781582"/>
            <a:ext cx="247273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17100" y="4608364"/>
            <a:ext cx="17638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63311" y="6055762"/>
            <a:ext cx="24663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78588" y="4468508"/>
            <a:ext cx="14507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CakePHP</a:t>
            </a:r>
            <a:r>
              <a:rPr lang="en-US" sz="2400" dirty="0"/>
              <a:t> (PHP)</a:t>
            </a:r>
          </a:p>
          <a:p>
            <a:r>
              <a:rPr lang="en-US" sz="2400" dirty="0">
                <a:hlinkClick r:id="rId3"/>
              </a:rPr>
              <a:t>CodeIgniter</a:t>
            </a:r>
            <a:r>
              <a:rPr lang="en-US" sz="2400" dirty="0"/>
              <a:t> (PHP)</a:t>
            </a:r>
          </a:p>
          <a:p>
            <a:r>
              <a:rPr lang="en-US" sz="2400" dirty="0">
                <a:hlinkClick r:id="rId4"/>
              </a:rPr>
              <a:t>Spring</a:t>
            </a:r>
            <a:r>
              <a:rPr lang="en-US" sz="2400" dirty="0"/>
              <a:t> (Java)</a:t>
            </a:r>
          </a:p>
          <a:p>
            <a:r>
              <a:rPr lang="en-US" sz="2400" dirty="0"/>
              <a:t>Perl: Catalyst, Dancer</a:t>
            </a:r>
          </a:p>
          <a:p>
            <a:r>
              <a:rPr lang="en-US" sz="2400" dirty="0"/>
              <a:t>Python: </a:t>
            </a:r>
            <a:r>
              <a:rPr lang="en-US" sz="2400" dirty="0">
                <a:hlinkClick r:id="rId5"/>
              </a:rPr>
              <a:t>Django</a:t>
            </a:r>
            <a:r>
              <a:rPr lang="en-US" sz="2400" dirty="0"/>
              <a:t>, Flask, </a:t>
            </a:r>
            <a:r>
              <a:rPr lang="en-US" sz="2400" dirty="0" err="1"/>
              <a:t>Grok</a:t>
            </a:r>
            <a:endParaRPr lang="en-US" sz="2400" dirty="0"/>
          </a:p>
          <a:p>
            <a:r>
              <a:rPr lang="en-US" sz="2400" dirty="0"/>
              <a:t>Ruby: </a:t>
            </a:r>
            <a:r>
              <a:rPr lang="en-US" sz="2400" dirty="0">
                <a:hlinkClick r:id="rId6"/>
              </a:rPr>
              <a:t>Ruby on Rails</a:t>
            </a:r>
            <a:r>
              <a:rPr lang="en-US" sz="2400" dirty="0"/>
              <a:t>, Camping, Nitro, Sinatra</a:t>
            </a:r>
          </a:p>
          <a:p>
            <a:r>
              <a:rPr lang="en-US" sz="2400" dirty="0"/>
              <a:t>JavaScript: </a:t>
            </a:r>
            <a:r>
              <a:rPr lang="en-US" sz="2400" dirty="0">
                <a:hlinkClick r:id="rId7"/>
              </a:rPr>
              <a:t>AngularJS</a:t>
            </a:r>
            <a:r>
              <a:rPr lang="en-US" sz="2400" dirty="0"/>
              <a:t>, </a:t>
            </a:r>
            <a:r>
              <a:rPr lang="en-US" sz="2400" dirty="0">
                <a:hlinkClick r:id="rId8"/>
              </a:rPr>
              <a:t>JavaScriptMVC</a:t>
            </a:r>
            <a:r>
              <a:rPr lang="en-US" sz="2400" dirty="0"/>
              <a:t>, </a:t>
            </a:r>
            <a:r>
              <a:rPr lang="en-US" sz="2400" dirty="0">
                <a:hlinkClick r:id="rId9"/>
              </a:rPr>
              <a:t>Spine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ASP.NET MVC</a:t>
            </a:r>
            <a:r>
              <a:rPr lang="en-US" sz="2400" dirty="0"/>
              <a:t> (.NET Framework)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95" y="19812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55915" y="2339502"/>
            <a:ext cx="7924800" cy="685800"/>
          </a:xfrm>
        </p:spPr>
        <p:txBody>
          <a:bodyPr/>
          <a:lstStyle/>
          <a:p>
            <a:r>
              <a:rPr lang="en-US" dirty="0"/>
              <a:t>ASP.NET MVC</a:t>
            </a:r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03" y="28210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02" y="3507095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570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006409" y="1310056"/>
            <a:ext cx="2576951" cy="1439607"/>
            <a:chOff x="6666900" y="1482970"/>
            <a:chExt cx="2576951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200">
                <a:solidFill>
                  <a:srgbClr val="00B050"/>
                </a:solidFill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2048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accent1"/>
                  </a:solidFill>
                </a:rPr>
                <a:t>Presentation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43927" y="3633720"/>
            <a:ext cx="1878125" cy="2673266"/>
            <a:chOff x="6666900" y="3675185"/>
            <a:chExt cx="1878125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20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129252" y="4407424"/>
              <a:ext cx="1415773" cy="3057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Runtime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15580" y="1310056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96298" y="1310056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362201" y="3614218"/>
            <a:ext cx="4865659" cy="2692767"/>
            <a:chOff x="1920240" y="2825224"/>
            <a:chExt cx="4373880" cy="298821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Controls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Master Pages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Membership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163277" y="2825224"/>
              <a:ext cx="1887806" cy="717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ASP.NET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HTTP Protocol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Model, View, Controller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 for Web and Examples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Comparison with 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Advantages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Creating ASP.NET MVC Project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NuGet Package Management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Information with Glimpse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ASP.NET Web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Stable and mature, supported by heaps of third party controls and tools</a:t>
            </a:r>
          </a:p>
          <a:p>
            <a:r>
              <a:rPr lang="en-US" sz="2400" dirty="0"/>
              <a:t>Event driven web development</a:t>
            </a:r>
          </a:p>
          <a:p>
            <a:r>
              <a:rPr lang="en-US" sz="2400" dirty="0" err="1"/>
              <a:t>Postbacks</a:t>
            </a:r>
            <a:endParaRPr lang="en-US" sz="2400" dirty="0"/>
          </a:p>
          <a:p>
            <a:r>
              <a:rPr lang="en-US" sz="2400" dirty="0" err="1"/>
              <a:t>Viewstate</a:t>
            </a:r>
            <a:endParaRPr lang="en-US" sz="2400" dirty="0"/>
          </a:p>
          <a:p>
            <a:r>
              <a:rPr lang="en-US" sz="2400" dirty="0"/>
              <a:t>Less control over the HTML</a:t>
            </a:r>
          </a:p>
          <a:p>
            <a:r>
              <a:rPr lang="en-US" sz="2400" dirty="0"/>
              <a:t>Hard to test</a:t>
            </a:r>
          </a:p>
          <a:p>
            <a:r>
              <a:rPr lang="en-US" sz="2400" dirty="0"/>
              <a:t>Rapid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95336"/>
            <a:ext cx="9385200" cy="4376431"/>
          </a:xfrm>
        </p:spPr>
        <p:txBody>
          <a:bodyPr/>
          <a:lstStyle/>
          <a:p>
            <a:r>
              <a:rPr lang="en-US" sz="2400" dirty="0"/>
              <a:t>Classic ASP introduced in late 1990's</a:t>
            </a:r>
          </a:p>
          <a:p>
            <a:r>
              <a:rPr lang="en-US" sz="2400" dirty="0"/>
              <a:t>ASP.NET 1.0 – 2002 (Web Forms)</a:t>
            </a:r>
          </a:p>
          <a:p>
            <a:r>
              <a:rPr lang="en-US" sz="2400" dirty="0"/>
              <a:t> ASP.NET 3.5 – 2008 (First version of MVC)</a:t>
            </a:r>
          </a:p>
          <a:p>
            <a:pPr lvl="1"/>
            <a:r>
              <a:rPr lang="en-US" sz="2000" dirty="0"/>
              <a:t>Two more versions in next two years</a:t>
            </a:r>
          </a:p>
          <a:p>
            <a:r>
              <a:rPr lang="en-US" sz="2400" dirty="0"/>
              <a:t>ASP.NET 4 – 2010 (VS 2010, MVC 2.0, Razor)</a:t>
            </a:r>
          </a:p>
          <a:p>
            <a:r>
              <a:rPr lang="en-US" sz="2400" dirty="0"/>
              <a:t>ASP.NET 4.5 (First version of Web API, VS 2012)</a:t>
            </a:r>
          </a:p>
          <a:p>
            <a:r>
              <a:rPr lang="en-US" sz="2400" dirty="0"/>
              <a:t>February 2013 – </a:t>
            </a:r>
            <a:r>
              <a:rPr lang="en-US" sz="2400" dirty="0" err="1"/>
              <a:t>SignalR</a:t>
            </a:r>
            <a:endParaRPr lang="en-US" sz="2400" dirty="0"/>
          </a:p>
          <a:p>
            <a:r>
              <a:rPr lang="en-US" sz="2400" dirty="0"/>
              <a:t>Autumn 2013 – VS 2013, One ASP.NET, MVC 5</a:t>
            </a:r>
          </a:p>
          <a:p>
            <a:r>
              <a:rPr lang="en-US" sz="2400" dirty="0"/>
              <a:t>ASP.NET </a:t>
            </a:r>
            <a:r>
              <a:rPr lang="en-US" sz="2400" dirty="0" err="1"/>
              <a:t>vNext</a:t>
            </a:r>
            <a:r>
              <a:rPr lang="en-US" sz="2400" dirty="0"/>
              <a:t> – 2014, Roslyn, Platform </a:t>
            </a:r>
            <a:r>
              <a:rPr lang="en-US" sz="2400" dirty="0" err="1"/>
              <a:t>ind.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09991"/>
            <a:ext cx="9385200" cy="4661776"/>
          </a:xfrm>
        </p:spPr>
        <p:txBody>
          <a:bodyPr/>
          <a:lstStyle/>
          <a:p>
            <a:r>
              <a:rPr lang="en-US" dirty="0"/>
              <a:t>Web Forms</a:t>
            </a:r>
          </a:p>
          <a:p>
            <a:pPr lvl="1"/>
            <a:r>
              <a:rPr lang="en-US" dirty="0"/>
              <a:t>Component-based</a:t>
            </a:r>
          </a:p>
          <a:p>
            <a:endParaRPr lang="en-US" dirty="0"/>
          </a:p>
          <a:p>
            <a:r>
              <a:rPr lang="en-US" dirty="0"/>
              <a:t>ASP.NET MVC</a:t>
            </a:r>
          </a:p>
          <a:p>
            <a:endParaRPr lang="en-US" dirty="0"/>
          </a:p>
          <a:p>
            <a:r>
              <a:rPr lang="en-US" dirty="0"/>
              <a:t>Web Pages</a:t>
            </a:r>
          </a:p>
          <a:p>
            <a:pPr lvl="1"/>
            <a:r>
              <a:rPr lang="en-US" dirty="0"/>
              <a:t>Lightweight framework for dynamic content</a:t>
            </a:r>
          </a:p>
          <a:p>
            <a:endParaRPr lang="en-US" dirty="0"/>
          </a:p>
          <a:p>
            <a:r>
              <a:rPr lang="en-US" dirty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endParaRPr lang="en-US" dirty="0"/>
          </a:p>
          <a:p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en-US" dirty="0"/>
              <a:t>Real-time client-server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6965006" y="1432111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7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22962"/>
            <a:ext cx="9385200" cy="5010038"/>
          </a:xfrm>
        </p:spPr>
        <p:txBody>
          <a:bodyPr/>
          <a:lstStyle/>
          <a:p>
            <a:r>
              <a:rPr lang="en-US" dirty="0"/>
              <a:t>Runs on top of ASP.NET</a:t>
            </a:r>
          </a:p>
          <a:p>
            <a:pPr lvl="1"/>
            <a:r>
              <a:rPr lang="en-US" dirty="0"/>
              <a:t>Not a replacement for </a:t>
            </a:r>
            <a:r>
              <a:rPr lang="en-US" dirty="0" err="1"/>
              <a:t>WebForms</a:t>
            </a:r>
            <a:endParaRPr lang="en-US" dirty="0"/>
          </a:p>
          <a:p>
            <a:pPr lvl="1"/>
            <a:r>
              <a:rPr lang="en-US" dirty="0"/>
              <a:t>Leverage the benefits of ASP.NET</a:t>
            </a:r>
          </a:p>
          <a:p>
            <a:endParaRPr lang="en-US" dirty="0"/>
          </a:p>
          <a:p>
            <a:r>
              <a:rPr lang="en-US" dirty="0"/>
              <a:t>Embrace the web</a:t>
            </a:r>
          </a:p>
          <a:p>
            <a:pPr lvl="1"/>
            <a:r>
              <a:rPr lang="en-US" sz="1600" dirty="0"/>
              <a:t>User/SEO friendly URLs, HTML 5, SPA</a:t>
            </a:r>
          </a:p>
          <a:p>
            <a:pPr lvl="1"/>
            <a:r>
              <a:rPr lang="en-US" sz="1600" dirty="0"/>
              <a:t>Adopt REST concepts</a:t>
            </a:r>
            <a:endParaRPr lang="en-US" sz="1050" dirty="0"/>
          </a:p>
          <a:p>
            <a:endParaRPr lang="en-US" dirty="0"/>
          </a:p>
          <a:p>
            <a:r>
              <a:rPr lang="en-US" dirty="0"/>
              <a:t>Uses MVC pattern</a:t>
            </a:r>
            <a:endParaRPr lang="en-US" sz="1100" dirty="0"/>
          </a:p>
          <a:p>
            <a:pPr lvl="1"/>
            <a:r>
              <a:rPr lang="en-US" sz="1600" dirty="0"/>
              <a:t>Conventions and Guidance</a:t>
            </a:r>
          </a:p>
          <a:p>
            <a:pPr lvl="1"/>
            <a:r>
              <a:rPr lang="en-US" sz="1600" dirty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0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91574"/>
            <a:ext cx="9385200" cy="4841426"/>
          </a:xfrm>
        </p:spPr>
        <p:txBody>
          <a:bodyPr/>
          <a:lstStyle/>
          <a:p>
            <a:r>
              <a:rPr lang="en-US" sz="2400" dirty="0"/>
              <a:t>Tight control over markup</a:t>
            </a:r>
          </a:p>
          <a:p>
            <a:r>
              <a:rPr lang="en-US" sz="2400" dirty="0"/>
              <a:t>Testable</a:t>
            </a:r>
          </a:p>
          <a:p>
            <a:r>
              <a:rPr lang="en-US" sz="2400" dirty="0"/>
              <a:t>Loosely coupled and extensible</a:t>
            </a:r>
          </a:p>
          <a:p>
            <a:r>
              <a:rPr lang="en-US" sz="2400" dirty="0"/>
              <a:t>Convention over configuration</a:t>
            </a:r>
          </a:p>
          <a:p>
            <a:r>
              <a:rPr lang="en-US" sz="2400" dirty="0"/>
              <a:t>Razor view engine</a:t>
            </a:r>
          </a:p>
          <a:p>
            <a:pPr lvl="1"/>
            <a:r>
              <a:rPr lang="en-US" sz="2000" dirty="0"/>
              <a:t>One of the greatest view engines</a:t>
            </a:r>
          </a:p>
          <a:p>
            <a:pPr lvl="1"/>
            <a:r>
              <a:rPr lang="en-US" sz="2000" dirty="0"/>
              <a:t>With </a:t>
            </a:r>
            <a:r>
              <a:rPr lang="en-US" sz="2000" dirty="0" err="1"/>
              <a:t>intellisense</a:t>
            </a:r>
            <a:r>
              <a:rPr lang="en-US" sz="2000" dirty="0"/>
              <a:t>, integrated in Visual Studio</a:t>
            </a:r>
          </a:p>
          <a:p>
            <a:endParaRPr lang="en-US" sz="2400" dirty="0"/>
          </a:p>
          <a:p>
            <a:r>
              <a:rPr lang="en-US" sz="2400" dirty="0"/>
              <a:t>Reuse of current skills (C#, EF, LINQ, JS, etc.)</a:t>
            </a:r>
          </a:p>
          <a:p>
            <a:r>
              <a:rPr lang="en-US" sz="2400" dirty="0"/>
              <a:t>Application-based (not scripts like 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ASP.NET MVC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1.0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February 2007, Scott Guthrie ("</a:t>
            </a:r>
            <a:r>
              <a:rPr lang="en-US" dirty="0">
                <a:hlinkClick r:id="rId2"/>
              </a:rPr>
              <a:t>ScottGu</a:t>
            </a:r>
            <a:r>
              <a:rPr lang="en-US" dirty="0"/>
              <a:t>") of Microsoft sketched out the core of 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Released on 13 March 2009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2.0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Released just one year later, on 10 March 2010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3.0 – 13 January 2011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4.0 – 15 August 2012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5.0 – 17 October 2013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6.0 – soon enough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component has one responsibility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SRP</a:t>
            </a:r>
            <a:r>
              <a:rPr lang="en-US" dirty="0"/>
              <a:t> – Single Responsibility Principle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DRY</a:t>
            </a:r>
            <a:r>
              <a:rPr lang="en-US" dirty="0"/>
              <a:t> – Don’t Repeat Yourself</a:t>
            </a:r>
          </a:p>
          <a:p>
            <a:r>
              <a:rPr lang="en-US" dirty="0"/>
              <a:t>More easily testable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TDD</a:t>
            </a:r>
            <a:r>
              <a:rPr lang="en-US" dirty="0"/>
              <a:t> – Test-driven development</a:t>
            </a:r>
          </a:p>
          <a:p>
            <a:r>
              <a:rPr lang="en-US" dirty="0"/>
              <a:t>Helps with concurrent development</a:t>
            </a:r>
          </a:p>
          <a:p>
            <a:pPr lvl="1"/>
            <a:r>
              <a:rPr lang="en-US" dirty="0"/>
              <a:t>Performing tasks concurrently</a:t>
            </a:r>
          </a:p>
          <a:p>
            <a:pPr lvl="2"/>
            <a:r>
              <a:rPr lang="en-US" dirty="0"/>
              <a:t>One developer works on views</a:t>
            </a:r>
          </a:p>
          <a:p>
            <a:pPr lvl="2"/>
            <a:r>
              <a:rPr lang="en-US" dirty="0"/>
              <a:t>Another works on 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6639" y="2090067"/>
            <a:ext cx="4520118" cy="3616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814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81328"/>
            <a:ext cx="9385200" cy="4836294"/>
          </a:xfrm>
        </p:spPr>
        <p:txBody>
          <a:bodyPr/>
          <a:lstStyle/>
          <a:p>
            <a:r>
              <a:rPr lang="en-US" dirty="0"/>
              <a:t>Replace any component of the system</a:t>
            </a:r>
          </a:p>
          <a:p>
            <a:pPr lvl="1"/>
            <a:r>
              <a:rPr lang="en-US" dirty="0"/>
              <a:t>Interface-based architecture</a:t>
            </a:r>
          </a:p>
          <a:p>
            <a:r>
              <a:rPr lang="en-US" dirty="0"/>
              <a:t>Almost anything can be replaced or extended</a:t>
            </a:r>
          </a:p>
          <a:p>
            <a:pPr lvl="1"/>
            <a:r>
              <a:rPr lang="en-US" dirty="0"/>
              <a:t>Model binders (request data to CLR objects)</a:t>
            </a:r>
          </a:p>
          <a:p>
            <a:pPr lvl="1"/>
            <a:r>
              <a:rPr lang="en-US" dirty="0"/>
              <a:t>Action/result filters (e.g. </a:t>
            </a:r>
            <a:r>
              <a:rPr lang="en-US" dirty="0" err="1"/>
              <a:t>OnActionExecuting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Spark)</a:t>
            </a:r>
          </a:p>
          <a:p>
            <a:pPr lvl="1"/>
            <a:r>
              <a:rPr lang="en-US" dirty="0"/>
              <a:t>View helpers (HTML, AJAX, URL, etc.)</a:t>
            </a:r>
          </a:p>
          <a:p>
            <a:pPr lvl="1"/>
            <a:r>
              <a:rPr lang="en-US" dirty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46179"/>
            <a:ext cx="9385200" cy="4525588"/>
          </a:xfrm>
        </p:spPr>
        <p:txBody>
          <a:bodyPr/>
          <a:lstStyle/>
          <a:p>
            <a:r>
              <a:rPr lang="en-US" dirty="0"/>
              <a:t>REST-like</a:t>
            </a:r>
          </a:p>
          <a:p>
            <a:pPr lvl="1"/>
            <a:r>
              <a:rPr lang="en-US" dirty="0"/>
              <a:t>/products/update</a:t>
            </a:r>
          </a:p>
          <a:p>
            <a:pPr lvl="1"/>
            <a:r>
              <a:rPr lang="en-US" dirty="0"/>
              <a:t>/blog/posts/2013/01/28/</a:t>
            </a:r>
            <a:r>
              <a:rPr lang="en-US" dirty="0" err="1"/>
              <a:t>mvc</a:t>
            </a:r>
            <a:r>
              <a:rPr lang="en-US" dirty="0"/>
              <a:t>-is-cool</a:t>
            </a:r>
          </a:p>
          <a:p>
            <a:endParaRPr lang="en-US" dirty="0"/>
          </a:p>
          <a:p>
            <a:r>
              <a:rPr lang="en-US" dirty="0"/>
              <a:t>Friendlier to humans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product.aspx?catId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 </a:t>
            </a:r>
            <a:r>
              <a:rPr lang="en-US" dirty="0"/>
              <a:t>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post.php?id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Becomes /products/chocolate/</a:t>
            </a:r>
          </a:p>
          <a:p>
            <a:endParaRPr lang="en-US" dirty="0"/>
          </a:p>
          <a:p>
            <a:r>
              <a:rPr lang="en-US" dirty="0"/>
              <a:t>Friendlier to web crawlers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Search engine optimization (SEO)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7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MVC, Web API, and Web Pages source code is available in </a:t>
            </a:r>
            <a:r>
              <a:rPr lang="en-US" dirty="0" err="1"/>
              <a:t>CodePlex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http://aspnetwebstack.codeplex.com/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vote for new features in ASP.NET UserVoice site</a:t>
            </a:r>
          </a:p>
          <a:p>
            <a:pPr lvl="1"/>
            <a:r>
              <a:rPr lang="en-US" dirty="0">
                <a:hlinkClick r:id=""/>
              </a:rPr>
              <a:t>http://aspnet.uservoice.com/forums/41199-general-asp-net</a:t>
            </a:r>
          </a:p>
          <a:p>
            <a:pPr lvl="1"/>
            <a:r>
              <a:rPr lang="en-US" dirty="0">
                <a:hlinkClick r:id=""/>
              </a:rPr>
              <a:t>http://aspnet.uservoice.com/forums/41201-asp-net-mvc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47404" y="2299010"/>
            <a:ext cx="7135644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966369" y="3286328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34647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 in ASP.NET 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AB8A-FE4E-4A96-ACCE-457CEDD3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291105"/>
            <a:ext cx="9385200" cy="3881700"/>
          </a:xfrm>
        </p:spPr>
        <p:txBody>
          <a:bodyPr/>
          <a:lstStyle/>
          <a:p>
            <a:endParaRPr lang="bg-BG" sz="10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57401" y="1420238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Niki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05400" y="3209279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1263374"/>
            <a:ext cx="20574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Request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88370" y="1316669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</a:p>
        </p:txBody>
      </p:sp>
      <p:sp>
        <p:nvSpPr>
          <p:cNvPr id="9" name="Down Arrow 8"/>
          <p:cNvSpPr/>
          <p:nvPr/>
        </p:nvSpPr>
        <p:spPr>
          <a:xfrm rot="1213933">
            <a:off x="6307955" y="2551815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48600" y="5306438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33600" y="5306438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087470" y="5629639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2057400" y="2496564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7400" y="3182364"/>
            <a:ext cx="9144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15" name="Left Arrow 14"/>
          <p:cNvSpPr/>
          <p:nvPr/>
        </p:nvSpPr>
        <p:spPr>
          <a:xfrm rot="14392517">
            <a:off x="7418365" y="4582265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4430066" y="4585855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2581643" y="3593336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0200" y="4018242"/>
            <a:ext cx="3200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Response</a:t>
            </a:r>
          </a:p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File, JSON, …)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12812" y="2497843"/>
            <a:ext cx="31940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76800" y="4392038"/>
            <a:ext cx="23729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5916039"/>
            <a:ext cx="25908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44477" y="4328785"/>
            <a:ext cx="15240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43401" y="1346290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</a:p>
        </p:txBody>
      </p:sp>
      <p:sp>
        <p:nvSpPr>
          <p:cNvPr id="25" name="Left Arrow 24"/>
          <p:cNvSpPr/>
          <p:nvPr/>
        </p:nvSpPr>
        <p:spPr>
          <a:xfrm rot="10800000">
            <a:off x="5894954" y="1757992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2945" y="2339502"/>
            <a:ext cx="7924800" cy="1447800"/>
          </a:xfrm>
        </p:spPr>
        <p:txBody>
          <a:bodyPr/>
          <a:lstStyle/>
          <a:p>
            <a:r>
              <a:rPr lang="en-US" dirty="0"/>
              <a:t>Creating ASP.NET MVC Project</a:t>
            </a:r>
          </a:p>
        </p:txBody>
      </p:sp>
    </p:spTree>
    <p:extLst>
      <p:ext uri="{BB962C8B-B14F-4D97-AF65-F5344CB8AC3E}">
        <p14:creationId xmlns:p14="http://schemas.microsoft.com/office/powerpoint/2010/main" val="4157925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Tools that we need: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IDE: Visual Studio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Framework: .NET Core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Web server: IIS Express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Data: Microsoft SQL Sever (Express or </a:t>
            </a:r>
            <a:r>
              <a:rPr lang="en-US" dirty="0" err="1"/>
              <a:t>LocalDB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Studio installer will install everything we need</a:t>
            </a:r>
            <a:endParaRPr lang="en-US" dirty="0">
              <a:hlinkClick r:id="rId2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http://www.microsoft.com/visualstudio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00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46178"/>
            <a:ext cx="9385200" cy="4941651"/>
          </a:xfrm>
        </p:spPr>
        <p:txBody>
          <a:bodyPr/>
          <a:lstStyle/>
          <a:p>
            <a:r>
              <a:rPr lang="en-US" dirty="0"/>
              <a:t>Technologies that ASP.NET MVC uses</a:t>
            </a:r>
          </a:p>
          <a:p>
            <a:pPr lvl="1"/>
            <a:r>
              <a:rPr lang="en-US" dirty="0"/>
              <a:t>C# (OOP, unit testing, </a:t>
            </a:r>
            <a:r>
              <a:rPr lang="en-US" dirty="0" err="1"/>
              <a:t>async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/>
              <a:t>HTML(5) and CSS</a:t>
            </a:r>
          </a:p>
          <a:p>
            <a:pPr lvl="1"/>
            <a:r>
              <a:rPr lang="en-US" dirty="0"/>
              <a:t>JavaScript (jQuery, </a:t>
            </a:r>
            <a:r>
              <a:rPr lang="en-US" dirty="0" err="1"/>
              <a:t>KendoUI</a:t>
            </a:r>
            <a:r>
              <a:rPr lang="en-US" dirty="0"/>
              <a:t>, </a:t>
            </a:r>
            <a:r>
              <a:rPr lang="en-US" dirty="0" err="1"/>
              <a:t>AngularJS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AJAX, Single-page apps</a:t>
            </a:r>
          </a:p>
          <a:p>
            <a:pPr lvl="1"/>
            <a:r>
              <a:rPr lang="en-US" dirty="0"/>
              <a:t>Databases (MS SQL)</a:t>
            </a:r>
          </a:p>
          <a:p>
            <a:pPr lvl="1"/>
            <a:r>
              <a:rPr lang="en-US" dirty="0"/>
              <a:t>ORM (Entity Framework and LINQ)</a:t>
            </a:r>
          </a:p>
          <a:p>
            <a:pPr lvl="1"/>
            <a:r>
              <a:rPr lang="en-US" dirty="0"/>
              <a:t>Web and HTTP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62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2012: New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099E-46ED-4EAC-8F99-936AFFE2A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class demo</a:t>
            </a:r>
          </a:p>
          <a:p>
            <a:r>
              <a:rPr lang="en-US" dirty="0"/>
              <a:t>Static files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Master page / Layout</a:t>
            </a:r>
          </a:p>
          <a:p>
            <a:r>
              <a:rPr lang="en-US" dirty="0"/>
              <a:t>Models</a:t>
            </a:r>
          </a:p>
          <a:p>
            <a:r>
              <a:rPr lang="en-US" dirty="0" err="1"/>
              <a:t>ViewBag</a:t>
            </a:r>
            <a:endParaRPr lang="en-US" dirty="0"/>
          </a:p>
          <a:p>
            <a:r>
              <a:rPr lang="en-US" dirty="0"/>
              <a:t>Startup</a:t>
            </a:r>
          </a:p>
          <a:p>
            <a:r>
              <a:rPr lang="en-US" dirty="0"/>
              <a:t>Config file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94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933891" y="2295780"/>
            <a:ext cx="7924800" cy="1841718"/>
          </a:xfrm>
        </p:spPr>
        <p:txBody>
          <a:bodyPr/>
          <a:lstStyle/>
          <a:p>
            <a:r>
              <a:rPr lang="en-US" dirty="0"/>
              <a:t>NuGet Package Management</a:t>
            </a:r>
          </a:p>
        </p:txBody>
      </p:sp>
    </p:spTree>
    <p:extLst>
      <p:ext uri="{BB962C8B-B14F-4D97-AF65-F5344CB8AC3E}">
        <p14:creationId xmlns:p14="http://schemas.microsoft.com/office/powerpoint/2010/main" val="3017720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 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Free, open source package management </a:t>
            </a:r>
          </a:p>
          <a:p>
            <a:r>
              <a:rPr lang="en-US" sz="2400" dirty="0"/>
              <a:t>Makes it easy to install and update open source libraries and tools</a:t>
            </a:r>
          </a:p>
          <a:p>
            <a:r>
              <a:rPr lang="en-US" sz="2400" dirty="0"/>
              <a:t>Part of Visual Studio 2012/2013</a:t>
            </a:r>
          </a:p>
          <a:p>
            <a:r>
              <a:rPr lang="en-US" sz="2400" dirty="0"/>
              <a:t>Configurable package sources</a:t>
            </a:r>
          </a:p>
          <a:p>
            <a:r>
              <a:rPr lang="en-US" sz="2400" dirty="0"/>
              <a:t>Simple as adding a reference</a:t>
            </a:r>
          </a:p>
          <a:p>
            <a:r>
              <a:rPr lang="en-US" sz="2400" dirty="0"/>
              <a:t>GUI-based package installer</a:t>
            </a:r>
          </a:p>
          <a:p>
            <a:r>
              <a:rPr lang="en-US" sz="2400" dirty="0"/>
              <a:t>Package manager console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99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Nightly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Nightly builds of ASP.NET MVC are available via a private NuGet feed</a:t>
            </a:r>
          </a:p>
          <a:p>
            <a:pPr lvl="1"/>
            <a:r>
              <a:rPr lang="en-US" dirty="0"/>
              <a:t>In your Package Manager settings add the following package source: </a:t>
            </a:r>
          </a:p>
          <a:p>
            <a:pPr marL="357188" lvl="1" indent="0">
              <a:buNone/>
            </a:pPr>
            <a:r>
              <a:rPr lang="en-US" dirty="0">
                <a:hlinkClick r:id="rId2"/>
              </a:rPr>
              <a:t>http://www.myget.org/F/aspnetwebstacknightly/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32" y="3764734"/>
            <a:ext cx="5328736" cy="27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4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29974" y="2307078"/>
            <a:ext cx="7924800" cy="685800"/>
          </a:xfrm>
        </p:spPr>
        <p:txBody>
          <a:bodyPr/>
          <a:lstStyle/>
          <a:p>
            <a:r>
              <a:rPr lang="en-US" dirty="0"/>
              <a:t>Demo: NuGet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29973" y="3218234"/>
            <a:ext cx="7613515" cy="838200"/>
          </a:xfrm>
        </p:spPr>
        <p:txBody>
          <a:bodyPr/>
          <a:lstStyle/>
          <a:p>
            <a:r>
              <a:rPr lang="en-US" dirty="0"/>
              <a:t>Install and update packages as easy as adding a reference</a:t>
            </a:r>
          </a:p>
        </p:txBody>
      </p:sp>
    </p:spTree>
    <p:extLst>
      <p:ext uri="{BB962C8B-B14F-4D97-AF65-F5344CB8AC3E}">
        <p14:creationId xmlns:p14="http://schemas.microsoft.com/office/powerpoint/2010/main" val="846595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HTTP is a client-server protocol for transferring web resources via Internet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Model–view–controller (MVC) is a software architecture pattern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Almost everything in ASP.NET MVC is a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resources (HTML files, images, styles, etc.)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Relies on a unique resource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resource metadata (e.g. encoding)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 (cookies can overcome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86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5BB5-3F10-4F03-9744-321F8346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E41A4-8588-44BC-B023-FD2650C4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446179"/>
            <a:ext cx="9385200" cy="5181600"/>
          </a:xfrm>
        </p:spPr>
        <p:txBody>
          <a:bodyPr/>
          <a:lstStyle/>
          <a:p>
            <a:r>
              <a:rPr lang="en-US" dirty="0"/>
              <a:t>Create new ASP.NET Core MVC web project using the default template</a:t>
            </a:r>
          </a:p>
          <a:p>
            <a:r>
              <a:rPr lang="en-US" dirty="0"/>
              <a:t>Install </a:t>
            </a:r>
            <a:r>
              <a:rPr lang="en-US" dirty="0" err="1"/>
              <a:t>nuget</a:t>
            </a:r>
            <a:r>
              <a:rPr lang="en-US" dirty="0"/>
              <a:t> package CSV Helper</a:t>
            </a:r>
          </a:p>
          <a:p>
            <a:r>
              <a:rPr lang="en-US" dirty="0"/>
              <a:t>Create CSV file with student information and fill it in with </a:t>
            </a:r>
            <a:r>
              <a:rPr lang="en-US"/>
              <a:t>some students</a:t>
            </a:r>
            <a:endParaRPr lang="en-US" dirty="0"/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Student number</a:t>
            </a:r>
          </a:p>
          <a:p>
            <a:endParaRPr lang="en-US" dirty="0"/>
          </a:p>
          <a:p>
            <a:r>
              <a:rPr lang="en-US" dirty="0"/>
              <a:t>Implement functionality to read list of students from file and display it in a new page</a:t>
            </a:r>
          </a:p>
          <a:p>
            <a:pPr lvl="1"/>
            <a:r>
              <a:rPr lang="en-US" dirty="0"/>
              <a:t>New action – </a:t>
            </a:r>
            <a:r>
              <a:rPr lang="en-US" dirty="0" err="1"/>
              <a:t>StudentList</a:t>
            </a:r>
            <a:endParaRPr lang="en-US" dirty="0"/>
          </a:p>
          <a:p>
            <a:pPr lvl="1"/>
            <a:r>
              <a:rPr lang="en-US" dirty="0"/>
              <a:t>New model – </a:t>
            </a:r>
            <a:r>
              <a:rPr lang="en-US" dirty="0" err="1"/>
              <a:t>StudentList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New view – </a:t>
            </a:r>
            <a:r>
              <a:rPr lang="en-US" dirty="0" err="1"/>
              <a:t>StudentList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026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400" y="1207825"/>
            <a:ext cx="9465638" cy="52448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E.g. Web browser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Requests a resource</a:t>
            </a:r>
            <a:endParaRPr lang="en-US" sz="11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7092869" y="1342287"/>
            <a:ext cx="4191000" cy="2061604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EBFFD2"/>
                </a:solidFill>
              </a:rPr>
              <a:t>Running at the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EBFFD2"/>
                </a:solidFill>
              </a:rPr>
              <a:t>E.g. Web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EBFFD2"/>
                </a:solidFill>
              </a:rPr>
              <a:t>Provides resources</a:t>
            </a: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4059239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0614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4313258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4313256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792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862888" y="4965161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10134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fld id="{58452FF4-89E3-4D1B-9927-2DBDC00E58D7}" type="slidenum">
              <a:rPr lang="en-US"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5</a:t>
            </a:fld>
            <a:endParaRPr lang="en-US" sz="1100" kern="1200" dirty="0">
              <a:solidFill>
                <a:srgbClr val="EBFFC2"/>
              </a:solidFill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69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36970"/>
            <a:ext cx="9385200" cy="48703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Request line – request method (GET, POST, HEAD, ...), resource URI, and protocol version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Request headers – additional parameters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E.g. posted form data, files, etc.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397126" y="4724401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290964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meta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320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84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81328"/>
            <a:ext cx="9385200" cy="45904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000" dirty="0"/>
              <a:t>: informational (e.g., “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0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000" dirty="0"/>
              <a:t>: success (e.g., “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0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000" dirty="0"/>
              <a:t>: redirection (e.g., “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000" dirty="0"/>
              <a:t>”, "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0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000" dirty="0"/>
              <a:t>: client error (e.g., “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0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000" dirty="0"/>
              <a:t>: server error (e.g., “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000" dirty="0"/>
              <a:t>”)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"</a:t>
            </a:r>
            <a:r>
              <a:rPr lang="bg-BG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400" dirty="0"/>
              <a:t>"</a:t>
            </a:r>
            <a:r>
              <a:rPr lang="bg-BG" sz="2400" dirty="0"/>
              <a:t> </a:t>
            </a:r>
            <a:r>
              <a:rPr lang="en-US" sz="24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09991"/>
            <a:ext cx="9385200" cy="46617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Cookies are small pieces of data stored by the client on behalf of the server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Included in all future HTTP requests 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3910014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1264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4176714" y="3284539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5307842" y="3394392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4214814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4685877" y="3962401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4252913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4920954" y="5318089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val="376908593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1883</Words>
  <Application>Microsoft Office PowerPoint</Application>
  <PresentationFormat>Widescreen</PresentationFormat>
  <Paragraphs>376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Consolas</vt:lpstr>
      <vt:lpstr>Calibri</vt:lpstr>
      <vt:lpstr>Trebuchet MS</vt:lpstr>
      <vt:lpstr>Lato</vt:lpstr>
      <vt:lpstr>Corbel</vt:lpstr>
      <vt:lpstr>Wingdings 2</vt:lpstr>
      <vt:lpstr>Montserrat</vt:lpstr>
      <vt:lpstr>Arial</vt:lpstr>
      <vt:lpstr>Tahoma</vt:lpstr>
      <vt:lpstr>Focus</vt:lpstr>
      <vt:lpstr>Introduction to ASP.NET MVC</vt:lpstr>
      <vt:lpstr>Table of Contents</vt:lpstr>
      <vt:lpstr>The HTTP Protocol</vt:lpstr>
      <vt:lpstr>HTTP</vt:lpstr>
      <vt:lpstr>HTTP: Request-Response Protocol</vt:lpstr>
      <vt:lpstr>HTTP Request Message</vt:lpstr>
      <vt:lpstr>HTTP Response Message</vt:lpstr>
      <vt:lpstr>HTTP Response Codes</vt:lpstr>
      <vt:lpstr>HTTP Cookies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One ASP.NET</vt:lpstr>
      <vt:lpstr>ASP.NET MVC</vt:lpstr>
      <vt:lpstr>ASP.NET MVC (2)</vt:lpstr>
      <vt:lpstr>The ASP.NET MVC History</vt:lpstr>
      <vt:lpstr>Separation of Concerns</vt:lpstr>
      <vt:lpstr>Extensible</vt:lpstr>
      <vt:lpstr>Clean URLs</vt:lpstr>
      <vt:lpstr>Community-based</vt:lpstr>
      <vt:lpstr>MVC Pattern in ASP.NET MVC</vt:lpstr>
      <vt:lpstr>Creating ASP.NET MVC Project</vt:lpstr>
      <vt:lpstr>The Tools</vt:lpstr>
      <vt:lpstr>The Technologies</vt:lpstr>
      <vt:lpstr>Visual Studio 2012: New Project</vt:lpstr>
      <vt:lpstr>NuGet Package Management</vt:lpstr>
      <vt:lpstr>NuGet package management</vt:lpstr>
      <vt:lpstr>Nightly Builds</vt:lpstr>
      <vt:lpstr>Demo: NuGet</vt:lpstr>
      <vt:lpstr>Summary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68</cp:revision>
  <dcterms:modified xsi:type="dcterms:W3CDTF">2021-03-12T16:26:35Z</dcterms:modified>
</cp:coreProperties>
</file>