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8"/>
  </p:notesMasterIdLst>
  <p:sldIdLst>
    <p:sldId id="338" r:id="rId2"/>
    <p:sldId id="335" r:id="rId3"/>
    <p:sldId id="450" r:id="rId4"/>
    <p:sldId id="466" r:id="rId5"/>
    <p:sldId id="480" r:id="rId6"/>
    <p:sldId id="481" r:id="rId7"/>
    <p:sldId id="482" r:id="rId8"/>
    <p:sldId id="476" r:id="rId9"/>
    <p:sldId id="483" r:id="rId10"/>
    <p:sldId id="484" r:id="rId11"/>
    <p:sldId id="485" r:id="rId12"/>
    <p:sldId id="486" r:id="rId13"/>
    <p:sldId id="488" r:id="rId14"/>
    <p:sldId id="489" r:id="rId15"/>
    <p:sldId id="490" r:id="rId16"/>
    <p:sldId id="491" r:id="rId17"/>
    <p:sldId id="487" r:id="rId18"/>
    <p:sldId id="477" r:id="rId19"/>
    <p:sldId id="492" r:id="rId20"/>
    <p:sldId id="493" r:id="rId21"/>
    <p:sldId id="494" r:id="rId22"/>
    <p:sldId id="495" r:id="rId23"/>
    <p:sldId id="496" r:id="rId24"/>
    <p:sldId id="478" r:id="rId25"/>
    <p:sldId id="500" r:id="rId26"/>
    <p:sldId id="479" r:id="rId27"/>
    <p:sldId id="497" r:id="rId28"/>
    <p:sldId id="498" r:id="rId29"/>
    <p:sldId id="501" r:id="rId30"/>
    <p:sldId id="499" r:id="rId31"/>
    <p:sldId id="502" r:id="rId32"/>
    <p:sldId id="503" r:id="rId33"/>
    <p:sldId id="504" r:id="rId34"/>
    <p:sldId id="505" r:id="rId35"/>
    <p:sldId id="475" r:id="rId36"/>
    <p:sldId id="456"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rbel" panose="020B0503020204020204" pitchFamily="34" charset="0"/>
      <p:regular r:id="rId43"/>
      <p:bold r:id="rId44"/>
      <p:italic r:id="rId45"/>
      <p:boldItalic r:id="rId46"/>
    </p:embeddedFont>
    <p:embeddedFont>
      <p:font typeface="Lato" panose="020B0604020202020204" charset="0"/>
      <p:regular r:id="rId47"/>
      <p:bold r:id="rId48"/>
      <p:italic r:id="rId49"/>
      <p:boldItalic r:id="rId50"/>
    </p:embeddedFont>
    <p:embeddedFont>
      <p:font typeface="Montserrat" panose="020B0604020202020204" charset="-52"/>
      <p:regular r:id="rId51"/>
      <p:bold r:id="rId52"/>
      <p:italic r:id="rId53"/>
      <p:boldItalic r:id="rId54"/>
    </p:embeddedFont>
    <p:embeddedFont>
      <p:font typeface="Wingdings 2" panose="05020102010507070707" pitchFamily="18" charset="2"/>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and Table of Contents" id="{7722B103-20C1-4AB7-8C42-B6F3F26CF256}">
          <p14:sldIdLst>
            <p14:sldId id="338"/>
            <p14:sldId id="335"/>
          </p14:sldIdLst>
        </p14:section>
        <p14:section name="Content" id="{54F51BD7-9AD2-4B8E-8AA5-A47EB3FBBA1A}">
          <p14:sldIdLst>
            <p14:sldId id="450"/>
            <p14:sldId id="466"/>
            <p14:sldId id="480"/>
            <p14:sldId id="481"/>
            <p14:sldId id="482"/>
            <p14:sldId id="476"/>
            <p14:sldId id="483"/>
            <p14:sldId id="484"/>
            <p14:sldId id="485"/>
            <p14:sldId id="486"/>
            <p14:sldId id="488"/>
            <p14:sldId id="489"/>
            <p14:sldId id="490"/>
            <p14:sldId id="491"/>
            <p14:sldId id="487"/>
            <p14:sldId id="477"/>
            <p14:sldId id="492"/>
            <p14:sldId id="493"/>
            <p14:sldId id="494"/>
            <p14:sldId id="495"/>
            <p14:sldId id="496"/>
            <p14:sldId id="478"/>
            <p14:sldId id="500"/>
            <p14:sldId id="479"/>
            <p14:sldId id="497"/>
            <p14:sldId id="498"/>
            <p14:sldId id="501"/>
            <p14:sldId id="499"/>
            <p14:sldId id="502"/>
            <p14:sldId id="503"/>
            <p14:sldId id="504"/>
            <p14:sldId id="505"/>
            <p14:sldId id="475"/>
          </p14:sldIdLst>
        </p14:section>
        <p14:section name="Homework" id="{8FF2DE43-510E-467D-A0FD-3112C602D486}">
          <p14:sldIdLst>
            <p14:sldId id="4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43579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3</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1981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609600" y="1524000"/>
            <a:ext cx="109728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609600" y="3240880"/>
            <a:ext cx="109728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3556000" y="4114800"/>
            <a:ext cx="83312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592667" y="4572000"/>
            <a:ext cx="4470400" cy="741701"/>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609600" y="5833646"/>
            <a:ext cx="4470400" cy="564730"/>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609600" y="6138447"/>
            <a:ext cx="4470400" cy="529335"/>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609600" y="5029201"/>
            <a:ext cx="4470400" cy="65321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609600" y="5405735"/>
            <a:ext cx="4470400" cy="600124"/>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5689600" y="4572000"/>
            <a:ext cx="58928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35561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asp.net_core/asp.net_core_attribute_rout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utorialsteacher.com/mvc/integrate-controller-view-mode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asp.net_core/asp.net_core_views.htm"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teacher.com/mvc/html-helpers"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tutorialsteacher.com/ioc" TargetMode="External"/><Relationship Id="rId2" Type="http://schemas.openxmlformats.org/officeDocument/2006/relationships/hyperlink" Target="https://www.tutorialsteacher.com/core" TargetMode="External"/><Relationship Id="rId1" Type="http://schemas.openxmlformats.org/officeDocument/2006/relationships/slideLayout" Target="../slideLayouts/slideLayout2.xml"/><Relationship Id="rId6" Type="http://schemas.openxmlformats.org/officeDocument/2006/relationships/hyperlink" Target="https://docs.microsoft.com/en-us/aspnet/core/fundamentals/logging" TargetMode="External"/><Relationship Id="rId5" Type="http://schemas.openxmlformats.org/officeDocument/2006/relationships/hyperlink" Target="https://docs.microsoft.com/en-us/aspnet/core/tutorials/first-mvc-app/start-mvc" TargetMode="External"/><Relationship Id="rId4" Type="http://schemas.openxmlformats.org/officeDocument/2006/relationships/hyperlink" Target="https://www.tutorialspoint.com/asp.net_core/index.ht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043" y="1562912"/>
            <a:ext cx="7879403" cy="3138790"/>
          </a:xfrm>
        </p:spPr>
        <p:txBody>
          <a:bodyPr/>
          <a:lstStyle/>
          <a:p>
            <a:r>
              <a:rPr lang="en-US" dirty="0"/>
              <a:t>Configuration, Routing, Models, Views</a:t>
            </a:r>
          </a:p>
        </p:txBody>
      </p:sp>
    </p:spTree>
    <p:extLst>
      <p:ext uri="{BB962C8B-B14F-4D97-AF65-F5344CB8AC3E}">
        <p14:creationId xmlns:p14="http://schemas.microsoft.com/office/powerpoint/2010/main" val="147179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F3D1-944B-44FE-A45A-EA7A3AFF04AF}"/>
              </a:ext>
            </a:extLst>
          </p:cNvPr>
          <p:cNvSpPr>
            <a:spLocks noGrp="1"/>
          </p:cNvSpPr>
          <p:nvPr>
            <p:ph type="title"/>
          </p:nvPr>
        </p:nvSpPr>
        <p:spPr/>
        <p:txBody>
          <a:bodyPr/>
          <a:lstStyle/>
          <a:p>
            <a:r>
              <a:rPr lang="en-US" dirty="0"/>
              <a:t>ASP.NET Core Routing</a:t>
            </a:r>
            <a:endParaRPr lang="bg-BG" dirty="0"/>
          </a:p>
        </p:txBody>
      </p:sp>
      <p:sp>
        <p:nvSpPr>
          <p:cNvPr id="3" name="Text Placeholder 2">
            <a:extLst>
              <a:ext uri="{FF2B5EF4-FFF2-40B4-BE49-F238E27FC236}">
                <a16:creationId xmlns:a16="http://schemas.microsoft.com/office/drawing/2014/main" id="{3125E4E8-EF59-45F6-9373-D185EFCAB902}"/>
              </a:ext>
            </a:extLst>
          </p:cNvPr>
          <p:cNvSpPr>
            <a:spLocks noGrp="1"/>
          </p:cNvSpPr>
          <p:nvPr>
            <p:ph type="body" idx="1"/>
          </p:nvPr>
        </p:nvSpPr>
        <p:spPr/>
        <p:txBody>
          <a:bodyPr/>
          <a:lstStyle/>
          <a:p>
            <a:r>
              <a:rPr lang="en-US" dirty="0"/>
              <a:t>Let us now understand how to route requests to different controllers.</a:t>
            </a:r>
          </a:p>
          <a:p>
            <a:endParaRPr lang="en-US" dirty="0"/>
          </a:p>
          <a:p>
            <a:pPr lvl="1"/>
            <a:r>
              <a:rPr lang="en-US" dirty="0"/>
              <a:t>The ASP.NET Core middleware needs a way to determine if a given HTTP request should go to a controller for processing or not.</a:t>
            </a:r>
          </a:p>
          <a:p>
            <a:endParaRPr lang="en-US" dirty="0"/>
          </a:p>
          <a:p>
            <a:pPr lvl="1"/>
            <a:r>
              <a:rPr lang="en-US" dirty="0"/>
              <a:t>The MVC middleware will make this decision based on the URL and some configuration information we provide. In this chapter, we will define this configuration information or you can say routing information inside </a:t>
            </a:r>
            <a:r>
              <a:rPr lang="en-US" dirty="0" err="1"/>
              <a:t>Startup.cs</a:t>
            </a:r>
            <a:r>
              <a:rPr lang="en-US" dirty="0"/>
              <a:t> when we add the MVC middleware.</a:t>
            </a:r>
          </a:p>
          <a:p>
            <a:endParaRPr lang="en-US" dirty="0"/>
          </a:p>
          <a:p>
            <a:pPr lvl="1"/>
            <a:r>
              <a:rPr lang="en-US" dirty="0"/>
              <a:t>This approach is often referred to as the convention-based routing. The following is a code snippet for conventional routing.</a:t>
            </a:r>
            <a:endParaRPr lang="bg-BG" dirty="0"/>
          </a:p>
        </p:txBody>
      </p:sp>
    </p:spTree>
    <p:extLst>
      <p:ext uri="{BB962C8B-B14F-4D97-AF65-F5344CB8AC3E}">
        <p14:creationId xmlns:p14="http://schemas.microsoft.com/office/powerpoint/2010/main" val="24793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26B6-129F-4AC1-A982-253C3B35E1DB}"/>
              </a:ext>
            </a:extLst>
          </p:cNvPr>
          <p:cNvSpPr>
            <a:spLocks noGrp="1"/>
          </p:cNvSpPr>
          <p:nvPr>
            <p:ph type="title"/>
          </p:nvPr>
        </p:nvSpPr>
        <p:spPr/>
        <p:txBody>
          <a:bodyPr/>
          <a:lstStyle/>
          <a:p>
            <a:r>
              <a:rPr lang="en-US" dirty="0"/>
              <a:t>ASP.NET Core Routing</a:t>
            </a:r>
            <a:endParaRPr lang="bg-BG" dirty="0"/>
          </a:p>
        </p:txBody>
      </p:sp>
      <p:sp>
        <p:nvSpPr>
          <p:cNvPr id="3" name="Text Placeholder 2">
            <a:extLst>
              <a:ext uri="{FF2B5EF4-FFF2-40B4-BE49-F238E27FC236}">
                <a16:creationId xmlns:a16="http://schemas.microsoft.com/office/drawing/2014/main" id="{A7D0F4B1-D102-4771-8F7E-CE3FC001672F}"/>
              </a:ext>
            </a:extLst>
          </p:cNvPr>
          <p:cNvSpPr>
            <a:spLocks noGrp="1"/>
          </p:cNvSpPr>
          <p:nvPr>
            <p:ph type="body" idx="1"/>
          </p:nvPr>
        </p:nvSpPr>
        <p:spPr>
          <a:xfrm>
            <a:off x="1730000" y="2821021"/>
            <a:ext cx="9385200" cy="3150745"/>
          </a:xfrm>
        </p:spPr>
        <p:txBody>
          <a:bodyPr/>
          <a:lstStyle/>
          <a:p>
            <a:r>
              <a:rPr lang="en-US" dirty="0"/>
              <a:t>In this approach, we define templates that tell MVC how to look at a URL and find a controller name and an action name where a controller is a C# class and an action is a public method on that class.</a:t>
            </a:r>
            <a:endParaRPr lang="bg-BG" dirty="0"/>
          </a:p>
        </p:txBody>
      </p:sp>
      <p:pic>
        <p:nvPicPr>
          <p:cNvPr id="7" name="Picture 6">
            <a:extLst>
              <a:ext uri="{FF2B5EF4-FFF2-40B4-BE49-F238E27FC236}">
                <a16:creationId xmlns:a16="http://schemas.microsoft.com/office/drawing/2014/main" id="{584B9B9E-D64A-4E24-B0E9-B0ADA4EA9226}"/>
              </a:ext>
            </a:extLst>
          </p:cNvPr>
          <p:cNvPicPr>
            <a:picLocks noChangeAspect="1"/>
          </p:cNvPicPr>
          <p:nvPr/>
        </p:nvPicPr>
        <p:blipFill>
          <a:blip r:embed="rId2"/>
          <a:stretch>
            <a:fillRect/>
          </a:stretch>
        </p:blipFill>
        <p:spPr>
          <a:xfrm>
            <a:off x="1730000" y="1902284"/>
            <a:ext cx="8648700" cy="523875"/>
          </a:xfrm>
          <a:prstGeom prst="rect">
            <a:avLst/>
          </a:prstGeom>
        </p:spPr>
      </p:pic>
    </p:spTree>
    <p:extLst>
      <p:ext uri="{BB962C8B-B14F-4D97-AF65-F5344CB8AC3E}">
        <p14:creationId xmlns:p14="http://schemas.microsoft.com/office/powerpoint/2010/main" val="66670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F4C7-B8F1-4B2A-933C-41BB84C6A676}"/>
              </a:ext>
            </a:extLst>
          </p:cNvPr>
          <p:cNvSpPr>
            <a:spLocks noGrp="1"/>
          </p:cNvSpPr>
          <p:nvPr>
            <p:ph type="title"/>
          </p:nvPr>
        </p:nvSpPr>
        <p:spPr/>
        <p:txBody>
          <a:bodyPr/>
          <a:lstStyle/>
          <a:p>
            <a:r>
              <a:rPr lang="en-US" dirty="0"/>
              <a:t>ASP.NET Core Routing</a:t>
            </a:r>
            <a:endParaRPr lang="bg-BG" dirty="0"/>
          </a:p>
        </p:txBody>
      </p:sp>
      <p:pic>
        <p:nvPicPr>
          <p:cNvPr id="5" name="Picture 4">
            <a:extLst>
              <a:ext uri="{FF2B5EF4-FFF2-40B4-BE49-F238E27FC236}">
                <a16:creationId xmlns:a16="http://schemas.microsoft.com/office/drawing/2014/main" id="{3807AF69-E6A0-499C-AFAF-594300E6C55A}"/>
              </a:ext>
            </a:extLst>
          </p:cNvPr>
          <p:cNvPicPr>
            <a:picLocks noChangeAspect="1"/>
          </p:cNvPicPr>
          <p:nvPr/>
        </p:nvPicPr>
        <p:blipFill>
          <a:blip r:embed="rId2"/>
          <a:stretch>
            <a:fillRect/>
          </a:stretch>
        </p:blipFill>
        <p:spPr>
          <a:xfrm>
            <a:off x="1730000" y="1466545"/>
            <a:ext cx="6220740" cy="4842126"/>
          </a:xfrm>
          <a:prstGeom prst="rect">
            <a:avLst/>
          </a:prstGeom>
        </p:spPr>
      </p:pic>
    </p:spTree>
    <p:extLst>
      <p:ext uri="{BB962C8B-B14F-4D97-AF65-F5344CB8AC3E}">
        <p14:creationId xmlns:p14="http://schemas.microsoft.com/office/powerpoint/2010/main" val="273138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7D88-795D-4CD6-BB58-2AB93388FA24}"/>
              </a:ext>
            </a:extLst>
          </p:cNvPr>
          <p:cNvSpPr>
            <a:spLocks noGrp="1"/>
          </p:cNvSpPr>
          <p:nvPr>
            <p:ph type="title"/>
          </p:nvPr>
        </p:nvSpPr>
        <p:spPr/>
        <p:txBody>
          <a:bodyPr/>
          <a:lstStyle/>
          <a:p>
            <a:r>
              <a:rPr lang="fr-FR" dirty="0"/>
              <a:t>ASP.NET </a:t>
            </a:r>
            <a:r>
              <a:rPr lang="fr-FR" dirty="0" err="1"/>
              <a:t>Core</a:t>
            </a:r>
            <a:r>
              <a:rPr lang="fr-FR" dirty="0"/>
              <a:t> - </a:t>
            </a:r>
            <a:r>
              <a:rPr lang="fr-FR" dirty="0" err="1"/>
              <a:t>Attribute</a:t>
            </a:r>
            <a:r>
              <a:rPr lang="fr-FR" dirty="0"/>
              <a:t> Routes</a:t>
            </a:r>
            <a:endParaRPr lang="bg-BG" dirty="0"/>
          </a:p>
        </p:txBody>
      </p:sp>
      <p:sp>
        <p:nvSpPr>
          <p:cNvPr id="3" name="Text Placeholder 2">
            <a:extLst>
              <a:ext uri="{FF2B5EF4-FFF2-40B4-BE49-F238E27FC236}">
                <a16:creationId xmlns:a16="http://schemas.microsoft.com/office/drawing/2014/main" id="{DBA327E1-88F7-4C60-8D75-85A8C67DC837}"/>
              </a:ext>
            </a:extLst>
          </p:cNvPr>
          <p:cNvSpPr>
            <a:spLocks noGrp="1"/>
          </p:cNvSpPr>
          <p:nvPr>
            <p:ph type="body" idx="1"/>
          </p:nvPr>
        </p:nvSpPr>
        <p:spPr/>
        <p:txBody>
          <a:bodyPr/>
          <a:lstStyle/>
          <a:p>
            <a:r>
              <a:rPr lang="en-US" dirty="0"/>
              <a:t>With attribute-based routing, we can use C# attributes on our controller classes and on the methods internally in these classes. These attributes have metadata that tell ASP.NET Core when to call a specific controller.</a:t>
            </a:r>
          </a:p>
          <a:p>
            <a:endParaRPr lang="en-US" dirty="0"/>
          </a:p>
          <a:p>
            <a:r>
              <a:rPr lang="en-US" dirty="0"/>
              <a:t>It is an alternative to convention-based routing.</a:t>
            </a:r>
          </a:p>
          <a:p>
            <a:endParaRPr lang="en-US" dirty="0"/>
          </a:p>
          <a:p>
            <a:r>
              <a:rPr lang="en-US" dirty="0"/>
              <a:t>Routes are evaluated in the order that they appear, the order that you register them in, but it's quite common to map multiple routes particularly if you want to have different parameters in the URL or if you want to have different literals in the URL.</a:t>
            </a:r>
            <a:endParaRPr lang="bg-BG" dirty="0"/>
          </a:p>
        </p:txBody>
      </p:sp>
    </p:spTree>
    <p:extLst>
      <p:ext uri="{BB962C8B-B14F-4D97-AF65-F5344CB8AC3E}">
        <p14:creationId xmlns:p14="http://schemas.microsoft.com/office/powerpoint/2010/main" val="413109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860-FF70-488C-8A87-9BDBD7D28977}"/>
              </a:ext>
            </a:extLst>
          </p:cNvPr>
          <p:cNvSpPr>
            <a:spLocks noGrp="1"/>
          </p:cNvSpPr>
          <p:nvPr>
            <p:ph type="title"/>
          </p:nvPr>
        </p:nvSpPr>
        <p:spPr/>
        <p:txBody>
          <a:bodyPr/>
          <a:lstStyle/>
          <a:p>
            <a:r>
              <a:rPr lang="fr-FR" dirty="0"/>
              <a:t>ASP.NET </a:t>
            </a:r>
            <a:r>
              <a:rPr lang="fr-FR" dirty="0" err="1"/>
              <a:t>Core</a:t>
            </a:r>
            <a:r>
              <a:rPr lang="fr-FR" dirty="0"/>
              <a:t> - </a:t>
            </a:r>
            <a:r>
              <a:rPr lang="fr-FR" dirty="0" err="1"/>
              <a:t>Attribute</a:t>
            </a:r>
            <a:r>
              <a:rPr lang="fr-FR" dirty="0"/>
              <a:t> Routes</a:t>
            </a:r>
            <a:endParaRPr lang="bg-BG" dirty="0"/>
          </a:p>
        </p:txBody>
      </p:sp>
      <p:sp>
        <p:nvSpPr>
          <p:cNvPr id="3" name="Text Placeholder 2">
            <a:extLst>
              <a:ext uri="{FF2B5EF4-FFF2-40B4-BE49-F238E27FC236}">
                <a16:creationId xmlns:a16="http://schemas.microsoft.com/office/drawing/2014/main" id="{7C83DC92-635E-40AD-9A68-E0FF038AC5B2}"/>
              </a:ext>
            </a:extLst>
          </p:cNvPr>
          <p:cNvSpPr>
            <a:spLocks noGrp="1"/>
          </p:cNvSpPr>
          <p:nvPr>
            <p:ph type="body" idx="1"/>
          </p:nvPr>
        </p:nvSpPr>
        <p:spPr/>
        <p:txBody>
          <a:bodyPr/>
          <a:lstStyle/>
          <a:p>
            <a:r>
              <a:rPr lang="en-US" dirty="0"/>
              <a:t>Let us take a simple example. Open the </a:t>
            </a:r>
            <a:r>
              <a:rPr lang="en-US" dirty="0" err="1"/>
              <a:t>FirstAppDemo</a:t>
            </a:r>
            <a:r>
              <a:rPr lang="en-US" dirty="0"/>
              <a:t> project and run the application in the browser.</a:t>
            </a:r>
          </a:p>
          <a:p>
            <a:endParaRPr lang="en-US" dirty="0"/>
          </a:p>
          <a:p>
            <a:r>
              <a:rPr lang="en-US" dirty="0"/>
              <a:t>What we want here is that when we specify /about, the application should invoke the Phone action of the </a:t>
            </a:r>
            <a:r>
              <a:rPr lang="en-US" dirty="0" err="1"/>
              <a:t>AboutController</a:t>
            </a:r>
            <a:r>
              <a:rPr lang="en-US" dirty="0"/>
              <a:t>. Here, we can enforce some explicit routes for this controller using a Route attribute. This attribute is in the namespace </a:t>
            </a:r>
            <a:r>
              <a:rPr lang="en-US" dirty="0" err="1"/>
              <a:t>Microsoft.AspNet.Mvc</a:t>
            </a:r>
            <a:r>
              <a:rPr lang="en-US" dirty="0"/>
              <a:t>.</a:t>
            </a:r>
          </a:p>
          <a:p>
            <a:endParaRPr lang="en-US" dirty="0"/>
          </a:p>
          <a:p>
            <a:r>
              <a:rPr lang="en-US" dirty="0"/>
              <a:t>The following is the implementation of </a:t>
            </a:r>
            <a:r>
              <a:rPr lang="en-US" dirty="0" err="1"/>
              <a:t>AboutController</a:t>
            </a:r>
            <a:r>
              <a:rPr lang="en-US" dirty="0"/>
              <a:t> in which the attribute routes are added.</a:t>
            </a:r>
            <a:endParaRPr lang="bg-BG" dirty="0"/>
          </a:p>
        </p:txBody>
      </p:sp>
    </p:spTree>
    <p:extLst>
      <p:ext uri="{BB962C8B-B14F-4D97-AF65-F5344CB8AC3E}">
        <p14:creationId xmlns:p14="http://schemas.microsoft.com/office/powerpoint/2010/main" val="352591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9570-E8A0-4C57-B634-B2A856B43246}"/>
              </a:ext>
            </a:extLst>
          </p:cNvPr>
          <p:cNvSpPr>
            <a:spLocks noGrp="1"/>
          </p:cNvSpPr>
          <p:nvPr>
            <p:ph type="title"/>
          </p:nvPr>
        </p:nvSpPr>
        <p:spPr/>
        <p:txBody>
          <a:bodyPr/>
          <a:lstStyle/>
          <a:p>
            <a:r>
              <a:rPr lang="fr-FR" dirty="0"/>
              <a:t>ASP.NET </a:t>
            </a:r>
            <a:r>
              <a:rPr lang="fr-FR" dirty="0" err="1"/>
              <a:t>Core</a:t>
            </a:r>
            <a:r>
              <a:rPr lang="fr-FR" dirty="0"/>
              <a:t> - </a:t>
            </a:r>
            <a:r>
              <a:rPr lang="fr-FR" dirty="0" err="1"/>
              <a:t>Attribute</a:t>
            </a:r>
            <a:r>
              <a:rPr lang="fr-FR" dirty="0"/>
              <a:t> Routes</a:t>
            </a:r>
            <a:endParaRPr lang="bg-BG" dirty="0"/>
          </a:p>
        </p:txBody>
      </p:sp>
      <p:pic>
        <p:nvPicPr>
          <p:cNvPr id="5" name="Picture 4">
            <a:extLst>
              <a:ext uri="{FF2B5EF4-FFF2-40B4-BE49-F238E27FC236}">
                <a16:creationId xmlns:a16="http://schemas.microsoft.com/office/drawing/2014/main" id="{FB2D6481-9AD8-4971-8EE0-A6EE39D041A7}"/>
              </a:ext>
            </a:extLst>
          </p:cNvPr>
          <p:cNvPicPr>
            <a:picLocks noChangeAspect="1"/>
          </p:cNvPicPr>
          <p:nvPr/>
        </p:nvPicPr>
        <p:blipFill>
          <a:blip r:embed="rId2"/>
          <a:stretch>
            <a:fillRect/>
          </a:stretch>
        </p:blipFill>
        <p:spPr>
          <a:xfrm>
            <a:off x="1729999" y="1884936"/>
            <a:ext cx="7738255" cy="4610389"/>
          </a:xfrm>
          <a:prstGeom prst="rect">
            <a:avLst/>
          </a:prstGeom>
        </p:spPr>
      </p:pic>
    </p:spTree>
    <p:extLst>
      <p:ext uri="{BB962C8B-B14F-4D97-AF65-F5344CB8AC3E}">
        <p14:creationId xmlns:p14="http://schemas.microsoft.com/office/powerpoint/2010/main" val="326975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1570-2D9E-4E2B-9F0E-E59764239D9E}"/>
              </a:ext>
            </a:extLst>
          </p:cNvPr>
          <p:cNvSpPr>
            <a:spLocks noGrp="1"/>
          </p:cNvSpPr>
          <p:nvPr>
            <p:ph type="title"/>
          </p:nvPr>
        </p:nvSpPr>
        <p:spPr/>
        <p:txBody>
          <a:bodyPr/>
          <a:lstStyle/>
          <a:p>
            <a:r>
              <a:rPr lang="fr-FR" dirty="0"/>
              <a:t>ASP.NET </a:t>
            </a:r>
            <a:r>
              <a:rPr lang="fr-FR" dirty="0" err="1"/>
              <a:t>Core</a:t>
            </a:r>
            <a:r>
              <a:rPr lang="fr-FR" dirty="0"/>
              <a:t> - </a:t>
            </a:r>
            <a:r>
              <a:rPr lang="fr-FR" dirty="0" err="1"/>
              <a:t>Attribute</a:t>
            </a:r>
            <a:r>
              <a:rPr lang="fr-FR" dirty="0"/>
              <a:t> Routes</a:t>
            </a:r>
            <a:endParaRPr lang="bg-BG" dirty="0"/>
          </a:p>
        </p:txBody>
      </p:sp>
      <p:sp>
        <p:nvSpPr>
          <p:cNvPr id="3" name="Text Placeholder 2">
            <a:extLst>
              <a:ext uri="{FF2B5EF4-FFF2-40B4-BE49-F238E27FC236}">
                <a16:creationId xmlns:a16="http://schemas.microsoft.com/office/drawing/2014/main" id="{69B9BC36-4B33-46EA-B16B-60F160F42D41}"/>
              </a:ext>
            </a:extLst>
          </p:cNvPr>
          <p:cNvSpPr>
            <a:spLocks noGrp="1"/>
          </p:cNvSpPr>
          <p:nvPr>
            <p:ph type="body" idx="1"/>
          </p:nvPr>
        </p:nvSpPr>
        <p:spPr>
          <a:xfrm>
            <a:off x="1730000" y="2090067"/>
            <a:ext cx="5760298" cy="3881700"/>
          </a:xfrm>
        </p:spPr>
        <p:txBody>
          <a:bodyPr/>
          <a:lstStyle/>
          <a:p>
            <a:r>
              <a:rPr lang="en-US" dirty="0"/>
              <a:t>If you want a segment of the URL to contain the name of your controller, what you can do is instead of using the controller name explicitly, you can use a token controller inside the square brackets. This tells ASP.NET MVC to use the name of this controller in this position as shown in the following program.</a:t>
            </a:r>
          </a:p>
          <a:p>
            <a:endParaRPr lang="en-US" dirty="0"/>
          </a:p>
          <a:p>
            <a:pPr marL="120650" indent="0">
              <a:buNone/>
            </a:pPr>
            <a:r>
              <a:rPr lang="en-US" dirty="0">
                <a:hlinkClick r:id="rId2"/>
              </a:rPr>
              <a:t>https://www.tutorialspoint.com/asp.net_core/asp.net_core_attribute_routes.htm</a:t>
            </a:r>
            <a:r>
              <a:rPr lang="en-US" dirty="0"/>
              <a:t> </a:t>
            </a:r>
            <a:endParaRPr lang="bg-BG" dirty="0"/>
          </a:p>
        </p:txBody>
      </p:sp>
      <p:pic>
        <p:nvPicPr>
          <p:cNvPr id="5" name="Picture 4">
            <a:extLst>
              <a:ext uri="{FF2B5EF4-FFF2-40B4-BE49-F238E27FC236}">
                <a16:creationId xmlns:a16="http://schemas.microsoft.com/office/drawing/2014/main" id="{6DEE6107-BA2C-4A49-901F-32FF35EA8985}"/>
              </a:ext>
            </a:extLst>
          </p:cNvPr>
          <p:cNvPicPr>
            <a:picLocks noChangeAspect="1"/>
          </p:cNvPicPr>
          <p:nvPr/>
        </p:nvPicPr>
        <p:blipFill>
          <a:blip r:embed="rId3"/>
          <a:stretch>
            <a:fillRect/>
          </a:stretch>
        </p:blipFill>
        <p:spPr>
          <a:xfrm>
            <a:off x="7796362" y="1977364"/>
            <a:ext cx="3318838" cy="4436406"/>
          </a:xfrm>
          <a:prstGeom prst="rect">
            <a:avLst/>
          </a:prstGeom>
        </p:spPr>
      </p:pic>
    </p:spTree>
    <p:extLst>
      <p:ext uri="{BB962C8B-B14F-4D97-AF65-F5344CB8AC3E}">
        <p14:creationId xmlns:p14="http://schemas.microsoft.com/office/powerpoint/2010/main" val="729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FC0E-7F8E-455D-B787-34CDCB49218F}"/>
              </a:ext>
            </a:extLst>
          </p:cNvPr>
          <p:cNvSpPr>
            <a:spLocks noGrp="1"/>
          </p:cNvSpPr>
          <p:nvPr>
            <p:ph type="ctrTitle"/>
          </p:nvPr>
        </p:nvSpPr>
        <p:spPr/>
        <p:txBody>
          <a:bodyPr/>
          <a:lstStyle/>
          <a:p>
            <a:r>
              <a:rPr lang="en-US" dirty="0"/>
              <a:t>Routing and configuration</a:t>
            </a:r>
            <a:endParaRPr lang="bg-BG" dirty="0"/>
          </a:p>
        </p:txBody>
      </p:sp>
      <p:sp>
        <p:nvSpPr>
          <p:cNvPr id="4" name="Subtitle 3">
            <a:extLst>
              <a:ext uri="{FF2B5EF4-FFF2-40B4-BE49-F238E27FC236}">
                <a16:creationId xmlns:a16="http://schemas.microsoft.com/office/drawing/2014/main" id="{678E61AA-EECA-4D56-80A0-AC01DE74EFFC}"/>
              </a:ext>
            </a:extLst>
          </p:cNvPr>
          <p:cNvSpPr>
            <a:spLocks noGrp="1"/>
          </p:cNvSpPr>
          <p:nvPr>
            <p:ph type="subTitle" idx="1"/>
          </p:nvPr>
        </p:nvSpPr>
        <p:spPr/>
        <p:txBody>
          <a:bodyPr/>
          <a:lstStyle/>
          <a:p>
            <a:r>
              <a:rPr lang="en-US" dirty="0"/>
              <a:t>Life demo</a:t>
            </a:r>
            <a:endParaRPr lang="bg-BG" dirty="0"/>
          </a:p>
        </p:txBody>
      </p:sp>
    </p:spTree>
    <p:extLst>
      <p:ext uri="{BB962C8B-B14F-4D97-AF65-F5344CB8AC3E}">
        <p14:creationId xmlns:p14="http://schemas.microsoft.com/office/powerpoint/2010/main" val="154361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399E4F-3819-46E4-9298-574F6B31FB0A}"/>
              </a:ext>
            </a:extLst>
          </p:cNvPr>
          <p:cNvSpPr>
            <a:spLocks noGrp="1"/>
          </p:cNvSpPr>
          <p:nvPr>
            <p:ph type="ctrTitle"/>
          </p:nvPr>
        </p:nvSpPr>
        <p:spPr/>
        <p:txBody>
          <a:bodyPr/>
          <a:lstStyle/>
          <a:p>
            <a:r>
              <a:rPr lang="en-US" sz="5400" dirty="0"/>
              <a:t>Controllers and Actions</a:t>
            </a:r>
            <a:br>
              <a:rPr lang="en-US" sz="5400" dirty="0"/>
            </a:br>
            <a:endParaRPr lang="bg-BG" dirty="0"/>
          </a:p>
        </p:txBody>
      </p:sp>
      <p:sp>
        <p:nvSpPr>
          <p:cNvPr id="5" name="Subtitle 4">
            <a:extLst>
              <a:ext uri="{FF2B5EF4-FFF2-40B4-BE49-F238E27FC236}">
                <a16:creationId xmlns:a16="http://schemas.microsoft.com/office/drawing/2014/main" id="{67EEB172-4EDE-4E8B-94F0-283EC283595E}"/>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531059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240F-2147-426F-9DA6-1047A3CD4874}"/>
              </a:ext>
            </a:extLst>
          </p:cNvPr>
          <p:cNvSpPr>
            <a:spLocks noGrp="1"/>
          </p:cNvSpPr>
          <p:nvPr>
            <p:ph type="title"/>
          </p:nvPr>
        </p:nvSpPr>
        <p:spPr/>
        <p:txBody>
          <a:bodyPr/>
          <a:lstStyle/>
          <a:p>
            <a:r>
              <a:rPr lang="en-US" dirty="0"/>
              <a:t>Controller and Controller base class</a:t>
            </a:r>
            <a:endParaRPr lang="bg-BG" dirty="0"/>
          </a:p>
        </p:txBody>
      </p:sp>
      <p:sp>
        <p:nvSpPr>
          <p:cNvPr id="3" name="Text Placeholder 2">
            <a:extLst>
              <a:ext uri="{FF2B5EF4-FFF2-40B4-BE49-F238E27FC236}">
                <a16:creationId xmlns:a16="http://schemas.microsoft.com/office/drawing/2014/main" id="{2A3B7C0F-0967-4FBA-8F7E-65C97B8C7C92}"/>
              </a:ext>
            </a:extLst>
          </p:cNvPr>
          <p:cNvSpPr>
            <a:spLocks noGrp="1"/>
          </p:cNvSpPr>
          <p:nvPr>
            <p:ph type="body" idx="1"/>
          </p:nvPr>
        </p:nvSpPr>
        <p:spPr>
          <a:xfrm>
            <a:off x="1730000" y="1743900"/>
            <a:ext cx="9385200" cy="4227867"/>
          </a:xfrm>
        </p:spPr>
        <p:txBody>
          <a:bodyPr/>
          <a:lstStyle/>
          <a:p>
            <a:r>
              <a:rPr lang="en-US" dirty="0"/>
              <a:t>In the previous chapters, we have been using plain simple C# classes as controllers. These classes don't derive from a base class, and you can use this approach with MVC, but it is more common to derive a controller from a controller base class provided in the </a:t>
            </a:r>
            <a:r>
              <a:rPr lang="en-US" dirty="0" err="1"/>
              <a:t>Microsoft.AspNet.Mvc</a:t>
            </a:r>
            <a:r>
              <a:rPr lang="en-US" dirty="0"/>
              <a:t> namespace.</a:t>
            </a:r>
          </a:p>
          <a:p>
            <a:r>
              <a:rPr lang="en-US" dirty="0"/>
              <a:t>This base class gives us access to lots of contextual information about a request, as well as methods that help us build results to send back to the client.</a:t>
            </a:r>
          </a:p>
          <a:p>
            <a:r>
              <a:rPr lang="en-US" dirty="0"/>
              <a:t>You can send back simple strings and integers in a response. You can also send back complex objects like an object to represent a student or university or restaurant etc. and all the data associated with that object.</a:t>
            </a:r>
          </a:p>
          <a:p>
            <a:r>
              <a:rPr lang="en-US" dirty="0"/>
              <a:t>These results are typically encapsulated into an object that implements the </a:t>
            </a:r>
            <a:r>
              <a:rPr lang="en-US" dirty="0" err="1"/>
              <a:t>IActionResult</a:t>
            </a:r>
            <a:r>
              <a:rPr lang="en-US" dirty="0"/>
              <a:t> interface.</a:t>
            </a:r>
          </a:p>
          <a:p>
            <a:r>
              <a:rPr lang="en-US" dirty="0"/>
              <a:t>There are many different result types that implement this interface — result types that can contain models or the contents of a file for download.</a:t>
            </a:r>
          </a:p>
          <a:p>
            <a:r>
              <a:rPr lang="en-US" dirty="0"/>
              <a:t>These different result types can allow us to send back JSON to a client or XML or a view that builds HTML.</a:t>
            </a:r>
            <a:endParaRPr lang="bg-BG" dirty="0"/>
          </a:p>
        </p:txBody>
      </p:sp>
    </p:spTree>
    <p:extLst>
      <p:ext uri="{BB962C8B-B14F-4D97-AF65-F5344CB8AC3E}">
        <p14:creationId xmlns:p14="http://schemas.microsoft.com/office/powerpoint/2010/main" val="234386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bg-BG" dirty="0"/>
          </a:p>
        </p:txBody>
      </p:sp>
      <p:sp>
        <p:nvSpPr>
          <p:cNvPr id="3" name="Content Placeholder 2"/>
          <p:cNvSpPr>
            <a:spLocks noGrp="1"/>
          </p:cNvSpPr>
          <p:nvPr>
            <p:ph type="body" idx="1"/>
          </p:nvPr>
        </p:nvSpPr>
        <p:spPr>
          <a:xfrm>
            <a:off x="1730000" y="1743900"/>
            <a:ext cx="9385200" cy="4410465"/>
          </a:xfrm>
        </p:spPr>
        <p:txBody>
          <a:bodyPr/>
          <a:lstStyle/>
          <a:p>
            <a:pPr>
              <a:spcBef>
                <a:spcPts val="300"/>
              </a:spcBef>
              <a:spcAft>
                <a:spcPts val="300"/>
              </a:spcAft>
            </a:pPr>
            <a:r>
              <a:rPr lang="en-US" sz="2800" dirty="0"/>
              <a:t>ASP.NET Core Configuration</a:t>
            </a:r>
          </a:p>
          <a:p>
            <a:pPr>
              <a:spcBef>
                <a:spcPts val="300"/>
              </a:spcBef>
              <a:spcAft>
                <a:spcPts val="300"/>
              </a:spcAft>
            </a:pPr>
            <a:r>
              <a:rPr lang="en-US" sz="2800" dirty="0"/>
              <a:t>Routing</a:t>
            </a:r>
          </a:p>
          <a:p>
            <a:pPr>
              <a:spcBef>
                <a:spcPts val="300"/>
              </a:spcBef>
              <a:spcAft>
                <a:spcPts val="300"/>
              </a:spcAft>
            </a:pPr>
            <a:r>
              <a:rPr lang="en-US" sz="2800" dirty="0"/>
              <a:t>Controllers and Actions</a:t>
            </a:r>
          </a:p>
          <a:p>
            <a:pPr>
              <a:spcBef>
                <a:spcPts val="300"/>
              </a:spcBef>
              <a:spcAft>
                <a:spcPts val="300"/>
              </a:spcAft>
            </a:pPr>
            <a:r>
              <a:rPr lang="en-US" sz="2800" dirty="0"/>
              <a:t>Models and Attributes</a:t>
            </a:r>
          </a:p>
          <a:p>
            <a:pPr>
              <a:spcBef>
                <a:spcPts val="300"/>
              </a:spcBef>
              <a:spcAft>
                <a:spcPts val="300"/>
              </a:spcAft>
            </a:pPr>
            <a:r>
              <a:rPr lang="en-US" sz="2800" dirty="0"/>
              <a:t>Views</a:t>
            </a:r>
          </a:p>
        </p:txBody>
      </p:sp>
      <p:sp>
        <p:nvSpPr>
          <p:cNvPr id="4" name="Slide Number Placeholder 3"/>
          <p:cNvSpPr>
            <a:spLocks noGrp="1"/>
          </p:cNvSpPr>
          <p:nvPr>
            <p:ph type="sldNum" idx="12"/>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44287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9EEE-8271-4164-8066-FAA443A7C32D}"/>
              </a:ext>
            </a:extLst>
          </p:cNvPr>
          <p:cNvSpPr>
            <a:spLocks noGrp="1"/>
          </p:cNvSpPr>
          <p:nvPr>
            <p:ph type="title"/>
          </p:nvPr>
        </p:nvSpPr>
        <p:spPr/>
        <p:txBody>
          <a:bodyPr/>
          <a:lstStyle/>
          <a:p>
            <a:r>
              <a:rPr lang="en-US" dirty="0"/>
              <a:t>Actions</a:t>
            </a:r>
            <a:endParaRPr lang="bg-BG" dirty="0"/>
          </a:p>
        </p:txBody>
      </p:sp>
      <p:sp>
        <p:nvSpPr>
          <p:cNvPr id="3" name="Text Placeholder 2">
            <a:extLst>
              <a:ext uri="{FF2B5EF4-FFF2-40B4-BE49-F238E27FC236}">
                <a16:creationId xmlns:a16="http://schemas.microsoft.com/office/drawing/2014/main" id="{92E49523-63B1-4691-82C8-0DA8B9653120}"/>
              </a:ext>
            </a:extLst>
          </p:cNvPr>
          <p:cNvSpPr>
            <a:spLocks noGrp="1"/>
          </p:cNvSpPr>
          <p:nvPr>
            <p:ph type="body" idx="1"/>
          </p:nvPr>
        </p:nvSpPr>
        <p:spPr>
          <a:xfrm>
            <a:off x="1729999" y="1394299"/>
            <a:ext cx="10046953" cy="797668"/>
          </a:xfrm>
        </p:spPr>
        <p:txBody>
          <a:bodyPr/>
          <a:lstStyle/>
          <a:p>
            <a:r>
              <a:rPr lang="en-US" dirty="0"/>
              <a:t>Actions basically return different types of Action Results. The </a:t>
            </a:r>
            <a:r>
              <a:rPr lang="en-US" dirty="0" err="1"/>
              <a:t>ActionResult</a:t>
            </a:r>
            <a:r>
              <a:rPr lang="en-US" dirty="0"/>
              <a:t> class is the base for all the action results. The following is a list of different kind of action results and their behavior.</a:t>
            </a:r>
            <a:endParaRPr lang="bg-BG" dirty="0"/>
          </a:p>
        </p:txBody>
      </p:sp>
      <p:pic>
        <p:nvPicPr>
          <p:cNvPr id="5" name="Picture 4">
            <a:extLst>
              <a:ext uri="{FF2B5EF4-FFF2-40B4-BE49-F238E27FC236}">
                <a16:creationId xmlns:a16="http://schemas.microsoft.com/office/drawing/2014/main" id="{34C02F60-869B-4FAE-9ECA-EF10F4F68340}"/>
              </a:ext>
            </a:extLst>
          </p:cNvPr>
          <p:cNvPicPr>
            <a:picLocks noChangeAspect="1"/>
          </p:cNvPicPr>
          <p:nvPr/>
        </p:nvPicPr>
        <p:blipFill>
          <a:blip r:embed="rId2"/>
          <a:stretch>
            <a:fillRect/>
          </a:stretch>
        </p:blipFill>
        <p:spPr>
          <a:xfrm>
            <a:off x="3721539" y="2191967"/>
            <a:ext cx="6220129" cy="4470502"/>
          </a:xfrm>
          <a:prstGeom prst="rect">
            <a:avLst/>
          </a:prstGeom>
        </p:spPr>
      </p:pic>
    </p:spTree>
    <p:extLst>
      <p:ext uri="{BB962C8B-B14F-4D97-AF65-F5344CB8AC3E}">
        <p14:creationId xmlns:p14="http://schemas.microsoft.com/office/powerpoint/2010/main" val="156729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52CE-B1A9-421C-8BDC-FDFD1E7585A2}"/>
              </a:ext>
            </a:extLst>
          </p:cNvPr>
          <p:cNvSpPr>
            <a:spLocks noGrp="1"/>
          </p:cNvSpPr>
          <p:nvPr>
            <p:ph type="title"/>
          </p:nvPr>
        </p:nvSpPr>
        <p:spPr/>
        <p:txBody>
          <a:bodyPr/>
          <a:lstStyle/>
          <a:p>
            <a:r>
              <a:rPr lang="en-US" dirty="0"/>
              <a:t>Actions</a:t>
            </a:r>
            <a:endParaRPr lang="bg-BG" dirty="0"/>
          </a:p>
        </p:txBody>
      </p:sp>
      <p:sp>
        <p:nvSpPr>
          <p:cNvPr id="3" name="Text Placeholder 2">
            <a:extLst>
              <a:ext uri="{FF2B5EF4-FFF2-40B4-BE49-F238E27FC236}">
                <a16:creationId xmlns:a16="http://schemas.microsoft.com/office/drawing/2014/main" id="{737A5773-6171-414B-A130-3C74AD95F7BA}"/>
              </a:ext>
            </a:extLst>
          </p:cNvPr>
          <p:cNvSpPr>
            <a:spLocks noGrp="1"/>
          </p:cNvSpPr>
          <p:nvPr>
            <p:ph type="body" idx="1"/>
          </p:nvPr>
        </p:nvSpPr>
        <p:spPr>
          <a:xfrm>
            <a:off x="1730000" y="1147864"/>
            <a:ext cx="9385200" cy="4823903"/>
          </a:xfrm>
        </p:spPr>
        <p:txBody>
          <a:bodyPr/>
          <a:lstStyle/>
          <a:p>
            <a:r>
              <a:rPr lang="en-US" dirty="0"/>
              <a:t>Let us perform a simple example by opening the </a:t>
            </a:r>
            <a:r>
              <a:rPr lang="en-US" dirty="0" err="1"/>
              <a:t>HomeController</a:t>
            </a:r>
            <a:r>
              <a:rPr lang="en-US" dirty="0"/>
              <a:t> class and derive it from the controller based class. This base class is in the </a:t>
            </a:r>
            <a:r>
              <a:rPr lang="en-US" dirty="0" err="1"/>
              <a:t>Microsoft.AspNet.Mvc</a:t>
            </a:r>
            <a:r>
              <a:rPr lang="en-US" dirty="0"/>
              <a:t> namespace. The following is the implementation of the </a:t>
            </a:r>
            <a:r>
              <a:rPr lang="en-US" dirty="0" err="1"/>
              <a:t>HomeController</a:t>
            </a:r>
            <a:r>
              <a:rPr lang="en-US" dirty="0"/>
              <a:t> class.</a:t>
            </a:r>
          </a:p>
          <a:p>
            <a:r>
              <a:rPr lang="en-US" dirty="0"/>
              <a:t>You can now see that the index method is returning the </a:t>
            </a:r>
            <a:r>
              <a:rPr lang="en-US" dirty="0" err="1"/>
              <a:t>ContentResult</a:t>
            </a:r>
            <a:r>
              <a:rPr lang="en-US" dirty="0"/>
              <a:t> which is one of the result types and all these result types implement ultimately an interface, which is the </a:t>
            </a:r>
            <a:r>
              <a:rPr lang="en-US" dirty="0" err="1"/>
              <a:t>ActionResult</a:t>
            </a:r>
            <a:r>
              <a:rPr lang="en-US" dirty="0"/>
              <a:t>.</a:t>
            </a:r>
          </a:p>
          <a:p>
            <a:r>
              <a:rPr lang="en-US" dirty="0"/>
              <a:t>In the Index method, we have passed a string into the Content method. This Content method produces a </a:t>
            </a:r>
            <a:r>
              <a:rPr lang="en-US" dirty="0" err="1"/>
              <a:t>ContentResult</a:t>
            </a:r>
            <a:r>
              <a:rPr lang="en-US" dirty="0"/>
              <a:t>; this means the Index method will now return </a:t>
            </a:r>
            <a:r>
              <a:rPr lang="en-US" dirty="0" err="1"/>
              <a:t>ContentResult</a:t>
            </a:r>
            <a:r>
              <a:rPr lang="en-US" dirty="0"/>
              <a:t>.</a:t>
            </a:r>
            <a:endParaRPr lang="bg-BG" dirty="0"/>
          </a:p>
        </p:txBody>
      </p:sp>
      <p:pic>
        <p:nvPicPr>
          <p:cNvPr id="5" name="Picture 4">
            <a:extLst>
              <a:ext uri="{FF2B5EF4-FFF2-40B4-BE49-F238E27FC236}">
                <a16:creationId xmlns:a16="http://schemas.microsoft.com/office/drawing/2014/main" id="{CDD7357F-C3C1-4A24-A7A2-F6F0723A3560}"/>
              </a:ext>
            </a:extLst>
          </p:cNvPr>
          <p:cNvPicPr>
            <a:picLocks noChangeAspect="1"/>
          </p:cNvPicPr>
          <p:nvPr/>
        </p:nvPicPr>
        <p:blipFill>
          <a:blip r:embed="rId2"/>
          <a:stretch>
            <a:fillRect/>
          </a:stretch>
        </p:blipFill>
        <p:spPr>
          <a:xfrm>
            <a:off x="2900274" y="3767241"/>
            <a:ext cx="6833870" cy="2883394"/>
          </a:xfrm>
          <a:prstGeom prst="rect">
            <a:avLst/>
          </a:prstGeom>
        </p:spPr>
      </p:pic>
    </p:spTree>
    <p:extLst>
      <p:ext uri="{BB962C8B-B14F-4D97-AF65-F5344CB8AC3E}">
        <p14:creationId xmlns:p14="http://schemas.microsoft.com/office/powerpoint/2010/main" val="225959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8887-D13A-4966-AEC6-668CBCB60525}"/>
              </a:ext>
            </a:extLst>
          </p:cNvPr>
          <p:cNvSpPr>
            <a:spLocks noGrp="1"/>
          </p:cNvSpPr>
          <p:nvPr>
            <p:ph type="title"/>
          </p:nvPr>
        </p:nvSpPr>
        <p:spPr/>
        <p:txBody>
          <a:bodyPr/>
          <a:lstStyle/>
          <a:p>
            <a:r>
              <a:rPr lang="en-US" dirty="0" err="1"/>
              <a:t>ActionResult</a:t>
            </a:r>
            <a:endParaRPr lang="bg-BG" dirty="0"/>
          </a:p>
        </p:txBody>
      </p:sp>
      <p:sp>
        <p:nvSpPr>
          <p:cNvPr id="3" name="Text Placeholder 2">
            <a:extLst>
              <a:ext uri="{FF2B5EF4-FFF2-40B4-BE49-F238E27FC236}">
                <a16:creationId xmlns:a16="http://schemas.microsoft.com/office/drawing/2014/main" id="{0D3464C4-63DF-4B63-AF22-918870A7A063}"/>
              </a:ext>
            </a:extLst>
          </p:cNvPr>
          <p:cNvSpPr>
            <a:spLocks noGrp="1"/>
          </p:cNvSpPr>
          <p:nvPr>
            <p:ph type="body" idx="1"/>
          </p:nvPr>
        </p:nvSpPr>
        <p:spPr>
          <a:xfrm>
            <a:off x="1730000" y="1743900"/>
            <a:ext cx="9385200" cy="4436406"/>
          </a:xfrm>
        </p:spPr>
        <p:txBody>
          <a:bodyPr/>
          <a:lstStyle/>
          <a:p>
            <a:r>
              <a:rPr lang="en-US" dirty="0"/>
              <a:t>You can now see a response which doesn’t look any different from the response we had before. It is still just going to be a plain text response.</a:t>
            </a:r>
          </a:p>
          <a:p>
            <a:pPr lvl="1"/>
            <a:r>
              <a:rPr lang="en-US" dirty="0"/>
              <a:t>You might be wondering what is the advantage of using something that produces an </a:t>
            </a:r>
            <a:r>
              <a:rPr lang="en-US" dirty="0" err="1"/>
              <a:t>ActionResult</a:t>
            </a:r>
            <a:r>
              <a:rPr lang="en-US" dirty="0"/>
              <a:t>.</a:t>
            </a:r>
          </a:p>
          <a:p>
            <a:pPr lvl="1"/>
            <a:r>
              <a:rPr lang="en-US" dirty="0"/>
              <a:t>The typical advantage is that it is just a formal way to encapsulate the decision of the controller.</a:t>
            </a:r>
          </a:p>
          <a:p>
            <a:pPr lvl="1"/>
            <a:r>
              <a:rPr lang="en-US" dirty="0"/>
              <a:t>The controller decides what to do next, either return a string or HTML or return a model object that might be serialized into JSON etc.</a:t>
            </a:r>
          </a:p>
          <a:p>
            <a:pPr lvl="1"/>
            <a:r>
              <a:rPr lang="en-US" dirty="0"/>
              <a:t>All that the controller needs to do is make that decision and the controller does not have to write directly into the response the results of its decision.</a:t>
            </a:r>
          </a:p>
          <a:p>
            <a:pPr lvl="1"/>
            <a:r>
              <a:rPr lang="en-US" dirty="0"/>
              <a:t>It just needs to return the decision and then it is the framework that will take a result and understand how to transform that result into something that can be sent back over HTTP.</a:t>
            </a:r>
            <a:endParaRPr lang="bg-BG" dirty="0"/>
          </a:p>
        </p:txBody>
      </p:sp>
    </p:spTree>
    <p:extLst>
      <p:ext uri="{BB962C8B-B14F-4D97-AF65-F5344CB8AC3E}">
        <p14:creationId xmlns:p14="http://schemas.microsoft.com/office/powerpoint/2010/main" val="184658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75A2-F632-488D-B4D9-5B7CBF408E49}"/>
              </a:ext>
            </a:extLst>
          </p:cNvPr>
          <p:cNvSpPr>
            <a:spLocks noGrp="1"/>
          </p:cNvSpPr>
          <p:nvPr>
            <p:ph type="ctrTitle"/>
          </p:nvPr>
        </p:nvSpPr>
        <p:spPr/>
        <p:txBody>
          <a:bodyPr/>
          <a:lstStyle/>
          <a:p>
            <a:r>
              <a:rPr lang="en-US" dirty="0"/>
              <a:t>Action results</a:t>
            </a:r>
            <a:endParaRPr lang="bg-BG" dirty="0"/>
          </a:p>
        </p:txBody>
      </p:sp>
      <p:sp>
        <p:nvSpPr>
          <p:cNvPr id="4" name="Subtitle 3">
            <a:extLst>
              <a:ext uri="{FF2B5EF4-FFF2-40B4-BE49-F238E27FC236}">
                <a16:creationId xmlns:a16="http://schemas.microsoft.com/office/drawing/2014/main" id="{290BF285-1B90-4A9E-8247-B5597FA12000}"/>
              </a:ext>
            </a:extLst>
          </p:cNvPr>
          <p:cNvSpPr>
            <a:spLocks noGrp="1"/>
          </p:cNvSpPr>
          <p:nvPr>
            <p:ph type="subTitle" idx="1"/>
          </p:nvPr>
        </p:nvSpPr>
        <p:spPr/>
        <p:txBody>
          <a:bodyPr/>
          <a:lstStyle/>
          <a:p>
            <a:r>
              <a:rPr lang="en-US" dirty="0"/>
              <a:t>Live demo</a:t>
            </a:r>
            <a:endParaRPr lang="bg-BG" dirty="0"/>
          </a:p>
        </p:txBody>
      </p:sp>
      <p:pic>
        <p:nvPicPr>
          <p:cNvPr id="6" name="Picture 5">
            <a:extLst>
              <a:ext uri="{FF2B5EF4-FFF2-40B4-BE49-F238E27FC236}">
                <a16:creationId xmlns:a16="http://schemas.microsoft.com/office/drawing/2014/main" id="{939DEC36-E8C4-4C86-8143-3E7908FB89E3}"/>
              </a:ext>
            </a:extLst>
          </p:cNvPr>
          <p:cNvPicPr>
            <a:picLocks noChangeAspect="1"/>
          </p:cNvPicPr>
          <p:nvPr/>
        </p:nvPicPr>
        <p:blipFill>
          <a:blip r:embed="rId2"/>
          <a:stretch>
            <a:fillRect/>
          </a:stretch>
        </p:blipFill>
        <p:spPr>
          <a:xfrm>
            <a:off x="9383739" y="4713509"/>
            <a:ext cx="2682850" cy="1973811"/>
          </a:xfrm>
          <a:prstGeom prst="rect">
            <a:avLst/>
          </a:prstGeom>
        </p:spPr>
      </p:pic>
      <p:pic>
        <p:nvPicPr>
          <p:cNvPr id="8" name="Picture 7">
            <a:extLst>
              <a:ext uri="{FF2B5EF4-FFF2-40B4-BE49-F238E27FC236}">
                <a16:creationId xmlns:a16="http://schemas.microsoft.com/office/drawing/2014/main" id="{6C80EA66-66DE-4D19-9FF0-01F857A57E6A}"/>
              </a:ext>
            </a:extLst>
          </p:cNvPr>
          <p:cNvPicPr>
            <a:picLocks noChangeAspect="1"/>
          </p:cNvPicPr>
          <p:nvPr/>
        </p:nvPicPr>
        <p:blipFill>
          <a:blip r:embed="rId3"/>
          <a:stretch>
            <a:fillRect/>
          </a:stretch>
        </p:blipFill>
        <p:spPr>
          <a:xfrm>
            <a:off x="6778600" y="3304402"/>
            <a:ext cx="4905439" cy="1112646"/>
          </a:xfrm>
          <a:prstGeom prst="rect">
            <a:avLst/>
          </a:prstGeom>
        </p:spPr>
      </p:pic>
    </p:spTree>
    <p:extLst>
      <p:ext uri="{BB962C8B-B14F-4D97-AF65-F5344CB8AC3E}">
        <p14:creationId xmlns:p14="http://schemas.microsoft.com/office/powerpoint/2010/main" val="254800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474A1-53F9-4484-ADC0-65A03B793E5A}"/>
              </a:ext>
            </a:extLst>
          </p:cNvPr>
          <p:cNvSpPr>
            <a:spLocks noGrp="1"/>
          </p:cNvSpPr>
          <p:nvPr>
            <p:ph type="ctrTitle"/>
          </p:nvPr>
        </p:nvSpPr>
        <p:spPr/>
        <p:txBody>
          <a:bodyPr/>
          <a:lstStyle/>
          <a:p>
            <a:r>
              <a:rPr lang="en-US" sz="5400" dirty="0"/>
              <a:t>View Models</a:t>
            </a:r>
            <a:br>
              <a:rPr lang="en-US" sz="5400" dirty="0"/>
            </a:br>
            <a:endParaRPr lang="bg-BG" dirty="0"/>
          </a:p>
        </p:txBody>
      </p:sp>
      <p:sp>
        <p:nvSpPr>
          <p:cNvPr id="5" name="Subtitle 4">
            <a:extLst>
              <a:ext uri="{FF2B5EF4-FFF2-40B4-BE49-F238E27FC236}">
                <a16:creationId xmlns:a16="http://schemas.microsoft.com/office/drawing/2014/main" id="{81BF397A-9906-4323-BC18-3D7878BC2E58}"/>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855277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828B-9617-4BC0-9208-9683F2D24598}"/>
              </a:ext>
            </a:extLst>
          </p:cNvPr>
          <p:cNvSpPr>
            <a:spLocks noGrp="1"/>
          </p:cNvSpPr>
          <p:nvPr>
            <p:ph type="title"/>
          </p:nvPr>
        </p:nvSpPr>
        <p:spPr/>
        <p:txBody>
          <a:bodyPr/>
          <a:lstStyle/>
          <a:p>
            <a:r>
              <a:rPr lang="en-US" dirty="0"/>
              <a:t>View Models</a:t>
            </a:r>
            <a:endParaRPr lang="bg-BG" dirty="0"/>
          </a:p>
        </p:txBody>
      </p:sp>
      <p:sp>
        <p:nvSpPr>
          <p:cNvPr id="3" name="Text Placeholder 2">
            <a:extLst>
              <a:ext uri="{FF2B5EF4-FFF2-40B4-BE49-F238E27FC236}">
                <a16:creationId xmlns:a16="http://schemas.microsoft.com/office/drawing/2014/main" id="{831994BF-04A1-46DF-95F8-7405E8D52B05}"/>
              </a:ext>
            </a:extLst>
          </p:cNvPr>
          <p:cNvSpPr>
            <a:spLocks noGrp="1"/>
          </p:cNvSpPr>
          <p:nvPr>
            <p:ph type="body" idx="1"/>
          </p:nvPr>
        </p:nvSpPr>
        <p:spPr>
          <a:xfrm>
            <a:off x="1730000" y="2090067"/>
            <a:ext cx="9385200" cy="1807482"/>
          </a:xfrm>
        </p:spPr>
        <p:txBody>
          <a:bodyPr/>
          <a:lstStyle/>
          <a:p>
            <a:r>
              <a:rPr lang="en-US" dirty="0"/>
              <a:t>The model classes represents domain-specific data and business logic in the MVC application. It represents the shape of the data as public properties and business logic as methods.</a:t>
            </a:r>
          </a:p>
          <a:p>
            <a:endParaRPr lang="en-US" dirty="0"/>
          </a:p>
          <a:p>
            <a:r>
              <a:rPr lang="en-US" dirty="0"/>
              <a:t>In the ASP.NET MVC Application, all the Model classes must be created in the Model folder.</a:t>
            </a:r>
            <a:endParaRPr lang="bg-BG" dirty="0"/>
          </a:p>
        </p:txBody>
      </p:sp>
      <p:pic>
        <p:nvPicPr>
          <p:cNvPr id="5" name="Picture 4">
            <a:extLst>
              <a:ext uri="{FF2B5EF4-FFF2-40B4-BE49-F238E27FC236}">
                <a16:creationId xmlns:a16="http://schemas.microsoft.com/office/drawing/2014/main" id="{3B28C577-94EF-4E8A-B3A7-03E4582509A3}"/>
              </a:ext>
            </a:extLst>
          </p:cNvPr>
          <p:cNvPicPr>
            <a:picLocks noChangeAspect="1"/>
          </p:cNvPicPr>
          <p:nvPr/>
        </p:nvPicPr>
        <p:blipFill>
          <a:blip r:embed="rId2"/>
          <a:stretch>
            <a:fillRect/>
          </a:stretch>
        </p:blipFill>
        <p:spPr>
          <a:xfrm>
            <a:off x="3812432" y="4137499"/>
            <a:ext cx="4786819" cy="1918854"/>
          </a:xfrm>
          <a:prstGeom prst="rect">
            <a:avLst/>
          </a:prstGeom>
        </p:spPr>
      </p:pic>
    </p:spTree>
    <p:extLst>
      <p:ext uri="{BB962C8B-B14F-4D97-AF65-F5344CB8AC3E}">
        <p14:creationId xmlns:p14="http://schemas.microsoft.com/office/powerpoint/2010/main" val="87610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45698-6AB1-48E8-8D4F-8AAF626D9F39}"/>
              </a:ext>
            </a:extLst>
          </p:cNvPr>
          <p:cNvSpPr>
            <a:spLocks noGrp="1"/>
          </p:cNvSpPr>
          <p:nvPr>
            <p:ph type="ctrTitle"/>
          </p:nvPr>
        </p:nvSpPr>
        <p:spPr/>
        <p:txBody>
          <a:bodyPr/>
          <a:lstStyle/>
          <a:p>
            <a:r>
              <a:rPr lang="en-US" dirty="0"/>
              <a:t>Views</a:t>
            </a:r>
            <a:endParaRPr lang="bg-BG" dirty="0"/>
          </a:p>
        </p:txBody>
      </p:sp>
      <p:sp>
        <p:nvSpPr>
          <p:cNvPr id="5" name="Subtitle 4">
            <a:extLst>
              <a:ext uri="{FF2B5EF4-FFF2-40B4-BE49-F238E27FC236}">
                <a16:creationId xmlns:a16="http://schemas.microsoft.com/office/drawing/2014/main" id="{50740A5F-C530-4DAE-87FC-60430BFD04A1}"/>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4091799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F391-859A-4A15-8D14-D85CA9BE82EA}"/>
              </a:ext>
            </a:extLst>
          </p:cNvPr>
          <p:cNvSpPr>
            <a:spLocks noGrp="1"/>
          </p:cNvSpPr>
          <p:nvPr>
            <p:ph type="title"/>
          </p:nvPr>
        </p:nvSpPr>
        <p:spPr/>
        <p:txBody>
          <a:bodyPr/>
          <a:lstStyle/>
          <a:p>
            <a:r>
              <a:rPr lang="en-US" dirty="0"/>
              <a:t>Views</a:t>
            </a:r>
            <a:endParaRPr lang="bg-BG" dirty="0"/>
          </a:p>
        </p:txBody>
      </p:sp>
      <p:sp>
        <p:nvSpPr>
          <p:cNvPr id="3" name="Text Placeholder 2">
            <a:extLst>
              <a:ext uri="{FF2B5EF4-FFF2-40B4-BE49-F238E27FC236}">
                <a16:creationId xmlns:a16="http://schemas.microsoft.com/office/drawing/2014/main" id="{9313A159-4670-4A84-980D-9DBECEFB3E4D}"/>
              </a:ext>
            </a:extLst>
          </p:cNvPr>
          <p:cNvSpPr>
            <a:spLocks noGrp="1"/>
          </p:cNvSpPr>
          <p:nvPr>
            <p:ph type="body" idx="1"/>
          </p:nvPr>
        </p:nvSpPr>
        <p:spPr>
          <a:xfrm>
            <a:off x="1730000" y="1743900"/>
            <a:ext cx="9385200" cy="4227867"/>
          </a:xfrm>
        </p:spPr>
        <p:txBody>
          <a:bodyPr/>
          <a:lstStyle/>
          <a:p>
            <a:r>
              <a:rPr lang="en-US" dirty="0"/>
              <a:t>In an ASP.NET Core MVC application, there is nothing like a page and it also doesn’t include anything that directly corresponds to a page when you specify a path in the URL. The closest thing to a page in an ASP.NET Core MVC application is known as a view.</a:t>
            </a:r>
          </a:p>
          <a:p>
            <a:pPr lvl="1"/>
            <a:r>
              <a:rPr lang="en-US" dirty="0"/>
              <a:t>As you know that in ASP.NET MVC application, all incoming browser requests are handled by the controller and these requests are mapped to the controller actions.</a:t>
            </a:r>
          </a:p>
          <a:p>
            <a:pPr lvl="1"/>
            <a:r>
              <a:rPr lang="en-US" dirty="0"/>
              <a:t>A controller action might return a view or it might also perform some other type of action such as redirecting to another controller action.</a:t>
            </a:r>
          </a:p>
          <a:p>
            <a:pPr lvl="1"/>
            <a:r>
              <a:rPr lang="en-US" dirty="0"/>
              <a:t>With the MVC framework, the most popular method for creating HTML is to use the Razor view engine of ASP.NET MVC.</a:t>
            </a:r>
          </a:p>
          <a:p>
            <a:pPr lvl="1"/>
            <a:r>
              <a:rPr lang="en-US" dirty="0"/>
              <a:t>To use this view engine, a controller action produces a </a:t>
            </a:r>
            <a:r>
              <a:rPr lang="en-US" dirty="0" err="1"/>
              <a:t>ViewResult</a:t>
            </a:r>
            <a:r>
              <a:rPr lang="en-US" dirty="0"/>
              <a:t> object, and a </a:t>
            </a:r>
            <a:r>
              <a:rPr lang="en-US" dirty="0" err="1"/>
              <a:t>ViewResult</a:t>
            </a:r>
            <a:r>
              <a:rPr lang="en-US" dirty="0"/>
              <a:t> can carry the name of the Razor view that we want to use.</a:t>
            </a:r>
            <a:endParaRPr lang="bg-BG" dirty="0"/>
          </a:p>
        </p:txBody>
      </p:sp>
    </p:spTree>
    <p:extLst>
      <p:ext uri="{BB962C8B-B14F-4D97-AF65-F5344CB8AC3E}">
        <p14:creationId xmlns:p14="http://schemas.microsoft.com/office/powerpoint/2010/main" val="109929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0062-B46C-4786-B66E-643DEC3893BC}"/>
              </a:ext>
            </a:extLst>
          </p:cNvPr>
          <p:cNvSpPr>
            <a:spLocks noGrp="1"/>
          </p:cNvSpPr>
          <p:nvPr>
            <p:ph type="title"/>
          </p:nvPr>
        </p:nvSpPr>
        <p:spPr/>
        <p:txBody>
          <a:bodyPr/>
          <a:lstStyle/>
          <a:p>
            <a:r>
              <a:rPr lang="en-US" dirty="0"/>
              <a:t>Views</a:t>
            </a:r>
            <a:endParaRPr lang="bg-BG" dirty="0"/>
          </a:p>
        </p:txBody>
      </p:sp>
      <p:sp>
        <p:nvSpPr>
          <p:cNvPr id="3" name="Text Placeholder 2">
            <a:extLst>
              <a:ext uri="{FF2B5EF4-FFF2-40B4-BE49-F238E27FC236}">
                <a16:creationId xmlns:a16="http://schemas.microsoft.com/office/drawing/2014/main" id="{2090A1BD-0EFB-4165-9A0E-2E00378D1C78}"/>
              </a:ext>
            </a:extLst>
          </p:cNvPr>
          <p:cNvSpPr>
            <a:spLocks noGrp="1"/>
          </p:cNvSpPr>
          <p:nvPr>
            <p:ph type="body" idx="1"/>
          </p:nvPr>
        </p:nvSpPr>
        <p:spPr>
          <a:xfrm>
            <a:off x="1730000" y="2090067"/>
            <a:ext cx="9385200" cy="2287380"/>
          </a:xfrm>
        </p:spPr>
        <p:txBody>
          <a:bodyPr/>
          <a:lstStyle/>
          <a:p>
            <a:r>
              <a:rPr lang="en-US" dirty="0"/>
              <a:t>The view will be a file on the file system and the </a:t>
            </a:r>
            <a:r>
              <a:rPr lang="en-US" dirty="0" err="1"/>
              <a:t>ViewResult</a:t>
            </a:r>
            <a:r>
              <a:rPr lang="en-US" dirty="0"/>
              <a:t> can also carry along a model object to the view and the view can use this model object when it creates the HTML.</a:t>
            </a:r>
          </a:p>
          <a:p>
            <a:endParaRPr lang="en-US" dirty="0"/>
          </a:p>
          <a:p>
            <a:r>
              <a:rPr lang="en-US" dirty="0"/>
              <a:t>When the MVC framework sees that your controller action produces a </a:t>
            </a:r>
            <a:r>
              <a:rPr lang="en-US" dirty="0" err="1"/>
              <a:t>ViewResult</a:t>
            </a:r>
            <a:r>
              <a:rPr lang="en-US" dirty="0"/>
              <a:t>, the framework will find the view on the file system, execute the view, which produces HTML, and it is this HTML which the framework sends back to the client.</a:t>
            </a:r>
            <a:endParaRPr lang="bg-BG" dirty="0"/>
          </a:p>
        </p:txBody>
      </p:sp>
      <p:pic>
        <p:nvPicPr>
          <p:cNvPr id="2050" name="Picture 2" descr="View Result">
            <a:extLst>
              <a:ext uri="{FF2B5EF4-FFF2-40B4-BE49-F238E27FC236}">
                <a16:creationId xmlns:a16="http://schemas.microsoft.com/office/drawing/2014/main" id="{53717261-6635-4E19-955C-A48F3F030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100" y="4541501"/>
            <a:ext cx="5715000"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261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4545-72D2-49D5-8446-8051C068FE9B}"/>
              </a:ext>
            </a:extLst>
          </p:cNvPr>
          <p:cNvSpPr>
            <a:spLocks noGrp="1"/>
          </p:cNvSpPr>
          <p:nvPr>
            <p:ph type="ctrTitle"/>
          </p:nvPr>
        </p:nvSpPr>
        <p:spPr/>
        <p:txBody>
          <a:bodyPr/>
          <a:lstStyle/>
          <a:p>
            <a:r>
              <a:rPr lang="en-US" dirty="0"/>
              <a:t>Integrate Controller, Model and View</a:t>
            </a:r>
            <a:endParaRPr lang="bg-BG" dirty="0"/>
          </a:p>
        </p:txBody>
      </p:sp>
      <p:sp>
        <p:nvSpPr>
          <p:cNvPr id="4" name="Subtitle 3">
            <a:extLst>
              <a:ext uri="{FF2B5EF4-FFF2-40B4-BE49-F238E27FC236}">
                <a16:creationId xmlns:a16="http://schemas.microsoft.com/office/drawing/2014/main" id="{91E7189C-F417-4572-A720-9451E74D2D8C}"/>
              </a:ext>
            </a:extLst>
          </p:cNvPr>
          <p:cNvSpPr>
            <a:spLocks noGrp="1"/>
          </p:cNvSpPr>
          <p:nvPr>
            <p:ph type="subTitle" idx="1"/>
          </p:nvPr>
        </p:nvSpPr>
        <p:spPr>
          <a:xfrm>
            <a:off x="6778600" y="5233232"/>
            <a:ext cx="5050234" cy="1005439"/>
          </a:xfrm>
        </p:spPr>
        <p:txBody>
          <a:bodyPr/>
          <a:lstStyle/>
          <a:p>
            <a:r>
              <a:rPr lang="en-US" dirty="0"/>
              <a:t>Live demo</a:t>
            </a:r>
          </a:p>
          <a:p>
            <a:endParaRPr lang="en-US" dirty="0"/>
          </a:p>
          <a:p>
            <a:r>
              <a:rPr lang="en-US" sz="1100" dirty="0">
                <a:hlinkClick r:id="rId2"/>
              </a:rPr>
              <a:t>https://www.tutorialsteacher.com/mvc/integrate-controller-view-model</a:t>
            </a:r>
            <a:r>
              <a:rPr lang="en-US" sz="1100" dirty="0"/>
              <a:t> </a:t>
            </a:r>
            <a:endParaRPr lang="bg-BG" sz="1100" dirty="0"/>
          </a:p>
        </p:txBody>
      </p:sp>
    </p:spTree>
    <p:extLst>
      <p:ext uri="{BB962C8B-B14F-4D97-AF65-F5344CB8AC3E}">
        <p14:creationId xmlns:p14="http://schemas.microsoft.com/office/powerpoint/2010/main" val="55302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741212"/>
          </a:xfrm>
        </p:spPr>
        <p:txBody>
          <a:bodyPr/>
          <a:lstStyle/>
          <a:p>
            <a:pPr>
              <a:spcBef>
                <a:spcPts val="300"/>
              </a:spcBef>
              <a:spcAft>
                <a:spcPts val="300"/>
              </a:spcAft>
            </a:pPr>
            <a:r>
              <a:rPr lang="en-US" sz="4800" dirty="0"/>
              <a:t>ASP.NET Core Configuration</a:t>
            </a:r>
          </a:p>
        </p:txBody>
      </p:sp>
    </p:spTree>
    <p:extLst>
      <p:ext uri="{BB962C8B-B14F-4D97-AF65-F5344CB8AC3E}">
        <p14:creationId xmlns:p14="http://schemas.microsoft.com/office/powerpoint/2010/main" val="13834647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A0EA-8638-4B45-8AB5-485D5F98B27E}"/>
              </a:ext>
            </a:extLst>
          </p:cNvPr>
          <p:cNvSpPr>
            <a:spLocks noGrp="1"/>
          </p:cNvSpPr>
          <p:nvPr>
            <p:ph type="ctrTitle"/>
          </p:nvPr>
        </p:nvSpPr>
        <p:spPr/>
        <p:txBody>
          <a:bodyPr/>
          <a:lstStyle/>
          <a:p>
            <a:r>
              <a:rPr lang="en-US" dirty="0"/>
              <a:t>Views</a:t>
            </a:r>
            <a:endParaRPr lang="bg-BG" dirty="0"/>
          </a:p>
        </p:txBody>
      </p:sp>
      <p:sp>
        <p:nvSpPr>
          <p:cNvPr id="4" name="Subtitle 3">
            <a:extLst>
              <a:ext uri="{FF2B5EF4-FFF2-40B4-BE49-F238E27FC236}">
                <a16:creationId xmlns:a16="http://schemas.microsoft.com/office/drawing/2014/main" id="{E66ACA64-705F-4212-B34B-D64D0AA3994C}"/>
              </a:ext>
            </a:extLst>
          </p:cNvPr>
          <p:cNvSpPr>
            <a:spLocks noGrp="1"/>
          </p:cNvSpPr>
          <p:nvPr>
            <p:ph type="subTitle" idx="1"/>
          </p:nvPr>
        </p:nvSpPr>
        <p:spPr>
          <a:xfrm>
            <a:off x="6778599" y="5233233"/>
            <a:ext cx="5147511" cy="674700"/>
          </a:xfrm>
        </p:spPr>
        <p:txBody>
          <a:bodyPr/>
          <a:lstStyle/>
          <a:p>
            <a:r>
              <a:rPr lang="en-US" dirty="0"/>
              <a:t>Live demo</a:t>
            </a:r>
          </a:p>
          <a:p>
            <a:endParaRPr lang="en-US" dirty="0"/>
          </a:p>
          <a:p>
            <a:r>
              <a:rPr lang="en-US" sz="1100" dirty="0">
                <a:hlinkClick r:id="rId2"/>
              </a:rPr>
              <a:t>https://www.tutorialspoint.com/asp.net_core/asp.net_core_views.htm</a:t>
            </a:r>
            <a:r>
              <a:rPr lang="en-US" sz="1100" dirty="0"/>
              <a:t> </a:t>
            </a:r>
            <a:endParaRPr lang="bg-BG" sz="1100" dirty="0"/>
          </a:p>
        </p:txBody>
      </p:sp>
    </p:spTree>
    <p:extLst>
      <p:ext uri="{BB962C8B-B14F-4D97-AF65-F5344CB8AC3E}">
        <p14:creationId xmlns:p14="http://schemas.microsoft.com/office/powerpoint/2010/main" val="280308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886A-36CC-4306-9415-6E4BCDB4ED8B}"/>
              </a:ext>
            </a:extLst>
          </p:cNvPr>
          <p:cNvSpPr>
            <a:spLocks noGrp="1"/>
          </p:cNvSpPr>
          <p:nvPr>
            <p:ph type="ctrTitle"/>
          </p:nvPr>
        </p:nvSpPr>
        <p:spPr/>
        <p:txBody>
          <a:bodyPr/>
          <a:lstStyle/>
          <a:p>
            <a:r>
              <a:rPr lang="en-US" dirty="0"/>
              <a:t>HTML Helpers</a:t>
            </a:r>
            <a:endParaRPr lang="bg-BG" dirty="0"/>
          </a:p>
        </p:txBody>
      </p:sp>
      <p:sp>
        <p:nvSpPr>
          <p:cNvPr id="4" name="Subtitle 3">
            <a:extLst>
              <a:ext uri="{FF2B5EF4-FFF2-40B4-BE49-F238E27FC236}">
                <a16:creationId xmlns:a16="http://schemas.microsoft.com/office/drawing/2014/main" id="{0A6CE60A-6151-47ED-B31F-280D4EF79CA4}"/>
              </a:ext>
            </a:extLst>
          </p:cNvPr>
          <p:cNvSpPr>
            <a:spLocks noGrp="1"/>
          </p:cNvSpPr>
          <p:nvPr>
            <p:ph type="subTitle" idx="1"/>
          </p:nvPr>
        </p:nvSpPr>
        <p:spPr>
          <a:xfrm>
            <a:off x="6778600" y="5233233"/>
            <a:ext cx="5141026" cy="674700"/>
          </a:xfrm>
        </p:spPr>
        <p:txBody>
          <a:bodyPr/>
          <a:lstStyle/>
          <a:p>
            <a:r>
              <a:rPr lang="en-US" sz="1400" dirty="0">
                <a:hlinkClick r:id="rId2"/>
              </a:rPr>
              <a:t>https://www.tutorialsteacher.com/mvc/html-helpers</a:t>
            </a:r>
            <a:r>
              <a:rPr lang="en-US" sz="1400" dirty="0"/>
              <a:t> </a:t>
            </a:r>
            <a:endParaRPr lang="bg-BG" sz="1400" dirty="0"/>
          </a:p>
        </p:txBody>
      </p:sp>
    </p:spTree>
    <p:extLst>
      <p:ext uri="{BB962C8B-B14F-4D97-AF65-F5344CB8AC3E}">
        <p14:creationId xmlns:p14="http://schemas.microsoft.com/office/powerpoint/2010/main" val="662585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4E9D-A191-4001-88CC-60B3914DEFC1}"/>
              </a:ext>
            </a:extLst>
          </p:cNvPr>
          <p:cNvSpPr>
            <a:spLocks noGrp="1"/>
          </p:cNvSpPr>
          <p:nvPr>
            <p:ph type="title"/>
          </p:nvPr>
        </p:nvSpPr>
        <p:spPr/>
        <p:txBody>
          <a:bodyPr/>
          <a:lstStyle/>
          <a:p>
            <a:r>
              <a:rPr lang="en-US" dirty="0"/>
              <a:t>HTML Helpers</a:t>
            </a:r>
            <a:endParaRPr lang="bg-BG" dirty="0"/>
          </a:p>
        </p:txBody>
      </p:sp>
      <p:sp>
        <p:nvSpPr>
          <p:cNvPr id="3" name="Text Placeholder 2">
            <a:extLst>
              <a:ext uri="{FF2B5EF4-FFF2-40B4-BE49-F238E27FC236}">
                <a16:creationId xmlns:a16="http://schemas.microsoft.com/office/drawing/2014/main" id="{F7AC81DC-105C-4ECA-9B23-A95E9D623D13}"/>
              </a:ext>
            </a:extLst>
          </p:cNvPr>
          <p:cNvSpPr>
            <a:spLocks noGrp="1"/>
          </p:cNvSpPr>
          <p:nvPr>
            <p:ph type="body" idx="1"/>
          </p:nvPr>
        </p:nvSpPr>
        <p:spPr>
          <a:xfrm>
            <a:off x="1730000" y="2090067"/>
            <a:ext cx="4521643" cy="3881700"/>
          </a:xfrm>
        </p:spPr>
        <p:txBody>
          <a:bodyPr/>
          <a:lstStyle/>
          <a:p>
            <a:r>
              <a:rPr lang="en-US" dirty="0"/>
              <a:t>The </a:t>
            </a:r>
            <a:r>
              <a:rPr lang="en-US" dirty="0" err="1"/>
              <a:t>HtmlHelper</a:t>
            </a:r>
            <a:r>
              <a:rPr lang="en-US" dirty="0"/>
              <a:t> class renders HTML controls in the razor view. It binds the model object to HTML controls to display the value of model properties into those controls and also assigns the value of the controls to the model properties while submitting a web form. So always use the </a:t>
            </a:r>
            <a:r>
              <a:rPr lang="en-US" dirty="0" err="1"/>
              <a:t>HtmlHelper</a:t>
            </a:r>
            <a:r>
              <a:rPr lang="en-US" dirty="0"/>
              <a:t> class in razor view instead of writing HTML tags manually.</a:t>
            </a:r>
          </a:p>
          <a:p>
            <a:endParaRPr lang="en-US" dirty="0"/>
          </a:p>
          <a:p>
            <a:r>
              <a:rPr lang="en-US" dirty="0"/>
              <a:t>The following figure shows the use of the </a:t>
            </a:r>
            <a:r>
              <a:rPr lang="en-US" dirty="0" err="1"/>
              <a:t>HtmlHelper</a:t>
            </a:r>
            <a:r>
              <a:rPr lang="en-US" dirty="0"/>
              <a:t> class in the razor view.</a:t>
            </a:r>
            <a:endParaRPr lang="bg-BG" dirty="0"/>
          </a:p>
        </p:txBody>
      </p:sp>
      <p:pic>
        <p:nvPicPr>
          <p:cNvPr id="3074" name="Picture 2" descr="html helpers">
            <a:extLst>
              <a:ext uri="{FF2B5EF4-FFF2-40B4-BE49-F238E27FC236}">
                <a16:creationId xmlns:a16="http://schemas.microsoft.com/office/drawing/2014/main" id="{7C35CABE-D326-4FF6-9323-CB9342A69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643" y="2209699"/>
            <a:ext cx="573405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296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4D8C-FF23-46BB-9C0F-26BF8220FEAE}"/>
              </a:ext>
            </a:extLst>
          </p:cNvPr>
          <p:cNvSpPr>
            <a:spLocks noGrp="1"/>
          </p:cNvSpPr>
          <p:nvPr>
            <p:ph type="title"/>
          </p:nvPr>
        </p:nvSpPr>
        <p:spPr/>
        <p:txBody>
          <a:bodyPr/>
          <a:lstStyle/>
          <a:p>
            <a:r>
              <a:rPr lang="en-US" dirty="0"/>
              <a:t>HTML Helpers</a:t>
            </a:r>
            <a:endParaRPr lang="bg-BG" dirty="0"/>
          </a:p>
        </p:txBody>
      </p:sp>
      <p:sp>
        <p:nvSpPr>
          <p:cNvPr id="3" name="Text Placeholder 2">
            <a:extLst>
              <a:ext uri="{FF2B5EF4-FFF2-40B4-BE49-F238E27FC236}">
                <a16:creationId xmlns:a16="http://schemas.microsoft.com/office/drawing/2014/main" id="{87C123AC-7AF0-4EA0-A005-D68B74CDD303}"/>
              </a:ext>
            </a:extLst>
          </p:cNvPr>
          <p:cNvSpPr>
            <a:spLocks noGrp="1"/>
          </p:cNvSpPr>
          <p:nvPr>
            <p:ph type="body" idx="1"/>
          </p:nvPr>
        </p:nvSpPr>
        <p:spPr>
          <a:xfrm>
            <a:off x="1730000" y="1743900"/>
            <a:ext cx="9385200" cy="4227867"/>
          </a:xfrm>
        </p:spPr>
        <p:txBody>
          <a:bodyPr/>
          <a:lstStyle/>
          <a:p>
            <a:r>
              <a:rPr lang="en-US" dirty="0"/>
              <a:t>In the above figure, @Html is an object of the </a:t>
            </a:r>
            <a:r>
              <a:rPr lang="en-US" dirty="0" err="1"/>
              <a:t>HtmlHelper</a:t>
            </a:r>
            <a:r>
              <a:rPr lang="en-US" dirty="0"/>
              <a:t> class. (@ symbol is used to access server-side object in razor syntax). Html is a property of the </a:t>
            </a:r>
            <a:r>
              <a:rPr lang="en-US" dirty="0" err="1"/>
              <a:t>HtmlHelper</a:t>
            </a:r>
            <a:r>
              <a:rPr lang="en-US" dirty="0"/>
              <a:t> class included in base class of razor view </a:t>
            </a:r>
            <a:r>
              <a:rPr lang="en-US" dirty="0" err="1"/>
              <a:t>WebViewPage</a:t>
            </a:r>
            <a:r>
              <a:rPr lang="en-US" dirty="0"/>
              <a:t>. The </a:t>
            </a:r>
            <a:r>
              <a:rPr lang="en-US" dirty="0" err="1"/>
              <a:t>ActionLink</a:t>
            </a:r>
            <a:r>
              <a:rPr lang="en-US" dirty="0"/>
              <a:t>() and </a:t>
            </a:r>
            <a:r>
              <a:rPr lang="en-US" dirty="0" err="1"/>
              <a:t>DisplayNameFor</a:t>
            </a:r>
            <a:r>
              <a:rPr lang="en-US" dirty="0"/>
              <a:t>() are extension methods included in the </a:t>
            </a:r>
            <a:r>
              <a:rPr lang="en-US" dirty="0" err="1"/>
              <a:t>HtmlHelper</a:t>
            </a:r>
            <a:r>
              <a:rPr lang="en-US" dirty="0"/>
              <a:t> class.</a:t>
            </a:r>
          </a:p>
          <a:p>
            <a:endParaRPr lang="en-US" dirty="0"/>
          </a:p>
          <a:p>
            <a:r>
              <a:rPr lang="en-US" dirty="0"/>
              <a:t>The </a:t>
            </a:r>
            <a:r>
              <a:rPr lang="en-US" dirty="0" err="1"/>
              <a:t>HtmlHelper</a:t>
            </a:r>
            <a:r>
              <a:rPr lang="en-US" dirty="0"/>
              <a:t> class generates HTML elements. </a:t>
            </a:r>
          </a:p>
          <a:p>
            <a:endParaRPr lang="en-US" dirty="0"/>
          </a:p>
          <a:p>
            <a:r>
              <a:rPr lang="en-US" dirty="0"/>
              <a:t>For example, </a:t>
            </a:r>
            <a:r>
              <a:rPr lang="en-US" dirty="0">
                <a:solidFill>
                  <a:schemeClr val="accent1">
                    <a:lumMod val="60000"/>
                    <a:lumOff val="40000"/>
                  </a:schemeClr>
                </a:solidFill>
              </a:rPr>
              <a:t>@Html.ActionLink("Create New", "Create") </a:t>
            </a:r>
            <a:r>
              <a:rPr lang="en-US" dirty="0"/>
              <a:t>would generate anchor tag </a:t>
            </a:r>
          </a:p>
          <a:p>
            <a:pPr marL="120650" indent="0">
              <a:buNone/>
            </a:pPr>
            <a:r>
              <a:rPr lang="en-US" i="1" dirty="0"/>
              <a:t>&lt;a </a:t>
            </a:r>
            <a:r>
              <a:rPr lang="en-US" i="1" dirty="0" err="1"/>
              <a:t>href</a:t>
            </a:r>
            <a:r>
              <a:rPr lang="en-US" i="1" dirty="0"/>
              <a:t>="/Student/Create"&gt;Create New&lt;/a&gt;</a:t>
            </a:r>
            <a:r>
              <a:rPr lang="en-US" dirty="0"/>
              <a:t>.</a:t>
            </a:r>
          </a:p>
          <a:p>
            <a:endParaRPr lang="en-US" dirty="0"/>
          </a:p>
          <a:p>
            <a:r>
              <a:rPr lang="en-US" dirty="0"/>
              <a:t>There are many extension methods for </a:t>
            </a:r>
            <a:r>
              <a:rPr lang="en-US" dirty="0" err="1"/>
              <a:t>HtmlHelper</a:t>
            </a:r>
            <a:r>
              <a:rPr lang="en-US" dirty="0"/>
              <a:t> class, which creates different HTML controls.</a:t>
            </a:r>
            <a:endParaRPr lang="bg-BG" dirty="0"/>
          </a:p>
        </p:txBody>
      </p:sp>
    </p:spTree>
    <p:extLst>
      <p:ext uri="{BB962C8B-B14F-4D97-AF65-F5344CB8AC3E}">
        <p14:creationId xmlns:p14="http://schemas.microsoft.com/office/powerpoint/2010/main" val="1541202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6EDD-B1A7-4F7C-9FD1-6F1D8E57DA42}"/>
              </a:ext>
            </a:extLst>
          </p:cNvPr>
          <p:cNvSpPr>
            <a:spLocks noGrp="1"/>
          </p:cNvSpPr>
          <p:nvPr>
            <p:ph type="title"/>
          </p:nvPr>
        </p:nvSpPr>
        <p:spPr/>
        <p:txBody>
          <a:bodyPr/>
          <a:lstStyle/>
          <a:p>
            <a:r>
              <a:rPr lang="en-US" dirty="0"/>
              <a:t>HTML Helpers</a:t>
            </a:r>
            <a:endParaRPr lang="bg-BG" dirty="0"/>
          </a:p>
        </p:txBody>
      </p:sp>
      <p:sp>
        <p:nvSpPr>
          <p:cNvPr id="3" name="Text Placeholder 2">
            <a:extLst>
              <a:ext uri="{FF2B5EF4-FFF2-40B4-BE49-F238E27FC236}">
                <a16:creationId xmlns:a16="http://schemas.microsoft.com/office/drawing/2014/main" id="{32B1CAF8-573E-4D31-9BB2-80EB7846A195}"/>
              </a:ext>
            </a:extLst>
          </p:cNvPr>
          <p:cNvSpPr>
            <a:spLocks noGrp="1"/>
          </p:cNvSpPr>
          <p:nvPr>
            <p:ph type="body" idx="1"/>
          </p:nvPr>
        </p:nvSpPr>
        <p:spPr>
          <a:xfrm>
            <a:off x="1730000" y="1835285"/>
            <a:ext cx="9385200" cy="888460"/>
          </a:xfrm>
        </p:spPr>
        <p:txBody>
          <a:bodyPr/>
          <a:lstStyle/>
          <a:p>
            <a:r>
              <a:rPr lang="en-US" dirty="0"/>
              <a:t>The following table lists the </a:t>
            </a:r>
            <a:r>
              <a:rPr lang="en-US" dirty="0" err="1"/>
              <a:t>HtmlHelper</a:t>
            </a:r>
            <a:r>
              <a:rPr lang="en-US" dirty="0"/>
              <a:t> methods and HTML control each method renders.</a:t>
            </a:r>
            <a:endParaRPr lang="bg-BG" dirty="0"/>
          </a:p>
        </p:txBody>
      </p:sp>
      <p:pic>
        <p:nvPicPr>
          <p:cNvPr id="5" name="Picture 4">
            <a:extLst>
              <a:ext uri="{FF2B5EF4-FFF2-40B4-BE49-F238E27FC236}">
                <a16:creationId xmlns:a16="http://schemas.microsoft.com/office/drawing/2014/main" id="{A6F34F64-62D0-46D3-807B-B0F76DE52738}"/>
              </a:ext>
            </a:extLst>
          </p:cNvPr>
          <p:cNvPicPr>
            <a:picLocks noChangeAspect="1"/>
          </p:cNvPicPr>
          <p:nvPr/>
        </p:nvPicPr>
        <p:blipFill>
          <a:blip r:embed="rId2"/>
          <a:stretch>
            <a:fillRect/>
          </a:stretch>
        </p:blipFill>
        <p:spPr>
          <a:xfrm>
            <a:off x="609600" y="2555133"/>
            <a:ext cx="11115200" cy="3635160"/>
          </a:xfrm>
          <a:prstGeom prst="rect">
            <a:avLst/>
          </a:prstGeom>
        </p:spPr>
      </p:pic>
    </p:spTree>
    <p:extLst>
      <p:ext uri="{BB962C8B-B14F-4D97-AF65-F5344CB8AC3E}">
        <p14:creationId xmlns:p14="http://schemas.microsoft.com/office/powerpoint/2010/main" val="2479830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DAA9-0199-494C-9E89-ACFF7424F028}"/>
              </a:ext>
            </a:extLst>
          </p:cNvPr>
          <p:cNvSpPr>
            <a:spLocks noGrp="1"/>
          </p:cNvSpPr>
          <p:nvPr>
            <p:ph type="title"/>
          </p:nvPr>
        </p:nvSpPr>
        <p:spPr/>
        <p:txBody>
          <a:bodyPr/>
          <a:lstStyle/>
          <a:p>
            <a:r>
              <a:rPr lang="en-US" dirty="0"/>
              <a:t>References</a:t>
            </a:r>
            <a:br>
              <a:rPr lang="en-US" dirty="0"/>
            </a:br>
            <a:endParaRPr lang="bg-BG" dirty="0"/>
          </a:p>
        </p:txBody>
      </p:sp>
      <p:sp>
        <p:nvSpPr>
          <p:cNvPr id="3" name="Text Placeholder 2">
            <a:extLst>
              <a:ext uri="{FF2B5EF4-FFF2-40B4-BE49-F238E27FC236}">
                <a16:creationId xmlns:a16="http://schemas.microsoft.com/office/drawing/2014/main" id="{E14B88FA-6628-4ECF-83D0-32C8AB046F2F}"/>
              </a:ext>
            </a:extLst>
          </p:cNvPr>
          <p:cNvSpPr>
            <a:spLocks noGrp="1"/>
          </p:cNvSpPr>
          <p:nvPr>
            <p:ph type="body" idx="1"/>
          </p:nvPr>
        </p:nvSpPr>
        <p:spPr/>
        <p:txBody>
          <a:bodyPr/>
          <a:lstStyle/>
          <a:p>
            <a:r>
              <a:rPr lang="en-US" dirty="0">
                <a:hlinkClick r:id="rId2"/>
              </a:rPr>
              <a:t>https://www.tutorialspoint.com/asp.net_core/asp.net_core_configuration.htm</a:t>
            </a:r>
          </a:p>
          <a:p>
            <a:endParaRPr lang="en-US" dirty="0">
              <a:hlinkClick r:id="rId2"/>
            </a:endParaRPr>
          </a:p>
          <a:p>
            <a:r>
              <a:rPr lang="en-US" dirty="0">
                <a:hlinkClick r:id="rId2"/>
              </a:rPr>
              <a:t>https://www.tutorialsteacher.com/core</a:t>
            </a:r>
            <a:endParaRPr lang="en-US" dirty="0"/>
          </a:p>
          <a:p>
            <a:endParaRPr lang="en-US" dirty="0"/>
          </a:p>
          <a:p>
            <a:r>
              <a:rPr lang="en-US" dirty="0">
                <a:hlinkClick r:id="rId3"/>
              </a:rPr>
              <a:t>https://www.tutorialsteacher.com/ioc</a:t>
            </a:r>
            <a:endParaRPr lang="en-US" dirty="0"/>
          </a:p>
          <a:p>
            <a:endParaRPr lang="en-US" dirty="0"/>
          </a:p>
          <a:p>
            <a:r>
              <a:rPr lang="en-US" dirty="0">
                <a:hlinkClick r:id="rId4"/>
              </a:rPr>
              <a:t>https://www.tutorialspoint.com/asp.net_core/index.htm</a:t>
            </a:r>
            <a:endParaRPr lang="en-US" dirty="0"/>
          </a:p>
          <a:p>
            <a:endParaRPr lang="en-US" dirty="0"/>
          </a:p>
          <a:p>
            <a:r>
              <a:rPr lang="en-US" dirty="0">
                <a:hlinkClick r:id="rId5"/>
              </a:rPr>
              <a:t>https://docs.microsoft.com/en-us/aspnet/core/tutorials/first-mvc-app/start-mvc</a:t>
            </a:r>
            <a:r>
              <a:rPr lang="en-US" dirty="0"/>
              <a:t> </a:t>
            </a:r>
          </a:p>
          <a:p>
            <a:endParaRPr lang="en-US" dirty="0"/>
          </a:p>
          <a:p>
            <a:r>
              <a:rPr lang="en-US" dirty="0">
                <a:hlinkClick r:id="rId6"/>
              </a:rPr>
              <a:t>https://docs.microsoft.com/en-us/aspnet/core/fundamentals/logging</a:t>
            </a:r>
            <a:r>
              <a:rPr lang="en-US" dirty="0"/>
              <a:t> </a:t>
            </a:r>
            <a:endParaRPr lang="bg-BG" dirty="0"/>
          </a:p>
        </p:txBody>
      </p:sp>
    </p:spTree>
    <p:extLst>
      <p:ext uri="{BB962C8B-B14F-4D97-AF65-F5344CB8AC3E}">
        <p14:creationId xmlns:p14="http://schemas.microsoft.com/office/powerpoint/2010/main" val="2545040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5BB5-3F10-4F03-9744-321F834641BA}"/>
              </a:ext>
            </a:extLst>
          </p:cNvPr>
          <p:cNvSpPr>
            <a:spLocks noGrp="1"/>
          </p:cNvSpPr>
          <p:nvPr>
            <p:ph type="title"/>
          </p:nvPr>
        </p:nvSpPr>
        <p:spPr/>
        <p:txBody>
          <a:bodyPr/>
          <a:lstStyle/>
          <a:p>
            <a:r>
              <a:rPr lang="en-US" dirty="0"/>
              <a:t>Homework – Students</a:t>
            </a:r>
            <a:endParaRPr lang="bg-BG" dirty="0"/>
          </a:p>
        </p:txBody>
      </p:sp>
      <p:sp>
        <p:nvSpPr>
          <p:cNvPr id="3" name="Text Placeholder 2">
            <a:extLst>
              <a:ext uri="{FF2B5EF4-FFF2-40B4-BE49-F238E27FC236}">
                <a16:creationId xmlns:a16="http://schemas.microsoft.com/office/drawing/2014/main" id="{3A1E41A4-8588-44BC-B023-FD2650C44621}"/>
              </a:ext>
            </a:extLst>
          </p:cNvPr>
          <p:cNvSpPr>
            <a:spLocks noGrp="1"/>
          </p:cNvSpPr>
          <p:nvPr>
            <p:ph type="body" idx="1"/>
          </p:nvPr>
        </p:nvSpPr>
        <p:spPr>
          <a:xfrm>
            <a:off x="1730000" y="1173804"/>
            <a:ext cx="9385200" cy="5453975"/>
          </a:xfrm>
        </p:spPr>
        <p:txBody>
          <a:bodyPr/>
          <a:lstStyle/>
          <a:p>
            <a:r>
              <a:rPr lang="en-US" sz="1600" dirty="0"/>
              <a:t>Create new ASP.NET Core MVC web project using the default template</a:t>
            </a:r>
          </a:p>
          <a:p>
            <a:pPr lvl="1"/>
            <a:r>
              <a:rPr lang="en-US" sz="1400" dirty="0"/>
              <a:t>Title of the web site to be taken from </a:t>
            </a:r>
            <a:r>
              <a:rPr lang="en-US" sz="1400" dirty="0" err="1"/>
              <a:t>appsettings.json</a:t>
            </a:r>
            <a:r>
              <a:rPr lang="en-US" sz="1400" dirty="0"/>
              <a:t> config file</a:t>
            </a:r>
            <a:endParaRPr lang="bg-BG" sz="1400" dirty="0"/>
          </a:p>
          <a:p>
            <a:endParaRPr lang="en-US" sz="1600" dirty="0"/>
          </a:p>
          <a:p>
            <a:r>
              <a:rPr lang="en-US" sz="1600" dirty="0"/>
              <a:t>Add </a:t>
            </a:r>
            <a:r>
              <a:rPr lang="en-US" sz="1600" dirty="0" err="1"/>
              <a:t>StudentsService</a:t>
            </a:r>
            <a:r>
              <a:rPr lang="en-US" sz="1600" dirty="0"/>
              <a:t> </a:t>
            </a:r>
          </a:p>
          <a:p>
            <a:pPr lvl="1"/>
            <a:r>
              <a:rPr lang="en-US" sz="1400" dirty="0"/>
              <a:t>Add private property </a:t>
            </a:r>
            <a:r>
              <a:rPr lang="en-US" sz="1400" dirty="0" err="1"/>
              <a:t>StudentsList</a:t>
            </a:r>
            <a:r>
              <a:rPr lang="en-US" sz="1400" dirty="0"/>
              <a:t>, containing list of students 5-10 records and each student should have FirstName, </a:t>
            </a:r>
            <a:r>
              <a:rPr lang="en-US" sz="1400" dirty="0" err="1"/>
              <a:t>LastName</a:t>
            </a:r>
            <a:r>
              <a:rPr lang="en-US" sz="1400" dirty="0"/>
              <a:t>, </a:t>
            </a:r>
            <a:r>
              <a:rPr lang="en-US" sz="1400" dirty="0" err="1"/>
              <a:t>StudentNumber</a:t>
            </a:r>
            <a:endParaRPr lang="en-US" sz="1400" dirty="0"/>
          </a:p>
          <a:p>
            <a:pPr lvl="1"/>
            <a:r>
              <a:rPr lang="en-US" sz="1400" dirty="0"/>
              <a:t>Add appropriate methods needed to serve the students controller</a:t>
            </a:r>
          </a:p>
          <a:p>
            <a:endParaRPr lang="en-US" sz="1600" dirty="0"/>
          </a:p>
          <a:p>
            <a:r>
              <a:rPr lang="en-US" sz="1600" dirty="0"/>
              <a:t>Create Students controller and appropriate view models and views</a:t>
            </a:r>
          </a:p>
          <a:p>
            <a:endParaRPr lang="en-US" sz="1600" dirty="0"/>
          </a:p>
          <a:p>
            <a:r>
              <a:rPr lang="en-US" sz="1600" dirty="0"/>
              <a:t>Create following pages</a:t>
            </a:r>
          </a:p>
          <a:p>
            <a:pPr lvl="1"/>
            <a:r>
              <a:rPr lang="en-US" sz="1400" dirty="0"/>
              <a:t>/students/list – to display list of all students</a:t>
            </a:r>
          </a:p>
          <a:p>
            <a:pPr lvl="1"/>
            <a:r>
              <a:rPr lang="en-US" sz="1400" dirty="0"/>
              <a:t>/students/</a:t>
            </a:r>
            <a:r>
              <a:rPr lang="en-US" sz="1400" dirty="0" err="1"/>
              <a:t>list?fn</a:t>
            </a:r>
            <a:r>
              <a:rPr lang="en-US" sz="1400" dirty="0"/>
              <a:t>=</a:t>
            </a:r>
            <a:r>
              <a:rPr lang="en-US" sz="1400" dirty="0" err="1"/>
              <a:t>X&amp;ln</a:t>
            </a:r>
            <a:r>
              <a:rPr lang="en-US" sz="1400" dirty="0"/>
              <a:t>=Y – to display list of students with first name=X or last name=Y</a:t>
            </a:r>
          </a:p>
          <a:p>
            <a:pPr lvl="1"/>
            <a:r>
              <a:rPr lang="en-US" sz="1400" dirty="0"/>
              <a:t>/students/details/SN – to display details of specific student by student number</a:t>
            </a:r>
          </a:p>
        </p:txBody>
      </p:sp>
    </p:spTree>
    <p:extLst>
      <p:ext uri="{BB962C8B-B14F-4D97-AF65-F5344CB8AC3E}">
        <p14:creationId xmlns:p14="http://schemas.microsoft.com/office/powerpoint/2010/main" val="365026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ABF7-0900-4015-88DA-83DA5640CB47}"/>
              </a:ext>
            </a:extLst>
          </p:cNvPr>
          <p:cNvSpPr>
            <a:spLocks noGrp="1"/>
          </p:cNvSpPr>
          <p:nvPr>
            <p:ph type="title"/>
          </p:nvPr>
        </p:nvSpPr>
        <p:spPr/>
        <p:txBody>
          <a:bodyPr/>
          <a:lstStyle/>
          <a:p>
            <a:r>
              <a:rPr lang="en-US" dirty="0"/>
              <a:t>ASP.NET Core Configuration</a:t>
            </a:r>
            <a:endParaRPr lang="bg-BG" dirty="0"/>
          </a:p>
        </p:txBody>
      </p:sp>
      <p:sp>
        <p:nvSpPr>
          <p:cNvPr id="3" name="Text Placeholder 2">
            <a:extLst>
              <a:ext uri="{FF2B5EF4-FFF2-40B4-BE49-F238E27FC236}">
                <a16:creationId xmlns:a16="http://schemas.microsoft.com/office/drawing/2014/main" id="{F12EC703-AA8C-45DD-B513-8210C968B131}"/>
              </a:ext>
            </a:extLst>
          </p:cNvPr>
          <p:cNvSpPr>
            <a:spLocks noGrp="1"/>
          </p:cNvSpPr>
          <p:nvPr>
            <p:ph type="body" idx="1"/>
          </p:nvPr>
        </p:nvSpPr>
        <p:spPr>
          <a:xfrm>
            <a:off x="1729999" y="1433210"/>
            <a:ext cx="9930221" cy="4899790"/>
          </a:xfrm>
        </p:spPr>
        <p:txBody>
          <a:bodyPr/>
          <a:lstStyle/>
          <a:p>
            <a:r>
              <a:rPr lang="en-US" dirty="0"/>
              <a:t>In the Startup class, there are two methods where most of our work will take place. The Configure method of the class is where you build your HTTP processing pipeline.</a:t>
            </a:r>
          </a:p>
          <a:p>
            <a:pPr lvl="1"/>
            <a:r>
              <a:rPr lang="en-US" dirty="0"/>
              <a:t>This defines how your application responds to requests. </a:t>
            </a:r>
          </a:p>
          <a:p>
            <a:endParaRPr lang="en-US" dirty="0"/>
          </a:p>
          <a:p>
            <a:pPr lvl="1"/>
            <a:r>
              <a:rPr lang="en-US" dirty="0"/>
              <a:t>For example, if we want to serve the static files such as an index.html file, we will need to add some code to the Configure method.</a:t>
            </a:r>
          </a:p>
          <a:p>
            <a:endParaRPr lang="en-US" dirty="0"/>
          </a:p>
          <a:p>
            <a:pPr lvl="1"/>
            <a:r>
              <a:rPr lang="en-US" dirty="0"/>
              <a:t>You can also have an error page or route requests to an ASP.NET MVC controller; both of these scenarios will also require to do some work in this Configure method.</a:t>
            </a:r>
          </a:p>
          <a:p>
            <a:endParaRPr lang="en-US" dirty="0"/>
          </a:p>
          <a:p>
            <a:pPr lvl="1"/>
            <a:r>
              <a:rPr lang="en-US" dirty="0"/>
              <a:t>In the Startup class, you will also see the </a:t>
            </a:r>
            <a:r>
              <a:rPr lang="en-US" dirty="0" err="1"/>
              <a:t>ConfigureServices</a:t>
            </a:r>
            <a:r>
              <a:rPr lang="en-US" dirty="0"/>
              <a:t>() method. This helps you configure components for your application.</a:t>
            </a:r>
            <a:endParaRPr lang="bg-BG" dirty="0"/>
          </a:p>
        </p:txBody>
      </p:sp>
    </p:spTree>
    <p:extLst>
      <p:ext uri="{BB962C8B-B14F-4D97-AF65-F5344CB8AC3E}">
        <p14:creationId xmlns:p14="http://schemas.microsoft.com/office/powerpoint/2010/main" val="317456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7074-8501-4B80-8CC5-210D5E0AB240}"/>
              </a:ext>
            </a:extLst>
          </p:cNvPr>
          <p:cNvSpPr>
            <a:spLocks noGrp="1"/>
          </p:cNvSpPr>
          <p:nvPr>
            <p:ph type="title"/>
          </p:nvPr>
        </p:nvSpPr>
        <p:spPr/>
        <p:txBody>
          <a:bodyPr/>
          <a:lstStyle/>
          <a:p>
            <a:r>
              <a:rPr lang="en-US" dirty="0" err="1"/>
              <a:t>appsettings.json</a:t>
            </a:r>
            <a:endParaRPr lang="bg-BG" dirty="0"/>
          </a:p>
        </p:txBody>
      </p:sp>
      <p:sp>
        <p:nvSpPr>
          <p:cNvPr id="3" name="Text Placeholder 2">
            <a:extLst>
              <a:ext uri="{FF2B5EF4-FFF2-40B4-BE49-F238E27FC236}">
                <a16:creationId xmlns:a16="http://schemas.microsoft.com/office/drawing/2014/main" id="{ACE0DF98-A1FF-4361-97AA-43C5CDC1ECC3}"/>
              </a:ext>
            </a:extLst>
          </p:cNvPr>
          <p:cNvSpPr>
            <a:spLocks noGrp="1"/>
          </p:cNvSpPr>
          <p:nvPr>
            <p:ph type="body" idx="1"/>
          </p:nvPr>
        </p:nvSpPr>
        <p:spPr/>
        <p:txBody>
          <a:bodyPr/>
          <a:lstStyle/>
          <a:p>
            <a:r>
              <a:rPr lang="en-US" dirty="0"/>
              <a:t>Typical configuration file</a:t>
            </a:r>
            <a:endParaRPr lang="bg-BG" dirty="0"/>
          </a:p>
        </p:txBody>
      </p:sp>
      <p:pic>
        <p:nvPicPr>
          <p:cNvPr id="5" name="Picture 4">
            <a:extLst>
              <a:ext uri="{FF2B5EF4-FFF2-40B4-BE49-F238E27FC236}">
                <a16:creationId xmlns:a16="http://schemas.microsoft.com/office/drawing/2014/main" id="{1152A5ED-41E2-424D-8F4A-3F666BB6F136}"/>
              </a:ext>
            </a:extLst>
          </p:cNvPr>
          <p:cNvPicPr>
            <a:picLocks noChangeAspect="1"/>
          </p:cNvPicPr>
          <p:nvPr/>
        </p:nvPicPr>
        <p:blipFill>
          <a:blip r:embed="rId2"/>
          <a:stretch>
            <a:fillRect/>
          </a:stretch>
        </p:blipFill>
        <p:spPr>
          <a:xfrm>
            <a:off x="1730000" y="2608876"/>
            <a:ext cx="8905875" cy="3314700"/>
          </a:xfrm>
          <a:prstGeom prst="rect">
            <a:avLst/>
          </a:prstGeom>
        </p:spPr>
      </p:pic>
    </p:spTree>
    <p:extLst>
      <p:ext uri="{BB962C8B-B14F-4D97-AF65-F5344CB8AC3E}">
        <p14:creationId xmlns:p14="http://schemas.microsoft.com/office/powerpoint/2010/main" val="343854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8918-2644-4D6D-8463-F4F07D0B45BE}"/>
              </a:ext>
            </a:extLst>
          </p:cNvPr>
          <p:cNvSpPr>
            <a:spLocks noGrp="1"/>
          </p:cNvSpPr>
          <p:nvPr>
            <p:ph type="title"/>
          </p:nvPr>
        </p:nvSpPr>
        <p:spPr/>
        <p:txBody>
          <a:bodyPr/>
          <a:lstStyle/>
          <a:p>
            <a:r>
              <a:rPr lang="en-US" dirty="0"/>
              <a:t>Reading configuration settings</a:t>
            </a:r>
            <a:endParaRPr lang="bg-BG" dirty="0"/>
          </a:p>
        </p:txBody>
      </p:sp>
      <p:sp>
        <p:nvSpPr>
          <p:cNvPr id="3" name="Text Placeholder 2">
            <a:extLst>
              <a:ext uri="{FF2B5EF4-FFF2-40B4-BE49-F238E27FC236}">
                <a16:creationId xmlns:a16="http://schemas.microsoft.com/office/drawing/2014/main" id="{BF4E7722-32F2-4C39-8A18-48A682A40055}"/>
              </a:ext>
            </a:extLst>
          </p:cNvPr>
          <p:cNvSpPr>
            <a:spLocks noGrp="1"/>
          </p:cNvSpPr>
          <p:nvPr>
            <p:ph type="body" idx="1"/>
          </p:nvPr>
        </p:nvSpPr>
        <p:spPr/>
        <p:txBody>
          <a:bodyPr/>
          <a:lstStyle/>
          <a:p>
            <a:endParaRPr lang="bg-BG"/>
          </a:p>
        </p:txBody>
      </p:sp>
      <p:pic>
        <p:nvPicPr>
          <p:cNvPr id="7" name="Picture 6">
            <a:extLst>
              <a:ext uri="{FF2B5EF4-FFF2-40B4-BE49-F238E27FC236}">
                <a16:creationId xmlns:a16="http://schemas.microsoft.com/office/drawing/2014/main" id="{1451A91E-8DA3-47BA-8E97-E131C763B4A7}"/>
              </a:ext>
            </a:extLst>
          </p:cNvPr>
          <p:cNvPicPr>
            <a:picLocks noChangeAspect="1"/>
          </p:cNvPicPr>
          <p:nvPr/>
        </p:nvPicPr>
        <p:blipFill>
          <a:blip r:embed="rId2"/>
          <a:stretch>
            <a:fillRect/>
          </a:stretch>
        </p:blipFill>
        <p:spPr>
          <a:xfrm>
            <a:off x="1730000" y="2090067"/>
            <a:ext cx="8237609" cy="3889759"/>
          </a:xfrm>
          <a:prstGeom prst="rect">
            <a:avLst/>
          </a:prstGeom>
        </p:spPr>
      </p:pic>
    </p:spTree>
    <p:extLst>
      <p:ext uri="{BB962C8B-B14F-4D97-AF65-F5344CB8AC3E}">
        <p14:creationId xmlns:p14="http://schemas.microsoft.com/office/powerpoint/2010/main" val="217931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5431-8557-440D-B642-0DDB0663522D}"/>
              </a:ext>
            </a:extLst>
          </p:cNvPr>
          <p:cNvSpPr>
            <a:spLocks noGrp="1"/>
          </p:cNvSpPr>
          <p:nvPr>
            <p:ph type="title"/>
          </p:nvPr>
        </p:nvSpPr>
        <p:spPr/>
        <p:txBody>
          <a:bodyPr/>
          <a:lstStyle/>
          <a:p>
            <a:r>
              <a:rPr lang="en-US" dirty="0"/>
              <a:t>Using configuration in controller</a:t>
            </a:r>
            <a:endParaRPr lang="bg-BG" dirty="0"/>
          </a:p>
        </p:txBody>
      </p:sp>
      <p:pic>
        <p:nvPicPr>
          <p:cNvPr id="7" name="Picture 6">
            <a:extLst>
              <a:ext uri="{FF2B5EF4-FFF2-40B4-BE49-F238E27FC236}">
                <a16:creationId xmlns:a16="http://schemas.microsoft.com/office/drawing/2014/main" id="{60F09FB9-BF67-418C-803F-0FC8DFD38D1A}"/>
              </a:ext>
            </a:extLst>
          </p:cNvPr>
          <p:cNvPicPr>
            <a:picLocks noChangeAspect="1"/>
          </p:cNvPicPr>
          <p:nvPr/>
        </p:nvPicPr>
        <p:blipFill>
          <a:blip r:embed="rId2"/>
          <a:stretch>
            <a:fillRect/>
          </a:stretch>
        </p:blipFill>
        <p:spPr>
          <a:xfrm>
            <a:off x="1730000" y="1743900"/>
            <a:ext cx="7874443" cy="4351462"/>
          </a:xfrm>
          <a:prstGeom prst="rect">
            <a:avLst/>
          </a:prstGeom>
        </p:spPr>
      </p:pic>
    </p:spTree>
    <p:extLst>
      <p:ext uri="{BB962C8B-B14F-4D97-AF65-F5344CB8AC3E}">
        <p14:creationId xmlns:p14="http://schemas.microsoft.com/office/powerpoint/2010/main" val="229381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A13CE-2E81-4936-A45B-17A10BDE9FD2}"/>
              </a:ext>
            </a:extLst>
          </p:cNvPr>
          <p:cNvSpPr>
            <a:spLocks noGrp="1"/>
          </p:cNvSpPr>
          <p:nvPr>
            <p:ph type="ctrTitle"/>
          </p:nvPr>
        </p:nvSpPr>
        <p:spPr/>
        <p:txBody>
          <a:bodyPr/>
          <a:lstStyle/>
          <a:p>
            <a:r>
              <a:rPr lang="en-US" sz="3600" dirty="0"/>
              <a:t>ASP.NET Core Routing</a:t>
            </a:r>
            <a:endParaRPr lang="bg-BG" dirty="0"/>
          </a:p>
        </p:txBody>
      </p:sp>
      <p:sp>
        <p:nvSpPr>
          <p:cNvPr id="5" name="Subtitle 4">
            <a:extLst>
              <a:ext uri="{FF2B5EF4-FFF2-40B4-BE49-F238E27FC236}">
                <a16:creationId xmlns:a16="http://schemas.microsoft.com/office/drawing/2014/main" id="{1D8115F0-3BEE-4449-887D-0F4D2A469A94}"/>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98200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9E60-0D70-49EC-AEC6-CBBA715AC2B2}"/>
              </a:ext>
            </a:extLst>
          </p:cNvPr>
          <p:cNvSpPr>
            <a:spLocks noGrp="1"/>
          </p:cNvSpPr>
          <p:nvPr>
            <p:ph type="title"/>
          </p:nvPr>
        </p:nvSpPr>
        <p:spPr/>
        <p:txBody>
          <a:bodyPr/>
          <a:lstStyle/>
          <a:p>
            <a:r>
              <a:rPr lang="en-US" dirty="0"/>
              <a:t>ASP.NET Core Routing</a:t>
            </a:r>
            <a:endParaRPr lang="bg-BG" dirty="0"/>
          </a:p>
        </p:txBody>
      </p:sp>
      <p:sp>
        <p:nvSpPr>
          <p:cNvPr id="3" name="Text Placeholder 2">
            <a:extLst>
              <a:ext uri="{FF2B5EF4-FFF2-40B4-BE49-F238E27FC236}">
                <a16:creationId xmlns:a16="http://schemas.microsoft.com/office/drawing/2014/main" id="{E5686EA8-C8B8-428C-A626-0C16A699E674}"/>
              </a:ext>
            </a:extLst>
          </p:cNvPr>
          <p:cNvSpPr>
            <a:spLocks noGrp="1"/>
          </p:cNvSpPr>
          <p:nvPr>
            <p:ph type="body" idx="1"/>
          </p:nvPr>
        </p:nvSpPr>
        <p:spPr/>
        <p:txBody>
          <a:bodyPr/>
          <a:lstStyle/>
          <a:p>
            <a:r>
              <a:rPr lang="en-US" sz="1800" dirty="0"/>
              <a:t>In MVC framework, we have three components, each with its own focus on a specific part of the job. </a:t>
            </a:r>
          </a:p>
          <a:p>
            <a:endParaRPr lang="en-US" sz="1800" dirty="0"/>
          </a:p>
          <a:p>
            <a:r>
              <a:rPr lang="en-US" sz="1800" dirty="0"/>
              <a:t>In order for all of this to work, we need to find a way to send these HTTP requests to the right controller. </a:t>
            </a:r>
          </a:p>
          <a:p>
            <a:endParaRPr lang="en-US" sz="1800" dirty="0"/>
          </a:p>
          <a:p>
            <a:r>
              <a:rPr lang="en-US" sz="1800" dirty="0"/>
              <a:t>In ASP.NET Core MVC, this process is known as routing. </a:t>
            </a:r>
          </a:p>
          <a:p>
            <a:endParaRPr lang="en-US" sz="1800" dirty="0"/>
          </a:p>
          <a:p>
            <a:r>
              <a:rPr lang="en-US" sz="1800" dirty="0"/>
              <a:t>Routing is the process of directing an HTTP request to a controller.</a:t>
            </a:r>
            <a:endParaRPr lang="bg-BG" sz="1800" dirty="0"/>
          </a:p>
        </p:txBody>
      </p:sp>
    </p:spTree>
    <p:extLst>
      <p:ext uri="{BB962C8B-B14F-4D97-AF65-F5344CB8AC3E}">
        <p14:creationId xmlns:p14="http://schemas.microsoft.com/office/powerpoint/2010/main" val="116873954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2074</Words>
  <Application>Microsoft Office PowerPoint</Application>
  <PresentationFormat>Widescreen</PresentationFormat>
  <Paragraphs>156</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Lato</vt:lpstr>
      <vt:lpstr>Corbel</vt:lpstr>
      <vt:lpstr>Arial</vt:lpstr>
      <vt:lpstr>Calibri</vt:lpstr>
      <vt:lpstr>Montserrat</vt:lpstr>
      <vt:lpstr>Wingdings 2</vt:lpstr>
      <vt:lpstr>Focus</vt:lpstr>
      <vt:lpstr>Configuration, Routing, Models, Views</vt:lpstr>
      <vt:lpstr>Table of Contents</vt:lpstr>
      <vt:lpstr>ASP.NET Core Configuration</vt:lpstr>
      <vt:lpstr>ASP.NET Core Configuration</vt:lpstr>
      <vt:lpstr>appsettings.json</vt:lpstr>
      <vt:lpstr>Reading configuration settings</vt:lpstr>
      <vt:lpstr>Using configuration in controller</vt:lpstr>
      <vt:lpstr>ASP.NET Core Routing</vt:lpstr>
      <vt:lpstr>ASP.NET Core Routing</vt:lpstr>
      <vt:lpstr>ASP.NET Core Routing</vt:lpstr>
      <vt:lpstr>ASP.NET Core Routing</vt:lpstr>
      <vt:lpstr>ASP.NET Core Routing</vt:lpstr>
      <vt:lpstr>ASP.NET Core - Attribute Routes</vt:lpstr>
      <vt:lpstr>ASP.NET Core - Attribute Routes</vt:lpstr>
      <vt:lpstr>ASP.NET Core - Attribute Routes</vt:lpstr>
      <vt:lpstr>ASP.NET Core - Attribute Routes</vt:lpstr>
      <vt:lpstr>Routing and configuration</vt:lpstr>
      <vt:lpstr>Controllers and Actions </vt:lpstr>
      <vt:lpstr>Controller and Controller base class</vt:lpstr>
      <vt:lpstr>Actions</vt:lpstr>
      <vt:lpstr>Actions</vt:lpstr>
      <vt:lpstr>ActionResult</vt:lpstr>
      <vt:lpstr>Action results</vt:lpstr>
      <vt:lpstr>View Models </vt:lpstr>
      <vt:lpstr>View Models</vt:lpstr>
      <vt:lpstr>Views</vt:lpstr>
      <vt:lpstr>Views</vt:lpstr>
      <vt:lpstr>Views</vt:lpstr>
      <vt:lpstr>Integrate Controller, Model and View</vt:lpstr>
      <vt:lpstr>Views</vt:lpstr>
      <vt:lpstr>HTML Helpers</vt:lpstr>
      <vt:lpstr>HTML Helpers</vt:lpstr>
      <vt:lpstr>HTML Helpers</vt:lpstr>
      <vt:lpstr>HTML Helpers</vt:lpstr>
      <vt:lpstr>References </vt:lpstr>
      <vt:lpstr>Homework –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INTRODUCTION</dc:title>
  <cp:lastModifiedBy>Pravoslav Milenkov</cp:lastModifiedBy>
  <cp:revision>205</cp:revision>
  <dcterms:modified xsi:type="dcterms:W3CDTF">2021-03-29T13:27:36Z</dcterms:modified>
</cp:coreProperties>
</file>