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3"/>
  </p:notesMasterIdLst>
  <p:sldIdLst>
    <p:sldId id="338" r:id="rId2"/>
    <p:sldId id="335" r:id="rId3"/>
    <p:sldId id="506" r:id="rId4"/>
    <p:sldId id="514" r:id="rId5"/>
    <p:sldId id="507" r:id="rId6"/>
    <p:sldId id="515" r:id="rId7"/>
    <p:sldId id="508" r:id="rId8"/>
    <p:sldId id="516" r:id="rId9"/>
    <p:sldId id="509" r:id="rId10"/>
    <p:sldId id="517" r:id="rId11"/>
    <p:sldId id="510" r:id="rId12"/>
    <p:sldId id="518" r:id="rId13"/>
    <p:sldId id="511" r:id="rId14"/>
    <p:sldId id="505" r:id="rId15"/>
    <p:sldId id="512" r:id="rId16"/>
    <p:sldId id="519" r:id="rId17"/>
    <p:sldId id="521" r:id="rId18"/>
    <p:sldId id="513" r:id="rId19"/>
    <p:sldId id="520" r:id="rId20"/>
    <p:sldId id="475" r:id="rId21"/>
    <p:sldId id="456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orbel" panose="020B0503020204020204" pitchFamily="34" charset="0"/>
      <p:regular r:id="rId28"/>
      <p:bold r:id="rId29"/>
      <p:italic r:id="rId30"/>
      <p:boldItalic r:id="rId31"/>
    </p:embeddedFont>
    <p:embeddedFont>
      <p:font typeface="Lato" panose="020F0502020204030203" pitchFamily="34" charset="0"/>
      <p:regular r:id="rId32"/>
      <p:bold r:id="rId33"/>
      <p:italic r:id="rId34"/>
      <p:boldItalic r:id="rId35"/>
    </p:embeddedFont>
    <p:embeddedFont>
      <p:font typeface="Montserrat" panose="020B0604020202020204" charset="-52"/>
      <p:regular r:id="rId36"/>
      <p:bold r:id="rId37"/>
      <p:italic r:id="rId38"/>
      <p:boldItalic r:id="rId39"/>
    </p:embeddedFont>
    <p:embeddedFont>
      <p:font typeface="Wingdings 2" panose="05020102010507070707" pitchFamily="18" charset="2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7722B103-20C1-4AB7-8C42-B6F3F26CF256}">
          <p14:sldIdLst>
            <p14:sldId id="338"/>
            <p14:sldId id="335"/>
            <p14:sldId id="506"/>
            <p14:sldId id="514"/>
            <p14:sldId id="507"/>
            <p14:sldId id="515"/>
            <p14:sldId id="508"/>
            <p14:sldId id="516"/>
            <p14:sldId id="509"/>
            <p14:sldId id="517"/>
            <p14:sldId id="510"/>
            <p14:sldId id="518"/>
            <p14:sldId id="511"/>
          </p14:sldIdLst>
        </p14:section>
        <p14:section name="Content" id="{54F51BD7-9AD2-4B8E-8AA5-A47EB3FBBA1A}">
          <p14:sldIdLst>
            <p14:sldId id="505"/>
            <p14:sldId id="512"/>
            <p14:sldId id="519"/>
            <p14:sldId id="521"/>
            <p14:sldId id="513"/>
            <p14:sldId id="520"/>
            <p14:sldId id="475"/>
          </p14:sldIdLst>
        </p14:section>
        <p14:section name="Homework" id="{8FF2DE43-510E-467D-A0FD-3112C602D486}">
          <p14:sldIdLst>
            <p14:sldId id="4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9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92667" y="4572000"/>
            <a:ext cx="4470400" cy="74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833646"/>
            <a:ext cx="4470400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138447"/>
            <a:ext cx="4470400" cy="52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029201"/>
            <a:ext cx="4470400" cy="65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405735"/>
            <a:ext cx="4470400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35561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jqueryvalidation.org/documentati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teacher.com/mvc/html-helpers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c-sharpcorner.com/article/model-validation-using-data-annotations-in-asp-net-mvc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microsoft.com/en-us/aspnet/core/mvc/models/validation?view=aspnetcore-5.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microsoft.com/en-us/aspnet/core/mvc/models/file-uploads?view=aspnetcore-5.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teacher.com/ioc" TargetMode="External"/><Relationship Id="rId2" Type="http://schemas.openxmlformats.org/officeDocument/2006/relationships/hyperlink" Target="https://www.tutorialsteacher.com/co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spnet/core/fundamentals/logging" TargetMode="External"/><Relationship Id="rId5" Type="http://schemas.openxmlformats.org/officeDocument/2006/relationships/hyperlink" Target="https://docs.microsoft.com/en-us/aspnet/core/tutorials/first-mvc-app/start-mvc" TargetMode="External"/><Relationship Id="rId4" Type="http://schemas.openxmlformats.org/officeDocument/2006/relationships/hyperlink" Target="https://www.tutorialspoint.com/asp.net_core/index.htm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w3schools.com/js/js_validation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8043" y="2127115"/>
            <a:ext cx="7879403" cy="1887166"/>
          </a:xfrm>
        </p:spPr>
        <p:txBody>
          <a:bodyPr/>
          <a:lstStyle/>
          <a:p>
            <a:r>
              <a:rPr lang="en-US" dirty="0"/>
              <a:t>ASP.NET MVC </a:t>
            </a:r>
            <a:br>
              <a:rPr lang="en-US" dirty="0"/>
            </a:br>
            <a:r>
              <a:rPr lang="en-US" dirty="0"/>
              <a:t>Forms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9A60B-4713-46D8-A359-56E49B668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Validation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32263-3DB9-42BF-B723-2C1836D29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5544765"/>
            <a:ext cx="9385200" cy="42700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https://jqueryvalidation.org/documentation/</a:t>
            </a:r>
            <a:r>
              <a:rPr lang="en-US" dirty="0"/>
              <a:t> 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48A849-8942-4DFA-8EDC-FFBF44725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000" y="1779358"/>
            <a:ext cx="5174457" cy="372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28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F13D-5125-45AA-9C67-8DCD55873A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Submit data, fields, objects</a:t>
            </a:r>
            <a:endParaRPr lang="bg-BG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9ADDE9A-958E-4DAC-A909-629F6A4D98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5180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A2AE7-9409-4742-B67A-8133B83A7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Submit data, fields, objects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71C17-DCAB-49CB-B59B-55DF9580C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949687"/>
            <a:ext cx="8567241" cy="431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89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CF5B-CD08-4900-A7C6-56EFEB9C28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HTML Helpers</a:t>
            </a:r>
            <a:endParaRPr lang="bg-BG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33C2578-B173-40AB-81A5-153FF44A3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0633" y="5233233"/>
            <a:ext cx="6063175" cy="6747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https://www.tutorialsteacher.com/mvc/html-helpers</a:t>
            </a:r>
            <a:r>
              <a:rPr lang="en-US" dirty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10835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6EDD-B1A7-4F7C-9FD1-6F1D8E57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1CAF8-573E-4D31-9BB2-80EB7846A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1835285"/>
            <a:ext cx="9385200" cy="888460"/>
          </a:xfrm>
        </p:spPr>
        <p:txBody>
          <a:bodyPr/>
          <a:lstStyle/>
          <a:p>
            <a:r>
              <a:rPr lang="en-US" dirty="0"/>
              <a:t>The following table lists the </a:t>
            </a:r>
            <a:r>
              <a:rPr lang="en-US" dirty="0" err="1"/>
              <a:t>HtmlHelper</a:t>
            </a:r>
            <a:r>
              <a:rPr lang="en-US" dirty="0"/>
              <a:t> methods and HTML control each method renders.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F34F64-62D0-46D3-807B-B0F76DE52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55133"/>
            <a:ext cx="11115200" cy="363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30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D0323-5FF8-4659-AB22-E8ABAEF173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Model Validation Using Data Annotations</a:t>
            </a:r>
            <a:endParaRPr lang="bg-BG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DC9F8D1-2A6E-4EFD-89E9-2AF1ABDEB0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3703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BAA20-4942-4958-9BE7-5893C185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Model Validation Using Data Annotations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9C5E2-C315-4BE7-A491-4500BB8DF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6333000"/>
            <a:ext cx="10157200" cy="51779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https://www.c-sharpcorner.com/article/model-validation-using-data-annotations-in-asp-net-mvc/</a:t>
            </a:r>
            <a:r>
              <a:rPr lang="en-US" dirty="0"/>
              <a:t> 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1659E-05A5-4A3A-875C-64D263E8F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591" y="1212208"/>
            <a:ext cx="6343957" cy="494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30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1007-6AD6-45A0-A578-C0885C34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66309-098E-4429-BCB1-E9B4E47A9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5188085"/>
            <a:ext cx="10053438" cy="4723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https://docs.microsoft.com/en-us/aspnet/core/mvc/models/validation?view=aspnetcore-5.0</a:t>
            </a:r>
            <a:r>
              <a:rPr lang="en-US" dirty="0"/>
              <a:t> 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091C38-E010-42CF-AD66-6C566185D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610" y="1938439"/>
            <a:ext cx="54197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84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1A2A9-E97D-409C-A83C-AF3FD2864E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Upload file</a:t>
            </a:r>
            <a:endParaRPr lang="bg-BG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E456EEB-217A-4FC5-B57F-5E43016CF9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17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A1A5-5E31-4B82-8424-A2C5D03E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file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1FDB2-A16C-4169-8D62-994E64D04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5460459"/>
            <a:ext cx="10170170" cy="51130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https://docs.microsoft.com/en-us/aspnet/core/mvc/models/file-uploads?view=aspnetcore-5.0</a:t>
            </a:r>
            <a:r>
              <a:rPr lang="en-US" dirty="0"/>
              <a:t> 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67A5BE-3970-46FB-88C1-7BAE943CC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357" y="1605873"/>
            <a:ext cx="7513079" cy="333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9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627762"/>
            <a:ext cx="9385200" cy="4974076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HTML Forms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Ajax form submit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JavaScript validation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jQuery validation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Submit data, fields, objects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HTML Helpers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Model Validation Using Data Annotations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b="0" i="0" dirty="0">
                <a:effectLst/>
                <a:latin typeface="Arial" panose="020B0604020202020204" pitchFamily="34" charset="0"/>
              </a:rPr>
              <a:t>File upload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2871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DAA9-0199-494C-9E89-ACFF7424F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br>
              <a:rPr lang="en-US" dirty="0"/>
            </a:b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B88FA-6628-4ECF-83D0-32C8AB046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https://www.tutorialspoint.com/asp.net_core/asp.net_core_configuration.htm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https://www.tutorialsteacher.com/core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https://www.tutorialsteacher.com/ioc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https://www.tutorialspoint.com/asp.net_core/index.htm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https://docs.microsoft.com/en-us/aspnet/core/tutorials/first-mvc-app/start-mvc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hlinkClick r:id="rId6"/>
              </a:rPr>
              <a:t>https://docs.microsoft.com/en-us/aspnet/core/fundamentals/logging</a:t>
            </a:r>
            <a:r>
              <a:rPr lang="en-US" dirty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45040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A5BB5-3F10-4F03-9744-321F8346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– Registration Form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E41A4-8588-44BC-B023-FD2650C44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1173804"/>
            <a:ext cx="9385200" cy="5453975"/>
          </a:xfrm>
        </p:spPr>
        <p:txBody>
          <a:bodyPr/>
          <a:lstStyle/>
          <a:p>
            <a:r>
              <a:rPr lang="en-US" sz="1600" dirty="0"/>
              <a:t>Create new ASP.NET Core MVC web project using the default template</a:t>
            </a:r>
          </a:p>
          <a:p>
            <a:endParaRPr lang="en-US" sz="1600" dirty="0"/>
          </a:p>
          <a:p>
            <a:r>
              <a:rPr lang="en-US" sz="1600" dirty="0"/>
              <a:t>Create a registration form with appropriate validation, containing following fields:</a:t>
            </a:r>
          </a:p>
          <a:p>
            <a:pPr lvl="1"/>
            <a:r>
              <a:rPr lang="en-US" sz="1400" dirty="0"/>
              <a:t>First name – string, required</a:t>
            </a:r>
          </a:p>
          <a:p>
            <a:pPr lvl="1"/>
            <a:r>
              <a:rPr lang="en-US" sz="1400" dirty="0"/>
              <a:t>Last name – string, required</a:t>
            </a:r>
          </a:p>
          <a:p>
            <a:pPr lvl="1"/>
            <a:r>
              <a:rPr lang="en-US" sz="1400" dirty="0"/>
              <a:t>Email – email, required</a:t>
            </a:r>
          </a:p>
          <a:p>
            <a:pPr lvl="1"/>
            <a:r>
              <a:rPr lang="en-US" sz="1400" dirty="0"/>
              <a:t>Gender – radio button with options man, woman, other</a:t>
            </a:r>
          </a:p>
          <a:p>
            <a:pPr lvl="1"/>
            <a:r>
              <a:rPr lang="en-US" sz="1400" dirty="0"/>
              <a:t>Subscribe me – checkbox, Boolean</a:t>
            </a:r>
          </a:p>
          <a:p>
            <a:pPr lvl="1"/>
            <a:r>
              <a:rPr lang="en-US" sz="1400" dirty="0"/>
              <a:t>Country – list of countries, required</a:t>
            </a:r>
          </a:p>
          <a:p>
            <a:pPr lvl="1"/>
            <a:r>
              <a:rPr lang="en-US" sz="1400" dirty="0"/>
              <a:t>Photo – file </a:t>
            </a:r>
          </a:p>
        </p:txBody>
      </p:sp>
    </p:spTree>
    <p:extLst>
      <p:ext uri="{BB962C8B-B14F-4D97-AF65-F5344CB8AC3E}">
        <p14:creationId xmlns:p14="http://schemas.microsoft.com/office/powerpoint/2010/main" val="365026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DF74E-2D5E-4117-A88E-B426E9189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HTML Forms</a:t>
            </a:r>
            <a:br>
              <a:rPr lang="en-US" sz="3200" dirty="0"/>
            </a:br>
            <a:endParaRPr lang="bg-BG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FC49EA7-5019-4BC2-AAAA-ED2CAC8DF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3707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B3F4-5DB2-4386-A82A-688301522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HTML Forms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C73468-6B02-4853-92FC-A196CD750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99" y="1687484"/>
            <a:ext cx="9972049" cy="370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5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8EF2-16E4-4D33-B2EA-0ECB03AE0A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Ajax form submit</a:t>
            </a:r>
            <a:br>
              <a:rPr lang="en-US" sz="3200" dirty="0"/>
            </a:br>
            <a:endParaRPr lang="bg-BG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A785B45-B632-4C3B-8DFE-C6FC66CDA4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68034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0ECC-6B1F-4DF6-B424-B8AED4BE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form submit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CBB16C-A274-4730-AB76-E42239316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99" y="1629485"/>
            <a:ext cx="7407515" cy="465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11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DA6E-0EA4-4285-B8C8-4B3402158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JavaScript validation</a:t>
            </a:r>
            <a:endParaRPr lang="bg-BG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ED23996-F83F-44F7-B6D4-CA0B28708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5895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A0E92-95F6-4C3C-A518-37C97E13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JavaScript validation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6802D-BA7E-41E1-A678-AC84B29F0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5369667"/>
            <a:ext cx="9385200" cy="60209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https://www.w3schools.com/js/js_validation.asp</a:t>
            </a:r>
            <a:r>
              <a:rPr lang="en-US" dirty="0"/>
              <a:t> 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6A53AC-8BCB-4691-B185-1C9A6112A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000" y="2210099"/>
            <a:ext cx="51435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6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186E-6B2D-45FE-A1FF-A53FE19793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jQuery validation</a:t>
            </a:r>
            <a:br>
              <a:rPr lang="en-US" sz="3200" dirty="0"/>
            </a:br>
            <a:endParaRPr lang="bg-BG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0B156F1-B9A0-4BD8-9E94-7F95F73034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864586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11222</TotalTime>
  <Words>364</Words>
  <Application>Microsoft Office PowerPoint</Application>
  <PresentationFormat>Widescreen</PresentationFormat>
  <Paragraphs>58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Montserrat</vt:lpstr>
      <vt:lpstr>Corbel</vt:lpstr>
      <vt:lpstr>Wingdings 2</vt:lpstr>
      <vt:lpstr>Arial</vt:lpstr>
      <vt:lpstr>Calibri</vt:lpstr>
      <vt:lpstr>Lato</vt:lpstr>
      <vt:lpstr>Focus</vt:lpstr>
      <vt:lpstr>ASP.NET MVC  Forms and Validation</vt:lpstr>
      <vt:lpstr>Table of Contents</vt:lpstr>
      <vt:lpstr>HTML Forms </vt:lpstr>
      <vt:lpstr>HTML Forms</vt:lpstr>
      <vt:lpstr>Ajax form submit </vt:lpstr>
      <vt:lpstr>Ajax form submit</vt:lpstr>
      <vt:lpstr>JavaScript validation</vt:lpstr>
      <vt:lpstr>JavaScript validation</vt:lpstr>
      <vt:lpstr>jQuery validation </vt:lpstr>
      <vt:lpstr>jQuery Validation</vt:lpstr>
      <vt:lpstr>Submit data, fields, objects</vt:lpstr>
      <vt:lpstr>Submit data, fields, objects</vt:lpstr>
      <vt:lpstr>HTML Helpers</vt:lpstr>
      <vt:lpstr>HTML Helpers</vt:lpstr>
      <vt:lpstr>Model Validation Using Data Annotations</vt:lpstr>
      <vt:lpstr>Model Validation Using Data Annotations</vt:lpstr>
      <vt:lpstr>Model Validation</vt:lpstr>
      <vt:lpstr>Upload file</vt:lpstr>
      <vt:lpstr>Upload file</vt:lpstr>
      <vt:lpstr>References </vt:lpstr>
      <vt:lpstr>Homework – Registration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INTRODUCTION</dc:title>
  <cp:lastModifiedBy>Pravoslav Milenkov</cp:lastModifiedBy>
  <cp:revision>223</cp:revision>
  <dcterms:modified xsi:type="dcterms:W3CDTF">2021-04-12T14:52:16Z</dcterms:modified>
</cp:coreProperties>
</file>