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338" r:id="rId2"/>
    <p:sldId id="335" r:id="rId3"/>
    <p:sldId id="521" r:id="rId4"/>
    <p:sldId id="529" r:id="rId5"/>
    <p:sldId id="537" r:id="rId6"/>
    <p:sldId id="538" r:id="rId7"/>
    <p:sldId id="528" r:id="rId8"/>
    <p:sldId id="530" r:id="rId9"/>
    <p:sldId id="539" r:id="rId10"/>
    <p:sldId id="527" r:id="rId11"/>
    <p:sldId id="531" r:id="rId12"/>
    <p:sldId id="540" r:id="rId13"/>
    <p:sldId id="525" r:id="rId14"/>
    <p:sldId id="541" r:id="rId15"/>
    <p:sldId id="526" r:id="rId16"/>
    <p:sldId id="542" r:id="rId17"/>
    <p:sldId id="543" r:id="rId18"/>
    <p:sldId id="524" r:id="rId19"/>
    <p:sldId id="544" r:id="rId20"/>
    <p:sldId id="532" r:id="rId21"/>
    <p:sldId id="533" r:id="rId22"/>
    <p:sldId id="546" r:id="rId23"/>
    <p:sldId id="523" r:id="rId24"/>
    <p:sldId id="535" r:id="rId25"/>
    <p:sldId id="545" r:id="rId26"/>
    <p:sldId id="522" r:id="rId27"/>
    <p:sldId id="547" r:id="rId28"/>
    <p:sldId id="536" r:id="rId29"/>
    <p:sldId id="548" r:id="rId30"/>
    <p:sldId id="549" r:id="rId31"/>
    <p:sldId id="550" r:id="rId32"/>
    <p:sldId id="551" r:id="rId33"/>
    <p:sldId id="552" r:id="rId34"/>
    <p:sldId id="553" r:id="rId35"/>
    <p:sldId id="554" r:id="rId36"/>
    <p:sldId id="555" r:id="rId37"/>
    <p:sldId id="556" r:id="rId38"/>
    <p:sldId id="557" r:id="rId39"/>
    <p:sldId id="558" r:id="rId40"/>
    <p:sldId id="520" r:id="rId41"/>
    <p:sldId id="456" r:id="rId42"/>
  </p:sldIdLst>
  <p:sldSz cx="12192000" cy="6858000"/>
  <p:notesSz cx="6858000" cy="9144000"/>
  <p:embeddedFontLst>
    <p:embeddedFont>
      <p:font typeface="Calibri" panose="020F0502020204030204" pitchFamily="34" charset="0"/>
      <p:regular r:id="rId44"/>
      <p:bold r:id="rId45"/>
      <p:italic r:id="rId46"/>
      <p:boldItalic r:id="rId47"/>
    </p:embeddedFont>
    <p:embeddedFont>
      <p:font typeface="Corbel" panose="020B0503020204020204" pitchFamily="34" charset="0"/>
      <p:regular r:id="rId48"/>
      <p:bold r:id="rId49"/>
      <p:italic r:id="rId50"/>
      <p:boldItalic r:id="rId51"/>
    </p:embeddedFont>
    <p:embeddedFont>
      <p:font typeface="Lato" panose="020B0604020202020204" charset="0"/>
      <p:regular r:id="rId52"/>
      <p:bold r:id="rId53"/>
      <p:italic r:id="rId54"/>
      <p:boldItalic r:id="rId55"/>
    </p:embeddedFont>
    <p:embeddedFont>
      <p:font typeface="Montserrat" panose="020B0604020202020204" charset="-52"/>
      <p:regular r:id="rId56"/>
      <p:bold r:id="rId57"/>
      <p:italic r:id="rId58"/>
      <p:boldItalic r:id="rId59"/>
    </p:embeddedFont>
    <p:embeddedFont>
      <p:font typeface="Wingdings 2" panose="05020102010507070707" pitchFamily="18" charset="2"/>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and Table of Contents" id="{7722B103-20C1-4AB7-8C42-B6F3F26CF256}">
          <p14:sldIdLst>
            <p14:sldId id="338"/>
            <p14:sldId id="335"/>
          </p14:sldIdLst>
        </p14:section>
        <p14:section name="Content" id="{54F51BD7-9AD2-4B8E-8AA5-A47EB3FBBA1A}">
          <p14:sldIdLst>
            <p14:sldId id="521"/>
            <p14:sldId id="529"/>
            <p14:sldId id="537"/>
            <p14:sldId id="538"/>
            <p14:sldId id="528"/>
            <p14:sldId id="530"/>
            <p14:sldId id="539"/>
            <p14:sldId id="527"/>
            <p14:sldId id="531"/>
            <p14:sldId id="540"/>
            <p14:sldId id="525"/>
            <p14:sldId id="541"/>
            <p14:sldId id="526"/>
            <p14:sldId id="542"/>
            <p14:sldId id="543"/>
            <p14:sldId id="524"/>
            <p14:sldId id="544"/>
            <p14:sldId id="532"/>
            <p14:sldId id="533"/>
            <p14:sldId id="546"/>
            <p14:sldId id="523"/>
            <p14:sldId id="535"/>
            <p14:sldId id="545"/>
            <p14:sldId id="522"/>
            <p14:sldId id="547"/>
            <p14:sldId id="536"/>
            <p14:sldId id="548"/>
            <p14:sldId id="549"/>
            <p14:sldId id="550"/>
            <p14:sldId id="551"/>
            <p14:sldId id="552"/>
            <p14:sldId id="553"/>
            <p14:sldId id="554"/>
            <p14:sldId id="555"/>
            <p14:sldId id="556"/>
            <p14:sldId id="557"/>
            <p14:sldId id="558"/>
            <p14:sldId id="520"/>
          </p14:sldIdLst>
        </p14:section>
        <p14:section name="Homework" id="{8FF2DE43-510E-467D-A0FD-3112C602D486}">
          <p14:sldIdLst>
            <p14:sldId id="4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35799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no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609600" y="1524000"/>
            <a:ext cx="109728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609600" y="3240880"/>
            <a:ext cx="109728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3556000" y="4114800"/>
            <a:ext cx="83312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592667" y="4572000"/>
            <a:ext cx="4470400" cy="741701"/>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609600" y="5833646"/>
            <a:ext cx="4470400" cy="564730"/>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609600" y="6138447"/>
            <a:ext cx="4470400" cy="529335"/>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609600" y="5029201"/>
            <a:ext cx="4470400" cy="65321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609600" y="5405735"/>
            <a:ext cx="4470400" cy="600124"/>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5689600" y="4572000"/>
            <a:ext cx="5892800" cy="1905000"/>
          </a:xfrm>
          <a:prstGeom prst="rect">
            <a:avLst/>
          </a:prstGeom>
        </p:spPr>
        <p:txBody>
          <a:bodyPr/>
          <a:lstStyle>
            <a:lvl1pPr marL="0" indent="0">
              <a:buNone/>
              <a:defRPr/>
            </a:lvl1pPr>
          </a:lstStyle>
          <a:p>
            <a:r>
              <a:rPr lang="en-US" dirty="0"/>
              <a:t>Insert a Picture Here</a:t>
            </a:r>
          </a:p>
        </p:txBody>
      </p:sp>
    </p:spTree>
    <p:extLst>
      <p:ext uri="{BB962C8B-B14F-4D97-AF65-F5344CB8AC3E}">
        <p14:creationId xmlns:p14="http://schemas.microsoft.com/office/powerpoint/2010/main" val="35561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noAutofit/>
          </a:bodyPr>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microsoft.com/en-us/aspnet/core/tutorials/first-mvc-app/working-with-sq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spnet/core/tutorials/first-mvc-app/valid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sharpcorner.com/blogs/entity-framework-code-first-vs-database-first-approach" TargetMode="External"/><Relationship Id="rId2" Type="http://schemas.openxmlformats.org/officeDocument/2006/relationships/hyperlink" Target="https://docs.microsoft.com/en-us/aspnet/core/tutorials/first-mvc-app/start-mvc" TargetMode="External"/><Relationship Id="rId1" Type="http://schemas.openxmlformats.org/officeDocument/2006/relationships/slideLayout" Target="../slideLayouts/slideLayout2.xml"/><Relationship Id="rId6" Type="http://schemas.openxmlformats.org/officeDocument/2006/relationships/hyperlink" Target="https://docs.microsoft.com/en-us/aspnet/core/mvc/overview?view=aspnetcore-5.0" TargetMode="External"/><Relationship Id="rId5" Type="http://schemas.openxmlformats.org/officeDocument/2006/relationships/hyperlink" Target="https://docs.microsoft.com/en-us/dotnet/csharp/language-reference/operators/lambda-expressions" TargetMode="External"/><Relationship Id="rId4" Type="http://schemas.openxmlformats.org/officeDocument/2006/relationships/hyperlink" Target="https://docs.microsoft.com/en-us/aspnet/core/mvc/views/tag-helpers/intro?view=aspnetcore-5.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tutorialspoint.com/Types-of-databa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043" y="2127115"/>
            <a:ext cx="7879403" cy="1887166"/>
          </a:xfrm>
        </p:spPr>
        <p:txBody>
          <a:bodyPr/>
          <a:lstStyle/>
          <a:p>
            <a:r>
              <a:rPr lang="en-US" dirty="0"/>
              <a:t>Working with</a:t>
            </a:r>
            <a:br>
              <a:rPr lang="en-US" dirty="0"/>
            </a:br>
            <a:r>
              <a:rPr lang="en-US" dirty="0"/>
              <a:t>Databases</a:t>
            </a:r>
          </a:p>
        </p:txBody>
      </p:sp>
    </p:spTree>
    <p:extLst>
      <p:ext uri="{BB962C8B-B14F-4D97-AF65-F5344CB8AC3E}">
        <p14:creationId xmlns:p14="http://schemas.microsoft.com/office/powerpoint/2010/main" val="147179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Configuration and connection string</a:t>
            </a:r>
            <a:br>
              <a:rPr lang="en-US" dirty="0"/>
            </a:b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64839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E9F9-BF02-4784-B9C7-859CD06D740C}"/>
              </a:ext>
            </a:extLst>
          </p:cNvPr>
          <p:cNvSpPr>
            <a:spLocks noGrp="1"/>
          </p:cNvSpPr>
          <p:nvPr>
            <p:ph type="title"/>
          </p:nvPr>
        </p:nvSpPr>
        <p:spPr/>
        <p:txBody>
          <a:bodyPr/>
          <a:lstStyle/>
          <a:p>
            <a:r>
              <a:rPr lang="en-US" dirty="0"/>
              <a:t>Add NuGet packages</a:t>
            </a:r>
            <a:endParaRPr lang="bg-BG" dirty="0"/>
          </a:p>
        </p:txBody>
      </p:sp>
      <p:sp>
        <p:nvSpPr>
          <p:cNvPr id="3" name="Text Placeholder 2">
            <a:extLst>
              <a:ext uri="{FF2B5EF4-FFF2-40B4-BE49-F238E27FC236}">
                <a16:creationId xmlns:a16="http://schemas.microsoft.com/office/drawing/2014/main" id="{3EED1313-6CD1-4140-A986-F249575A9085}"/>
              </a:ext>
            </a:extLst>
          </p:cNvPr>
          <p:cNvSpPr>
            <a:spLocks noGrp="1"/>
          </p:cNvSpPr>
          <p:nvPr>
            <p:ph type="body" idx="1"/>
          </p:nvPr>
        </p:nvSpPr>
        <p:spPr>
          <a:xfrm>
            <a:off x="1730000" y="5114101"/>
            <a:ext cx="9385200" cy="1322662"/>
          </a:xfrm>
        </p:spPr>
        <p:txBody>
          <a:bodyPr/>
          <a:lstStyle/>
          <a:p>
            <a:pPr marL="120650" indent="0">
              <a:buNone/>
            </a:pPr>
            <a:r>
              <a:rPr lang="en-US" dirty="0"/>
              <a:t>In the PMC, run the following command:</a:t>
            </a:r>
          </a:p>
          <a:p>
            <a:r>
              <a:rPr lang="en-US" dirty="0"/>
              <a:t>Install-Package </a:t>
            </a:r>
            <a:r>
              <a:rPr lang="en-US" dirty="0" err="1"/>
              <a:t>Microsoft.EntityFrameworkCore.SqlServer</a:t>
            </a:r>
            <a:endParaRPr lang="bg-BG" dirty="0"/>
          </a:p>
        </p:txBody>
      </p:sp>
      <p:pic>
        <p:nvPicPr>
          <p:cNvPr id="2050" name="Picture 2" descr="PMC menu">
            <a:extLst>
              <a:ext uri="{FF2B5EF4-FFF2-40B4-BE49-F238E27FC236}">
                <a16:creationId xmlns:a16="http://schemas.microsoft.com/office/drawing/2014/main" id="{D074E814-CE44-41A7-9253-C8B5E39FD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09" y="1249561"/>
            <a:ext cx="65532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6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EE20-1318-4148-8919-29F2DFB4FC0C}"/>
              </a:ext>
            </a:extLst>
          </p:cNvPr>
          <p:cNvSpPr>
            <a:spLocks noGrp="1"/>
          </p:cNvSpPr>
          <p:nvPr>
            <p:ph type="title"/>
          </p:nvPr>
        </p:nvSpPr>
        <p:spPr/>
        <p:txBody>
          <a:bodyPr/>
          <a:lstStyle/>
          <a:p>
            <a:r>
              <a:rPr lang="en-US" dirty="0"/>
              <a:t>Create a database context class</a:t>
            </a:r>
            <a:endParaRPr lang="bg-BG" dirty="0"/>
          </a:p>
        </p:txBody>
      </p:sp>
      <p:sp>
        <p:nvSpPr>
          <p:cNvPr id="3" name="Text Placeholder 2">
            <a:extLst>
              <a:ext uri="{FF2B5EF4-FFF2-40B4-BE49-F238E27FC236}">
                <a16:creationId xmlns:a16="http://schemas.microsoft.com/office/drawing/2014/main" id="{18A93939-1E0F-4199-BF39-AF04DC3CEB77}"/>
              </a:ext>
            </a:extLst>
          </p:cNvPr>
          <p:cNvSpPr>
            <a:spLocks noGrp="1"/>
          </p:cNvSpPr>
          <p:nvPr>
            <p:ph type="body" idx="1"/>
          </p:nvPr>
        </p:nvSpPr>
        <p:spPr>
          <a:xfrm>
            <a:off x="1729999" y="1562911"/>
            <a:ext cx="10397149" cy="4408856"/>
          </a:xfrm>
        </p:spPr>
        <p:txBody>
          <a:bodyPr/>
          <a:lstStyle/>
          <a:p>
            <a:r>
              <a:rPr lang="en-US" sz="1600" dirty="0"/>
              <a:t>A database context class is needed to coordinate EF Core functionality (Create, Read, Update, Delete) for the Movie model. The database context is derived from </a:t>
            </a:r>
            <a:r>
              <a:rPr lang="en-US" sz="1600" dirty="0" err="1"/>
              <a:t>Microsoft.EntityFrameworkCore.DbContext</a:t>
            </a:r>
            <a:r>
              <a:rPr lang="en-US" sz="1600" dirty="0"/>
              <a:t> and specifies the entities to include in the data model.</a:t>
            </a:r>
          </a:p>
          <a:p>
            <a:pPr lvl="1"/>
            <a:r>
              <a:rPr lang="en-US" sz="1400" dirty="0"/>
              <a:t>Create a Data folder.</a:t>
            </a:r>
          </a:p>
          <a:p>
            <a:pPr lvl="1"/>
            <a:r>
              <a:rPr lang="en-US" sz="1400" dirty="0"/>
              <a:t>Add a Data/</a:t>
            </a:r>
            <a:r>
              <a:rPr lang="en-US" sz="1400" dirty="0" err="1"/>
              <a:t>MvcMovieContext.cs</a:t>
            </a:r>
            <a:r>
              <a:rPr lang="en-US" sz="1400" dirty="0"/>
              <a:t> file with the following code:</a:t>
            </a:r>
            <a:endParaRPr lang="bg-BG" sz="1400" dirty="0"/>
          </a:p>
        </p:txBody>
      </p:sp>
      <p:pic>
        <p:nvPicPr>
          <p:cNvPr id="5" name="Picture 4">
            <a:extLst>
              <a:ext uri="{FF2B5EF4-FFF2-40B4-BE49-F238E27FC236}">
                <a16:creationId xmlns:a16="http://schemas.microsoft.com/office/drawing/2014/main" id="{D67EADB7-5E48-4F79-B130-462663134F17}"/>
              </a:ext>
            </a:extLst>
          </p:cNvPr>
          <p:cNvPicPr>
            <a:picLocks noChangeAspect="1"/>
          </p:cNvPicPr>
          <p:nvPr/>
        </p:nvPicPr>
        <p:blipFill>
          <a:blip r:embed="rId2"/>
          <a:stretch>
            <a:fillRect/>
          </a:stretch>
        </p:blipFill>
        <p:spPr>
          <a:xfrm>
            <a:off x="3091870" y="3767339"/>
            <a:ext cx="5632402" cy="2649261"/>
          </a:xfrm>
          <a:prstGeom prst="rect">
            <a:avLst/>
          </a:prstGeom>
        </p:spPr>
      </p:pic>
    </p:spTree>
    <p:extLst>
      <p:ext uri="{BB962C8B-B14F-4D97-AF65-F5344CB8AC3E}">
        <p14:creationId xmlns:p14="http://schemas.microsoft.com/office/powerpoint/2010/main" val="108552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DB Entity classes</a:t>
            </a: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763517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F05C-93EA-4670-8F6A-2524650DC2B2}"/>
              </a:ext>
            </a:extLst>
          </p:cNvPr>
          <p:cNvSpPr>
            <a:spLocks noGrp="1"/>
          </p:cNvSpPr>
          <p:nvPr>
            <p:ph type="title"/>
          </p:nvPr>
        </p:nvSpPr>
        <p:spPr/>
        <p:txBody>
          <a:bodyPr/>
          <a:lstStyle/>
          <a:p>
            <a:r>
              <a:rPr lang="it-IT" dirty="0"/>
              <a:t>Add a data model class</a:t>
            </a:r>
            <a:endParaRPr lang="bg-BG" dirty="0"/>
          </a:p>
        </p:txBody>
      </p:sp>
      <p:sp>
        <p:nvSpPr>
          <p:cNvPr id="3" name="Text Placeholder 2">
            <a:extLst>
              <a:ext uri="{FF2B5EF4-FFF2-40B4-BE49-F238E27FC236}">
                <a16:creationId xmlns:a16="http://schemas.microsoft.com/office/drawing/2014/main" id="{1C30E1BD-97F2-43A3-9CFE-DECACD428D51}"/>
              </a:ext>
            </a:extLst>
          </p:cNvPr>
          <p:cNvSpPr>
            <a:spLocks noGrp="1"/>
          </p:cNvSpPr>
          <p:nvPr>
            <p:ph type="body" idx="1"/>
          </p:nvPr>
        </p:nvSpPr>
        <p:spPr>
          <a:xfrm>
            <a:off x="1730000" y="2090067"/>
            <a:ext cx="9385200" cy="542886"/>
          </a:xfrm>
        </p:spPr>
        <p:txBody>
          <a:bodyPr/>
          <a:lstStyle/>
          <a:p>
            <a:r>
              <a:rPr lang="en-US" dirty="0"/>
              <a:t>Right-click the Models folder &gt; Add &gt; Class. Name the file </a:t>
            </a:r>
            <a:r>
              <a:rPr lang="en-US" dirty="0" err="1"/>
              <a:t>Movie.cs</a:t>
            </a:r>
            <a:r>
              <a:rPr lang="en-US" dirty="0"/>
              <a:t>.</a:t>
            </a:r>
            <a:endParaRPr lang="bg-BG" dirty="0"/>
          </a:p>
        </p:txBody>
      </p:sp>
      <p:pic>
        <p:nvPicPr>
          <p:cNvPr id="5" name="Picture 4">
            <a:extLst>
              <a:ext uri="{FF2B5EF4-FFF2-40B4-BE49-F238E27FC236}">
                <a16:creationId xmlns:a16="http://schemas.microsoft.com/office/drawing/2014/main" id="{AAA1F227-280A-4F9B-9D3E-2474733CE584}"/>
              </a:ext>
            </a:extLst>
          </p:cNvPr>
          <p:cNvPicPr>
            <a:picLocks noChangeAspect="1"/>
          </p:cNvPicPr>
          <p:nvPr/>
        </p:nvPicPr>
        <p:blipFill>
          <a:blip r:embed="rId2"/>
          <a:stretch>
            <a:fillRect/>
          </a:stretch>
        </p:blipFill>
        <p:spPr>
          <a:xfrm>
            <a:off x="2291776" y="2703976"/>
            <a:ext cx="4867782" cy="2857666"/>
          </a:xfrm>
          <a:prstGeom prst="rect">
            <a:avLst/>
          </a:prstGeom>
        </p:spPr>
      </p:pic>
    </p:spTree>
    <p:extLst>
      <p:ext uri="{BB962C8B-B14F-4D97-AF65-F5344CB8AC3E}">
        <p14:creationId xmlns:p14="http://schemas.microsoft.com/office/powerpoint/2010/main" val="11838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Database context class</a:t>
            </a:r>
            <a:br>
              <a:rPr lang="en-US" dirty="0"/>
            </a:b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77406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0932-75D6-4BFE-B9AA-60DAE7D40991}"/>
              </a:ext>
            </a:extLst>
          </p:cNvPr>
          <p:cNvSpPr>
            <a:spLocks noGrp="1"/>
          </p:cNvSpPr>
          <p:nvPr>
            <p:ph type="title"/>
          </p:nvPr>
        </p:nvSpPr>
        <p:spPr/>
        <p:txBody>
          <a:bodyPr/>
          <a:lstStyle/>
          <a:p>
            <a:r>
              <a:rPr lang="en-US" dirty="0"/>
              <a:t>Register the database context</a:t>
            </a:r>
            <a:endParaRPr lang="bg-BG" dirty="0"/>
          </a:p>
        </p:txBody>
      </p:sp>
      <p:sp>
        <p:nvSpPr>
          <p:cNvPr id="3" name="Text Placeholder 2">
            <a:extLst>
              <a:ext uri="{FF2B5EF4-FFF2-40B4-BE49-F238E27FC236}">
                <a16:creationId xmlns:a16="http://schemas.microsoft.com/office/drawing/2014/main" id="{74F3FE20-96F5-46A8-8A55-F22DBAC2893A}"/>
              </a:ext>
            </a:extLst>
          </p:cNvPr>
          <p:cNvSpPr>
            <a:spLocks noGrp="1"/>
          </p:cNvSpPr>
          <p:nvPr>
            <p:ph type="body" idx="1"/>
          </p:nvPr>
        </p:nvSpPr>
        <p:spPr>
          <a:xfrm>
            <a:off x="1730000" y="1743900"/>
            <a:ext cx="9385200" cy="2049887"/>
          </a:xfrm>
        </p:spPr>
        <p:txBody>
          <a:bodyPr/>
          <a:lstStyle/>
          <a:p>
            <a:r>
              <a:rPr lang="en-US" dirty="0"/>
              <a:t>ASP.NET Core is built with dependency injection (DI). Services (such as the EF Core DB context) must be registered with DI during application startup. </a:t>
            </a:r>
          </a:p>
          <a:p>
            <a:endParaRPr lang="en-US" dirty="0"/>
          </a:p>
          <a:p>
            <a:r>
              <a:rPr lang="en-US" dirty="0"/>
              <a:t>Add the following highlighted code in </a:t>
            </a:r>
            <a:r>
              <a:rPr lang="en-US" dirty="0" err="1"/>
              <a:t>Startup.ConfigureServices</a:t>
            </a:r>
            <a:r>
              <a:rPr lang="en-US" dirty="0"/>
              <a:t>:</a:t>
            </a:r>
            <a:endParaRPr lang="bg-BG" dirty="0"/>
          </a:p>
        </p:txBody>
      </p:sp>
      <p:pic>
        <p:nvPicPr>
          <p:cNvPr id="5" name="Picture 4">
            <a:extLst>
              <a:ext uri="{FF2B5EF4-FFF2-40B4-BE49-F238E27FC236}">
                <a16:creationId xmlns:a16="http://schemas.microsoft.com/office/drawing/2014/main" id="{FE3217CC-44F6-419F-88B3-AD853AAAD2E9}"/>
              </a:ext>
            </a:extLst>
          </p:cNvPr>
          <p:cNvPicPr>
            <a:picLocks noChangeAspect="1"/>
          </p:cNvPicPr>
          <p:nvPr/>
        </p:nvPicPr>
        <p:blipFill>
          <a:blip r:embed="rId2"/>
          <a:stretch>
            <a:fillRect/>
          </a:stretch>
        </p:blipFill>
        <p:spPr>
          <a:xfrm>
            <a:off x="2329572" y="3310646"/>
            <a:ext cx="7532855" cy="1442636"/>
          </a:xfrm>
          <a:prstGeom prst="rect">
            <a:avLst/>
          </a:prstGeom>
        </p:spPr>
      </p:pic>
    </p:spTree>
    <p:extLst>
      <p:ext uri="{BB962C8B-B14F-4D97-AF65-F5344CB8AC3E}">
        <p14:creationId xmlns:p14="http://schemas.microsoft.com/office/powerpoint/2010/main" val="266426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4A3E-E369-4CEB-A6DB-8EC763C24619}"/>
              </a:ext>
            </a:extLst>
          </p:cNvPr>
          <p:cNvSpPr>
            <a:spLocks noGrp="1"/>
          </p:cNvSpPr>
          <p:nvPr>
            <p:ph type="title"/>
          </p:nvPr>
        </p:nvSpPr>
        <p:spPr/>
        <p:txBody>
          <a:bodyPr/>
          <a:lstStyle/>
          <a:p>
            <a:r>
              <a:rPr lang="en-US" dirty="0"/>
              <a:t>Add a database connection string</a:t>
            </a:r>
            <a:endParaRPr lang="bg-BG" dirty="0"/>
          </a:p>
        </p:txBody>
      </p:sp>
      <p:sp>
        <p:nvSpPr>
          <p:cNvPr id="3" name="Text Placeholder 2">
            <a:extLst>
              <a:ext uri="{FF2B5EF4-FFF2-40B4-BE49-F238E27FC236}">
                <a16:creationId xmlns:a16="http://schemas.microsoft.com/office/drawing/2014/main" id="{BA341B8F-A612-4D41-8184-5160EBC668B0}"/>
              </a:ext>
            </a:extLst>
          </p:cNvPr>
          <p:cNvSpPr>
            <a:spLocks noGrp="1"/>
          </p:cNvSpPr>
          <p:nvPr>
            <p:ph type="body" idx="1"/>
          </p:nvPr>
        </p:nvSpPr>
        <p:spPr>
          <a:xfrm>
            <a:off x="1730000" y="1867711"/>
            <a:ext cx="9385200" cy="752272"/>
          </a:xfrm>
        </p:spPr>
        <p:txBody>
          <a:bodyPr/>
          <a:lstStyle/>
          <a:p>
            <a:r>
              <a:rPr lang="en-US" dirty="0"/>
              <a:t>Add a connection string to the </a:t>
            </a:r>
            <a:r>
              <a:rPr lang="en-US" dirty="0" err="1"/>
              <a:t>appsettings.json</a:t>
            </a:r>
            <a:r>
              <a:rPr lang="en-US" dirty="0"/>
              <a:t> file:</a:t>
            </a:r>
            <a:endParaRPr lang="bg-BG" dirty="0"/>
          </a:p>
        </p:txBody>
      </p:sp>
      <p:sp>
        <p:nvSpPr>
          <p:cNvPr id="5" name="TextBox 4">
            <a:extLst>
              <a:ext uri="{FF2B5EF4-FFF2-40B4-BE49-F238E27FC236}">
                <a16:creationId xmlns:a16="http://schemas.microsoft.com/office/drawing/2014/main" id="{4FABCC85-5A9F-4FCE-91F1-6D15216DA15D}"/>
              </a:ext>
            </a:extLst>
          </p:cNvPr>
          <p:cNvSpPr txBox="1"/>
          <p:nvPr/>
        </p:nvSpPr>
        <p:spPr>
          <a:xfrm>
            <a:off x="2203412" y="2894814"/>
            <a:ext cx="7109201" cy="3108543"/>
          </a:xfrm>
          <a:prstGeom prst="rect">
            <a:avLst/>
          </a:prstGeom>
          <a:noFill/>
        </p:spPr>
        <p:txBody>
          <a:bodyPr wrap="square">
            <a:spAutoFit/>
          </a:bodyPr>
          <a:lstStyle/>
          <a:p>
            <a:r>
              <a:rPr lang="en-US" dirty="0">
                <a:solidFill>
                  <a:schemeClr val="bg1"/>
                </a:solidFill>
              </a:rPr>
              <a:t>{</a:t>
            </a:r>
          </a:p>
          <a:p>
            <a:r>
              <a:rPr lang="en-US" dirty="0">
                <a:solidFill>
                  <a:schemeClr val="bg1"/>
                </a:solidFill>
              </a:rPr>
              <a:t>  "Logging": {</a:t>
            </a:r>
          </a:p>
          <a:p>
            <a:r>
              <a:rPr lang="en-US" dirty="0">
                <a:solidFill>
                  <a:schemeClr val="bg1"/>
                </a:solidFill>
              </a:rPr>
              <a:t>    "</a:t>
            </a:r>
            <a:r>
              <a:rPr lang="en-US" dirty="0" err="1">
                <a:solidFill>
                  <a:schemeClr val="bg1"/>
                </a:solidFill>
              </a:rPr>
              <a:t>LogLevel</a:t>
            </a:r>
            <a:r>
              <a:rPr lang="en-US" dirty="0">
                <a:solidFill>
                  <a:schemeClr val="bg1"/>
                </a:solidFill>
              </a:rPr>
              <a:t>": {</a:t>
            </a:r>
          </a:p>
          <a:p>
            <a:r>
              <a:rPr lang="en-US" dirty="0">
                <a:solidFill>
                  <a:schemeClr val="bg1"/>
                </a:solidFill>
              </a:rPr>
              <a:t>      "Default": "Information",</a:t>
            </a:r>
          </a:p>
          <a:p>
            <a:r>
              <a:rPr lang="en-US" dirty="0">
                <a:solidFill>
                  <a:schemeClr val="bg1"/>
                </a:solidFill>
              </a:rPr>
              <a:t>      "Microsoft": "Warning",</a:t>
            </a:r>
          </a:p>
          <a:p>
            <a:r>
              <a:rPr lang="en-US" dirty="0">
                <a:solidFill>
                  <a:schemeClr val="bg1"/>
                </a:solidFill>
              </a:rPr>
              <a:t>      "</a:t>
            </a:r>
            <a:r>
              <a:rPr lang="en-US" dirty="0" err="1">
                <a:solidFill>
                  <a:schemeClr val="bg1"/>
                </a:solidFill>
              </a:rPr>
              <a:t>Microsoft.Hosting.Lifetime</a:t>
            </a:r>
            <a:r>
              <a:rPr lang="en-US" dirty="0">
                <a:solidFill>
                  <a:schemeClr val="bg1"/>
                </a:solidFill>
              </a:rPr>
              <a:t>": "Information"</a:t>
            </a:r>
          </a:p>
          <a:p>
            <a:r>
              <a:rPr lang="en-US" dirty="0">
                <a:solidFill>
                  <a:schemeClr val="bg1"/>
                </a:solidFill>
              </a:rPr>
              <a:t>    }</a:t>
            </a:r>
          </a:p>
          <a:p>
            <a:r>
              <a:rPr lang="en-US" dirty="0">
                <a:solidFill>
                  <a:schemeClr val="bg1"/>
                </a:solidFill>
              </a:rPr>
              <a:t>  },</a:t>
            </a:r>
          </a:p>
          <a:p>
            <a:r>
              <a:rPr lang="en-US" dirty="0">
                <a:solidFill>
                  <a:schemeClr val="bg1"/>
                </a:solidFill>
              </a:rPr>
              <a:t>  "</a:t>
            </a:r>
            <a:r>
              <a:rPr lang="en-US" dirty="0" err="1">
                <a:solidFill>
                  <a:schemeClr val="bg1"/>
                </a:solidFill>
              </a:rPr>
              <a:t>AllowedHosts</a:t>
            </a:r>
            <a:r>
              <a:rPr lang="en-US" dirty="0">
                <a:solidFill>
                  <a:schemeClr val="bg1"/>
                </a:solidFill>
              </a:rPr>
              <a:t>": "*",</a:t>
            </a:r>
          </a:p>
          <a:p>
            <a:r>
              <a:rPr lang="en-US" dirty="0">
                <a:solidFill>
                  <a:schemeClr val="bg1"/>
                </a:solidFill>
              </a:rPr>
              <a:t>  "</a:t>
            </a:r>
            <a:r>
              <a:rPr lang="en-US" dirty="0" err="1">
                <a:solidFill>
                  <a:schemeClr val="bg1"/>
                </a:solidFill>
              </a:rPr>
              <a:t>ConnectionStrings</a:t>
            </a:r>
            <a:r>
              <a:rPr lang="en-US" dirty="0">
                <a:solidFill>
                  <a:schemeClr val="bg1"/>
                </a:solidFill>
              </a:rPr>
              <a:t>": {</a:t>
            </a:r>
          </a:p>
          <a:p>
            <a:r>
              <a:rPr lang="en-US" dirty="0">
                <a:solidFill>
                  <a:schemeClr val="bg1"/>
                </a:solidFill>
              </a:rPr>
              <a:t>    "</a:t>
            </a:r>
            <a:r>
              <a:rPr lang="en-US" dirty="0" err="1">
                <a:solidFill>
                  <a:schemeClr val="bg1"/>
                </a:solidFill>
              </a:rPr>
              <a:t>MvcMovieContext</a:t>
            </a:r>
            <a:r>
              <a:rPr lang="en-US" dirty="0">
                <a:solidFill>
                  <a:schemeClr val="bg1"/>
                </a:solidFill>
              </a:rPr>
              <a:t>": "Server=(</a:t>
            </a:r>
            <a:r>
              <a:rPr lang="en-US" dirty="0" err="1">
                <a:solidFill>
                  <a:schemeClr val="bg1"/>
                </a:solidFill>
              </a:rPr>
              <a:t>localdb</a:t>
            </a:r>
            <a:r>
              <a:rPr lang="en-US" dirty="0">
                <a:solidFill>
                  <a:schemeClr val="bg1"/>
                </a:solidFill>
              </a:rPr>
              <a:t>)\\</a:t>
            </a:r>
            <a:r>
              <a:rPr lang="en-US" dirty="0" err="1">
                <a:solidFill>
                  <a:schemeClr val="bg1"/>
                </a:solidFill>
              </a:rPr>
              <a:t>mssqllocaldb;Database</a:t>
            </a:r>
            <a:r>
              <a:rPr lang="en-US" dirty="0">
                <a:solidFill>
                  <a:schemeClr val="bg1"/>
                </a:solidFill>
              </a:rPr>
              <a:t>=MvcMovieContext-1;Trusted_Connection=</a:t>
            </a:r>
            <a:r>
              <a:rPr lang="en-US" dirty="0" err="1">
                <a:solidFill>
                  <a:schemeClr val="bg1"/>
                </a:solidFill>
              </a:rPr>
              <a:t>True;MultipleActiveResultSets</a:t>
            </a:r>
            <a:r>
              <a:rPr lang="en-US" dirty="0">
                <a:solidFill>
                  <a:schemeClr val="bg1"/>
                </a:solidFill>
              </a:rPr>
              <a:t>=true"</a:t>
            </a:r>
          </a:p>
          <a:p>
            <a:r>
              <a:rPr lang="en-US" dirty="0">
                <a:solidFill>
                  <a:schemeClr val="bg1"/>
                </a:solidFill>
              </a:rPr>
              <a:t>  }</a:t>
            </a:r>
          </a:p>
          <a:p>
            <a:r>
              <a:rPr lang="en-US" dirty="0">
                <a:solidFill>
                  <a:schemeClr val="bg1"/>
                </a:solidFill>
              </a:rPr>
              <a:t>}</a:t>
            </a:r>
            <a:endParaRPr lang="bg-BG" dirty="0">
              <a:solidFill>
                <a:schemeClr val="bg1"/>
              </a:solidFill>
            </a:endParaRPr>
          </a:p>
        </p:txBody>
      </p:sp>
    </p:spTree>
    <p:extLst>
      <p:ext uri="{BB962C8B-B14F-4D97-AF65-F5344CB8AC3E}">
        <p14:creationId xmlns:p14="http://schemas.microsoft.com/office/powerpoint/2010/main" val="5996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Database Migrations</a:t>
            </a: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12526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F4E-0F77-45AB-9B91-EF533AC6004B}"/>
              </a:ext>
            </a:extLst>
          </p:cNvPr>
          <p:cNvSpPr>
            <a:spLocks noGrp="1"/>
          </p:cNvSpPr>
          <p:nvPr>
            <p:ph type="title"/>
          </p:nvPr>
        </p:nvSpPr>
        <p:spPr/>
        <p:txBody>
          <a:bodyPr/>
          <a:lstStyle/>
          <a:p>
            <a:r>
              <a:rPr lang="en-US" dirty="0"/>
              <a:t>Initial migration</a:t>
            </a:r>
            <a:endParaRPr lang="bg-BG" dirty="0"/>
          </a:p>
        </p:txBody>
      </p:sp>
      <p:sp>
        <p:nvSpPr>
          <p:cNvPr id="3" name="Text Placeholder 2">
            <a:extLst>
              <a:ext uri="{FF2B5EF4-FFF2-40B4-BE49-F238E27FC236}">
                <a16:creationId xmlns:a16="http://schemas.microsoft.com/office/drawing/2014/main" id="{E3CB599C-A296-40EC-8255-B61D04224AD4}"/>
              </a:ext>
            </a:extLst>
          </p:cNvPr>
          <p:cNvSpPr>
            <a:spLocks noGrp="1"/>
          </p:cNvSpPr>
          <p:nvPr>
            <p:ph type="body" idx="1"/>
          </p:nvPr>
        </p:nvSpPr>
        <p:spPr>
          <a:xfrm>
            <a:off x="1729999" y="2090067"/>
            <a:ext cx="10163685" cy="3881700"/>
          </a:xfrm>
        </p:spPr>
        <p:txBody>
          <a:bodyPr/>
          <a:lstStyle/>
          <a:p>
            <a:r>
              <a:rPr lang="en-US" dirty="0"/>
              <a:t>Migrations is a set of tools that let you create and update a database to match your data model.</a:t>
            </a:r>
          </a:p>
          <a:p>
            <a:endParaRPr lang="en-US" dirty="0"/>
          </a:p>
          <a:p>
            <a:r>
              <a:rPr lang="en-US" dirty="0"/>
              <a:t>From the Tools menu, select NuGet Package Manager &gt; Package Manager Console (PMC).</a:t>
            </a:r>
          </a:p>
          <a:p>
            <a:pPr lvl="1"/>
            <a:r>
              <a:rPr lang="en-US" dirty="0"/>
              <a:t>In the PMC, enter the following commands:</a:t>
            </a:r>
            <a:endParaRPr lang="bg-BG" dirty="0"/>
          </a:p>
        </p:txBody>
      </p:sp>
      <p:pic>
        <p:nvPicPr>
          <p:cNvPr id="5" name="Picture 4">
            <a:extLst>
              <a:ext uri="{FF2B5EF4-FFF2-40B4-BE49-F238E27FC236}">
                <a16:creationId xmlns:a16="http://schemas.microsoft.com/office/drawing/2014/main" id="{F394D404-8D1A-4BC6-AE94-98AB1511F918}"/>
              </a:ext>
            </a:extLst>
          </p:cNvPr>
          <p:cNvPicPr>
            <a:picLocks noChangeAspect="1"/>
          </p:cNvPicPr>
          <p:nvPr/>
        </p:nvPicPr>
        <p:blipFill>
          <a:blip r:embed="rId2"/>
          <a:stretch>
            <a:fillRect/>
          </a:stretch>
        </p:blipFill>
        <p:spPr>
          <a:xfrm>
            <a:off x="2441541" y="4244925"/>
            <a:ext cx="4105275" cy="647700"/>
          </a:xfrm>
          <a:prstGeom prst="rect">
            <a:avLst/>
          </a:prstGeom>
        </p:spPr>
      </p:pic>
    </p:spTree>
    <p:extLst>
      <p:ext uri="{BB962C8B-B14F-4D97-AF65-F5344CB8AC3E}">
        <p14:creationId xmlns:p14="http://schemas.microsoft.com/office/powerpoint/2010/main" val="87417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bg-BG" dirty="0"/>
          </a:p>
        </p:txBody>
      </p:sp>
      <p:sp>
        <p:nvSpPr>
          <p:cNvPr id="3" name="Content Placeholder 2"/>
          <p:cNvSpPr>
            <a:spLocks noGrp="1"/>
          </p:cNvSpPr>
          <p:nvPr>
            <p:ph type="body" idx="1"/>
          </p:nvPr>
        </p:nvSpPr>
        <p:spPr>
          <a:xfrm>
            <a:off x="1730000" y="1627762"/>
            <a:ext cx="9385200" cy="4974076"/>
          </a:xfrm>
        </p:spPr>
        <p:txBody>
          <a:bodyPr/>
          <a:lstStyle/>
          <a:p>
            <a:pPr>
              <a:spcBef>
                <a:spcPts val="300"/>
              </a:spcBef>
              <a:spcAft>
                <a:spcPts val="300"/>
              </a:spcAft>
            </a:pPr>
            <a:r>
              <a:rPr lang="en-US" sz="2800" dirty="0"/>
              <a:t>What is database</a:t>
            </a:r>
          </a:p>
          <a:p>
            <a:pPr>
              <a:spcBef>
                <a:spcPts val="300"/>
              </a:spcBef>
              <a:spcAft>
                <a:spcPts val="300"/>
              </a:spcAft>
            </a:pPr>
            <a:r>
              <a:rPr lang="en-US" sz="2800" dirty="0"/>
              <a:t>Code first and database first</a:t>
            </a:r>
          </a:p>
          <a:p>
            <a:pPr>
              <a:spcBef>
                <a:spcPts val="300"/>
              </a:spcBef>
              <a:spcAft>
                <a:spcPts val="300"/>
              </a:spcAft>
            </a:pPr>
            <a:r>
              <a:rPr lang="en-US" sz="2800" dirty="0"/>
              <a:t>Configuration and connection string</a:t>
            </a:r>
            <a:endParaRPr lang="en-US" sz="2800" b="0" i="0" dirty="0">
              <a:effectLst/>
              <a:latin typeface="Arial" panose="020B0604020202020204" pitchFamily="34" charset="0"/>
            </a:endParaRPr>
          </a:p>
          <a:p>
            <a:pPr>
              <a:spcBef>
                <a:spcPts val="300"/>
              </a:spcBef>
              <a:spcAft>
                <a:spcPts val="300"/>
              </a:spcAft>
            </a:pPr>
            <a:r>
              <a:rPr lang="en-US" sz="2800" dirty="0"/>
              <a:t>Database context class</a:t>
            </a:r>
          </a:p>
          <a:p>
            <a:pPr>
              <a:spcBef>
                <a:spcPts val="300"/>
              </a:spcBef>
              <a:spcAft>
                <a:spcPts val="300"/>
              </a:spcAft>
            </a:pPr>
            <a:r>
              <a:rPr lang="en-US" sz="2800" dirty="0"/>
              <a:t>DB Entity classes</a:t>
            </a:r>
          </a:p>
          <a:p>
            <a:pPr>
              <a:spcBef>
                <a:spcPts val="300"/>
              </a:spcBef>
              <a:spcAft>
                <a:spcPts val="300"/>
              </a:spcAft>
            </a:pPr>
            <a:r>
              <a:rPr lang="en-US" sz="2800" dirty="0"/>
              <a:t>Database Migrations</a:t>
            </a:r>
          </a:p>
          <a:p>
            <a:pPr>
              <a:spcBef>
                <a:spcPts val="300"/>
              </a:spcBef>
              <a:spcAft>
                <a:spcPts val="300"/>
              </a:spcAft>
            </a:pPr>
            <a:r>
              <a:rPr lang="en-US" sz="2800" dirty="0"/>
              <a:t>Scaffolding</a:t>
            </a:r>
          </a:p>
          <a:p>
            <a:pPr>
              <a:spcBef>
                <a:spcPts val="300"/>
              </a:spcBef>
              <a:spcAft>
                <a:spcPts val="300"/>
              </a:spcAft>
            </a:pPr>
            <a:r>
              <a:rPr lang="en-US" sz="2800" dirty="0"/>
              <a:t>CRUD</a:t>
            </a:r>
          </a:p>
        </p:txBody>
      </p:sp>
    </p:spTree>
    <p:extLst>
      <p:ext uri="{BB962C8B-B14F-4D97-AF65-F5344CB8AC3E}">
        <p14:creationId xmlns:p14="http://schemas.microsoft.com/office/powerpoint/2010/main" val="144287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9F83-0D41-4DDB-891C-05638F4F49A9}"/>
              </a:ext>
            </a:extLst>
          </p:cNvPr>
          <p:cNvSpPr>
            <a:spLocks noGrp="1"/>
          </p:cNvSpPr>
          <p:nvPr>
            <p:ph type="title"/>
          </p:nvPr>
        </p:nvSpPr>
        <p:spPr/>
        <p:txBody>
          <a:bodyPr/>
          <a:lstStyle/>
          <a:p>
            <a:r>
              <a:rPr lang="en-US" dirty="0"/>
              <a:t>Initial migration</a:t>
            </a:r>
            <a:endParaRPr lang="bg-BG" dirty="0"/>
          </a:p>
        </p:txBody>
      </p:sp>
      <p:sp>
        <p:nvSpPr>
          <p:cNvPr id="3" name="Text Placeholder 2">
            <a:extLst>
              <a:ext uri="{FF2B5EF4-FFF2-40B4-BE49-F238E27FC236}">
                <a16:creationId xmlns:a16="http://schemas.microsoft.com/office/drawing/2014/main" id="{84A42D4C-1D79-4621-A648-F18D473B661A}"/>
              </a:ext>
            </a:extLst>
          </p:cNvPr>
          <p:cNvSpPr>
            <a:spLocks noGrp="1"/>
          </p:cNvSpPr>
          <p:nvPr>
            <p:ph type="body" idx="1"/>
          </p:nvPr>
        </p:nvSpPr>
        <p:spPr/>
        <p:txBody>
          <a:bodyPr/>
          <a:lstStyle/>
          <a:p>
            <a:r>
              <a:rPr lang="en-US" dirty="0"/>
              <a:t>Add-Migration </a:t>
            </a:r>
            <a:r>
              <a:rPr lang="en-US" dirty="0" err="1"/>
              <a:t>InitialCreate</a:t>
            </a:r>
            <a:r>
              <a:rPr lang="en-US" dirty="0"/>
              <a:t>: Generates a Migrations/{timestamp}_</a:t>
            </a:r>
            <a:r>
              <a:rPr lang="en-US" dirty="0" err="1"/>
              <a:t>InitialCreate.cs</a:t>
            </a:r>
            <a:r>
              <a:rPr lang="en-US" dirty="0"/>
              <a:t> migration file. The </a:t>
            </a:r>
            <a:r>
              <a:rPr lang="en-US" dirty="0" err="1"/>
              <a:t>InitialCreate</a:t>
            </a:r>
            <a:r>
              <a:rPr lang="en-US" dirty="0"/>
              <a:t> argument is the migration name. Any name can be used, but by convention, a name is selected that describes the migration. Because this is the first migration, the generated class contains code to create the database schema. The database schema is based on the model specified in the </a:t>
            </a:r>
            <a:r>
              <a:rPr lang="en-US" dirty="0" err="1"/>
              <a:t>MvcMovieContext</a:t>
            </a:r>
            <a:r>
              <a:rPr lang="en-US" dirty="0"/>
              <a:t> class.</a:t>
            </a:r>
          </a:p>
          <a:p>
            <a:endParaRPr lang="en-US" dirty="0"/>
          </a:p>
          <a:p>
            <a:r>
              <a:rPr lang="en-US" dirty="0"/>
              <a:t>Update-Database: Updates the database to the latest migration, which the previous command created. This command runs the Up method in the Migrations/{time-stamp}_</a:t>
            </a:r>
            <a:r>
              <a:rPr lang="en-US" dirty="0" err="1"/>
              <a:t>InitialCreate.cs</a:t>
            </a:r>
            <a:r>
              <a:rPr lang="en-US" dirty="0"/>
              <a:t> file, which creates the database.</a:t>
            </a:r>
            <a:endParaRPr lang="bg-BG" dirty="0"/>
          </a:p>
        </p:txBody>
      </p:sp>
    </p:spTree>
    <p:extLst>
      <p:ext uri="{BB962C8B-B14F-4D97-AF65-F5344CB8AC3E}">
        <p14:creationId xmlns:p14="http://schemas.microsoft.com/office/powerpoint/2010/main" val="3970427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43E1-982A-411A-86B1-26532953BEC7}"/>
              </a:ext>
            </a:extLst>
          </p:cNvPr>
          <p:cNvSpPr>
            <a:spLocks noGrp="1"/>
          </p:cNvSpPr>
          <p:nvPr>
            <p:ph type="title"/>
          </p:nvPr>
        </p:nvSpPr>
        <p:spPr/>
        <p:txBody>
          <a:bodyPr/>
          <a:lstStyle/>
          <a:p>
            <a:r>
              <a:rPr lang="en-US" dirty="0"/>
              <a:t>The </a:t>
            </a:r>
            <a:r>
              <a:rPr lang="en-US" dirty="0" err="1"/>
              <a:t>InitialCreate</a:t>
            </a:r>
            <a:r>
              <a:rPr lang="en-US" dirty="0"/>
              <a:t> class</a:t>
            </a:r>
            <a:endParaRPr lang="bg-BG" dirty="0"/>
          </a:p>
        </p:txBody>
      </p:sp>
      <p:pic>
        <p:nvPicPr>
          <p:cNvPr id="5" name="Picture 4">
            <a:extLst>
              <a:ext uri="{FF2B5EF4-FFF2-40B4-BE49-F238E27FC236}">
                <a16:creationId xmlns:a16="http://schemas.microsoft.com/office/drawing/2014/main" id="{685281C4-AD9B-418C-A3EC-B848806B81EA}"/>
              </a:ext>
            </a:extLst>
          </p:cNvPr>
          <p:cNvPicPr>
            <a:picLocks noChangeAspect="1"/>
          </p:cNvPicPr>
          <p:nvPr/>
        </p:nvPicPr>
        <p:blipFill>
          <a:blip r:embed="rId2"/>
          <a:stretch>
            <a:fillRect/>
          </a:stretch>
        </p:blipFill>
        <p:spPr>
          <a:xfrm>
            <a:off x="1954348" y="1620364"/>
            <a:ext cx="5847236" cy="4450881"/>
          </a:xfrm>
          <a:prstGeom prst="rect">
            <a:avLst/>
          </a:prstGeom>
        </p:spPr>
      </p:pic>
    </p:spTree>
    <p:extLst>
      <p:ext uri="{BB962C8B-B14F-4D97-AF65-F5344CB8AC3E}">
        <p14:creationId xmlns:p14="http://schemas.microsoft.com/office/powerpoint/2010/main" val="2804256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DDB-B6E6-4821-8AAF-90590B8FB707}"/>
              </a:ext>
            </a:extLst>
          </p:cNvPr>
          <p:cNvSpPr>
            <a:spLocks noGrp="1"/>
          </p:cNvSpPr>
          <p:nvPr>
            <p:ph type="title"/>
          </p:nvPr>
        </p:nvSpPr>
        <p:spPr/>
        <p:txBody>
          <a:bodyPr/>
          <a:lstStyle/>
          <a:p>
            <a:r>
              <a:rPr lang="en-US" dirty="0"/>
              <a:t>Seed the database</a:t>
            </a:r>
            <a:endParaRPr lang="bg-BG" dirty="0"/>
          </a:p>
        </p:txBody>
      </p:sp>
      <p:sp>
        <p:nvSpPr>
          <p:cNvPr id="3" name="Text Placeholder 2">
            <a:extLst>
              <a:ext uri="{FF2B5EF4-FFF2-40B4-BE49-F238E27FC236}">
                <a16:creationId xmlns:a16="http://schemas.microsoft.com/office/drawing/2014/main" id="{3825DCF9-D00E-4D26-888E-EDEC1ADD9CA2}"/>
              </a:ext>
            </a:extLst>
          </p:cNvPr>
          <p:cNvSpPr>
            <a:spLocks noGrp="1"/>
          </p:cNvSpPr>
          <p:nvPr>
            <p:ph type="body" idx="1"/>
          </p:nvPr>
        </p:nvSpPr>
        <p:spPr>
          <a:xfrm>
            <a:off x="1730000" y="1491574"/>
            <a:ext cx="10273932" cy="4480193"/>
          </a:xfrm>
        </p:spPr>
        <p:txBody>
          <a:bodyPr/>
          <a:lstStyle/>
          <a:p>
            <a:pPr marL="120650" indent="0">
              <a:buNone/>
            </a:pPr>
            <a:r>
              <a:rPr lang="en-US" dirty="0"/>
              <a:t>If you wish to add some initial data into your database, you can do the following:</a:t>
            </a:r>
          </a:p>
          <a:p>
            <a:pPr marL="463550" indent="-342900">
              <a:buFont typeface="+mj-lt"/>
              <a:buAutoNum type="arabicPeriod"/>
            </a:pPr>
            <a:endParaRPr lang="en-US" dirty="0"/>
          </a:p>
          <a:p>
            <a:pPr marL="463550" indent="-342900">
              <a:buFont typeface="+mj-lt"/>
              <a:buAutoNum type="arabicPeriod"/>
            </a:pPr>
            <a:r>
              <a:rPr lang="en-US" dirty="0"/>
              <a:t>Create a new class named </a:t>
            </a:r>
            <a:r>
              <a:rPr lang="en-US" dirty="0" err="1"/>
              <a:t>SeedData</a:t>
            </a:r>
            <a:r>
              <a:rPr lang="en-US" dirty="0"/>
              <a:t> in the Models folder. </a:t>
            </a:r>
          </a:p>
          <a:p>
            <a:pPr marL="463550" indent="-342900">
              <a:buFont typeface="+mj-lt"/>
              <a:buAutoNum type="arabicPeriod"/>
            </a:pPr>
            <a:endParaRPr lang="en-US" dirty="0"/>
          </a:p>
          <a:p>
            <a:pPr marL="463550" indent="-342900">
              <a:buFont typeface="+mj-lt"/>
              <a:buAutoNum type="arabicPeriod"/>
            </a:pPr>
            <a:r>
              <a:rPr lang="en-US" dirty="0"/>
              <a:t>Add the seed initializer</a:t>
            </a:r>
          </a:p>
          <a:p>
            <a:pPr marL="120650" indent="0">
              <a:buNone/>
            </a:pPr>
            <a:endParaRPr lang="en-US" dirty="0"/>
          </a:p>
          <a:p>
            <a:pPr marL="120650" indent="0">
              <a:buNone/>
            </a:pPr>
            <a:r>
              <a:rPr lang="en-US" dirty="0">
                <a:hlinkClick r:id="rId2"/>
              </a:rPr>
              <a:t>https://docs.microsoft.com/en-us/aspnet/core/tutorials/first-mvc-app/working-with-sql</a:t>
            </a:r>
            <a:r>
              <a:rPr lang="en-US" dirty="0"/>
              <a:t> </a:t>
            </a:r>
            <a:endParaRPr lang="bg-BG" dirty="0"/>
          </a:p>
        </p:txBody>
      </p:sp>
    </p:spTree>
    <p:extLst>
      <p:ext uri="{BB962C8B-B14F-4D97-AF65-F5344CB8AC3E}">
        <p14:creationId xmlns:p14="http://schemas.microsoft.com/office/powerpoint/2010/main" val="274442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Scaffolding</a:t>
            </a: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189292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59B2-7245-4358-A851-AEA5DAA9CB91}"/>
              </a:ext>
            </a:extLst>
          </p:cNvPr>
          <p:cNvSpPr>
            <a:spLocks noGrp="1"/>
          </p:cNvSpPr>
          <p:nvPr>
            <p:ph type="title"/>
          </p:nvPr>
        </p:nvSpPr>
        <p:spPr/>
        <p:txBody>
          <a:bodyPr/>
          <a:lstStyle/>
          <a:p>
            <a:r>
              <a:rPr lang="en-US" dirty="0"/>
              <a:t>Scaffold movie pages</a:t>
            </a:r>
            <a:endParaRPr lang="bg-BG" dirty="0"/>
          </a:p>
        </p:txBody>
      </p:sp>
      <p:sp>
        <p:nvSpPr>
          <p:cNvPr id="3" name="Text Placeholder 2">
            <a:extLst>
              <a:ext uri="{FF2B5EF4-FFF2-40B4-BE49-F238E27FC236}">
                <a16:creationId xmlns:a16="http://schemas.microsoft.com/office/drawing/2014/main" id="{C900BD9D-450D-4790-8BE3-08AD59428A5C}"/>
              </a:ext>
            </a:extLst>
          </p:cNvPr>
          <p:cNvSpPr>
            <a:spLocks noGrp="1"/>
          </p:cNvSpPr>
          <p:nvPr>
            <p:ph type="body" idx="1"/>
          </p:nvPr>
        </p:nvSpPr>
        <p:spPr>
          <a:xfrm>
            <a:off x="1729999" y="1686129"/>
            <a:ext cx="10338783" cy="836578"/>
          </a:xfrm>
        </p:spPr>
        <p:txBody>
          <a:bodyPr/>
          <a:lstStyle/>
          <a:p>
            <a:pPr marL="120650" indent="0">
              <a:buNone/>
            </a:pPr>
            <a:r>
              <a:rPr lang="en-US" dirty="0"/>
              <a:t>Use the scaffolding tool to produce Create, Read, Update, and Delete (CRUD) pages for the movie model.</a:t>
            </a:r>
            <a:endParaRPr lang="bg-BG" dirty="0"/>
          </a:p>
        </p:txBody>
      </p:sp>
      <p:pic>
        <p:nvPicPr>
          <p:cNvPr id="12" name="Picture 11">
            <a:extLst>
              <a:ext uri="{FF2B5EF4-FFF2-40B4-BE49-F238E27FC236}">
                <a16:creationId xmlns:a16="http://schemas.microsoft.com/office/drawing/2014/main" id="{B2ED026B-491C-46C2-BE3C-52A50400C6F3}"/>
              </a:ext>
            </a:extLst>
          </p:cNvPr>
          <p:cNvPicPr>
            <a:picLocks noChangeAspect="1"/>
          </p:cNvPicPr>
          <p:nvPr/>
        </p:nvPicPr>
        <p:blipFill>
          <a:blip r:embed="rId2"/>
          <a:stretch>
            <a:fillRect/>
          </a:stretch>
        </p:blipFill>
        <p:spPr>
          <a:xfrm>
            <a:off x="258054" y="3514881"/>
            <a:ext cx="4030204" cy="3022653"/>
          </a:xfrm>
          <a:prstGeom prst="rect">
            <a:avLst/>
          </a:prstGeom>
        </p:spPr>
      </p:pic>
      <p:pic>
        <p:nvPicPr>
          <p:cNvPr id="14" name="Picture 13">
            <a:extLst>
              <a:ext uri="{FF2B5EF4-FFF2-40B4-BE49-F238E27FC236}">
                <a16:creationId xmlns:a16="http://schemas.microsoft.com/office/drawing/2014/main" id="{4A29F777-EF5D-45F4-8C10-437D3651CD6A}"/>
              </a:ext>
            </a:extLst>
          </p:cNvPr>
          <p:cNvPicPr>
            <a:picLocks noChangeAspect="1"/>
          </p:cNvPicPr>
          <p:nvPr/>
        </p:nvPicPr>
        <p:blipFill>
          <a:blip r:embed="rId3"/>
          <a:stretch>
            <a:fillRect/>
          </a:stretch>
        </p:blipFill>
        <p:spPr>
          <a:xfrm>
            <a:off x="4178012" y="2311937"/>
            <a:ext cx="4268684" cy="2405887"/>
          </a:xfrm>
          <a:prstGeom prst="rect">
            <a:avLst/>
          </a:prstGeom>
        </p:spPr>
      </p:pic>
      <p:pic>
        <p:nvPicPr>
          <p:cNvPr id="3092" name="Picture 20" descr="Add Data context">
            <a:extLst>
              <a:ext uri="{FF2B5EF4-FFF2-40B4-BE49-F238E27FC236}">
                <a16:creationId xmlns:a16="http://schemas.microsoft.com/office/drawing/2014/main" id="{A9CEEF88-2505-48ED-841D-967FC43A5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4300" y="3943779"/>
            <a:ext cx="4217751" cy="266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0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38C4-A11D-4880-8000-9AF324FEF351}"/>
              </a:ext>
            </a:extLst>
          </p:cNvPr>
          <p:cNvSpPr>
            <a:spLocks noGrp="1"/>
          </p:cNvSpPr>
          <p:nvPr>
            <p:ph type="title"/>
          </p:nvPr>
        </p:nvSpPr>
        <p:spPr/>
        <p:txBody>
          <a:bodyPr/>
          <a:lstStyle/>
          <a:p>
            <a:r>
              <a:rPr lang="en-US" dirty="0"/>
              <a:t>Scaffold movie pages</a:t>
            </a:r>
            <a:endParaRPr lang="bg-BG" dirty="0"/>
          </a:p>
        </p:txBody>
      </p:sp>
      <p:sp>
        <p:nvSpPr>
          <p:cNvPr id="3" name="Text Placeholder 2">
            <a:extLst>
              <a:ext uri="{FF2B5EF4-FFF2-40B4-BE49-F238E27FC236}">
                <a16:creationId xmlns:a16="http://schemas.microsoft.com/office/drawing/2014/main" id="{22F8685E-0ED1-45AC-9E60-39CE3BAF203A}"/>
              </a:ext>
            </a:extLst>
          </p:cNvPr>
          <p:cNvSpPr>
            <a:spLocks noGrp="1"/>
          </p:cNvSpPr>
          <p:nvPr>
            <p:ph type="body" idx="1"/>
          </p:nvPr>
        </p:nvSpPr>
        <p:spPr/>
        <p:txBody>
          <a:bodyPr/>
          <a:lstStyle/>
          <a:p>
            <a:pPr marL="120650" indent="0">
              <a:buNone/>
            </a:pPr>
            <a:r>
              <a:rPr lang="en-US" dirty="0"/>
              <a:t>Visual Studio creates:</a:t>
            </a:r>
          </a:p>
          <a:p>
            <a:endParaRPr lang="en-US" dirty="0"/>
          </a:p>
          <a:p>
            <a:r>
              <a:rPr lang="en-US" dirty="0"/>
              <a:t>A movies controller (Controllers/</a:t>
            </a:r>
            <a:r>
              <a:rPr lang="en-US" dirty="0" err="1"/>
              <a:t>MoviesController.cs</a:t>
            </a:r>
            <a:r>
              <a:rPr lang="en-US" dirty="0"/>
              <a:t>)</a:t>
            </a:r>
          </a:p>
          <a:p>
            <a:endParaRPr lang="en-US" dirty="0"/>
          </a:p>
          <a:p>
            <a:r>
              <a:rPr lang="en-US" dirty="0"/>
              <a:t>Razor view files for Create, Delete, Details, Edit, and Index pages (Views/Movies/*.</a:t>
            </a:r>
            <a:r>
              <a:rPr lang="en-US" dirty="0" err="1"/>
              <a:t>cshtml</a:t>
            </a:r>
            <a:r>
              <a:rPr lang="en-US" dirty="0"/>
              <a:t>)</a:t>
            </a:r>
          </a:p>
          <a:p>
            <a:endParaRPr lang="en-US" dirty="0"/>
          </a:p>
          <a:p>
            <a:r>
              <a:rPr lang="en-US" dirty="0"/>
              <a:t>The automatic creation of these files is known as </a:t>
            </a:r>
            <a:r>
              <a:rPr lang="en-US" b="1" i="1" u="sng" dirty="0"/>
              <a:t>scaffolding</a:t>
            </a:r>
            <a:r>
              <a:rPr lang="en-US" dirty="0"/>
              <a:t>.</a:t>
            </a:r>
            <a:endParaRPr lang="bg-BG" dirty="0"/>
          </a:p>
        </p:txBody>
      </p:sp>
    </p:spTree>
    <p:extLst>
      <p:ext uri="{BB962C8B-B14F-4D97-AF65-F5344CB8AC3E}">
        <p14:creationId xmlns:p14="http://schemas.microsoft.com/office/powerpoint/2010/main" val="2887525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CRUD</a:t>
            </a: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r>
              <a:rPr lang="en-US" dirty="0"/>
              <a:t>Live Demo</a:t>
            </a:r>
            <a:endParaRPr lang="bg-BG" dirty="0"/>
          </a:p>
        </p:txBody>
      </p:sp>
    </p:spTree>
    <p:extLst>
      <p:ext uri="{BB962C8B-B14F-4D97-AF65-F5344CB8AC3E}">
        <p14:creationId xmlns:p14="http://schemas.microsoft.com/office/powerpoint/2010/main" val="2807936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Adding search</a:t>
            </a: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dirty="0"/>
          </a:p>
        </p:txBody>
      </p:sp>
    </p:spTree>
    <p:extLst>
      <p:ext uri="{BB962C8B-B14F-4D97-AF65-F5344CB8AC3E}">
        <p14:creationId xmlns:p14="http://schemas.microsoft.com/office/powerpoint/2010/main" val="4232260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576D-7636-4E36-A984-3E7B721CC82B}"/>
              </a:ext>
            </a:extLst>
          </p:cNvPr>
          <p:cNvSpPr>
            <a:spLocks noGrp="1"/>
          </p:cNvSpPr>
          <p:nvPr>
            <p:ph type="title"/>
          </p:nvPr>
        </p:nvSpPr>
        <p:spPr/>
        <p:txBody>
          <a:bodyPr/>
          <a:lstStyle/>
          <a:p>
            <a:r>
              <a:rPr lang="en-US" dirty="0"/>
              <a:t>Adding Search</a:t>
            </a:r>
            <a:r>
              <a:rPr lang="bg-BG" dirty="0"/>
              <a:t> – </a:t>
            </a:r>
            <a:r>
              <a:rPr lang="en-US" dirty="0"/>
              <a:t>Modify Action</a:t>
            </a:r>
            <a:endParaRPr lang="bg-BG" dirty="0"/>
          </a:p>
        </p:txBody>
      </p:sp>
      <p:sp>
        <p:nvSpPr>
          <p:cNvPr id="3" name="Text Placeholder 2">
            <a:extLst>
              <a:ext uri="{FF2B5EF4-FFF2-40B4-BE49-F238E27FC236}">
                <a16:creationId xmlns:a16="http://schemas.microsoft.com/office/drawing/2014/main" id="{48C28DC1-8553-4F05-BAEC-2F671CF7787C}"/>
              </a:ext>
            </a:extLst>
          </p:cNvPr>
          <p:cNvSpPr>
            <a:spLocks noGrp="1"/>
          </p:cNvSpPr>
          <p:nvPr>
            <p:ph type="body" idx="1"/>
          </p:nvPr>
        </p:nvSpPr>
        <p:spPr>
          <a:xfrm>
            <a:off x="1729999" y="2090067"/>
            <a:ext cx="9917251" cy="795805"/>
          </a:xfrm>
        </p:spPr>
        <p:txBody>
          <a:bodyPr/>
          <a:lstStyle/>
          <a:p>
            <a:r>
              <a:rPr lang="en-US" dirty="0"/>
              <a:t>Update the Index method found inside Controllers/</a:t>
            </a:r>
            <a:r>
              <a:rPr lang="en-US" dirty="0" err="1"/>
              <a:t>MoviesController.cs</a:t>
            </a:r>
            <a:r>
              <a:rPr lang="en-US" dirty="0"/>
              <a:t> with the following code:</a:t>
            </a:r>
            <a:endParaRPr lang="bg-BG" dirty="0"/>
          </a:p>
        </p:txBody>
      </p:sp>
      <p:pic>
        <p:nvPicPr>
          <p:cNvPr id="5" name="Picture 4">
            <a:extLst>
              <a:ext uri="{FF2B5EF4-FFF2-40B4-BE49-F238E27FC236}">
                <a16:creationId xmlns:a16="http://schemas.microsoft.com/office/drawing/2014/main" id="{33785624-FC0E-4A0A-823F-E00FCE55C05C}"/>
              </a:ext>
            </a:extLst>
          </p:cNvPr>
          <p:cNvPicPr>
            <a:picLocks noChangeAspect="1"/>
          </p:cNvPicPr>
          <p:nvPr/>
        </p:nvPicPr>
        <p:blipFill>
          <a:blip r:embed="rId2"/>
          <a:stretch>
            <a:fillRect/>
          </a:stretch>
        </p:blipFill>
        <p:spPr>
          <a:xfrm>
            <a:off x="1838325" y="3001997"/>
            <a:ext cx="7296150" cy="2838450"/>
          </a:xfrm>
          <a:prstGeom prst="rect">
            <a:avLst/>
          </a:prstGeom>
        </p:spPr>
      </p:pic>
    </p:spTree>
    <p:extLst>
      <p:ext uri="{BB962C8B-B14F-4D97-AF65-F5344CB8AC3E}">
        <p14:creationId xmlns:p14="http://schemas.microsoft.com/office/powerpoint/2010/main" val="2639524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99DB-AB16-46FB-AFBD-501FC044FC59}"/>
              </a:ext>
            </a:extLst>
          </p:cNvPr>
          <p:cNvSpPr>
            <a:spLocks noGrp="1"/>
          </p:cNvSpPr>
          <p:nvPr>
            <p:ph type="title"/>
          </p:nvPr>
        </p:nvSpPr>
        <p:spPr/>
        <p:txBody>
          <a:bodyPr/>
          <a:lstStyle/>
          <a:p>
            <a:r>
              <a:rPr lang="en-US" dirty="0"/>
              <a:t>Lambda expressions</a:t>
            </a:r>
            <a:endParaRPr lang="bg-BG" dirty="0"/>
          </a:p>
        </p:txBody>
      </p:sp>
      <p:sp>
        <p:nvSpPr>
          <p:cNvPr id="3" name="Text Placeholder 2">
            <a:extLst>
              <a:ext uri="{FF2B5EF4-FFF2-40B4-BE49-F238E27FC236}">
                <a16:creationId xmlns:a16="http://schemas.microsoft.com/office/drawing/2014/main" id="{C18F86EF-AD89-4320-905F-948BC63DB92A}"/>
              </a:ext>
            </a:extLst>
          </p:cNvPr>
          <p:cNvSpPr>
            <a:spLocks noGrp="1"/>
          </p:cNvSpPr>
          <p:nvPr>
            <p:ph type="body" idx="1"/>
          </p:nvPr>
        </p:nvSpPr>
        <p:spPr>
          <a:xfrm>
            <a:off x="1730000" y="1686128"/>
            <a:ext cx="9385200" cy="4526604"/>
          </a:xfrm>
        </p:spPr>
        <p:txBody>
          <a:bodyPr/>
          <a:lstStyle/>
          <a:p>
            <a:r>
              <a:rPr lang="en-US" dirty="0"/>
              <a:t>The s =&gt; </a:t>
            </a:r>
            <a:r>
              <a:rPr lang="en-US" dirty="0" err="1"/>
              <a:t>s.Title.Contains</a:t>
            </a:r>
            <a:r>
              <a:rPr lang="en-US" dirty="0"/>
              <a:t>() code above is a Lambda Expression. </a:t>
            </a:r>
          </a:p>
          <a:p>
            <a:endParaRPr lang="en-US" dirty="0"/>
          </a:p>
          <a:p>
            <a:r>
              <a:rPr lang="en-US" dirty="0"/>
              <a:t>Lambdas are used in method-based LINQ queries as arguments to standard query operator methods such as the Where method or Contains (used in the code above). LINQ queries are not executed when they're defined or when they're modified by calling a method such as Where, Contains, or </a:t>
            </a:r>
            <a:r>
              <a:rPr lang="en-US" dirty="0" err="1"/>
              <a:t>OrderBy</a:t>
            </a:r>
            <a:r>
              <a:rPr lang="en-US" dirty="0"/>
              <a:t>. Rather, query execution is deferred. That means that the evaluation of an expression is delayed until its realized value is actually iterated over or the </a:t>
            </a:r>
            <a:r>
              <a:rPr lang="en-US" dirty="0" err="1"/>
              <a:t>ToListAsync</a:t>
            </a:r>
            <a:r>
              <a:rPr lang="en-US" dirty="0"/>
              <a:t> method is called. For more information about deferred query execution, see Query Execution.</a:t>
            </a:r>
          </a:p>
          <a:p>
            <a:endParaRPr lang="en-US" dirty="0"/>
          </a:p>
          <a:p>
            <a:r>
              <a:rPr lang="en-US" dirty="0"/>
              <a:t>Note: The Contains method is run on the database, not in the </a:t>
            </a:r>
            <a:r>
              <a:rPr lang="en-US" dirty="0" err="1"/>
              <a:t>c#</a:t>
            </a:r>
            <a:r>
              <a:rPr lang="en-US" dirty="0"/>
              <a:t> code shown above. The case sensitivity on the query depends on the database and the collation. On SQL Server, Contains maps to SQL LIKE, which is case insensitive. In SQLite, with the default collation, it's case sensitive.</a:t>
            </a:r>
            <a:endParaRPr lang="bg-BG" dirty="0"/>
          </a:p>
        </p:txBody>
      </p:sp>
    </p:spTree>
    <p:extLst>
      <p:ext uri="{BB962C8B-B14F-4D97-AF65-F5344CB8AC3E}">
        <p14:creationId xmlns:p14="http://schemas.microsoft.com/office/powerpoint/2010/main" val="281576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What is database</a:t>
            </a:r>
            <a:br>
              <a:rPr lang="en-US" dirty="0"/>
            </a:b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994483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84BD-6762-4E94-B273-1EC864752789}"/>
              </a:ext>
            </a:extLst>
          </p:cNvPr>
          <p:cNvSpPr>
            <a:spLocks noGrp="1"/>
          </p:cNvSpPr>
          <p:nvPr>
            <p:ph type="title"/>
          </p:nvPr>
        </p:nvSpPr>
        <p:spPr/>
        <p:txBody>
          <a:bodyPr/>
          <a:lstStyle/>
          <a:p>
            <a:r>
              <a:rPr lang="en-US" dirty="0"/>
              <a:t>Adding Search</a:t>
            </a:r>
            <a:r>
              <a:rPr lang="bg-BG" dirty="0"/>
              <a:t> – </a:t>
            </a:r>
            <a:r>
              <a:rPr lang="en-US" dirty="0"/>
              <a:t>Modify View</a:t>
            </a:r>
            <a:endParaRPr lang="bg-BG" dirty="0"/>
          </a:p>
        </p:txBody>
      </p:sp>
      <p:sp>
        <p:nvSpPr>
          <p:cNvPr id="3" name="Text Placeholder 2">
            <a:extLst>
              <a:ext uri="{FF2B5EF4-FFF2-40B4-BE49-F238E27FC236}">
                <a16:creationId xmlns:a16="http://schemas.microsoft.com/office/drawing/2014/main" id="{747927EA-8A52-42D3-9198-0D2D6828F337}"/>
              </a:ext>
            </a:extLst>
          </p:cNvPr>
          <p:cNvSpPr>
            <a:spLocks noGrp="1"/>
          </p:cNvSpPr>
          <p:nvPr>
            <p:ph type="body" idx="1"/>
          </p:nvPr>
        </p:nvSpPr>
        <p:spPr>
          <a:xfrm>
            <a:off x="1730000" y="1511030"/>
            <a:ext cx="9385200" cy="1154349"/>
          </a:xfrm>
        </p:spPr>
        <p:txBody>
          <a:bodyPr/>
          <a:lstStyle/>
          <a:p>
            <a:r>
              <a:rPr lang="en-US" dirty="0"/>
              <a:t>Add FORM </a:t>
            </a:r>
          </a:p>
          <a:p>
            <a:pPr lvl="1"/>
            <a:r>
              <a:rPr lang="en-US" dirty="0"/>
              <a:t>Try POST and GET realizations</a:t>
            </a:r>
            <a:endParaRPr lang="bg-BG" dirty="0"/>
          </a:p>
        </p:txBody>
      </p:sp>
      <p:pic>
        <p:nvPicPr>
          <p:cNvPr id="5" name="Picture 4">
            <a:extLst>
              <a:ext uri="{FF2B5EF4-FFF2-40B4-BE49-F238E27FC236}">
                <a16:creationId xmlns:a16="http://schemas.microsoft.com/office/drawing/2014/main" id="{729CA6D8-D8FD-40CF-A2E7-616B2154A4D7}"/>
              </a:ext>
            </a:extLst>
          </p:cNvPr>
          <p:cNvPicPr>
            <a:picLocks noChangeAspect="1"/>
          </p:cNvPicPr>
          <p:nvPr/>
        </p:nvPicPr>
        <p:blipFill>
          <a:blip r:embed="rId2"/>
          <a:stretch>
            <a:fillRect/>
          </a:stretch>
        </p:blipFill>
        <p:spPr>
          <a:xfrm>
            <a:off x="2307936" y="2729930"/>
            <a:ext cx="7576128" cy="3336349"/>
          </a:xfrm>
          <a:prstGeom prst="rect">
            <a:avLst/>
          </a:prstGeom>
        </p:spPr>
      </p:pic>
    </p:spTree>
    <p:extLst>
      <p:ext uri="{BB962C8B-B14F-4D97-AF65-F5344CB8AC3E}">
        <p14:creationId xmlns:p14="http://schemas.microsoft.com/office/powerpoint/2010/main" val="370598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F4BE-4065-4EC9-9008-C989089DD9C6}"/>
              </a:ext>
            </a:extLst>
          </p:cNvPr>
          <p:cNvSpPr>
            <a:spLocks noGrp="1"/>
          </p:cNvSpPr>
          <p:nvPr>
            <p:ph type="title"/>
          </p:nvPr>
        </p:nvSpPr>
        <p:spPr/>
        <p:txBody>
          <a:bodyPr/>
          <a:lstStyle/>
          <a:p>
            <a:r>
              <a:rPr lang="en-US" dirty="0"/>
              <a:t>Search by genre</a:t>
            </a:r>
            <a:endParaRPr lang="bg-BG" dirty="0"/>
          </a:p>
        </p:txBody>
      </p:sp>
      <p:sp>
        <p:nvSpPr>
          <p:cNvPr id="3" name="Text Placeholder 2">
            <a:extLst>
              <a:ext uri="{FF2B5EF4-FFF2-40B4-BE49-F238E27FC236}">
                <a16:creationId xmlns:a16="http://schemas.microsoft.com/office/drawing/2014/main" id="{C9853188-994A-4F23-8683-3E4333610674}"/>
              </a:ext>
            </a:extLst>
          </p:cNvPr>
          <p:cNvSpPr>
            <a:spLocks noGrp="1"/>
          </p:cNvSpPr>
          <p:nvPr>
            <p:ph type="body" idx="1"/>
          </p:nvPr>
        </p:nvSpPr>
        <p:spPr>
          <a:xfrm>
            <a:off x="1730000" y="1616653"/>
            <a:ext cx="9385200" cy="4634989"/>
          </a:xfrm>
        </p:spPr>
        <p:txBody>
          <a:bodyPr/>
          <a:lstStyle/>
          <a:p>
            <a:r>
              <a:rPr lang="en-US" dirty="0"/>
              <a:t>Add the following </a:t>
            </a:r>
            <a:r>
              <a:rPr lang="en-US" dirty="0" err="1"/>
              <a:t>MovieGenreViewModel</a:t>
            </a:r>
            <a:r>
              <a:rPr lang="en-US" dirty="0"/>
              <a:t> class to the Models folder</a:t>
            </a:r>
            <a:endParaRPr lang="bg-BG" dirty="0"/>
          </a:p>
          <a:p>
            <a:endParaRPr lang="bg-BG" dirty="0"/>
          </a:p>
          <a:p>
            <a:endParaRPr lang="bg-BG" dirty="0"/>
          </a:p>
          <a:p>
            <a:endParaRPr lang="bg-BG" dirty="0"/>
          </a:p>
          <a:p>
            <a:endParaRPr lang="bg-BG" dirty="0"/>
          </a:p>
          <a:p>
            <a:r>
              <a:rPr lang="en-US" dirty="0"/>
              <a:t>The movie-genre view model will contain:</a:t>
            </a:r>
          </a:p>
          <a:p>
            <a:pPr lvl="1"/>
            <a:r>
              <a:rPr lang="en-US" dirty="0"/>
              <a:t>A list of movies.</a:t>
            </a:r>
            <a:endParaRPr lang="bg-BG" dirty="0"/>
          </a:p>
          <a:p>
            <a:pPr lvl="1"/>
            <a:r>
              <a:rPr lang="en-US" dirty="0"/>
              <a:t>A </a:t>
            </a:r>
            <a:r>
              <a:rPr lang="en-US" dirty="0" err="1"/>
              <a:t>SelectList</a:t>
            </a:r>
            <a:r>
              <a:rPr lang="en-US" dirty="0"/>
              <a:t> containing the list of genres. This allows the user to select a genre from the list.</a:t>
            </a:r>
            <a:endParaRPr lang="bg-BG" dirty="0"/>
          </a:p>
          <a:p>
            <a:pPr lvl="1"/>
            <a:r>
              <a:rPr lang="en-US" dirty="0" err="1"/>
              <a:t>MovieGenre</a:t>
            </a:r>
            <a:r>
              <a:rPr lang="en-US" dirty="0"/>
              <a:t>, which contains the selected genre.</a:t>
            </a:r>
            <a:endParaRPr lang="bg-BG" dirty="0"/>
          </a:p>
          <a:p>
            <a:pPr lvl="1"/>
            <a:r>
              <a:rPr lang="en-US" dirty="0" err="1"/>
              <a:t>SearchString</a:t>
            </a:r>
            <a:r>
              <a:rPr lang="en-US" dirty="0"/>
              <a:t>, which contains the text users enter in the search text box.</a:t>
            </a:r>
            <a:endParaRPr lang="bg-BG" dirty="0"/>
          </a:p>
        </p:txBody>
      </p:sp>
      <p:pic>
        <p:nvPicPr>
          <p:cNvPr id="6" name="Picture 5">
            <a:extLst>
              <a:ext uri="{FF2B5EF4-FFF2-40B4-BE49-F238E27FC236}">
                <a16:creationId xmlns:a16="http://schemas.microsoft.com/office/drawing/2014/main" id="{C098E8E0-AB95-4BDE-9F06-8E62D13B6A42}"/>
              </a:ext>
            </a:extLst>
          </p:cNvPr>
          <p:cNvPicPr>
            <a:picLocks noChangeAspect="1"/>
          </p:cNvPicPr>
          <p:nvPr/>
        </p:nvPicPr>
        <p:blipFill>
          <a:blip r:embed="rId2"/>
          <a:stretch>
            <a:fillRect/>
          </a:stretch>
        </p:blipFill>
        <p:spPr>
          <a:xfrm>
            <a:off x="7576949" y="2238809"/>
            <a:ext cx="3956624" cy="1817328"/>
          </a:xfrm>
          <a:prstGeom prst="rect">
            <a:avLst/>
          </a:prstGeom>
        </p:spPr>
      </p:pic>
    </p:spTree>
    <p:extLst>
      <p:ext uri="{BB962C8B-B14F-4D97-AF65-F5344CB8AC3E}">
        <p14:creationId xmlns:p14="http://schemas.microsoft.com/office/powerpoint/2010/main" val="14687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B78E-E209-48A4-AD03-1BB740882CFF}"/>
              </a:ext>
            </a:extLst>
          </p:cNvPr>
          <p:cNvSpPr>
            <a:spLocks noGrp="1"/>
          </p:cNvSpPr>
          <p:nvPr>
            <p:ph type="title"/>
          </p:nvPr>
        </p:nvSpPr>
        <p:spPr/>
        <p:txBody>
          <a:bodyPr/>
          <a:lstStyle/>
          <a:p>
            <a:r>
              <a:rPr lang="en-US" dirty="0"/>
              <a:t>Search by genre - Action</a:t>
            </a:r>
            <a:endParaRPr lang="bg-BG" dirty="0"/>
          </a:p>
        </p:txBody>
      </p:sp>
      <p:pic>
        <p:nvPicPr>
          <p:cNvPr id="5" name="Picture 4">
            <a:extLst>
              <a:ext uri="{FF2B5EF4-FFF2-40B4-BE49-F238E27FC236}">
                <a16:creationId xmlns:a16="http://schemas.microsoft.com/office/drawing/2014/main" id="{B89785F7-1D43-4BB0-84B4-13D1D987A0C5}"/>
              </a:ext>
            </a:extLst>
          </p:cNvPr>
          <p:cNvPicPr>
            <a:picLocks noChangeAspect="1"/>
          </p:cNvPicPr>
          <p:nvPr/>
        </p:nvPicPr>
        <p:blipFill>
          <a:blip r:embed="rId2"/>
          <a:stretch>
            <a:fillRect/>
          </a:stretch>
        </p:blipFill>
        <p:spPr>
          <a:xfrm>
            <a:off x="1865583" y="1660390"/>
            <a:ext cx="5495014" cy="4584715"/>
          </a:xfrm>
          <a:prstGeom prst="rect">
            <a:avLst/>
          </a:prstGeom>
        </p:spPr>
      </p:pic>
    </p:spTree>
    <p:extLst>
      <p:ext uri="{BB962C8B-B14F-4D97-AF65-F5344CB8AC3E}">
        <p14:creationId xmlns:p14="http://schemas.microsoft.com/office/powerpoint/2010/main" val="2123942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C917-D09F-40FF-ADF6-C4CAB484BEF9}"/>
              </a:ext>
            </a:extLst>
          </p:cNvPr>
          <p:cNvSpPr>
            <a:spLocks noGrp="1"/>
          </p:cNvSpPr>
          <p:nvPr>
            <p:ph type="title"/>
          </p:nvPr>
        </p:nvSpPr>
        <p:spPr/>
        <p:txBody>
          <a:bodyPr/>
          <a:lstStyle/>
          <a:p>
            <a:r>
              <a:rPr lang="en-US" dirty="0"/>
              <a:t>Search by genre - View</a:t>
            </a:r>
            <a:endParaRPr lang="bg-BG" dirty="0"/>
          </a:p>
        </p:txBody>
      </p:sp>
      <p:sp>
        <p:nvSpPr>
          <p:cNvPr id="3" name="Text Placeholder 2">
            <a:extLst>
              <a:ext uri="{FF2B5EF4-FFF2-40B4-BE49-F238E27FC236}">
                <a16:creationId xmlns:a16="http://schemas.microsoft.com/office/drawing/2014/main" id="{9EAB65A9-6E29-466C-BBCB-0BC0B41586ED}"/>
              </a:ext>
            </a:extLst>
          </p:cNvPr>
          <p:cNvSpPr>
            <a:spLocks noGrp="1"/>
          </p:cNvSpPr>
          <p:nvPr>
            <p:ph type="body" idx="1"/>
          </p:nvPr>
        </p:nvSpPr>
        <p:spPr>
          <a:xfrm>
            <a:off x="1730000" y="2090067"/>
            <a:ext cx="9385200" cy="497490"/>
          </a:xfrm>
        </p:spPr>
        <p:txBody>
          <a:bodyPr/>
          <a:lstStyle/>
          <a:p>
            <a:r>
              <a:rPr lang="en-US" dirty="0"/>
              <a:t>Modify Form</a:t>
            </a:r>
            <a:endParaRPr lang="bg-BG" dirty="0"/>
          </a:p>
        </p:txBody>
      </p:sp>
      <p:pic>
        <p:nvPicPr>
          <p:cNvPr id="5" name="Picture 4">
            <a:extLst>
              <a:ext uri="{FF2B5EF4-FFF2-40B4-BE49-F238E27FC236}">
                <a16:creationId xmlns:a16="http://schemas.microsoft.com/office/drawing/2014/main" id="{5BF09239-54BE-42B1-9B4B-876043618D9C}"/>
              </a:ext>
            </a:extLst>
          </p:cNvPr>
          <p:cNvPicPr>
            <a:picLocks noChangeAspect="1"/>
          </p:cNvPicPr>
          <p:nvPr/>
        </p:nvPicPr>
        <p:blipFill>
          <a:blip r:embed="rId2"/>
          <a:stretch>
            <a:fillRect/>
          </a:stretch>
        </p:blipFill>
        <p:spPr>
          <a:xfrm>
            <a:off x="1730001" y="2770356"/>
            <a:ext cx="7498306" cy="2802804"/>
          </a:xfrm>
          <a:prstGeom prst="rect">
            <a:avLst/>
          </a:prstGeom>
        </p:spPr>
      </p:pic>
    </p:spTree>
    <p:extLst>
      <p:ext uri="{BB962C8B-B14F-4D97-AF65-F5344CB8AC3E}">
        <p14:creationId xmlns:p14="http://schemas.microsoft.com/office/powerpoint/2010/main" val="3674241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A006-8B5D-4D7C-A7D0-30F123D508B8}"/>
              </a:ext>
            </a:extLst>
          </p:cNvPr>
          <p:cNvSpPr>
            <a:spLocks noGrp="1"/>
          </p:cNvSpPr>
          <p:nvPr>
            <p:ph type="title"/>
          </p:nvPr>
        </p:nvSpPr>
        <p:spPr/>
        <p:txBody>
          <a:bodyPr/>
          <a:lstStyle/>
          <a:p>
            <a:r>
              <a:rPr lang="en-US" dirty="0"/>
              <a:t>Add a new field</a:t>
            </a:r>
            <a:endParaRPr lang="bg-BG" dirty="0"/>
          </a:p>
        </p:txBody>
      </p:sp>
      <p:sp>
        <p:nvSpPr>
          <p:cNvPr id="3" name="Text Placeholder 2">
            <a:extLst>
              <a:ext uri="{FF2B5EF4-FFF2-40B4-BE49-F238E27FC236}">
                <a16:creationId xmlns:a16="http://schemas.microsoft.com/office/drawing/2014/main" id="{E814D1D8-B796-4D77-911E-842FC03E8875}"/>
              </a:ext>
            </a:extLst>
          </p:cNvPr>
          <p:cNvSpPr>
            <a:spLocks noGrp="1"/>
          </p:cNvSpPr>
          <p:nvPr>
            <p:ph type="body" idx="1"/>
          </p:nvPr>
        </p:nvSpPr>
        <p:spPr>
          <a:xfrm>
            <a:off x="1730000" y="1562911"/>
            <a:ext cx="9385200" cy="4408856"/>
          </a:xfrm>
        </p:spPr>
        <p:txBody>
          <a:bodyPr/>
          <a:lstStyle/>
          <a:p>
            <a:r>
              <a:rPr lang="en-US" dirty="0"/>
              <a:t>In this section Entity Framework Code First Migrations is used to:</a:t>
            </a:r>
          </a:p>
          <a:p>
            <a:pPr lvl="1"/>
            <a:r>
              <a:rPr lang="en-US" dirty="0"/>
              <a:t>Add a new field to the model.</a:t>
            </a:r>
          </a:p>
          <a:p>
            <a:pPr lvl="1"/>
            <a:r>
              <a:rPr lang="en-US" dirty="0"/>
              <a:t>Migrate the new field to the database.</a:t>
            </a:r>
          </a:p>
          <a:p>
            <a:endParaRPr lang="en-US" dirty="0"/>
          </a:p>
          <a:p>
            <a:r>
              <a:rPr lang="en-US" dirty="0"/>
              <a:t>When EF Code First is used to automatically create a database, Code First:</a:t>
            </a:r>
          </a:p>
          <a:p>
            <a:pPr lvl="1"/>
            <a:r>
              <a:rPr lang="en-US" dirty="0"/>
              <a:t>Adds a table to the database to track the schema of the database.</a:t>
            </a:r>
          </a:p>
          <a:p>
            <a:pPr lvl="1"/>
            <a:r>
              <a:rPr lang="en-US" dirty="0"/>
              <a:t>Verifies the database is in sync with the model classes it was generated from. If they aren't in sync, EF throws an exception. This makes it easier to find inconsistent database/code issues.</a:t>
            </a:r>
            <a:endParaRPr lang="bg-BG" dirty="0"/>
          </a:p>
        </p:txBody>
      </p:sp>
    </p:spTree>
    <p:extLst>
      <p:ext uri="{BB962C8B-B14F-4D97-AF65-F5344CB8AC3E}">
        <p14:creationId xmlns:p14="http://schemas.microsoft.com/office/powerpoint/2010/main" val="1467902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1B3D-603D-406F-8EDB-162F820ED4DB}"/>
              </a:ext>
            </a:extLst>
          </p:cNvPr>
          <p:cNvSpPr>
            <a:spLocks noGrp="1"/>
          </p:cNvSpPr>
          <p:nvPr>
            <p:ph type="title"/>
          </p:nvPr>
        </p:nvSpPr>
        <p:spPr/>
        <p:txBody>
          <a:bodyPr/>
          <a:lstStyle/>
          <a:p>
            <a:r>
              <a:rPr lang="en-US" dirty="0"/>
              <a:t>Add new field - Action</a:t>
            </a:r>
            <a:endParaRPr lang="bg-BG" dirty="0"/>
          </a:p>
        </p:txBody>
      </p:sp>
      <p:sp>
        <p:nvSpPr>
          <p:cNvPr id="3" name="Text Placeholder 2">
            <a:extLst>
              <a:ext uri="{FF2B5EF4-FFF2-40B4-BE49-F238E27FC236}">
                <a16:creationId xmlns:a16="http://schemas.microsoft.com/office/drawing/2014/main" id="{292DADAC-128A-4ED2-BA99-B78DC71AC58B}"/>
              </a:ext>
            </a:extLst>
          </p:cNvPr>
          <p:cNvSpPr>
            <a:spLocks noGrp="1"/>
          </p:cNvSpPr>
          <p:nvPr>
            <p:ph type="body" idx="1"/>
          </p:nvPr>
        </p:nvSpPr>
        <p:spPr>
          <a:xfrm>
            <a:off x="1730000" y="1964987"/>
            <a:ext cx="9385200" cy="4006780"/>
          </a:xfrm>
        </p:spPr>
        <p:txBody>
          <a:bodyPr/>
          <a:lstStyle/>
          <a:p>
            <a:r>
              <a:rPr lang="en-US" dirty="0"/>
              <a:t>Because we’ve added a new field to the Movie class, we need to update the property binding list so this new property will be included. In </a:t>
            </a:r>
            <a:r>
              <a:rPr lang="en-US" dirty="0" err="1"/>
              <a:t>MoviesController.cs</a:t>
            </a:r>
            <a:r>
              <a:rPr lang="en-US" dirty="0"/>
              <a:t>, update the [Bind] attribute for both the Create and Edit action methods to include the Rating property:</a:t>
            </a:r>
            <a:endParaRPr lang="bg-BG" dirty="0"/>
          </a:p>
        </p:txBody>
      </p:sp>
      <p:pic>
        <p:nvPicPr>
          <p:cNvPr id="5" name="Picture 4">
            <a:extLst>
              <a:ext uri="{FF2B5EF4-FFF2-40B4-BE49-F238E27FC236}">
                <a16:creationId xmlns:a16="http://schemas.microsoft.com/office/drawing/2014/main" id="{51D664B1-2254-4C61-816F-3CA0DC9E440C}"/>
              </a:ext>
            </a:extLst>
          </p:cNvPr>
          <p:cNvPicPr>
            <a:picLocks noChangeAspect="1"/>
          </p:cNvPicPr>
          <p:nvPr/>
        </p:nvPicPr>
        <p:blipFill>
          <a:blip r:embed="rId2"/>
          <a:stretch>
            <a:fillRect/>
          </a:stretch>
        </p:blipFill>
        <p:spPr>
          <a:xfrm>
            <a:off x="2313054" y="3275183"/>
            <a:ext cx="4829175" cy="476250"/>
          </a:xfrm>
          <a:prstGeom prst="rect">
            <a:avLst/>
          </a:prstGeom>
        </p:spPr>
      </p:pic>
    </p:spTree>
    <p:extLst>
      <p:ext uri="{BB962C8B-B14F-4D97-AF65-F5344CB8AC3E}">
        <p14:creationId xmlns:p14="http://schemas.microsoft.com/office/powerpoint/2010/main" val="2131398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EE40-E233-4EF1-9E30-1F585995C1BE}"/>
              </a:ext>
            </a:extLst>
          </p:cNvPr>
          <p:cNvSpPr>
            <a:spLocks noGrp="1"/>
          </p:cNvSpPr>
          <p:nvPr>
            <p:ph type="title"/>
          </p:nvPr>
        </p:nvSpPr>
        <p:spPr/>
        <p:txBody>
          <a:bodyPr/>
          <a:lstStyle/>
          <a:p>
            <a:r>
              <a:rPr lang="en-US" dirty="0"/>
              <a:t>Add new field - Views</a:t>
            </a:r>
            <a:endParaRPr lang="bg-BG" dirty="0"/>
          </a:p>
        </p:txBody>
      </p:sp>
      <p:sp>
        <p:nvSpPr>
          <p:cNvPr id="3" name="Text Placeholder 2">
            <a:extLst>
              <a:ext uri="{FF2B5EF4-FFF2-40B4-BE49-F238E27FC236}">
                <a16:creationId xmlns:a16="http://schemas.microsoft.com/office/drawing/2014/main" id="{0C8BE385-F2C0-41B8-8939-F0515C5E5816}"/>
              </a:ext>
            </a:extLst>
          </p:cNvPr>
          <p:cNvSpPr>
            <a:spLocks noGrp="1"/>
          </p:cNvSpPr>
          <p:nvPr>
            <p:ph type="body" idx="1"/>
          </p:nvPr>
        </p:nvSpPr>
        <p:spPr>
          <a:xfrm>
            <a:off x="1730000" y="1420238"/>
            <a:ext cx="9385200" cy="5317788"/>
          </a:xfrm>
        </p:spPr>
        <p:txBody>
          <a:bodyPr/>
          <a:lstStyle/>
          <a:p>
            <a:r>
              <a:rPr lang="en-US" dirty="0"/>
              <a:t>List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Edit</a:t>
            </a:r>
            <a:endParaRPr lang="bg-BG" dirty="0"/>
          </a:p>
        </p:txBody>
      </p:sp>
      <p:pic>
        <p:nvPicPr>
          <p:cNvPr id="5" name="Picture 4">
            <a:extLst>
              <a:ext uri="{FF2B5EF4-FFF2-40B4-BE49-F238E27FC236}">
                <a16:creationId xmlns:a16="http://schemas.microsoft.com/office/drawing/2014/main" id="{FFB943D2-5BC0-41E6-94EC-2664640BE3EC}"/>
              </a:ext>
            </a:extLst>
          </p:cNvPr>
          <p:cNvPicPr>
            <a:picLocks noChangeAspect="1"/>
          </p:cNvPicPr>
          <p:nvPr/>
        </p:nvPicPr>
        <p:blipFill>
          <a:blip r:embed="rId2"/>
          <a:stretch>
            <a:fillRect/>
          </a:stretch>
        </p:blipFill>
        <p:spPr>
          <a:xfrm>
            <a:off x="3121059" y="1816168"/>
            <a:ext cx="3623452" cy="2223248"/>
          </a:xfrm>
          <a:prstGeom prst="rect">
            <a:avLst/>
          </a:prstGeom>
        </p:spPr>
      </p:pic>
      <p:pic>
        <p:nvPicPr>
          <p:cNvPr id="6146" name="Picture 2" descr="The developer has typed the letter R for the attribute value of asp-for in the second label element of the view. An Intellisense contextual menu has appeared showing the available fields, including Rating, which is highlighted in the list automatically. When the developer clicks the field or presses Enter on the keyboard, the value will be set to Rating.">
            <a:extLst>
              <a:ext uri="{FF2B5EF4-FFF2-40B4-BE49-F238E27FC236}">
                <a16:creationId xmlns:a16="http://schemas.microsoft.com/office/drawing/2014/main" id="{4011BCF9-F196-425F-AF73-8909D9370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114" y="4400452"/>
            <a:ext cx="3596397" cy="224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767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3856-D0A0-4260-9B95-F2FF755EB59C}"/>
              </a:ext>
            </a:extLst>
          </p:cNvPr>
          <p:cNvSpPr>
            <a:spLocks noGrp="1"/>
          </p:cNvSpPr>
          <p:nvPr>
            <p:ph type="title"/>
          </p:nvPr>
        </p:nvSpPr>
        <p:spPr/>
        <p:txBody>
          <a:bodyPr/>
          <a:lstStyle/>
          <a:p>
            <a:r>
              <a:rPr lang="en-US" dirty="0"/>
              <a:t>Add new field – Seed data</a:t>
            </a:r>
            <a:endParaRPr lang="bg-BG" dirty="0"/>
          </a:p>
        </p:txBody>
      </p:sp>
      <p:sp>
        <p:nvSpPr>
          <p:cNvPr id="3" name="Text Placeholder 2">
            <a:extLst>
              <a:ext uri="{FF2B5EF4-FFF2-40B4-BE49-F238E27FC236}">
                <a16:creationId xmlns:a16="http://schemas.microsoft.com/office/drawing/2014/main" id="{4FFF120E-ECD5-4E59-912D-7CEA0ED7A4CB}"/>
              </a:ext>
            </a:extLst>
          </p:cNvPr>
          <p:cNvSpPr>
            <a:spLocks noGrp="1"/>
          </p:cNvSpPr>
          <p:nvPr>
            <p:ph type="body" idx="1"/>
          </p:nvPr>
        </p:nvSpPr>
        <p:spPr/>
        <p:txBody>
          <a:bodyPr/>
          <a:lstStyle/>
          <a:p>
            <a:r>
              <a:rPr lang="en-US" dirty="0"/>
              <a:t>Update the </a:t>
            </a:r>
            <a:r>
              <a:rPr lang="en-US" dirty="0" err="1"/>
              <a:t>SeedData</a:t>
            </a:r>
            <a:r>
              <a:rPr lang="en-US" dirty="0"/>
              <a:t> class so that it provides a value for the new column. A sample change is shown below, but you'll want to make this change for each new Movie.</a:t>
            </a:r>
            <a:endParaRPr lang="bg-BG" dirty="0"/>
          </a:p>
        </p:txBody>
      </p:sp>
      <p:pic>
        <p:nvPicPr>
          <p:cNvPr id="5" name="Picture 4">
            <a:extLst>
              <a:ext uri="{FF2B5EF4-FFF2-40B4-BE49-F238E27FC236}">
                <a16:creationId xmlns:a16="http://schemas.microsoft.com/office/drawing/2014/main" id="{D82F2FF0-3724-49CF-B863-BB09DEFB6CB6}"/>
              </a:ext>
            </a:extLst>
          </p:cNvPr>
          <p:cNvPicPr>
            <a:picLocks noChangeAspect="1"/>
          </p:cNvPicPr>
          <p:nvPr/>
        </p:nvPicPr>
        <p:blipFill>
          <a:blip r:embed="rId2"/>
          <a:stretch>
            <a:fillRect/>
          </a:stretch>
        </p:blipFill>
        <p:spPr>
          <a:xfrm>
            <a:off x="2278096" y="3194237"/>
            <a:ext cx="6572250" cy="1971675"/>
          </a:xfrm>
          <a:prstGeom prst="rect">
            <a:avLst/>
          </a:prstGeom>
        </p:spPr>
      </p:pic>
    </p:spTree>
    <p:extLst>
      <p:ext uri="{BB962C8B-B14F-4D97-AF65-F5344CB8AC3E}">
        <p14:creationId xmlns:p14="http://schemas.microsoft.com/office/powerpoint/2010/main" val="3045691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E810-2BBC-431A-8CCF-C77A19D052A0}"/>
              </a:ext>
            </a:extLst>
          </p:cNvPr>
          <p:cNvSpPr>
            <a:spLocks noGrp="1"/>
          </p:cNvSpPr>
          <p:nvPr>
            <p:ph type="title"/>
          </p:nvPr>
        </p:nvSpPr>
        <p:spPr/>
        <p:txBody>
          <a:bodyPr/>
          <a:lstStyle/>
          <a:p>
            <a:r>
              <a:rPr lang="en-US" dirty="0"/>
              <a:t>Add new field – Migration</a:t>
            </a:r>
            <a:endParaRPr lang="bg-BG" dirty="0"/>
          </a:p>
        </p:txBody>
      </p:sp>
      <p:sp>
        <p:nvSpPr>
          <p:cNvPr id="3" name="Text Placeholder 2">
            <a:extLst>
              <a:ext uri="{FF2B5EF4-FFF2-40B4-BE49-F238E27FC236}">
                <a16:creationId xmlns:a16="http://schemas.microsoft.com/office/drawing/2014/main" id="{EB9188C1-6430-4467-A86A-AEC35AB2DCCC}"/>
              </a:ext>
            </a:extLst>
          </p:cNvPr>
          <p:cNvSpPr>
            <a:spLocks noGrp="1"/>
          </p:cNvSpPr>
          <p:nvPr>
            <p:ph type="body" idx="1"/>
          </p:nvPr>
        </p:nvSpPr>
        <p:spPr>
          <a:xfrm>
            <a:off x="1730000" y="2090067"/>
            <a:ext cx="9385200" cy="4317218"/>
          </a:xfrm>
        </p:spPr>
        <p:txBody>
          <a:bodyPr/>
          <a:lstStyle/>
          <a:p>
            <a:r>
              <a:rPr lang="en-US" dirty="0"/>
              <a:t>In the PMC, enter the following commands:</a:t>
            </a:r>
          </a:p>
          <a:p>
            <a:endParaRPr lang="en-US" dirty="0"/>
          </a:p>
          <a:p>
            <a:endParaRPr lang="en-US" dirty="0"/>
          </a:p>
          <a:p>
            <a:endParaRPr lang="en-US" dirty="0"/>
          </a:p>
          <a:p>
            <a:r>
              <a:rPr lang="en-US" dirty="0"/>
              <a:t>The </a:t>
            </a:r>
            <a:r>
              <a:rPr lang="en-US" dirty="0">
                <a:solidFill>
                  <a:schemeClr val="accent1">
                    <a:lumMod val="60000"/>
                    <a:lumOff val="40000"/>
                  </a:schemeClr>
                </a:solidFill>
              </a:rPr>
              <a:t>Add-Migration</a:t>
            </a:r>
            <a:r>
              <a:rPr lang="en-US" dirty="0"/>
              <a:t> command tells the migration framework to examine the current Movie model with the current Movie DB schema and create the necessary code to migrate the DB to the new model.</a:t>
            </a:r>
          </a:p>
          <a:p>
            <a:endParaRPr lang="en-US" dirty="0"/>
          </a:p>
          <a:p>
            <a:r>
              <a:rPr lang="en-US" dirty="0"/>
              <a:t>The name "Rating" is arbitrary and is used to name the migration file. It's helpful to use a meaningful name for the migration file.</a:t>
            </a:r>
          </a:p>
          <a:p>
            <a:endParaRPr lang="en-US" dirty="0"/>
          </a:p>
          <a:p>
            <a:r>
              <a:rPr lang="en-US" dirty="0"/>
              <a:t>If all the records in the DB are deleted, the initialize method will seed the DB and include the Rating field.</a:t>
            </a:r>
            <a:endParaRPr lang="bg-BG" dirty="0"/>
          </a:p>
        </p:txBody>
      </p:sp>
      <p:pic>
        <p:nvPicPr>
          <p:cNvPr id="5" name="Picture 4">
            <a:extLst>
              <a:ext uri="{FF2B5EF4-FFF2-40B4-BE49-F238E27FC236}">
                <a16:creationId xmlns:a16="http://schemas.microsoft.com/office/drawing/2014/main" id="{66782244-2BA3-4F14-A612-65AFBC51E384}"/>
              </a:ext>
            </a:extLst>
          </p:cNvPr>
          <p:cNvPicPr>
            <a:picLocks noChangeAspect="1"/>
          </p:cNvPicPr>
          <p:nvPr/>
        </p:nvPicPr>
        <p:blipFill>
          <a:blip r:embed="rId2"/>
          <a:stretch>
            <a:fillRect/>
          </a:stretch>
        </p:blipFill>
        <p:spPr>
          <a:xfrm>
            <a:off x="2279920" y="2617956"/>
            <a:ext cx="2171700" cy="571500"/>
          </a:xfrm>
          <a:prstGeom prst="rect">
            <a:avLst/>
          </a:prstGeom>
        </p:spPr>
      </p:pic>
    </p:spTree>
    <p:extLst>
      <p:ext uri="{BB962C8B-B14F-4D97-AF65-F5344CB8AC3E}">
        <p14:creationId xmlns:p14="http://schemas.microsoft.com/office/powerpoint/2010/main" val="4084606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8CEE-81DC-4FC0-8CC2-A8938E4030D3}"/>
              </a:ext>
            </a:extLst>
          </p:cNvPr>
          <p:cNvSpPr>
            <a:spLocks noGrp="1"/>
          </p:cNvSpPr>
          <p:nvPr>
            <p:ph type="title"/>
          </p:nvPr>
        </p:nvSpPr>
        <p:spPr/>
        <p:txBody>
          <a:bodyPr/>
          <a:lstStyle/>
          <a:p>
            <a:r>
              <a:rPr lang="en-US" dirty="0"/>
              <a:t>Add validation</a:t>
            </a:r>
            <a:endParaRPr lang="bg-BG" dirty="0"/>
          </a:p>
        </p:txBody>
      </p:sp>
      <p:sp>
        <p:nvSpPr>
          <p:cNvPr id="3" name="Text Placeholder 2">
            <a:extLst>
              <a:ext uri="{FF2B5EF4-FFF2-40B4-BE49-F238E27FC236}">
                <a16:creationId xmlns:a16="http://schemas.microsoft.com/office/drawing/2014/main" id="{89612F06-680B-4804-A71E-C5556B168435}"/>
              </a:ext>
            </a:extLst>
          </p:cNvPr>
          <p:cNvSpPr>
            <a:spLocks noGrp="1"/>
          </p:cNvSpPr>
          <p:nvPr>
            <p:ph type="body" idx="1"/>
          </p:nvPr>
        </p:nvSpPr>
        <p:spPr>
          <a:xfrm>
            <a:off x="1730000" y="1335932"/>
            <a:ext cx="9385200" cy="4921180"/>
          </a:xfrm>
        </p:spPr>
        <p:txBody>
          <a:bodyPr/>
          <a:lstStyle/>
          <a:p>
            <a:pPr marL="120650" indent="0">
              <a:buNone/>
            </a:pPr>
            <a:r>
              <a:rPr lang="en-US" dirty="0"/>
              <a:t>Modify Movie model by adding validation rules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120650" indent="0">
              <a:buNone/>
            </a:pPr>
            <a:r>
              <a:rPr lang="en-US" dirty="0">
                <a:hlinkClick r:id="rId2"/>
              </a:rPr>
              <a:t>https://docs.microsoft.com/en-us/aspnet/core/tutorials/first-mvc-app/validation</a:t>
            </a:r>
            <a:r>
              <a:rPr lang="en-US" dirty="0"/>
              <a:t>   </a:t>
            </a:r>
            <a:endParaRPr lang="bg-BG" dirty="0"/>
          </a:p>
        </p:txBody>
      </p:sp>
      <p:pic>
        <p:nvPicPr>
          <p:cNvPr id="5" name="Picture 4">
            <a:extLst>
              <a:ext uri="{FF2B5EF4-FFF2-40B4-BE49-F238E27FC236}">
                <a16:creationId xmlns:a16="http://schemas.microsoft.com/office/drawing/2014/main" id="{E6780D69-8225-433E-8BBE-5517C2AEEAC1}"/>
              </a:ext>
            </a:extLst>
          </p:cNvPr>
          <p:cNvPicPr>
            <a:picLocks noChangeAspect="1"/>
          </p:cNvPicPr>
          <p:nvPr/>
        </p:nvPicPr>
        <p:blipFill>
          <a:blip r:embed="rId3"/>
          <a:stretch>
            <a:fillRect/>
          </a:stretch>
        </p:blipFill>
        <p:spPr>
          <a:xfrm>
            <a:off x="1972140" y="1897298"/>
            <a:ext cx="4123860" cy="3798448"/>
          </a:xfrm>
          <a:prstGeom prst="rect">
            <a:avLst/>
          </a:prstGeom>
        </p:spPr>
      </p:pic>
    </p:spTree>
    <p:extLst>
      <p:ext uri="{BB962C8B-B14F-4D97-AF65-F5344CB8AC3E}">
        <p14:creationId xmlns:p14="http://schemas.microsoft.com/office/powerpoint/2010/main" val="318580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1DCA-7A24-4A20-937E-CDEC2B45901B}"/>
              </a:ext>
            </a:extLst>
          </p:cNvPr>
          <p:cNvSpPr>
            <a:spLocks noGrp="1"/>
          </p:cNvSpPr>
          <p:nvPr>
            <p:ph type="title"/>
          </p:nvPr>
        </p:nvSpPr>
        <p:spPr/>
        <p:txBody>
          <a:bodyPr/>
          <a:lstStyle/>
          <a:p>
            <a:r>
              <a:rPr lang="en-US" dirty="0"/>
              <a:t>Database</a:t>
            </a:r>
            <a:endParaRPr lang="bg-BG" dirty="0"/>
          </a:p>
        </p:txBody>
      </p:sp>
      <p:sp>
        <p:nvSpPr>
          <p:cNvPr id="3" name="Text Placeholder 2">
            <a:extLst>
              <a:ext uri="{FF2B5EF4-FFF2-40B4-BE49-F238E27FC236}">
                <a16:creationId xmlns:a16="http://schemas.microsoft.com/office/drawing/2014/main" id="{1499F0BE-AB9C-4FFD-8D7F-99D0D207A403}"/>
              </a:ext>
            </a:extLst>
          </p:cNvPr>
          <p:cNvSpPr>
            <a:spLocks noGrp="1"/>
          </p:cNvSpPr>
          <p:nvPr>
            <p:ph type="body" idx="1"/>
          </p:nvPr>
        </p:nvSpPr>
        <p:spPr/>
        <p:txBody>
          <a:bodyPr/>
          <a:lstStyle/>
          <a:p>
            <a:r>
              <a:rPr lang="en-US" dirty="0"/>
              <a:t>A database is a data structure that stores organized information. </a:t>
            </a:r>
          </a:p>
          <a:p>
            <a:endParaRPr lang="en-US" dirty="0"/>
          </a:p>
          <a:p>
            <a:r>
              <a:rPr lang="en-US" dirty="0"/>
              <a:t>Most databases contain multiple tables, which may each include several different fields. </a:t>
            </a:r>
          </a:p>
          <a:p>
            <a:pPr lvl="1"/>
            <a:r>
              <a:rPr lang="en-US" dirty="0"/>
              <a:t>For example, a company database may include tables for products, employees, and financial records. </a:t>
            </a:r>
          </a:p>
          <a:p>
            <a:pPr lvl="1"/>
            <a:r>
              <a:rPr lang="en-US" dirty="0"/>
              <a:t>Each of these tables would have different fields that are relevant to the information stored in the table.</a:t>
            </a:r>
            <a:endParaRPr lang="bg-BG" dirty="0"/>
          </a:p>
        </p:txBody>
      </p:sp>
    </p:spTree>
    <p:extLst>
      <p:ext uri="{BB962C8B-B14F-4D97-AF65-F5344CB8AC3E}">
        <p14:creationId xmlns:p14="http://schemas.microsoft.com/office/powerpoint/2010/main" val="3634836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A1A5-5E31-4B82-8424-A2C5D03E7B6B}"/>
              </a:ext>
            </a:extLst>
          </p:cNvPr>
          <p:cNvSpPr>
            <a:spLocks noGrp="1"/>
          </p:cNvSpPr>
          <p:nvPr>
            <p:ph type="title"/>
          </p:nvPr>
        </p:nvSpPr>
        <p:spPr/>
        <p:txBody>
          <a:bodyPr/>
          <a:lstStyle/>
          <a:p>
            <a:r>
              <a:rPr lang="en-US" dirty="0"/>
              <a:t>References</a:t>
            </a:r>
            <a:endParaRPr lang="bg-BG" dirty="0"/>
          </a:p>
        </p:txBody>
      </p:sp>
      <p:sp>
        <p:nvSpPr>
          <p:cNvPr id="3" name="Text Placeholder 2">
            <a:extLst>
              <a:ext uri="{FF2B5EF4-FFF2-40B4-BE49-F238E27FC236}">
                <a16:creationId xmlns:a16="http://schemas.microsoft.com/office/drawing/2014/main" id="{8341FDB2-A16C-4169-8D62-994E64D04065}"/>
              </a:ext>
            </a:extLst>
          </p:cNvPr>
          <p:cNvSpPr>
            <a:spLocks noGrp="1"/>
          </p:cNvSpPr>
          <p:nvPr>
            <p:ph type="body" idx="1"/>
          </p:nvPr>
        </p:nvSpPr>
        <p:spPr>
          <a:xfrm>
            <a:off x="1730000" y="1374843"/>
            <a:ext cx="10170170" cy="4596923"/>
          </a:xfrm>
        </p:spPr>
        <p:txBody>
          <a:bodyPr/>
          <a:lstStyle/>
          <a:p>
            <a:r>
              <a:rPr lang="en-US" dirty="0">
                <a:hlinkClick r:id="rId2"/>
              </a:rPr>
              <a:t>https://docs.microsoft.com/en-us/aspnet/core/tutorials/first-mvc-app/start-mvc</a:t>
            </a:r>
            <a:endParaRPr lang="en-US" dirty="0"/>
          </a:p>
          <a:p>
            <a:endParaRPr lang="en-US" dirty="0"/>
          </a:p>
          <a:p>
            <a:r>
              <a:rPr lang="en-US" dirty="0">
                <a:hlinkClick r:id="rId3"/>
              </a:rPr>
              <a:t>https://www.c-sharpcorner.com/blogs/entity-framework-code-first-vs-database-first-approach</a:t>
            </a:r>
            <a:endParaRPr lang="en-US" dirty="0"/>
          </a:p>
          <a:p>
            <a:endParaRPr lang="en-US" dirty="0"/>
          </a:p>
          <a:p>
            <a:r>
              <a:rPr lang="en-US" dirty="0">
                <a:hlinkClick r:id="rId4"/>
              </a:rPr>
              <a:t>https://docs.microsoft.com/en-us/aspnet/core/mvc/views/tag-helpers/intro?view=aspnetcore-5.0</a:t>
            </a:r>
            <a:r>
              <a:rPr lang="en-US" dirty="0"/>
              <a:t>  </a:t>
            </a:r>
          </a:p>
          <a:p>
            <a:endParaRPr lang="en-US" dirty="0"/>
          </a:p>
          <a:p>
            <a:r>
              <a:rPr lang="en-US" dirty="0">
                <a:hlinkClick r:id="rId5"/>
              </a:rPr>
              <a:t>https://docs.microsoft.com/en-us/dotnet/csharp/language-reference/operators/lambda-expressions</a:t>
            </a:r>
            <a:r>
              <a:rPr lang="en-US" dirty="0"/>
              <a:t> </a:t>
            </a:r>
          </a:p>
          <a:p>
            <a:endParaRPr lang="en-US" dirty="0"/>
          </a:p>
          <a:p>
            <a:r>
              <a:rPr lang="en-US" dirty="0">
                <a:hlinkClick r:id="rId6"/>
              </a:rPr>
              <a:t>https://docs.microsoft.com/en-us/aspnet/core/mvc/overview?view=aspnetcore-5.0</a:t>
            </a:r>
            <a:r>
              <a:rPr lang="en-US" dirty="0"/>
              <a:t> </a:t>
            </a:r>
          </a:p>
          <a:p>
            <a:endParaRPr lang="bg-BG" dirty="0"/>
          </a:p>
        </p:txBody>
      </p:sp>
    </p:spTree>
    <p:extLst>
      <p:ext uri="{BB962C8B-B14F-4D97-AF65-F5344CB8AC3E}">
        <p14:creationId xmlns:p14="http://schemas.microsoft.com/office/powerpoint/2010/main" val="2254993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5BB5-3F10-4F03-9744-321F834641BA}"/>
              </a:ext>
            </a:extLst>
          </p:cNvPr>
          <p:cNvSpPr>
            <a:spLocks noGrp="1"/>
          </p:cNvSpPr>
          <p:nvPr>
            <p:ph type="title"/>
          </p:nvPr>
        </p:nvSpPr>
        <p:spPr/>
        <p:txBody>
          <a:bodyPr/>
          <a:lstStyle/>
          <a:p>
            <a:r>
              <a:rPr lang="en-US" dirty="0"/>
              <a:t>Homework – Students, part 2</a:t>
            </a:r>
            <a:endParaRPr lang="bg-BG" dirty="0"/>
          </a:p>
        </p:txBody>
      </p:sp>
      <p:sp>
        <p:nvSpPr>
          <p:cNvPr id="3" name="Text Placeholder 2">
            <a:extLst>
              <a:ext uri="{FF2B5EF4-FFF2-40B4-BE49-F238E27FC236}">
                <a16:creationId xmlns:a16="http://schemas.microsoft.com/office/drawing/2014/main" id="{3A1E41A4-8588-44BC-B023-FD2650C44621}"/>
              </a:ext>
            </a:extLst>
          </p:cNvPr>
          <p:cNvSpPr>
            <a:spLocks noGrp="1"/>
          </p:cNvSpPr>
          <p:nvPr>
            <p:ph type="body" idx="1"/>
          </p:nvPr>
        </p:nvSpPr>
        <p:spPr>
          <a:xfrm>
            <a:off x="1730000" y="1173804"/>
            <a:ext cx="9385200" cy="5453975"/>
          </a:xfrm>
        </p:spPr>
        <p:txBody>
          <a:bodyPr/>
          <a:lstStyle/>
          <a:p>
            <a:r>
              <a:rPr lang="en-US" sz="1600" dirty="0"/>
              <a:t>Create new ASP.NET Core MVC web project using the default template</a:t>
            </a:r>
          </a:p>
          <a:p>
            <a:r>
              <a:rPr lang="en-US" sz="1600" dirty="0"/>
              <a:t>Create a registration form with appropriate validation, containing following fields:</a:t>
            </a:r>
          </a:p>
          <a:p>
            <a:pPr lvl="1"/>
            <a:r>
              <a:rPr lang="en-US" sz="1400" dirty="0"/>
              <a:t>First name – string, required</a:t>
            </a:r>
          </a:p>
          <a:p>
            <a:pPr lvl="1"/>
            <a:r>
              <a:rPr lang="en-US" sz="1400" dirty="0"/>
              <a:t>Last name – string, required</a:t>
            </a:r>
          </a:p>
          <a:p>
            <a:pPr lvl="1"/>
            <a:r>
              <a:rPr lang="en-US" sz="1400" dirty="0"/>
              <a:t>Email – email, required</a:t>
            </a:r>
          </a:p>
          <a:p>
            <a:pPr lvl="1"/>
            <a:r>
              <a:rPr lang="en-US" sz="1400" dirty="0"/>
              <a:t>Gender – radio button with options man, woman, other</a:t>
            </a:r>
          </a:p>
          <a:p>
            <a:pPr lvl="1"/>
            <a:r>
              <a:rPr lang="en-US" sz="1400" dirty="0"/>
              <a:t>Subscribe me – checkbox, Boolean</a:t>
            </a:r>
          </a:p>
          <a:p>
            <a:pPr lvl="1"/>
            <a:r>
              <a:rPr lang="en-US" sz="1400" dirty="0"/>
              <a:t>Country – list of countries, required</a:t>
            </a:r>
          </a:p>
          <a:p>
            <a:pPr lvl="1"/>
            <a:r>
              <a:rPr lang="en-US" sz="1400" dirty="0"/>
              <a:t>Photo – file </a:t>
            </a:r>
          </a:p>
          <a:p>
            <a:endParaRPr lang="en-US" sz="1600" dirty="0"/>
          </a:p>
          <a:p>
            <a:r>
              <a:rPr lang="en-US" sz="1600" dirty="0"/>
              <a:t>Implement functionality to save information in the database</a:t>
            </a:r>
          </a:p>
          <a:p>
            <a:r>
              <a:rPr lang="en-US" sz="1600" dirty="0"/>
              <a:t>Create a page displaying list of all students with links to Add, Delete, Edit*</a:t>
            </a:r>
          </a:p>
          <a:p>
            <a:endParaRPr lang="en-US" sz="1600" dirty="0"/>
          </a:p>
        </p:txBody>
      </p:sp>
    </p:spTree>
    <p:extLst>
      <p:ext uri="{BB962C8B-B14F-4D97-AF65-F5344CB8AC3E}">
        <p14:creationId xmlns:p14="http://schemas.microsoft.com/office/powerpoint/2010/main" val="365026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2A5A-F84F-4AE4-A78E-6D8BD88F3F3A}"/>
              </a:ext>
            </a:extLst>
          </p:cNvPr>
          <p:cNvSpPr>
            <a:spLocks noGrp="1"/>
          </p:cNvSpPr>
          <p:nvPr>
            <p:ph type="title"/>
          </p:nvPr>
        </p:nvSpPr>
        <p:spPr/>
        <p:txBody>
          <a:bodyPr/>
          <a:lstStyle/>
          <a:p>
            <a:r>
              <a:rPr lang="en-US" dirty="0"/>
              <a:t>Databases</a:t>
            </a:r>
            <a:endParaRPr lang="bg-BG" dirty="0"/>
          </a:p>
        </p:txBody>
      </p:sp>
      <p:sp>
        <p:nvSpPr>
          <p:cNvPr id="3" name="Text Placeholder 2">
            <a:extLst>
              <a:ext uri="{FF2B5EF4-FFF2-40B4-BE49-F238E27FC236}">
                <a16:creationId xmlns:a16="http://schemas.microsoft.com/office/drawing/2014/main" id="{55CDDF3D-015A-45FE-BDE5-89CF28CDE58B}"/>
              </a:ext>
            </a:extLst>
          </p:cNvPr>
          <p:cNvSpPr>
            <a:spLocks noGrp="1"/>
          </p:cNvSpPr>
          <p:nvPr>
            <p:ph type="body" idx="1"/>
          </p:nvPr>
        </p:nvSpPr>
        <p:spPr>
          <a:xfrm>
            <a:off x="1730000" y="1258111"/>
            <a:ext cx="9385200" cy="5252937"/>
          </a:xfrm>
        </p:spPr>
        <p:txBody>
          <a:bodyPr/>
          <a:lstStyle/>
          <a:p>
            <a:r>
              <a:rPr lang="en-US" dirty="0"/>
              <a:t>Nearly all e-commerce sites uses databases to store product inventory and customer information. These sites use a database management system (or DBMS), such as Microsoft SQL Server or MySQL as the "back end" to the website. </a:t>
            </a:r>
          </a:p>
          <a:p>
            <a:endParaRPr lang="en-US" dirty="0"/>
          </a:p>
          <a:p>
            <a:r>
              <a:rPr lang="en-US" dirty="0"/>
              <a:t>By storing website data in a database, the data can be easily searched, sorted, and updated. This flexibility is important for e-commerce sites and other types of dynamic websites.</a:t>
            </a:r>
          </a:p>
          <a:p>
            <a:endParaRPr lang="en-US" dirty="0"/>
          </a:p>
          <a:p>
            <a:r>
              <a:rPr lang="en-US" dirty="0"/>
              <a:t>Early databases were relatively "flat," which means they were limited to simple rows and columns, like a spreadsheet. </a:t>
            </a:r>
          </a:p>
          <a:p>
            <a:endParaRPr lang="en-US" dirty="0"/>
          </a:p>
          <a:p>
            <a:r>
              <a:rPr lang="en-US" dirty="0"/>
              <a:t>Relational databases allow users to access, update, and search information based on the relationship of data stored in different tables. Relational databases can also run queries that involve multiple databases. </a:t>
            </a:r>
          </a:p>
          <a:p>
            <a:endParaRPr lang="en-US" dirty="0"/>
          </a:p>
          <a:p>
            <a:r>
              <a:rPr lang="en-US" dirty="0"/>
              <a:t>While early databases could only store text or numeric data, modern databases also let users store other data types such as sound clips, pictures, and videos.</a:t>
            </a:r>
            <a:endParaRPr lang="bg-BG" dirty="0"/>
          </a:p>
        </p:txBody>
      </p:sp>
    </p:spTree>
    <p:extLst>
      <p:ext uri="{BB962C8B-B14F-4D97-AF65-F5344CB8AC3E}">
        <p14:creationId xmlns:p14="http://schemas.microsoft.com/office/powerpoint/2010/main" val="183912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54CE-A449-4AF1-91CD-049E4A12950F}"/>
              </a:ext>
            </a:extLst>
          </p:cNvPr>
          <p:cNvSpPr>
            <a:spLocks noGrp="1"/>
          </p:cNvSpPr>
          <p:nvPr>
            <p:ph type="title"/>
          </p:nvPr>
        </p:nvSpPr>
        <p:spPr/>
        <p:txBody>
          <a:bodyPr/>
          <a:lstStyle/>
          <a:p>
            <a:r>
              <a:rPr lang="en-US" dirty="0"/>
              <a:t>Types of databases</a:t>
            </a:r>
            <a:endParaRPr lang="bg-BG" dirty="0"/>
          </a:p>
        </p:txBody>
      </p:sp>
      <p:sp>
        <p:nvSpPr>
          <p:cNvPr id="3" name="Text Placeholder 2">
            <a:extLst>
              <a:ext uri="{FF2B5EF4-FFF2-40B4-BE49-F238E27FC236}">
                <a16:creationId xmlns:a16="http://schemas.microsoft.com/office/drawing/2014/main" id="{09A22AA1-567E-4A09-9D40-4DE72B0F8BE5}"/>
              </a:ext>
            </a:extLst>
          </p:cNvPr>
          <p:cNvSpPr>
            <a:spLocks noGrp="1"/>
          </p:cNvSpPr>
          <p:nvPr>
            <p:ph type="body" idx="1"/>
          </p:nvPr>
        </p:nvSpPr>
        <p:spPr>
          <a:xfrm>
            <a:off x="1730000" y="5869022"/>
            <a:ext cx="9385200" cy="576158"/>
          </a:xfrm>
        </p:spPr>
        <p:txBody>
          <a:bodyPr/>
          <a:lstStyle/>
          <a:p>
            <a:r>
              <a:rPr lang="en-US" dirty="0">
                <a:hlinkClick r:id="rId2"/>
              </a:rPr>
              <a:t>https://www.tutorialspoint.com/Types-of-databases</a:t>
            </a:r>
            <a:r>
              <a:rPr lang="en-US" dirty="0"/>
              <a:t> </a:t>
            </a:r>
            <a:endParaRPr lang="bg-BG" dirty="0"/>
          </a:p>
        </p:txBody>
      </p:sp>
      <p:pic>
        <p:nvPicPr>
          <p:cNvPr id="1026" name="Picture 2">
            <a:extLst>
              <a:ext uri="{FF2B5EF4-FFF2-40B4-BE49-F238E27FC236}">
                <a16:creationId xmlns:a16="http://schemas.microsoft.com/office/drawing/2014/main" id="{D34CE5BA-E8E8-43EF-BEE0-1D4693B62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000" y="1475563"/>
            <a:ext cx="7388060" cy="4148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61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A4849-E02A-4A14-AE47-8D08EA338CA9}"/>
              </a:ext>
            </a:extLst>
          </p:cNvPr>
          <p:cNvSpPr>
            <a:spLocks noGrp="1"/>
          </p:cNvSpPr>
          <p:nvPr>
            <p:ph type="ctrTitle"/>
          </p:nvPr>
        </p:nvSpPr>
        <p:spPr/>
        <p:txBody>
          <a:bodyPr/>
          <a:lstStyle/>
          <a:p>
            <a:r>
              <a:rPr lang="en-US" dirty="0"/>
              <a:t>Code first and database first</a:t>
            </a:r>
            <a:br>
              <a:rPr lang="en-US" dirty="0"/>
            </a:br>
            <a:endParaRPr lang="bg-BG" dirty="0"/>
          </a:p>
        </p:txBody>
      </p:sp>
      <p:sp>
        <p:nvSpPr>
          <p:cNvPr id="5" name="Subtitle 4">
            <a:extLst>
              <a:ext uri="{FF2B5EF4-FFF2-40B4-BE49-F238E27FC236}">
                <a16:creationId xmlns:a16="http://schemas.microsoft.com/office/drawing/2014/main" id="{BD7B9C08-4DD4-4A88-ABC1-968B9361E5AB}"/>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17766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654-773E-492A-930C-D928DEC28AEA}"/>
              </a:ext>
            </a:extLst>
          </p:cNvPr>
          <p:cNvSpPr>
            <a:spLocks noGrp="1"/>
          </p:cNvSpPr>
          <p:nvPr>
            <p:ph type="title"/>
          </p:nvPr>
        </p:nvSpPr>
        <p:spPr/>
        <p:txBody>
          <a:bodyPr/>
          <a:lstStyle/>
          <a:p>
            <a:r>
              <a:rPr lang="en-US" dirty="0"/>
              <a:t>Code First Approach</a:t>
            </a:r>
            <a:endParaRPr lang="bg-BG" dirty="0"/>
          </a:p>
        </p:txBody>
      </p:sp>
      <p:sp>
        <p:nvSpPr>
          <p:cNvPr id="3" name="Text Placeholder 2">
            <a:extLst>
              <a:ext uri="{FF2B5EF4-FFF2-40B4-BE49-F238E27FC236}">
                <a16:creationId xmlns:a16="http://schemas.microsoft.com/office/drawing/2014/main" id="{73A77F44-456F-4FB3-8AE9-B7AA76B4034E}"/>
              </a:ext>
            </a:extLst>
          </p:cNvPr>
          <p:cNvSpPr>
            <a:spLocks noGrp="1"/>
          </p:cNvSpPr>
          <p:nvPr>
            <p:ph type="body" idx="1"/>
          </p:nvPr>
        </p:nvSpPr>
        <p:spPr>
          <a:xfrm>
            <a:off x="1729999" y="1433209"/>
            <a:ext cx="10280417" cy="5252936"/>
          </a:xfrm>
        </p:spPr>
        <p:txBody>
          <a:bodyPr/>
          <a:lstStyle/>
          <a:p>
            <a:pPr marL="120650" indent="0">
              <a:buNone/>
            </a:pPr>
            <a:r>
              <a:rPr lang="en-US" dirty="0"/>
              <a:t>In code first approach we first create entity classes with properties defined in it. Entity framework will create the database and tables based on the entity classes defined. So database is generated from the code. When the dot net code is run database will get created.</a:t>
            </a:r>
          </a:p>
          <a:p>
            <a:pPr marL="120650" indent="0">
              <a:buNone/>
            </a:pPr>
            <a:r>
              <a:rPr lang="en-US" dirty="0"/>
              <a:t> </a:t>
            </a:r>
          </a:p>
          <a:p>
            <a:pPr marL="120650" indent="0">
              <a:buNone/>
            </a:pPr>
            <a:r>
              <a:rPr lang="en-US" dirty="0"/>
              <a:t>Advantages</a:t>
            </a:r>
          </a:p>
          <a:p>
            <a:r>
              <a:rPr lang="en-US" dirty="0"/>
              <a:t>You can create  the database and tables from your business objects.</a:t>
            </a:r>
          </a:p>
          <a:p>
            <a:r>
              <a:rPr lang="en-US" dirty="0"/>
              <a:t>You can specify which related collections are to be eager loaded, or not be serialized at all.</a:t>
            </a:r>
          </a:p>
          <a:p>
            <a:r>
              <a:rPr lang="en-US" dirty="0"/>
              <a:t>Database version control.</a:t>
            </a:r>
          </a:p>
          <a:p>
            <a:r>
              <a:rPr lang="en-US" dirty="0"/>
              <a:t>Good for small applications.</a:t>
            </a:r>
          </a:p>
          <a:p>
            <a:pPr marL="120650" indent="0">
              <a:buNone/>
            </a:pPr>
            <a:endParaRPr lang="en-US" dirty="0"/>
          </a:p>
          <a:p>
            <a:pPr marL="120650" indent="0">
              <a:buNone/>
            </a:pPr>
            <a:r>
              <a:rPr lang="en-US" dirty="0"/>
              <a:t>Disadvantages</a:t>
            </a:r>
          </a:p>
          <a:p>
            <a:r>
              <a:rPr lang="en-US" dirty="0"/>
              <a:t>You have to write everything related to database in the visual studio code.</a:t>
            </a:r>
          </a:p>
          <a:p>
            <a:r>
              <a:rPr lang="en-US" dirty="0"/>
              <a:t>For stored procedures you have to map stored procedure using Fluent API and write Stored Procedure inside the code.</a:t>
            </a:r>
          </a:p>
          <a:p>
            <a:r>
              <a:rPr lang="en-US" dirty="0"/>
              <a:t>If you want to change anything in the database tables you to make changes in the entity classes in the code file and run the update-database from the  package manager console.</a:t>
            </a:r>
          </a:p>
          <a:p>
            <a:r>
              <a:rPr lang="en-US" dirty="0"/>
              <a:t>Not preferred for Data intensive applications. </a:t>
            </a:r>
            <a:endParaRPr lang="bg-BG" dirty="0"/>
          </a:p>
        </p:txBody>
      </p:sp>
    </p:spTree>
    <p:extLst>
      <p:ext uri="{BB962C8B-B14F-4D97-AF65-F5344CB8AC3E}">
        <p14:creationId xmlns:p14="http://schemas.microsoft.com/office/powerpoint/2010/main" val="402581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770F-B5A9-4B49-8B0E-CCB080B90E32}"/>
              </a:ext>
            </a:extLst>
          </p:cNvPr>
          <p:cNvSpPr>
            <a:spLocks noGrp="1"/>
          </p:cNvSpPr>
          <p:nvPr>
            <p:ph type="title"/>
          </p:nvPr>
        </p:nvSpPr>
        <p:spPr/>
        <p:txBody>
          <a:bodyPr/>
          <a:lstStyle/>
          <a:p>
            <a:r>
              <a:rPr lang="en-US" dirty="0"/>
              <a:t>Database First Approach</a:t>
            </a:r>
            <a:endParaRPr lang="bg-BG" dirty="0"/>
          </a:p>
        </p:txBody>
      </p:sp>
      <p:sp>
        <p:nvSpPr>
          <p:cNvPr id="3" name="Text Placeholder 2">
            <a:extLst>
              <a:ext uri="{FF2B5EF4-FFF2-40B4-BE49-F238E27FC236}">
                <a16:creationId xmlns:a16="http://schemas.microsoft.com/office/drawing/2014/main" id="{35DACEDF-ADF5-4B07-A6D4-366C3BE69596}"/>
              </a:ext>
            </a:extLst>
          </p:cNvPr>
          <p:cNvSpPr>
            <a:spLocks noGrp="1"/>
          </p:cNvSpPr>
          <p:nvPr>
            <p:ph type="body" idx="1"/>
          </p:nvPr>
        </p:nvSpPr>
        <p:spPr>
          <a:xfrm>
            <a:off x="1729999" y="1335932"/>
            <a:ext cx="10196111" cy="5285361"/>
          </a:xfrm>
        </p:spPr>
        <p:txBody>
          <a:bodyPr/>
          <a:lstStyle/>
          <a:p>
            <a:pPr marL="120650" indent="0">
              <a:buNone/>
            </a:pPr>
            <a:r>
              <a:rPr lang="en-US" dirty="0"/>
              <a:t>In this approach Database and tables are created first. Then you create entity Data Model using the created database.</a:t>
            </a:r>
          </a:p>
          <a:p>
            <a:pPr marL="120650" indent="0">
              <a:buNone/>
            </a:pPr>
            <a:r>
              <a:rPr lang="en-US" dirty="0"/>
              <a:t> </a:t>
            </a:r>
          </a:p>
          <a:p>
            <a:pPr marL="120650" indent="0">
              <a:buNone/>
            </a:pPr>
            <a:r>
              <a:rPr lang="en-US" dirty="0"/>
              <a:t>Advantages</a:t>
            </a:r>
          </a:p>
          <a:p>
            <a:r>
              <a:rPr lang="en-US" dirty="0"/>
              <a:t>Simple to create the data model</a:t>
            </a:r>
          </a:p>
          <a:p>
            <a:r>
              <a:rPr lang="en-US" dirty="0"/>
              <a:t>Graphical  user interface.</a:t>
            </a:r>
          </a:p>
          <a:p>
            <a:r>
              <a:rPr lang="en-US" dirty="0"/>
              <a:t>Mapping and creation of keys and relationships are easy as you need not have to write any code .</a:t>
            </a:r>
          </a:p>
          <a:p>
            <a:r>
              <a:rPr lang="en-US" dirty="0"/>
              <a:t>Preferred for data intense and large applications</a:t>
            </a:r>
          </a:p>
          <a:p>
            <a:pPr marL="120650" indent="0">
              <a:buNone/>
            </a:pPr>
            <a:endParaRPr lang="en-US" dirty="0"/>
          </a:p>
          <a:p>
            <a:pPr marL="120650" indent="0">
              <a:buNone/>
            </a:pPr>
            <a:r>
              <a:rPr lang="en-US" dirty="0"/>
              <a:t>Disadvantages</a:t>
            </a:r>
          </a:p>
          <a:p>
            <a:r>
              <a:rPr lang="en-US" dirty="0"/>
              <a:t>Using an existing database to generate a .</a:t>
            </a:r>
            <a:r>
              <a:rPr lang="en-US" dirty="0" err="1"/>
              <a:t>edmx</a:t>
            </a:r>
            <a:r>
              <a:rPr lang="en-US" dirty="0"/>
              <a:t> model file and the associated code models results in a giant pile of auto generated code.</a:t>
            </a:r>
          </a:p>
          <a:p>
            <a:r>
              <a:rPr lang="en-US" dirty="0"/>
              <a:t>When you need to add any functionality to generated model you have to extend the model class generated. </a:t>
            </a:r>
          </a:p>
          <a:p>
            <a:pPr marL="120650" indent="0">
              <a:buNone/>
            </a:pPr>
            <a:endParaRPr lang="en-US" dirty="0"/>
          </a:p>
          <a:p>
            <a:pPr marL="120650" indent="0">
              <a:buNone/>
            </a:pPr>
            <a:r>
              <a:rPr lang="en-US" dirty="0"/>
              <a:t>Choosing the appropriate approach is purely based on the applications you are developing. </a:t>
            </a:r>
            <a:endParaRPr lang="bg-BG" dirty="0"/>
          </a:p>
        </p:txBody>
      </p:sp>
    </p:spTree>
    <p:extLst>
      <p:ext uri="{BB962C8B-B14F-4D97-AF65-F5344CB8AC3E}">
        <p14:creationId xmlns:p14="http://schemas.microsoft.com/office/powerpoint/2010/main" val="1921702473"/>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1944</Words>
  <Application>Microsoft Office PowerPoint</Application>
  <PresentationFormat>Widescreen</PresentationFormat>
  <Paragraphs>221</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Lato</vt:lpstr>
      <vt:lpstr>Calibri</vt:lpstr>
      <vt:lpstr>Corbel</vt:lpstr>
      <vt:lpstr>Wingdings 2</vt:lpstr>
      <vt:lpstr>Montserrat</vt:lpstr>
      <vt:lpstr>Arial</vt:lpstr>
      <vt:lpstr>Focus</vt:lpstr>
      <vt:lpstr>Working with Databases</vt:lpstr>
      <vt:lpstr>Table of Contents</vt:lpstr>
      <vt:lpstr>What is database </vt:lpstr>
      <vt:lpstr>Database</vt:lpstr>
      <vt:lpstr>Databases</vt:lpstr>
      <vt:lpstr>Types of databases</vt:lpstr>
      <vt:lpstr>Code first and database first </vt:lpstr>
      <vt:lpstr>Code First Approach</vt:lpstr>
      <vt:lpstr>Database First Approach</vt:lpstr>
      <vt:lpstr>Configuration and connection string </vt:lpstr>
      <vt:lpstr>Add NuGet packages</vt:lpstr>
      <vt:lpstr>Create a database context class</vt:lpstr>
      <vt:lpstr>DB Entity classes</vt:lpstr>
      <vt:lpstr>Add a data model class</vt:lpstr>
      <vt:lpstr>Database context class </vt:lpstr>
      <vt:lpstr>Register the database context</vt:lpstr>
      <vt:lpstr>Add a database connection string</vt:lpstr>
      <vt:lpstr>Database Migrations</vt:lpstr>
      <vt:lpstr>Initial migration</vt:lpstr>
      <vt:lpstr>Initial migration</vt:lpstr>
      <vt:lpstr>The InitialCreate class</vt:lpstr>
      <vt:lpstr>Seed the database</vt:lpstr>
      <vt:lpstr>Scaffolding</vt:lpstr>
      <vt:lpstr>Scaffold movie pages</vt:lpstr>
      <vt:lpstr>Scaffold movie pages</vt:lpstr>
      <vt:lpstr>CRUD</vt:lpstr>
      <vt:lpstr>Adding search</vt:lpstr>
      <vt:lpstr>Adding Search – Modify Action</vt:lpstr>
      <vt:lpstr>Lambda expressions</vt:lpstr>
      <vt:lpstr>Adding Search – Modify View</vt:lpstr>
      <vt:lpstr>Search by genre</vt:lpstr>
      <vt:lpstr>Search by genre - Action</vt:lpstr>
      <vt:lpstr>Search by genre - View</vt:lpstr>
      <vt:lpstr>Add a new field</vt:lpstr>
      <vt:lpstr>Add new field - Action</vt:lpstr>
      <vt:lpstr>Add new field - Views</vt:lpstr>
      <vt:lpstr>Add new field – Seed data</vt:lpstr>
      <vt:lpstr>Add new field – Migration</vt:lpstr>
      <vt:lpstr>Add validation</vt:lpstr>
      <vt:lpstr>References</vt:lpstr>
      <vt:lpstr>Homework – Students,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INTRODUCTION</dc:title>
  <cp:lastModifiedBy>Pravoslav Milenkov</cp:lastModifiedBy>
  <cp:revision>244</cp:revision>
  <dcterms:modified xsi:type="dcterms:W3CDTF">2021-04-12T10:59:53Z</dcterms:modified>
</cp:coreProperties>
</file>