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338" r:id="rId2"/>
    <p:sldId id="527" r:id="rId3"/>
    <p:sldId id="528" r:id="rId4"/>
    <p:sldId id="530" r:id="rId5"/>
    <p:sldId id="531" r:id="rId6"/>
    <p:sldId id="529" r:id="rId7"/>
    <p:sldId id="532" r:id="rId8"/>
    <p:sldId id="533" r:id="rId9"/>
    <p:sldId id="534" r:id="rId10"/>
    <p:sldId id="535" r:id="rId11"/>
    <p:sldId id="536" r:id="rId12"/>
    <p:sldId id="537" r:id="rId13"/>
    <p:sldId id="538" r:id="rId14"/>
    <p:sldId id="539" r:id="rId15"/>
    <p:sldId id="540" r:id="rId16"/>
    <p:sldId id="541" r:id="rId17"/>
    <p:sldId id="542" r:id="rId18"/>
    <p:sldId id="545" r:id="rId19"/>
    <p:sldId id="543" r:id="rId20"/>
    <p:sldId id="520"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orbel" panose="020B0503020204020204" pitchFamily="34" charset="0"/>
      <p:regular r:id="rId27"/>
      <p:bold r:id="rId28"/>
      <p:italic r:id="rId29"/>
      <p:boldItalic r:id="rId30"/>
    </p:embeddedFont>
    <p:embeddedFont>
      <p:font typeface="Lato" panose="020B0604020202020204" charset="0"/>
      <p:regular r:id="rId31"/>
      <p:bold r:id="rId32"/>
      <p:italic r:id="rId33"/>
      <p:boldItalic r:id="rId34"/>
    </p:embeddedFont>
    <p:embeddedFont>
      <p:font typeface="Montserrat" panose="020B0604020202020204" charset="-52"/>
      <p:regular r:id="rId35"/>
      <p:bold r:id="rId36"/>
      <p:italic r:id="rId37"/>
      <p:boldItalic r:id="rId38"/>
    </p:embeddedFont>
    <p:embeddedFont>
      <p:font typeface="Wingdings 2" panose="05020102010507070707" pitchFamily="18" charset="2"/>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and Table of Contents" id="{7722B103-20C1-4AB7-8C42-B6F3F26CF256}">
          <p14:sldIdLst>
            <p14:sldId id="338"/>
            <p14:sldId id="527"/>
          </p14:sldIdLst>
        </p14:section>
        <p14:section name="Content" id="{54F51BD7-9AD2-4B8E-8AA5-A47EB3FBBA1A}">
          <p14:sldIdLst>
            <p14:sldId id="528"/>
            <p14:sldId id="530"/>
            <p14:sldId id="531"/>
            <p14:sldId id="529"/>
            <p14:sldId id="532"/>
            <p14:sldId id="533"/>
            <p14:sldId id="534"/>
            <p14:sldId id="535"/>
            <p14:sldId id="536"/>
            <p14:sldId id="537"/>
            <p14:sldId id="538"/>
            <p14:sldId id="539"/>
            <p14:sldId id="540"/>
            <p14:sldId id="541"/>
            <p14:sldId id="542"/>
            <p14:sldId id="545"/>
            <p14:sldId id="543"/>
          </p14:sldIdLst>
        </p14:section>
        <p14:section name="Homework" id="{8FF2DE43-510E-467D-A0FD-3112C602D486}">
          <p14:sldIdLst>
            <p14:sldId id="5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435799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609600" y="1524000"/>
            <a:ext cx="109728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609600" y="3240880"/>
            <a:ext cx="109728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3556000" y="4114800"/>
            <a:ext cx="83312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592667" y="4572000"/>
            <a:ext cx="4470400" cy="741701"/>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609600" y="5833646"/>
            <a:ext cx="4470400" cy="564730"/>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609600" y="6138447"/>
            <a:ext cx="4470400" cy="529335"/>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609600" y="5029201"/>
            <a:ext cx="4470400" cy="65321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609600" y="5405735"/>
            <a:ext cx="4470400" cy="600124"/>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5689600" y="4572000"/>
            <a:ext cx="5892800" cy="1905000"/>
          </a:xfrm>
          <a:prstGeom prst="rect">
            <a:avLst/>
          </a:prstGeom>
        </p:spPr>
        <p:txBody>
          <a:bodyPr/>
          <a:lstStyle>
            <a:lvl1pPr marL="0" indent="0">
              <a:buNone/>
              <a:defRPr/>
            </a:lvl1pPr>
          </a:lstStyle>
          <a:p>
            <a:r>
              <a:rPr lang="en-US" dirty="0"/>
              <a:t>Insert a Picture Here</a:t>
            </a:r>
          </a:p>
        </p:txBody>
      </p:sp>
    </p:spTree>
    <p:extLst>
      <p:ext uri="{BB962C8B-B14F-4D97-AF65-F5344CB8AC3E}">
        <p14:creationId xmlns:p14="http://schemas.microsoft.com/office/powerpoint/2010/main" val="35561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sharpcorner.com/blogs/viewbag-viewdata-and-tempdata-in-mvc" TargetMode="External"/><Relationship Id="rId7" Type="http://schemas.openxmlformats.org/officeDocument/2006/relationships/hyperlink" Target="https://docs.microsoft.com/en-us/aspnet/core/performance/caching/memory" TargetMode="External"/><Relationship Id="rId2" Type="http://schemas.openxmlformats.org/officeDocument/2006/relationships/hyperlink" Target="https://www.c-sharpcorner.com/article/managing-data-with-viewmodel-in-asp-net-mvc" TargetMode="External"/><Relationship Id="rId1" Type="http://schemas.openxmlformats.org/officeDocument/2006/relationships/slideLayout" Target="../slideLayouts/slideLayout2.xml"/><Relationship Id="rId6" Type="http://schemas.openxmlformats.org/officeDocument/2006/relationships/hyperlink" Target="https://www.c-sharpcorner.com/article/how-to-use-session-in-asp-net-core/" TargetMode="External"/><Relationship Id="rId5" Type="http://schemas.openxmlformats.org/officeDocument/2006/relationships/hyperlink" Target="https://docs.microsoft.com/en-us/aspnet/core/fundamentals/app-state" TargetMode="External"/><Relationship Id="rId4" Type="http://schemas.openxmlformats.org/officeDocument/2006/relationships/hyperlink" Target="https://www.c-sharpcorner.com/blogs/viewdata-vs-viewbag-vs-tempdata-in-mvc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7694" y="2127115"/>
            <a:ext cx="7509752" cy="1887166"/>
          </a:xfrm>
        </p:spPr>
        <p:txBody>
          <a:bodyPr/>
          <a:lstStyle/>
          <a:p>
            <a:r>
              <a:rPr lang="en-US"/>
              <a:t>Storing Temporary Data</a:t>
            </a:r>
            <a:endParaRPr lang="en-US" dirty="0"/>
          </a:p>
        </p:txBody>
      </p:sp>
    </p:spTree>
    <p:extLst>
      <p:ext uri="{BB962C8B-B14F-4D97-AF65-F5344CB8AC3E}">
        <p14:creationId xmlns:p14="http://schemas.microsoft.com/office/powerpoint/2010/main" val="147179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CD63-D4FA-4A13-85DE-EA6EEEB8B076}"/>
              </a:ext>
            </a:extLst>
          </p:cNvPr>
          <p:cNvSpPr>
            <a:spLocks noGrp="1"/>
          </p:cNvSpPr>
          <p:nvPr>
            <p:ph type="title"/>
          </p:nvPr>
        </p:nvSpPr>
        <p:spPr/>
        <p:txBody>
          <a:bodyPr/>
          <a:lstStyle/>
          <a:p>
            <a:r>
              <a:rPr lang="en-US" dirty="0"/>
              <a:t>Cookies</a:t>
            </a:r>
            <a:endParaRPr lang="bg-BG" dirty="0"/>
          </a:p>
        </p:txBody>
      </p:sp>
      <p:sp>
        <p:nvSpPr>
          <p:cNvPr id="3" name="Text Placeholder 2">
            <a:extLst>
              <a:ext uri="{FF2B5EF4-FFF2-40B4-BE49-F238E27FC236}">
                <a16:creationId xmlns:a16="http://schemas.microsoft.com/office/drawing/2014/main" id="{F98EA4D1-80BD-40FD-8A33-9FC1FA2E1DDB}"/>
              </a:ext>
            </a:extLst>
          </p:cNvPr>
          <p:cNvSpPr>
            <a:spLocks noGrp="1"/>
          </p:cNvSpPr>
          <p:nvPr>
            <p:ph type="body" idx="1"/>
          </p:nvPr>
        </p:nvSpPr>
        <p:spPr>
          <a:xfrm>
            <a:off x="1730000" y="1504545"/>
            <a:ext cx="10377694" cy="5090808"/>
          </a:xfrm>
        </p:spPr>
        <p:txBody>
          <a:bodyPr/>
          <a:lstStyle/>
          <a:p>
            <a:r>
              <a:rPr lang="en-US" dirty="0"/>
              <a:t>Cookies store data across requests. Because cookies are sent with every request, their size should be kept to a minimum. Ideally, only an identifier should be stored in a cookie with the data stored by the app. Most browsers restrict cookie size to 4096 bytes. Only a limited number of cookies are available for each domain.</a:t>
            </a:r>
          </a:p>
          <a:p>
            <a:endParaRPr lang="en-US" dirty="0"/>
          </a:p>
          <a:p>
            <a:r>
              <a:rPr lang="en-US" dirty="0"/>
              <a:t>Because cookies are subject to tampering, they must be validated by the app. Cookies can be deleted by users and expire on clients. However, cookies are generally the most durable form of data persistence on the client.</a:t>
            </a:r>
          </a:p>
          <a:p>
            <a:endParaRPr lang="en-US" dirty="0"/>
          </a:p>
          <a:p>
            <a:r>
              <a:rPr lang="en-US" dirty="0"/>
              <a:t>Cookies are often used for personalization, where content is customized for a known user. The user is only identified and not authenticated in most cases. The cookie can store the user's name, account name, or unique user ID such as a GUID. The cookie can be used to access the user's personalized settings, such as their preferred website background color.</a:t>
            </a:r>
          </a:p>
          <a:p>
            <a:endParaRPr lang="en-US" dirty="0"/>
          </a:p>
          <a:p>
            <a:r>
              <a:rPr lang="en-US" dirty="0"/>
              <a:t>See the European Union General Data Protection Regulations (GDPR) when issuing cookies and dealing with privacy concerns. </a:t>
            </a:r>
            <a:endParaRPr lang="bg-BG" dirty="0"/>
          </a:p>
        </p:txBody>
      </p:sp>
    </p:spTree>
    <p:extLst>
      <p:ext uri="{BB962C8B-B14F-4D97-AF65-F5344CB8AC3E}">
        <p14:creationId xmlns:p14="http://schemas.microsoft.com/office/powerpoint/2010/main" val="258206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803B-BB7B-4A71-9C58-A1EB4AD52A9A}"/>
              </a:ext>
            </a:extLst>
          </p:cNvPr>
          <p:cNvSpPr>
            <a:spLocks noGrp="1"/>
          </p:cNvSpPr>
          <p:nvPr>
            <p:ph type="title"/>
          </p:nvPr>
        </p:nvSpPr>
        <p:spPr/>
        <p:txBody>
          <a:bodyPr/>
          <a:lstStyle/>
          <a:p>
            <a:r>
              <a:rPr lang="en-US" dirty="0"/>
              <a:t>Session state</a:t>
            </a:r>
            <a:endParaRPr lang="bg-BG" dirty="0"/>
          </a:p>
        </p:txBody>
      </p:sp>
      <p:sp>
        <p:nvSpPr>
          <p:cNvPr id="3" name="Text Placeholder 2">
            <a:extLst>
              <a:ext uri="{FF2B5EF4-FFF2-40B4-BE49-F238E27FC236}">
                <a16:creationId xmlns:a16="http://schemas.microsoft.com/office/drawing/2014/main" id="{1EB5EC75-BF14-46A0-AB2E-EA5F5269DE22}"/>
              </a:ext>
            </a:extLst>
          </p:cNvPr>
          <p:cNvSpPr>
            <a:spLocks noGrp="1"/>
          </p:cNvSpPr>
          <p:nvPr>
            <p:ph type="body" idx="1"/>
          </p:nvPr>
        </p:nvSpPr>
        <p:spPr>
          <a:xfrm>
            <a:off x="1730000" y="1582366"/>
            <a:ext cx="9839430" cy="4389401"/>
          </a:xfrm>
        </p:spPr>
        <p:txBody>
          <a:bodyPr/>
          <a:lstStyle/>
          <a:p>
            <a:r>
              <a:rPr lang="en-US" dirty="0"/>
              <a:t>Session state is an ASP.NET Core scenario for storage of user data while the user browses a web app. Session state uses a store maintained by the app to persist data across requests from a client. The session data is backed by a cache and considered ephemeral data. The site should continue to function without the session data. </a:t>
            </a:r>
          </a:p>
          <a:p>
            <a:endParaRPr lang="en-US" dirty="0"/>
          </a:p>
          <a:p>
            <a:r>
              <a:rPr lang="en-US" dirty="0"/>
              <a:t>Critical application data should be stored in the user database and cached in session only as a performance optimization.</a:t>
            </a:r>
          </a:p>
          <a:p>
            <a:endParaRPr lang="en-US" dirty="0"/>
          </a:p>
          <a:p>
            <a:r>
              <a:rPr lang="en-US" dirty="0"/>
              <a:t>ASP.NET Core maintains session state by providing a cookie to the client that contains a session ID. The cookie session ID:</a:t>
            </a:r>
          </a:p>
          <a:p>
            <a:pPr lvl="1"/>
            <a:r>
              <a:rPr lang="en-US" dirty="0"/>
              <a:t>Is sent to the app with each request.</a:t>
            </a:r>
          </a:p>
          <a:p>
            <a:pPr lvl="1"/>
            <a:r>
              <a:rPr lang="en-US" dirty="0"/>
              <a:t>Is used by the app to fetch the session data.</a:t>
            </a:r>
            <a:endParaRPr lang="bg-BG" dirty="0"/>
          </a:p>
        </p:txBody>
      </p:sp>
    </p:spTree>
    <p:extLst>
      <p:ext uri="{BB962C8B-B14F-4D97-AF65-F5344CB8AC3E}">
        <p14:creationId xmlns:p14="http://schemas.microsoft.com/office/powerpoint/2010/main" val="3800118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8289-4EFD-4BF2-A8E9-9D40AE716917}"/>
              </a:ext>
            </a:extLst>
          </p:cNvPr>
          <p:cNvSpPr>
            <a:spLocks noGrp="1"/>
          </p:cNvSpPr>
          <p:nvPr>
            <p:ph type="title"/>
          </p:nvPr>
        </p:nvSpPr>
        <p:spPr/>
        <p:txBody>
          <a:bodyPr/>
          <a:lstStyle/>
          <a:p>
            <a:r>
              <a:rPr lang="en-US" dirty="0"/>
              <a:t>Session state</a:t>
            </a:r>
            <a:endParaRPr lang="bg-BG" dirty="0"/>
          </a:p>
        </p:txBody>
      </p:sp>
      <p:sp>
        <p:nvSpPr>
          <p:cNvPr id="3" name="Text Placeholder 2">
            <a:extLst>
              <a:ext uri="{FF2B5EF4-FFF2-40B4-BE49-F238E27FC236}">
                <a16:creationId xmlns:a16="http://schemas.microsoft.com/office/drawing/2014/main" id="{3A9BC2C3-1E0A-4039-9CE6-DD73C5C43A84}"/>
              </a:ext>
            </a:extLst>
          </p:cNvPr>
          <p:cNvSpPr>
            <a:spLocks noGrp="1"/>
          </p:cNvSpPr>
          <p:nvPr>
            <p:ph type="body" idx="1"/>
          </p:nvPr>
        </p:nvSpPr>
        <p:spPr>
          <a:xfrm>
            <a:off x="1729999" y="1582366"/>
            <a:ext cx="10533337" cy="5012987"/>
          </a:xfrm>
        </p:spPr>
        <p:txBody>
          <a:bodyPr/>
          <a:lstStyle/>
          <a:p>
            <a:r>
              <a:rPr lang="en-US" dirty="0"/>
              <a:t>The session cookie is specific to the browser. Sessions aren't shared across browsers.</a:t>
            </a:r>
          </a:p>
          <a:p>
            <a:r>
              <a:rPr lang="en-US" dirty="0"/>
              <a:t>Session cookies are deleted when the browser session ends.</a:t>
            </a:r>
          </a:p>
          <a:p>
            <a:r>
              <a:rPr lang="en-US" dirty="0"/>
              <a:t>If a cookie is received for an expired session, a new session is created that uses the same session cookie.</a:t>
            </a:r>
          </a:p>
          <a:p>
            <a:r>
              <a:rPr lang="en-US" dirty="0"/>
              <a:t>Empty sessions aren't retained. The session must have at least one value set to persist the session across requests. When a session isn't retained, a new session ID is generated for each new request.</a:t>
            </a:r>
          </a:p>
          <a:p>
            <a:r>
              <a:rPr lang="en-US" dirty="0"/>
              <a:t>The app retains a session for a limited time after the last request. The app either sets the session timeout or uses the default value of 20 minutes. Session state is ideal for storing user data:</a:t>
            </a:r>
          </a:p>
          <a:p>
            <a:r>
              <a:rPr lang="en-US" dirty="0"/>
              <a:t>That's specific to a particular session.</a:t>
            </a:r>
          </a:p>
          <a:p>
            <a:r>
              <a:rPr lang="en-US" dirty="0"/>
              <a:t>Where the data doesn't require permanent storage across sessions.</a:t>
            </a:r>
          </a:p>
          <a:p>
            <a:r>
              <a:rPr lang="en-US" dirty="0"/>
              <a:t>Session data is deleted either when the </a:t>
            </a:r>
            <a:r>
              <a:rPr lang="en-US" dirty="0" err="1"/>
              <a:t>ISession.Clear</a:t>
            </a:r>
            <a:r>
              <a:rPr lang="en-US" dirty="0"/>
              <a:t> implementation is called or when the session expires.</a:t>
            </a:r>
          </a:p>
          <a:p>
            <a:r>
              <a:rPr lang="en-US" dirty="0"/>
              <a:t>There's no default mechanism to inform app code that a client browser has been closed or when the session cookie is deleted or expired on the client.</a:t>
            </a:r>
          </a:p>
          <a:p>
            <a:r>
              <a:rPr lang="en-US" dirty="0"/>
              <a:t>Session state cookies aren't marked essential by default. Session state isn't functional unless tracking is permitted by the site visitor. For more information, see General Data Protection Regulation (GDPR) support in ASP.NET Core.</a:t>
            </a:r>
            <a:endParaRPr lang="bg-BG" dirty="0"/>
          </a:p>
        </p:txBody>
      </p:sp>
    </p:spTree>
    <p:extLst>
      <p:ext uri="{BB962C8B-B14F-4D97-AF65-F5344CB8AC3E}">
        <p14:creationId xmlns:p14="http://schemas.microsoft.com/office/powerpoint/2010/main" val="624037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7C2B-53C3-48D8-A5F3-5F9459348171}"/>
              </a:ext>
            </a:extLst>
          </p:cNvPr>
          <p:cNvSpPr>
            <a:spLocks noGrp="1"/>
          </p:cNvSpPr>
          <p:nvPr>
            <p:ph type="title"/>
          </p:nvPr>
        </p:nvSpPr>
        <p:spPr/>
        <p:txBody>
          <a:bodyPr/>
          <a:lstStyle/>
          <a:p>
            <a:r>
              <a:rPr lang="en-US" dirty="0"/>
              <a:t>Configure session state</a:t>
            </a:r>
            <a:endParaRPr lang="bg-BG" dirty="0"/>
          </a:p>
        </p:txBody>
      </p:sp>
      <p:sp>
        <p:nvSpPr>
          <p:cNvPr id="3" name="Text Placeholder 2">
            <a:extLst>
              <a:ext uri="{FF2B5EF4-FFF2-40B4-BE49-F238E27FC236}">
                <a16:creationId xmlns:a16="http://schemas.microsoft.com/office/drawing/2014/main" id="{F2C0DD5D-2DF8-40D4-87F0-E3F27663E0D1}"/>
              </a:ext>
            </a:extLst>
          </p:cNvPr>
          <p:cNvSpPr>
            <a:spLocks noGrp="1"/>
          </p:cNvSpPr>
          <p:nvPr>
            <p:ph type="body" idx="1"/>
          </p:nvPr>
        </p:nvSpPr>
        <p:spPr>
          <a:xfrm>
            <a:off x="1729999" y="1660187"/>
            <a:ext cx="9943191" cy="4311580"/>
          </a:xfrm>
        </p:spPr>
        <p:txBody>
          <a:bodyPr/>
          <a:lstStyle/>
          <a:p>
            <a:pPr marL="120650" indent="0">
              <a:buNone/>
            </a:pPr>
            <a:r>
              <a:rPr lang="en-US" dirty="0"/>
              <a:t>The </a:t>
            </a:r>
            <a:r>
              <a:rPr lang="en-US" dirty="0" err="1"/>
              <a:t>Microsoft.AspNetCore.Session</a:t>
            </a:r>
            <a:r>
              <a:rPr lang="en-US" dirty="0"/>
              <a:t> package:</a:t>
            </a:r>
          </a:p>
          <a:p>
            <a:endParaRPr lang="en-US" dirty="0"/>
          </a:p>
          <a:p>
            <a:r>
              <a:rPr lang="en-US" dirty="0"/>
              <a:t>Is included implicitly by the framework.</a:t>
            </a:r>
          </a:p>
          <a:p>
            <a:r>
              <a:rPr lang="en-US" dirty="0"/>
              <a:t>Provides middleware for managing session state.</a:t>
            </a:r>
          </a:p>
          <a:p>
            <a:endParaRPr lang="en-US" dirty="0"/>
          </a:p>
          <a:p>
            <a:pPr marL="120650" indent="0">
              <a:buNone/>
            </a:pPr>
            <a:r>
              <a:rPr lang="en-US" dirty="0"/>
              <a:t>To enable the session middleware, Startup must contain:</a:t>
            </a:r>
          </a:p>
          <a:p>
            <a:endParaRPr lang="en-US" dirty="0"/>
          </a:p>
          <a:p>
            <a:r>
              <a:rPr lang="en-US" dirty="0"/>
              <a:t>Any of the </a:t>
            </a:r>
            <a:r>
              <a:rPr lang="en-US" dirty="0" err="1"/>
              <a:t>IDistributedCache</a:t>
            </a:r>
            <a:r>
              <a:rPr lang="en-US" dirty="0"/>
              <a:t> memory caches. The </a:t>
            </a:r>
            <a:r>
              <a:rPr lang="en-US" dirty="0" err="1"/>
              <a:t>IDistributedCache</a:t>
            </a:r>
            <a:r>
              <a:rPr lang="en-US" dirty="0"/>
              <a:t> implementation is used as a backing store for session. For more information, see Distributed caching in ASP.NET Core.</a:t>
            </a:r>
          </a:p>
          <a:p>
            <a:r>
              <a:rPr lang="en-US" dirty="0"/>
              <a:t>A call to </a:t>
            </a:r>
            <a:r>
              <a:rPr lang="en-US" dirty="0" err="1"/>
              <a:t>AddSession</a:t>
            </a:r>
            <a:r>
              <a:rPr lang="en-US" dirty="0"/>
              <a:t> in </a:t>
            </a:r>
            <a:r>
              <a:rPr lang="en-US" dirty="0" err="1"/>
              <a:t>ConfigureServices</a:t>
            </a:r>
            <a:r>
              <a:rPr lang="en-US" dirty="0"/>
              <a:t>.</a:t>
            </a:r>
          </a:p>
          <a:p>
            <a:r>
              <a:rPr lang="en-US" dirty="0"/>
              <a:t>A call to </a:t>
            </a:r>
            <a:r>
              <a:rPr lang="en-US" dirty="0" err="1"/>
              <a:t>UseSession</a:t>
            </a:r>
            <a:r>
              <a:rPr lang="en-US" dirty="0"/>
              <a:t> in Configure.</a:t>
            </a:r>
            <a:endParaRPr lang="bg-BG" dirty="0"/>
          </a:p>
        </p:txBody>
      </p:sp>
    </p:spTree>
    <p:extLst>
      <p:ext uri="{BB962C8B-B14F-4D97-AF65-F5344CB8AC3E}">
        <p14:creationId xmlns:p14="http://schemas.microsoft.com/office/powerpoint/2010/main" val="300188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AA16-B2EF-4CB6-A4A2-E343F45A199A}"/>
              </a:ext>
            </a:extLst>
          </p:cNvPr>
          <p:cNvSpPr>
            <a:spLocks noGrp="1"/>
          </p:cNvSpPr>
          <p:nvPr>
            <p:ph type="title"/>
          </p:nvPr>
        </p:nvSpPr>
        <p:spPr/>
        <p:txBody>
          <a:bodyPr/>
          <a:lstStyle/>
          <a:p>
            <a:r>
              <a:rPr lang="en-US" dirty="0"/>
              <a:t>Configure session state</a:t>
            </a:r>
            <a:endParaRPr lang="bg-BG" dirty="0"/>
          </a:p>
        </p:txBody>
      </p:sp>
      <p:pic>
        <p:nvPicPr>
          <p:cNvPr id="5" name="Picture 4">
            <a:extLst>
              <a:ext uri="{FF2B5EF4-FFF2-40B4-BE49-F238E27FC236}">
                <a16:creationId xmlns:a16="http://schemas.microsoft.com/office/drawing/2014/main" id="{32420535-9AE2-4D94-9720-4698A16A3126}"/>
              </a:ext>
            </a:extLst>
          </p:cNvPr>
          <p:cNvPicPr>
            <a:picLocks noChangeAspect="1"/>
          </p:cNvPicPr>
          <p:nvPr/>
        </p:nvPicPr>
        <p:blipFill>
          <a:blip r:embed="rId2"/>
          <a:stretch>
            <a:fillRect/>
          </a:stretch>
        </p:blipFill>
        <p:spPr>
          <a:xfrm>
            <a:off x="840950" y="2459292"/>
            <a:ext cx="5581650" cy="3143250"/>
          </a:xfrm>
          <a:prstGeom prst="rect">
            <a:avLst/>
          </a:prstGeom>
        </p:spPr>
      </p:pic>
      <p:pic>
        <p:nvPicPr>
          <p:cNvPr id="7" name="Picture 6">
            <a:extLst>
              <a:ext uri="{FF2B5EF4-FFF2-40B4-BE49-F238E27FC236}">
                <a16:creationId xmlns:a16="http://schemas.microsoft.com/office/drawing/2014/main" id="{6F854919-DBA7-4893-A639-19F5B084698C}"/>
              </a:ext>
            </a:extLst>
          </p:cNvPr>
          <p:cNvPicPr>
            <a:picLocks noChangeAspect="1"/>
          </p:cNvPicPr>
          <p:nvPr/>
        </p:nvPicPr>
        <p:blipFill>
          <a:blip r:embed="rId3"/>
          <a:stretch>
            <a:fillRect/>
          </a:stretch>
        </p:blipFill>
        <p:spPr>
          <a:xfrm>
            <a:off x="6917886" y="2090067"/>
            <a:ext cx="4722881" cy="4447436"/>
          </a:xfrm>
          <a:prstGeom prst="rect">
            <a:avLst/>
          </a:prstGeom>
        </p:spPr>
      </p:pic>
    </p:spTree>
    <p:extLst>
      <p:ext uri="{BB962C8B-B14F-4D97-AF65-F5344CB8AC3E}">
        <p14:creationId xmlns:p14="http://schemas.microsoft.com/office/powerpoint/2010/main" val="334226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9B34-1443-47DB-9E34-83844D1FC2AD}"/>
              </a:ext>
            </a:extLst>
          </p:cNvPr>
          <p:cNvSpPr>
            <a:spLocks noGrp="1"/>
          </p:cNvSpPr>
          <p:nvPr>
            <p:ph type="title"/>
          </p:nvPr>
        </p:nvSpPr>
        <p:spPr/>
        <p:txBody>
          <a:bodyPr/>
          <a:lstStyle/>
          <a:p>
            <a:r>
              <a:rPr lang="en-US" dirty="0"/>
              <a:t>Set and get Session values</a:t>
            </a:r>
            <a:endParaRPr lang="bg-BG" dirty="0"/>
          </a:p>
        </p:txBody>
      </p:sp>
      <p:sp>
        <p:nvSpPr>
          <p:cNvPr id="3" name="Text Placeholder 2">
            <a:extLst>
              <a:ext uri="{FF2B5EF4-FFF2-40B4-BE49-F238E27FC236}">
                <a16:creationId xmlns:a16="http://schemas.microsoft.com/office/drawing/2014/main" id="{396E1F91-FBDC-41C5-B002-5B96EBC8B9C2}"/>
              </a:ext>
            </a:extLst>
          </p:cNvPr>
          <p:cNvSpPr>
            <a:spLocks noGrp="1"/>
          </p:cNvSpPr>
          <p:nvPr>
            <p:ph type="body" idx="1"/>
          </p:nvPr>
        </p:nvSpPr>
        <p:spPr>
          <a:xfrm>
            <a:off x="1730000" y="2090066"/>
            <a:ext cx="9385200" cy="4323703"/>
          </a:xfrm>
        </p:spPr>
        <p:txBody>
          <a:bodyPr/>
          <a:lstStyle/>
          <a:p>
            <a:pPr marL="120650" indent="0">
              <a:buNone/>
            </a:pPr>
            <a:r>
              <a:rPr lang="en-US" dirty="0"/>
              <a:t>Session state is accessed from a Razor Pages </a:t>
            </a:r>
            <a:r>
              <a:rPr lang="en-US" dirty="0" err="1"/>
              <a:t>PageModel</a:t>
            </a:r>
            <a:r>
              <a:rPr lang="en-US" dirty="0"/>
              <a:t> class or MVC Controller class with </a:t>
            </a:r>
            <a:r>
              <a:rPr lang="en-US" dirty="0" err="1"/>
              <a:t>HttpContext.Session</a:t>
            </a:r>
            <a:r>
              <a:rPr lang="en-US" dirty="0"/>
              <a:t>. This property is an </a:t>
            </a:r>
            <a:r>
              <a:rPr lang="en-US" dirty="0" err="1"/>
              <a:t>ISession</a:t>
            </a:r>
            <a:r>
              <a:rPr lang="en-US" dirty="0"/>
              <a:t> implementation.</a:t>
            </a:r>
          </a:p>
          <a:p>
            <a:pPr marL="120650" indent="0">
              <a:buNone/>
            </a:pPr>
            <a:endParaRPr lang="en-US" dirty="0"/>
          </a:p>
          <a:p>
            <a:pPr marL="120650" indent="0">
              <a:buNone/>
            </a:pPr>
            <a:r>
              <a:rPr lang="en-US" dirty="0"/>
              <a:t>The </a:t>
            </a:r>
            <a:r>
              <a:rPr lang="en-US" dirty="0" err="1"/>
              <a:t>ISession</a:t>
            </a:r>
            <a:r>
              <a:rPr lang="en-US" dirty="0"/>
              <a:t> implementation provides several extension methods to set and retrieve integer and string values. The extension methods are in the </a:t>
            </a:r>
            <a:r>
              <a:rPr lang="en-US" dirty="0" err="1"/>
              <a:t>Microsoft.AspNetCore.Http</a:t>
            </a:r>
            <a:r>
              <a:rPr lang="en-US" dirty="0"/>
              <a:t> namespace.</a:t>
            </a:r>
          </a:p>
          <a:p>
            <a:pPr marL="120650" indent="0">
              <a:buNone/>
            </a:pPr>
            <a:endParaRPr lang="en-US" dirty="0"/>
          </a:p>
          <a:p>
            <a:pPr marL="120650" indent="0">
              <a:buNone/>
            </a:pPr>
            <a:r>
              <a:rPr lang="en-US" dirty="0" err="1"/>
              <a:t>ISession</a:t>
            </a:r>
            <a:r>
              <a:rPr lang="en-US" dirty="0"/>
              <a:t> extension methods:</a:t>
            </a:r>
          </a:p>
          <a:p>
            <a:endParaRPr lang="en-US" dirty="0"/>
          </a:p>
          <a:p>
            <a:r>
              <a:rPr lang="en-US" dirty="0"/>
              <a:t>Get(</a:t>
            </a:r>
            <a:r>
              <a:rPr lang="en-US" dirty="0" err="1"/>
              <a:t>ISession</a:t>
            </a:r>
            <a:r>
              <a:rPr lang="en-US" dirty="0"/>
              <a:t>, String)</a:t>
            </a:r>
          </a:p>
          <a:p>
            <a:r>
              <a:rPr lang="en-US" dirty="0"/>
              <a:t>GetInt32(</a:t>
            </a:r>
            <a:r>
              <a:rPr lang="en-US" dirty="0" err="1"/>
              <a:t>ISession</a:t>
            </a:r>
            <a:r>
              <a:rPr lang="en-US" dirty="0"/>
              <a:t>, String)</a:t>
            </a:r>
          </a:p>
          <a:p>
            <a:r>
              <a:rPr lang="en-US" dirty="0" err="1"/>
              <a:t>GetString</a:t>
            </a:r>
            <a:r>
              <a:rPr lang="en-US" dirty="0"/>
              <a:t>(</a:t>
            </a:r>
            <a:r>
              <a:rPr lang="en-US" dirty="0" err="1"/>
              <a:t>ISession</a:t>
            </a:r>
            <a:r>
              <a:rPr lang="en-US" dirty="0"/>
              <a:t>, String)</a:t>
            </a:r>
          </a:p>
          <a:p>
            <a:r>
              <a:rPr lang="en-US" dirty="0"/>
              <a:t>SetInt32(</a:t>
            </a:r>
            <a:r>
              <a:rPr lang="en-US" dirty="0" err="1"/>
              <a:t>ISession</a:t>
            </a:r>
            <a:r>
              <a:rPr lang="en-US" dirty="0"/>
              <a:t>, String, Int32)</a:t>
            </a:r>
          </a:p>
          <a:p>
            <a:r>
              <a:rPr lang="en-US" dirty="0" err="1"/>
              <a:t>SetString</a:t>
            </a:r>
            <a:r>
              <a:rPr lang="en-US" dirty="0"/>
              <a:t>(</a:t>
            </a:r>
            <a:r>
              <a:rPr lang="en-US" dirty="0" err="1"/>
              <a:t>ISession</a:t>
            </a:r>
            <a:r>
              <a:rPr lang="en-US" dirty="0"/>
              <a:t>, String, String)</a:t>
            </a:r>
            <a:endParaRPr lang="bg-BG" dirty="0"/>
          </a:p>
        </p:txBody>
      </p:sp>
    </p:spTree>
    <p:extLst>
      <p:ext uri="{BB962C8B-B14F-4D97-AF65-F5344CB8AC3E}">
        <p14:creationId xmlns:p14="http://schemas.microsoft.com/office/powerpoint/2010/main" val="256592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45AB-D6FA-476D-AB53-D75A00F104C8}"/>
              </a:ext>
            </a:extLst>
          </p:cNvPr>
          <p:cNvSpPr>
            <a:spLocks noGrp="1"/>
          </p:cNvSpPr>
          <p:nvPr>
            <p:ph type="title"/>
          </p:nvPr>
        </p:nvSpPr>
        <p:spPr/>
        <p:txBody>
          <a:bodyPr/>
          <a:lstStyle/>
          <a:p>
            <a:r>
              <a:rPr lang="en-US" dirty="0"/>
              <a:t>Set and get Session values</a:t>
            </a:r>
            <a:endParaRPr lang="bg-BG" dirty="0"/>
          </a:p>
        </p:txBody>
      </p:sp>
      <p:pic>
        <p:nvPicPr>
          <p:cNvPr id="5" name="Picture 4">
            <a:extLst>
              <a:ext uri="{FF2B5EF4-FFF2-40B4-BE49-F238E27FC236}">
                <a16:creationId xmlns:a16="http://schemas.microsoft.com/office/drawing/2014/main" id="{DE843EF1-982C-45C5-B77B-A31934FF8099}"/>
              </a:ext>
            </a:extLst>
          </p:cNvPr>
          <p:cNvPicPr>
            <a:picLocks noChangeAspect="1"/>
          </p:cNvPicPr>
          <p:nvPr/>
        </p:nvPicPr>
        <p:blipFill>
          <a:blip r:embed="rId2"/>
          <a:stretch>
            <a:fillRect/>
          </a:stretch>
        </p:blipFill>
        <p:spPr>
          <a:xfrm>
            <a:off x="1730000" y="2090067"/>
            <a:ext cx="5791605" cy="3924022"/>
          </a:xfrm>
          <a:prstGeom prst="rect">
            <a:avLst/>
          </a:prstGeom>
        </p:spPr>
      </p:pic>
    </p:spTree>
    <p:extLst>
      <p:ext uri="{BB962C8B-B14F-4D97-AF65-F5344CB8AC3E}">
        <p14:creationId xmlns:p14="http://schemas.microsoft.com/office/powerpoint/2010/main" val="380993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6106-E0AA-42E9-A161-9890333E91F1}"/>
              </a:ext>
            </a:extLst>
          </p:cNvPr>
          <p:cNvSpPr>
            <a:spLocks noGrp="1"/>
          </p:cNvSpPr>
          <p:nvPr>
            <p:ph type="title"/>
          </p:nvPr>
        </p:nvSpPr>
        <p:spPr/>
        <p:txBody>
          <a:bodyPr/>
          <a:lstStyle/>
          <a:p>
            <a:r>
              <a:rPr lang="en-US" dirty="0"/>
              <a:t>Serialize objects to store in Session</a:t>
            </a:r>
            <a:endParaRPr lang="bg-BG" dirty="0"/>
          </a:p>
        </p:txBody>
      </p:sp>
      <p:pic>
        <p:nvPicPr>
          <p:cNvPr id="5" name="Picture 4">
            <a:extLst>
              <a:ext uri="{FF2B5EF4-FFF2-40B4-BE49-F238E27FC236}">
                <a16:creationId xmlns:a16="http://schemas.microsoft.com/office/drawing/2014/main" id="{97ABEBE0-B519-480A-B92D-1B5E8168E0AD}"/>
              </a:ext>
            </a:extLst>
          </p:cNvPr>
          <p:cNvPicPr>
            <a:picLocks noChangeAspect="1"/>
          </p:cNvPicPr>
          <p:nvPr/>
        </p:nvPicPr>
        <p:blipFill>
          <a:blip r:embed="rId2"/>
          <a:stretch>
            <a:fillRect/>
          </a:stretch>
        </p:blipFill>
        <p:spPr>
          <a:xfrm>
            <a:off x="1729999" y="1403316"/>
            <a:ext cx="8101421" cy="4933557"/>
          </a:xfrm>
          <a:prstGeom prst="rect">
            <a:avLst/>
          </a:prstGeom>
        </p:spPr>
      </p:pic>
    </p:spTree>
    <p:extLst>
      <p:ext uri="{BB962C8B-B14F-4D97-AF65-F5344CB8AC3E}">
        <p14:creationId xmlns:p14="http://schemas.microsoft.com/office/powerpoint/2010/main" val="2010366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0605-C724-4768-817E-544BB31A9EBF}"/>
              </a:ext>
            </a:extLst>
          </p:cNvPr>
          <p:cNvSpPr>
            <a:spLocks noGrp="1"/>
          </p:cNvSpPr>
          <p:nvPr>
            <p:ph type="title"/>
          </p:nvPr>
        </p:nvSpPr>
        <p:spPr/>
        <p:txBody>
          <a:bodyPr/>
          <a:lstStyle/>
          <a:p>
            <a:r>
              <a:rPr lang="en-US" dirty="0"/>
              <a:t>Cache</a:t>
            </a:r>
            <a:endParaRPr lang="bg-BG" dirty="0"/>
          </a:p>
        </p:txBody>
      </p:sp>
      <p:sp>
        <p:nvSpPr>
          <p:cNvPr id="3" name="Text Placeholder 2">
            <a:extLst>
              <a:ext uri="{FF2B5EF4-FFF2-40B4-BE49-F238E27FC236}">
                <a16:creationId xmlns:a16="http://schemas.microsoft.com/office/drawing/2014/main" id="{8D23D730-A268-4FDF-8CB6-FE6A651A54BA}"/>
              </a:ext>
            </a:extLst>
          </p:cNvPr>
          <p:cNvSpPr>
            <a:spLocks noGrp="1"/>
          </p:cNvSpPr>
          <p:nvPr>
            <p:ph type="body" idx="1"/>
          </p:nvPr>
        </p:nvSpPr>
        <p:spPr>
          <a:xfrm>
            <a:off x="1730000" y="1206230"/>
            <a:ext cx="10273932" cy="5544766"/>
          </a:xfrm>
        </p:spPr>
        <p:txBody>
          <a:bodyPr/>
          <a:lstStyle/>
          <a:p>
            <a:r>
              <a:rPr lang="en-US" dirty="0"/>
              <a:t>Caching can significantly improve the performance and scalability of an app by reducing the work required to generate content. Caching works best with data that changes infrequently and is expensive to generate. Caching makes a copy of data that can be returned much faster than from the source. Apps should be written and tested to never depend on cached data.</a:t>
            </a:r>
          </a:p>
          <a:p>
            <a:endParaRPr lang="en-US" dirty="0"/>
          </a:p>
          <a:p>
            <a:r>
              <a:rPr lang="en-US" dirty="0"/>
              <a:t>ASP.NET Core supports several different caches. The simplest cache is based on the </a:t>
            </a:r>
            <a:r>
              <a:rPr lang="en-US" dirty="0" err="1"/>
              <a:t>IMemoryCache</a:t>
            </a:r>
            <a:r>
              <a:rPr lang="en-US" dirty="0"/>
              <a:t>. </a:t>
            </a:r>
            <a:r>
              <a:rPr lang="en-US" dirty="0" err="1"/>
              <a:t>IMemoryCache</a:t>
            </a:r>
            <a:r>
              <a:rPr lang="en-US" dirty="0"/>
              <a:t> represents a cache stored in the memory of the web server. Apps running on a server farm (multiple servers) should ensure sessions are sticky when using the in-memory cache. Sticky sessions ensure that subsequent requests from a client all go to the same server. For example, Azure Web apps use Application Request Routing (ARR) to route all subsequent requests to the same server.</a:t>
            </a:r>
          </a:p>
          <a:p>
            <a:endParaRPr lang="en-US" dirty="0"/>
          </a:p>
          <a:p>
            <a:r>
              <a:rPr lang="en-US" dirty="0"/>
              <a:t>Non-sticky sessions in a web farm require a distributed cache to avoid cache consistency problems. For some apps, a distributed cache can support higher scale-out than an in-memory cache. Using a distributed cache offloads the cache memory to an external process.</a:t>
            </a:r>
          </a:p>
          <a:p>
            <a:endParaRPr lang="en-US" dirty="0"/>
          </a:p>
          <a:p>
            <a:r>
              <a:rPr lang="en-US" dirty="0"/>
              <a:t>The in-memory cache can store any object. The distributed cache interface is limited to byte[]. The in-memory and distributed cache store cache items as key-value pairs.</a:t>
            </a:r>
            <a:endParaRPr lang="bg-BG" dirty="0"/>
          </a:p>
        </p:txBody>
      </p:sp>
    </p:spTree>
    <p:extLst>
      <p:ext uri="{BB962C8B-B14F-4D97-AF65-F5344CB8AC3E}">
        <p14:creationId xmlns:p14="http://schemas.microsoft.com/office/powerpoint/2010/main" val="2969077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4370-B186-4B08-9883-B7B02C35383E}"/>
              </a:ext>
            </a:extLst>
          </p:cNvPr>
          <p:cNvSpPr>
            <a:spLocks noGrp="1"/>
          </p:cNvSpPr>
          <p:nvPr>
            <p:ph type="title"/>
          </p:nvPr>
        </p:nvSpPr>
        <p:spPr/>
        <p:txBody>
          <a:bodyPr/>
          <a:lstStyle/>
          <a:p>
            <a:r>
              <a:rPr lang="en-US" dirty="0"/>
              <a:t>Other options</a:t>
            </a:r>
            <a:endParaRPr lang="bg-BG" dirty="0"/>
          </a:p>
        </p:txBody>
      </p:sp>
      <p:sp>
        <p:nvSpPr>
          <p:cNvPr id="3" name="Text Placeholder 2">
            <a:extLst>
              <a:ext uri="{FF2B5EF4-FFF2-40B4-BE49-F238E27FC236}">
                <a16:creationId xmlns:a16="http://schemas.microsoft.com/office/drawing/2014/main" id="{C594D9BF-83E2-4EFB-9240-1BA0D08584AE}"/>
              </a:ext>
            </a:extLst>
          </p:cNvPr>
          <p:cNvSpPr>
            <a:spLocks noGrp="1"/>
          </p:cNvSpPr>
          <p:nvPr>
            <p:ph type="body" idx="1"/>
          </p:nvPr>
        </p:nvSpPr>
        <p:spPr/>
        <p:txBody>
          <a:bodyPr/>
          <a:lstStyle/>
          <a:p>
            <a:r>
              <a:rPr lang="en-US" b="1" dirty="0">
                <a:solidFill>
                  <a:schemeClr val="accent6">
                    <a:lumMod val="75000"/>
                  </a:schemeClr>
                </a:solidFill>
              </a:rPr>
              <a:t>Query strings</a:t>
            </a:r>
            <a:r>
              <a:rPr lang="en-US" dirty="0"/>
              <a:t> - A limited amount of data can be passed from one request to another by adding it to the new request's query string. This is useful for capturing state in a persistent manner that allows links with embedded state to be shared through email or social networks. Because URL query strings are public, never use query strings for sensitive data.</a:t>
            </a:r>
          </a:p>
          <a:p>
            <a:r>
              <a:rPr lang="en-US" dirty="0">
                <a:solidFill>
                  <a:schemeClr val="accent6">
                    <a:lumMod val="75000"/>
                  </a:schemeClr>
                </a:solidFill>
              </a:rPr>
              <a:t>Hidden fields </a:t>
            </a:r>
            <a:r>
              <a:rPr lang="en-US" dirty="0"/>
              <a:t>- Data can be saved in hidden form fields and posted back on the next request. This is common in multi-page forms. Because the client can potentially tamper with the data, the app must always revalidate the data stored in hidden fields.</a:t>
            </a:r>
          </a:p>
          <a:p>
            <a:r>
              <a:rPr lang="en-US" dirty="0" err="1">
                <a:solidFill>
                  <a:schemeClr val="accent6">
                    <a:lumMod val="75000"/>
                  </a:schemeClr>
                </a:solidFill>
              </a:rPr>
              <a:t>HttpContext.Items</a:t>
            </a:r>
            <a:r>
              <a:rPr lang="en-US" dirty="0">
                <a:solidFill>
                  <a:schemeClr val="accent6">
                    <a:lumMod val="75000"/>
                  </a:schemeClr>
                </a:solidFill>
              </a:rPr>
              <a:t> </a:t>
            </a:r>
            <a:r>
              <a:rPr lang="en-US" dirty="0"/>
              <a:t>- The </a:t>
            </a:r>
            <a:r>
              <a:rPr lang="en-US" dirty="0" err="1"/>
              <a:t>HttpContext.Items</a:t>
            </a:r>
            <a:r>
              <a:rPr lang="en-US" dirty="0"/>
              <a:t> collection is used to store data while processing a single request. The collection's contents are discarded after a request is processed. The Items collection is often used to allow components or middleware to communicate when they operate at different points in time during a request and have no direct way to pass parameters.</a:t>
            </a:r>
            <a:endParaRPr lang="bg-BG" dirty="0"/>
          </a:p>
        </p:txBody>
      </p:sp>
    </p:spTree>
    <p:extLst>
      <p:ext uri="{BB962C8B-B14F-4D97-AF65-F5344CB8AC3E}">
        <p14:creationId xmlns:p14="http://schemas.microsoft.com/office/powerpoint/2010/main" val="172674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8CF6-2A76-453F-9944-E0D5BD42DE28}"/>
              </a:ext>
            </a:extLst>
          </p:cNvPr>
          <p:cNvSpPr>
            <a:spLocks noGrp="1"/>
          </p:cNvSpPr>
          <p:nvPr>
            <p:ph type="title"/>
          </p:nvPr>
        </p:nvSpPr>
        <p:spPr/>
        <p:txBody>
          <a:bodyPr/>
          <a:lstStyle/>
          <a:p>
            <a:r>
              <a:rPr lang="en-US" dirty="0"/>
              <a:t>Table of Contents</a:t>
            </a:r>
            <a:endParaRPr lang="bg-BG" dirty="0"/>
          </a:p>
        </p:txBody>
      </p:sp>
      <p:sp>
        <p:nvSpPr>
          <p:cNvPr id="3" name="Text Placeholder 2">
            <a:extLst>
              <a:ext uri="{FF2B5EF4-FFF2-40B4-BE49-F238E27FC236}">
                <a16:creationId xmlns:a16="http://schemas.microsoft.com/office/drawing/2014/main" id="{61A92CD8-7734-4438-AA14-E38B47051016}"/>
              </a:ext>
            </a:extLst>
          </p:cNvPr>
          <p:cNvSpPr>
            <a:spLocks noGrp="1"/>
          </p:cNvSpPr>
          <p:nvPr>
            <p:ph type="body" idx="1"/>
          </p:nvPr>
        </p:nvSpPr>
        <p:spPr/>
        <p:txBody>
          <a:bodyPr/>
          <a:lstStyle/>
          <a:p>
            <a:r>
              <a:rPr lang="en-US" sz="2800" dirty="0"/>
              <a:t>Model</a:t>
            </a:r>
          </a:p>
          <a:p>
            <a:r>
              <a:rPr lang="en-US" sz="2800" dirty="0" err="1"/>
              <a:t>ViewBag</a:t>
            </a:r>
            <a:endParaRPr lang="en-US" sz="2800" dirty="0"/>
          </a:p>
          <a:p>
            <a:r>
              <a:rPr lang="en-US" sz="2800" dirty="0" err="1"/>
              <a:t>ViewData</a:t>
            </a:r>
            <a:endParaRPr lang="en-US" sz="2800" dirty="0"/>
          </a:p>
          <a:p>
            <a:r>
              <a:rPr lang="en-US" sz="2800" dirty="0" err="1"/>
              <a:t>TempData</a:t>
            </a:r>
            <a:endParaRPr lang="en-US" sz="2800" dirty="0"/>
          </a:p>
          <a:p>
            <a:r>
              <a:rPr lang="en-US" sz="2800" dirty="0"/>
              <a:t>Cookies</a:t>
            </a:r>
          </a:p>
          <a:p>
            <a:r>
              <a:rPr lang="en-US" sz="2800" dirty="0"/>
              <a:t>Session</a:t>
            </a:r>
          </a:p>
          <a:p>
            <a:r>
              <a:rPr lang="en-US" sz="2800" dirty="0"/>
              <a:t>Application</a:t>
            </a:r>
            <a:endParaRPr lang="bg-BG" sz="2800" dirty="0"/>
          </a:p>
        </p:txBody>
      </p:sp>
    </p:spTree>
    <p:extLst>
      <p:ext uri="{BB962C8B-B14F-4D97-AF65-F5344CB8AC3E}">
        <p14:creationId xmlns:p14="http://schemas.microsoft.com/office/powerpoint/2010/main" val="4158897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A1A5-5E31-4B82-8424-A2C5D03E7B6B}"/>
              </a:ext>
            </a:extLst>
          </p:cNvPr>
          <p:cNvSpPr>
            <a:spLocks noGrp="1"/>
          </p:cNvSpPr>
          <p:nvPr>
            <p:ph type="title"/>
          </p:nvPr>
        </p:nvSpPr>
        <p:spPr/>
        <p:txBody>
          <a:bodyPr/>
          <a:lstStyle/>
          <a:p>
            <a:r>
              <a:rPr lang="en-US" dirty="0"/>
              <a:t>References</a:t>
            </a:r>
            <a:endParaRPr lang="bg-BG" dirty="0"/>
          </a:p>
        </p:txBody>
      </p:sp>
      <p:sp>
        <p:nvSpPr>
          <p:cNvPr id="3" name="Text Placeholder 2">
            <a:extLst>
              <a:ext uri="{FF2B5EF4-FFF2-40B4-BE49-F238E27FC236}">
                <a16:creationId xmlns:a16="http://schemas.microsoft.com/office/drawing/2014/main" id="{8341FDB2-A16C-4169-8D62-994E64D04065}"/>
              </a:ext>
            </a:extLst>
          </p:cNvPr>
          <p:cNvSpPr>
            <a:spLocks noGrp="1"/>
          </p:cNvSpPr>
          <p:nvPr>
            <p:ph type="body" idx="1"/>
          </p:nvPr>
        </p:nvSpPr>
        <p:spPr>
          <a:xfrm>
            <a:off x="1730000" y="1374843"/>
            <a:ext cx="10170170" cy="4596923"/>
          </a:xfrm>
        </p:spPr>
        <p:txBody>
          <a:bodyPr/>
          <a:lstStyle/>
          <a:p>
            <a:endParaRPr lang="en-US" dirty="0"/>
          </a:p>
          <a:p>
            <a:r>
              <a:rPr lang="en-US" dirty="0">
                <a:hlinkClick r:id="rId2"/>
              </a:rPr>
              <a:t>https://www.c-sharpcorner.com/article/managing-data-with-viewmodel-in-asp-net-mvc</a:t>
            </a:r>
            <a:r>
              <a:rPr lang="en-US" dirty="0"/>
              <a:t>  </a:t>
            </a:r>
          </a:p>
          <a:p>
            <a:endParaRPr lang="en-US" dirty="0">
              <a:hlinkClick r:id="rId3"/>
            </a:endParaRPr>
          </a:p>
          <a:p>
            <a:r>
              <a:rPr lang="en-US" dirty="0">
                <a:hlinkClick r:id="rId3"/>
              </a:rPr>
              <a:t>https://www.c-sharpcorner.com/blogs/viewbag-viewdata-and-tempdata-in-mvc</a:t>
            </a:r>
            <a:r>
              <a:rPr lang="en-US" dirty="0"/>
              <a:t>  </a:t>
            </a:r>
          </a:p>
          <a:p>
            <a:endParaRPr lang="en-US" dirty="0">
              <a:hlinkClick r:id="rId4"/>
            </a:endParaRPr>
          </a:p>
          <a:p>
            <a:r>
              <a:rPr lang="en-US" dirty="0">
                <a:hlinkClick r:id="rId4"/>
              </a:rPr>
              <a:t>https://www.c-sharpcorner.com/blogs/viewdata-vs-viewbag-vs-tempdata-in-mvc1</a:t>
            </a:r>
            <a:r>
              <a:rPr lang="en-US" dirty="0"/>
              <a:t> </a:t>
            </a:r>
          </a:p>
          <a:p>
            <a:endParaRPr lang="en-US" dirty="0"/>
          </a:p>
          <a:p>
            <a:r>
              <a:rPr lang="en-US" dirty="0">
                <a:hlinkClick r:id="rId5"/>
              </a:rPr>
              <a:t>https://docs.microsoft.com/en-us/aspnet/core/fundamentals/app-state</a:t>
            </a:r>
            <a:r>
              <a:rPr lang="en-US" dirty="0"/>
              <a:t> </a:t>
            </a:r>
          </a:p>
          <a:p>
            <a:endParaRPr lang="en-US" dirty="0"/>
          </a:p>
          <a:p>
            <a:r>
              <a:rPr lang="en-US" dirty="0">
                <a:hlinkClick r:id="rId6"/>
              </a:rPr>
              <a:t>https://www.c-sharpcorner.com/article/how-to-use-session-in-asp-net-core/</a:t>
            </a:r>
            <a:r>
              <a:rPr lang="en-US" dirty="0"/>
              <a:t> </a:t>
            </a:r>
          </a:p>
          <a:p>
            <a:endParaRPr lang="en-US" dirty="0"/>
          </a:p>
          <a:p>
            <a:r>
              <a:rPr lang="en-US" dirty="0">
                <a:hlinkClick r:id="rId7"/>
              </a:rPr>
              <a:t>https://docs.microsoft.com/en-us/aspnet/core/performance/caching/memory</a:t>
            </a:r>
            <a:r>
              <a:rPr lang="en-US" dirty="0"/>
              <a:t> </a:t>
            </a:r>
          </a:p>
          <a:p>
            <a:endParaRPr lang="bg-BG" dirty="0"/>
          </a:p>
        </p:txBody>
      </p:sp>
    </p:spTree>
    <p:extLst>
      <p:ext uri="{BB962C8B-B14F-4D97-AF65-F5344CB8AC3E}">
        <p14:creationId xmlns:p14="http://schemas.microsoft.com/office/powerpoint/2010/main" val="225499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E143-9701-4FF8-B166-108E2C2ABBF4}"/>
              </a:ext>
            </a:extLst>
          </p:cNvPr>
          <p:cNvSpPr>
            <a:spLocks noGrp="1"/>
          </p:cNvSpPr>
          <p:nvPr>
            <p:ph type="title"/>
          </p:nvPr>
        </p:nvSpPr>
        <p:spPr/>
        <p:txBody>
          <a:bodyPr/>
          <a:lstStyle/>
          <a:p>
            <a:r>
              <a:rPr lang="en-US" dirty="0"/>
              <a:t>What </a:t>
            </a:r>
            <a:r>
              <a:rPr lang="en-US" dirty="0" err="1"/>
              <a:t>ViewModel</a:t>
            </a:r>
            <a:r>
              <a:rPr lang="en-US" dirty="0"/>
              <a:t> is</a:t>
            </a:r>
            <a:endParaRPr lang="bg-BG" dirty="0"/>
          </a:p>
        </p:txBody>
      </p:sp>
      <p:sp>
        <p:nvSpPr>
          <p:cNvPr id="3" name="Text Placeholder 2">
            <a:extLst>
              <a:ext uri="{FF2B5EF4-FFF2-40B4-BE49-F238E27FC236}">
                <a16:creationId xmlns:a16="http://schemas.microsoft.com/office/drawing/2014/main" id="{1A318469-EE72-418B-A49A-0F5412C1724C}"/>
              </a:ext>
            </a:extLst>
          </p:cNvPr>
          <p:cNvSpPr>
            <a:spLocks noGrp="1"/>
          </p:cNvSpPr>
          <p:nvPr>
            <p:ph type="body" idx="1"/>
          </p:nvPr>
        </p:nvSpPr>
        <p:spPr>
          <a:xfrm>
            <a:off x="1730000" y="1796374"/>
            <a:ext cx="9385200" cy="4175393"/>
          </a:xfrm>
        </p:spPr>
        <p:txBody>
          <a:bodyPr/>
          <a:lstStyle/>
          <a:p>
            <a:r>
              <a:rPr lang="en-US" dirty="0"/>
              <a:t>In ASP.NET MVC, </a:t>
            </a:r>
            <a:r>
              <a:rPr lang="en-US" dirty="0" err="1"/>
              <a:t>ViewModels</a:t>
            </a:r>
            <a:r>
              <a:rPr lang="en-US" dirty="0"/>
              <a:t> are used to shape multiple entities from one or more models into a single object. This conversion into single object provides us better optimization. </a:t>
            </a:r>
            <a:endParaRPr lang="bg-BG" dirty="0"/>
          </a:p>
        </p:txBody>
      </p:sp>
      <p:pic>
        <p:nvPicPr>
          <p:cNvPr id="1026" name="Picture 2" descr="Managing Data with ViewModel In ASP.NET MVC">
            <a:extLst>
              <a:ext uri="{FF2B5EF4-FFF2-40B4-BE49-F238E27FC236}">
                <a16:creationId xmlns:a16="http://schemas.microsoft.com/office/drawing/2014/main" id="{0C5D5472-E1E8-42F0-BF5C-5CFDA9F4F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573" y="2756980"/>
            <a:ext cx="52482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25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7CE3-3D2E-4A18-868C-4A29433D6A6E}"/>
              </a:ext>
            </a:extLst>
          </p:cNvPr>
          <p:cNvSpPr>
            <a:spLocks noGrp="1"/>
          </p:cNvSpPr>
          <p:nvPr>
            <p:ph type="title"/>
          </p:nvPr>
        </p:nvSpPr>
        <p:spPr/>
        <p:txBody>
          <a:bodyPr/>
          <a:lstStyle/>
          <a:p>
            <a:r>
              <a:rPr lang="en-US" dirty="0"/>
              <a:t>How data is managed with </a:t>
            </a:r>
            <a:r>
              <a:rPr lang="en-US" dirty="0" err="1"/>
              <a:t>ViewModel</a:t>
            </a:r>
            <a:endParaRPr lang="bg-BG" dirty="0"/>
          </a:p>
        </p:txBody>
      </p:sp>
      <p:sp>
        <p:nvSpPr>
          <p:cNvPr id="3" name="Text Placeholder 2">
            <a:extLst>
              <a:ext uri="{FF2B5EF4-FFF2-40B4-BE49-F238E27FC236}">
                <a16:creationId xmlns:a16="http://schemas.microsoft.com/office/drawing/2014/main" id="{BFCE840B-5D19-47A5-8C57-9F75C669F2E7}"/>
              </a:ext>
            </a:extLst>
          </p:cNvPr>
          <p:cNvSpPr>
            <a:spLocks noGrp="1"/>
          </p:cNvSpPr>
          <p:nvPr>
            <p:ph type="body" idx="1"/>
          </p:nvPr>
        </p:nvSpPr>
        <p:spPr>
          <a:xfrm>
            <a:off x="1730000" y="1913106"/>
            <a:ext cx="9385200" cy="4474723"/>
          </a:xfrm>
        </p:spPr>
        <p:txBody>
          <a:bodyPr/>
          <a:lstStyle/>
          <a:p>
            <a:r>
              <a:rPr lang="en-US" dirty="0" err="1"/>
              <a:t>ViewModel</a:t>
            </a:r>
            <a:r>
              <a:rPr lang="en-US" dirty="0"/>
              <a:t> provides us proper Separation of Concerns (SoC). </a:t>
            </a:r>
          </a:p>
          <a:p>
            <a:endParaRPr lang="en-US" dirty="0"/>
          </a:p>
          <a:p>
            <a:r>
              <a:rPr lang="en-US" dirty="0"/>
              <a:t>The View needs to only render the single </a:t>
            </a:r>
            <a:r>
              <a:rPr lang="en-US" dirty="0" err="1"/>
              <a:t>ViewModel</a:t>
            </a:r>
            <a:r>
              <a:rPr lang="en-US" dirty="0"/>
              <a:t> object, and there is a specific purpose for each and every aspect of the application, which means the application will be more organized in the code. </a:t>
            </a:r>
          </a:p>
          <a:p>
            <a:endParaRPr lang="en-US" dirty="0"/>
          </a:p>
          <a:p>
            <a:r>
              <a:rPr lang="en-US" dirty="0"/>
              <a:t>Using </a:t>
            </a:r>
            <a:r>
              <a:rPr lang="en-US" dirty="0" err="1"/>
              <a:t>ViewModel</a:t>
            </a:r>
            <a:r>
              <a:rPr lang="en-US" dirty="0"/>
              <a:t>, we put our manipulation code separately in a specific place and away from the View and Controller.</a:t>
            </a:r>
          </a:p>
          <a:p>
            <a:endParaRPr lang="en-US" dirty="0"/>
          </a:p>
          <a:p>
            <a:r>
              <a:rPr lang="en-US" dirty="0"/>
              <a:t>So, it provides us a better SoC and makes our code more maintainable. </a:t>
            </a:r>
          </a:p>
          <a:p>
            <a:endParaRPr lang="en-US" dirty="0"/>
          </a:p>
          <a:p>
            <a:r>
              <a:rPr lang="en-US" dirty="0"/>
              <a:t>It also makes our code more testable because unit testing means testing the small units, and it is easier to test if we separate the manipulation logic in a separate </a:t>
            </a:r>
            <a:r>
              <a:rPr lang="en-US" dirty="0" err="1"/>
              <a:t>ViewModel</a:t>
            </a:r>
            <a:r>
              <a:rPr lang="en-US" dirty="0"/>
              <a:t>.</a:t>
            </a:r>
            <a:endParaRPr lang="bg-BG" dirty="0"/>
          </a:p>
        </p:txBody>
      </p:sp>
    </p:spTree>
    <p:extLst>
      <p:ext uri="{BB962C8B-B14F-4D97-AF65-F5344CB8AC3E}">
        <p14:creationId xmlns:p14="http://schemas.microsoft.com/office/powerpoint/2010/main" val="60033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E5A3D-DDAA-4B76-97DC-96C711E939E6}"/>
              </a:ext>
            </a:extLst>
          </p:cNvPr>
          <p:cNvSpPr>
            <a:spLocks noGrp="1"/>
          </p:cNvSpPr>
          <p:nvPr>
            <p:ph type="title"/>
          </p:nvPr>
        </p:nvSpPr>
        <p:spPr/>
        <p:txBody>
          <a:bodyPr/>
          <a:lstStyle/>
          <a:p>
            <a:r>
              <a:rPr lang="en-US" dirty="0"/>
              <a:t>Where we should use </a:t>
            </a:r>
            <a:r>
              <a:rPr lang="en-US" dirty="0" err="1"/>
              <a:t>ViewModel</a:t>
            </a:r>
            <a:r>
              <a:rPr lang="en-US" dirty="0"/>
              <a:t>?</a:t>
            </a:r>
            <a:endParaRPr lang="bg-BG" dirty="0"/>
          </a:p>
        </p:txBody>
      </p:sp>
      <p:sp>
        <p:nvSpPr>
          <p:cNvPr id="3" name="Text Placeholder 2">
            <a:extLst>
              <a:ext uri="{FF2B5EF4-FFF2-40B4-BE49-F238E27FC236}">
                <a16:creationId xmlns:a16="http://schemas.microsoft.com/office/drawing/2014/main" id="{7505B445-EE27-45D4-A70A-18F4460DB47F}"/>
              </a:ext>
            </a:extLst>
          </p:cNvPr>
          <p:cNvSpPr>
            <a:spLocks noGrp="1"/>
          </p:cNvSpPr>
          <p:nvPr>
            <p:ph type="body" idx="1"/>
          </p:nvPr>
        </p:nvSpPr>
        <p:spPr>
          <a:xfrm>
            <a:off x="1730000" y="1530485"/>
            <a:ext cx="9385200" cy="4441282"/>
          </a:xfrm>
        </p:spPr>
        <p:txBody>
          <a:bodyPr/>
          <a:lstStyle/>
          <a:p>
            <a:r>
              <a:rPr lang="en-US" dirty="0"/>
              <a:t>Managing or creating dropdown lists for a specific entity</a:t>
            </a:r>
          </a:p>
          <a:p>
            <a:endParaRPr lang="en-US" dirty="0"/>
          </a:p>
          <a:p>
            <a:r>
              <a:rPr lang="en-US" dirty="0"/>
              <a:t>Creating Master-Details View in data-driven websites</a:t>
            </a:r>
          </a:p>
          <a:p>
            <a:endParaRPr lang="en-US" dirty="0"/>
          </a:p>
          <a:p>
            <a:r>
              <a:rPr lang="en-US" dirty="0"/>
              <a:t>Used in showing shopping carts on the website</a:t>
            </a:r>
          </a:p>
          <a:p>
            <a:endParaRPr lang="en-US" dirty="0"/>
          </a:p>
          <a:p>
            <a:r>
              <a:rPr lang="en-US" dirty="0"/>
              <a:t>Used in Pagination</a:t>
            </a:r>
          </a:p>
          <a:p>
            <a:endParaRPr lang="en-US" dirty="0"/>
          </a:p>
          <a:p>
            <a:r>
              <a:rPr lang="en-US" dirty="0"/>
              <a:t>Used in a website to show User profile widget</a:t>
            </a:r>
          </a:p>
          <a:p>
            <a:endParaRPr lang="en-US" dirty="0"/>
          </a:p>
          <a:p>
            <a:r>
              <a:rPr lang="en-US" dirty="0"/>
              <a:t>Used to make Dashboards for integrating multiple data into one place</a:t>
            </a:r>
          </a:p>
          <a:p>
            <a:endParaRPr lang="en-US" dirty="0"/>
          </a:p>
          <a:p>
            <a:r>
              <a:rPr lang="en-US" dirty="0"/>
              <a:t>Used as an Aggregate Root to make reports in Domain Driven Design (DDD)</a:t>
            </a:r>
            <a:endParaRPr lang="bg-BG" dirty="0"/>
          </a:p>
        </p:txBody>
      </p:sp>
    </p:spTree>
    <p:extLst>
      <p:ext uri="{BB962C8B-B14F-4D97-AF65-F5344CB8AC3E}">
        <p14:creationId xmlns:p14="http://schemas.microsoft.com/office/powerpoint/2010/main" val="368299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61B8-C02C-4BBE-9D43-C91F87D64120}"/>
              </a:ext>
            </a:extLst>
          </p:cNvPr>
          <p:cNvSpPr>
            <a:spLocks noGrp="1"/>
          </p:cNvSpPr>
          <p:nvPr>
            <p:ph type="title"/>
          </p:nvPr>
        </p:nvSpPr>
        <p:spPr/>
        <p:txBody>
          <a:bodyPr/>
          <a:lstStyle/>
          <a:p>
            <a:r>
              <a:rPr lang="en-US" dirty="0" err="1"/>
              <a:t>ViewBag</a:t>
            </a:r>
            <a:r>
              <a:rPr lang="en-US" dirty="0"/>
              <a:t>, </a:t>
            </a:r>
            <a:r>
              <a:rPr lang="en-US" dirty="0" err="1"/>
              <a:t>ViewData</a:t>
            </a:r>
            <a:r>
              <a:rPr lang="en-US" dirty="0"/>
              <a:t>, and </a:t>
            </a:r>
            <a:r>
              <a:rPr lang="en-US" dirty="0" err="1"/>
              <a:t>TempData</a:t>
            </a:r>
            <a:endParaRPr lang="bg-BG" dirty="0"/>
          </a:p>
        </p:txBody>
      </p:sp>
      <p:sp>
        <p:nvSpPr>
          <p:cNvPr id="3" name="Text Placeholder 2">
            <a:extLst>
              <a:ext uri="{FF2B5EF4-FFF2-40B4-BE49-F238E27FC236}">
                <a16:creationId xmlns:a16="http://schemas.microsoft.com/office/drawing/2014/main" id="{1C49DCFB-F74D-4027-A3E1-C7887CCB63ED}"/>
              </a:ext>
            </a:extLst>
          </p:cNvPr>
          <p:cNvSpPr>
            <a:spLocks noGrp="1"/>
          </p:cNvSpPr>
          <p:nvPr>
            <p:ph type="body" idx="1"/>
          </p:nvPr>
        </p:nvSpPr>
        <p:spPr>
          <a:xfrm>
            <a:off x="1730000" y="1815830"/>
            <a:ext cx="9385200" cy="4155937"/>
          </a:xfrm>
        </p:spPr>
        <p:txBody>
          <a:bodyPr/>
          <a:lstStyle/>
          <a:p>
            <a:r>
              <a:rPr lang="en-US" dirty="0" err="1"/>
              <a:t>ViewBag</a:t>
            </a:r>
            <a:r>
              <a:rPr lang="en-US" dirty="0"/>
              <a:t>, </a:t>
            </a:r>
            <a:r>
              <a:rPr lang="en-US" dirty="0" err="1"/>
              <a:t>ViewData</a:t>
            </a:r>
            <a:r>
              <a:rPr lang="en-US" dirty="0"/>
              <a:t>, and </a:t>
            </a:r>
            <a:r>
              <a:rPr lang="en-US" dirty="0" err="1"/>
              <a:t>TempData</a:t>
            </a:r>
            <a:r>
              <a:rPr lang="en-US" dirty="0"/>
              <a:t> all are objects in ASP.NET MVC and these are used to pass the data in various scenarios.</a:t>
            </a:r>
          </a:p>
          <a:p>
            <a:endParaRPr lang="en-US" dirty="0"/>
          </a:p>
          <a:p>
            <a:r>
              <a:rPr lang="en-US" dirty="0"/>
              <a:t>The following are the scenarios where we can use these objects.</a:t>
            </a:r>
          </a:p>
          <a:p>
            <a:pPr lvl="1"/>
            <a:r>
              <a:rPr lang="en-US" dirty="0"/>
              <a:t>Pass the data from Controller to View.</a:t>
            </a:r>
          </a:p>
          <a:p>
            <a:pPr lvl="1"/>
            <a:r>
              <a:rPr lang="en-US" dirty="0"/>
              <a:t>Pass the data from one action to another action in the same Controller.</a:t>
            </a:r>
          </a:p>
          <a:p>
            <a:pPr lvl="1"/>
            <a:r>
              <a:rPr lang="en-US" dirty="0"/>
              <a:t>Pass the data in between Controllers.</a:t>
            </a:r>
          </a:p>
          <a:p>
            <a:pPr lvl="1"/>
            <a:r>
              <a:rPr lang="en-US" dirty="0"/>
              <a:t>Pass the data between consecutive requests.</a:t>
            </a:r>
            <a:endParaRPr lang="bg-BG" dirty="0"/>
          </a:p>
        </p:txBody>
      </p:sp>
    </p:spTree>
    <p:extLst>
      <p:ext uri="{BB962C8B-B14F-4D97-AF65-F5344CB8AC3E}">
        <p14:creationId xmlns:p14="http://schemas.microsoft.com/office/powerpoint/2010/main" val="112771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7342-61B2-4C68-9EDA-E3B8DDAD74AB}"/>
              </a:ext>
            </a:extLst>
          </p:cNvPr>
          <p:cNvSpPr>
            <a:spLocks noGrp="1"/>
          </p:cNvSpPr>
          <p:nvPr>
            <p:ph type="title"/>
          </p:nvPr>
        </p:nvSpPr>
        <p:spPr/>
        <p:txBody>
          <a:bodyPr/>
          <a:lstStyle/>
          <a:p>
            <a:r>
              <a:rPr lang="en-US" dirty="0" err="1"/>
              <a:t>ViewBag</a:t>
            </a:r>
            <a:endParaRPr lang="bg-BG" dirty="0"/>
          </a:p>
        </p:txBody>
      </p:sp>
      <p:sp>
        <p:nvSpPr>
          <p:cNvPr id="3" name="Text Placeholder 2">
            <a:extLst>
              <a:ext uri="{FF2B5EF4-FFF2-40B4-BE49-F238E27FC236}">
                <a16:creationId xmlns:a16="http://schemas.microsoft.com/office/drawing/2014/main" id="{197B453D-2257-4B98-847A-D3157754BCB9}"/>
              </a:ext>
            </a:extLst>
          </p:cNvPr>
          <p:cNvSpPr>
            <a:spLocks noGrp="1"/>
          </p:cNvSpPr>
          <p:nvPr>
            <p:ph type="body" idx="1"/>
          </p:nvPr>
        </p:nvSpPr>
        <p:spPr>
          <a:xfrm>
            <a:off x="1730000" y="1679643"/>
            <a:ext cx="9385200" cy="4292124"/>
          </a:xfrm>
        </p:spPr>
        <p:txBody>
          <a:bodyPr/>
          <a:lstStyle/>
          <a:p>
            <a:r>
              <a:rPr lang="en-US" dirty="0" err="1"/>
              <a:t>ViewBag</a:t>
            </a:r>
            <a:r>
              <a:rPr lang="en-US" dirty="0"/>
              <a:t> is a dynamic object to pass the data from Controller to View. And, this will pass the data as a property of object </a:t>
            </a:r>
            <a:r>
              <a:rPr lang="en-US" dirty="0" err="1"/>
              <a:t>ViewBag</a:t>
            </a:r>
            <a:r>
              <a:rPr lang="en-US" dirty="0"/>
              <a:t>. And we have no need to typecast to read the data or for null checking. The scope of </a:t>
            </a:r>
            <a:r>
              <a:rPr lang="en-US" dirty="0" err="1"/>
              <a:t>ViewBag</a:t>
            </a:r>
            <a:r>
              <a:rPr lang="en-US" dirty="0"/>
              <a:t> is permitted to the current request and the value of </a:t>
            </a:r>
            <a:r>
              <a:rPr lang="en-US" dirty="0" err="1"/>
              <a:t>ViewBag</a:t>
            </a:r>
            <a:r>
              <a:rPr lang="en-US" dirty="0"/>
              <a:t> will become null while redirecting. </a:t>
            </a:r>
            <a:endParaRPr lang="bg-BG" dirty="0"/>
          </a:p>
        </p:txBody>
      </p:sp>
      <p:pic>
        <p:nvPicPr>
          <p:cNvPr id="5" name="Picture 4">
            <a:extLst>
              <a:ext uri="{FF2B5EF4-FFF2-40B4-BE49-F238E27FC236}">
                <a16:creationId xmlns:a16="http://schemas.microsoft.com/office/drawing/2014/main" id="{A3722711-489B-487A-972A-81312FB21002}"/>
              </a:ext>
            </a:extLst>
          </p:cNvPr>
          <p:cNvPicPr>
            <a:picLocks noChangeAspect="1"/>
          </p:cNvPicPr>
          <p:nvPr/>
        </p:nvPicPr>
        <p:blipFill>
          <a:blip r:embed="rId2"/>
          <a:stretch>
            <a:fillRect/>
          </a:stretch>
        </p:blipFill>
        <p:spPr>
          <a:xfrm>
            <a:off x="2298970" y="3146898"/>
            <a:ext cx="4873558" cy="2088668"/>
          </a:xfrm>
          <a:prstGeom prst="rect">
            <a:avLst/>
          </a:prstGeom>
        </p:spPr>
      </p:pic>
    </p:spTree>
    <p:extLst>
      <p:ext uri="{BB962C8B-B14F-4D97-AF65-F5344CB8AC3E}">
        <p14:creationId xmlns:p14="http://schemas.microsoft.com/office/powerpoint/2010/main" val="136094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D30-55D0-4AF5-8A29-C9BDF0EC4190}"/>
              </a:ext>
            </a:extLst>
          </p:cNvPr>
          <p:cNvSpPr>
            <a:spLocks noGrp="1"/>
          </p:cNvSpPr>
          <p:nvPr>
            <p:ph type="title"/>
          </p:nvPr>
        </p:nvSpPr>
        <p:spPr/>
        <p:txBody>
          <a:bodyPr/>
          <a:lstStyle/>
          <a:p>
            <a:r>
              <a:rPr lang="en-US" dirty="0" err="1"/>
              <a:t>ViewData</a:t>
            </a:r>
            <a:endParaRPr lang="bg-BG" dirty="0"/>
          </a:p>
        </p:txBody>
      </p:sp>
      <p:sp>
        <p:nvSpPr>
          <p:cNvPr id="3" name="Text Placeholder 2">
            <a:extLst>
              <a:ext uri="{FF2B5EF4-FFF2-40B4-BE49-F238E27FC236}">
                <a16:creationId xmlns:a16="http://schemas.microsoft.com/office/drawing/2014/main" id="{BF258C29-A765-4056-85ED-616027135BB2}"/>
              </a:ext>
            </a:extLst>
          </p:cNvPr>
          <p:cNvSpPr>
            <a:spLocks noGrp="1"/>
          </p:cNvSpPr>
          <p:nvPr>
            <p:ph type="body" idx="1"/>
          </p:nvPr>
        </p:nvSpPr>
        <p:spPr>
          <a:xfrm>
            <a:off x="1730000" y="1743900"/>
            <a:ext cx="9385200" cy="4227867"/>
          </a:xfrm>
        </p:spPr>
        <p:txBody>
          <a:bodyPr/>
          <a:lstStyle/>
          <a:p>
            <a:r>
              <a:rPr lang="en-US" dirty="0" err="1"/>
              <a:t>ViewData</a:t>
            </a:r>
            <a:r>
              <a:rPr lang="en-US" dirty="0"/>
              <a:t> is a dictionary object to pass the data from Controller to View where data is passed in the form of key-value pair. And typecasting is required to read the data in View if the data is complex and we need to ensure null check to avoid null exceptions. The scope of </a:t>
            </a:r>
            <a:r>
              <a:rPr lang="en-US" dirty="0" err="1"/>
              <a:t>ViewData</a:t>
            </a:r>
            <a:r>
              <a:rPr lang="en-US" dirty="0"/>
              <a:t> is similar to </a:t>
            </a:r>
            <a:r>
              <a:rPr lang="en-US" dirty="0" err="1"/>
              <a:t>ViewBag</a:t>
            </a:r>
            <a:r>
              <a:rPr lang="en-US" dirty="0"/>
              <a:t> and it is restricted to the current request and the value of </a:t>
            </a:r>
            <a:r>
              <a:rPr lang="en-US" dirty="0" err="1"/>
              <a:t>ViewData</a:t>
            </a:r>
            <a:r>
              <a:rPr lang="en-US" dirty="0"/>
              <a:t> will become null while redirecting.</a:t>
            </a:r>
            <a:endParaRPr lang="bg-BG" dirty="0"/>
          </a:p>
        </p:txBody>
      </p:sp>
      <p:pic>
        <p:nvPicPr>
          <p:cNvPr id="7" name="Picture 6">
            <a:extLst>
              <a:ext uri="{FF2B5EF4-FFF2-40B4-BE49-F238E27FC236}">
                <a16:creationId xmlns:a16="http://schemas.microsoft.com/office/drawing/2014/main" id="{686D2F9F-BAC3-4E38-8C96-4736E53B798E}"/>
              </a:ext>
            </a:extLst>
          </p:cNvPr>
          <p:cNvPicPr>
            <a:picLocks noChangeAspect="1"/>
          </p:cNvPicPr>
          <p:nvPr/>
        </p:nvPicPr>
        <p:blipFill>
          <a:blip r:embed="rId2"/>
          <a:stretch>
            <a:fillRect/>
          </a:stretch>
        </p:blipFill>
        <p:spPr>
          <a:xfrm>
            <a:off x="2283974" y="3518778"/>
            <a:ext cx="4706971" cy="2225405"/>
          </a:xfrm>
          <a:prstGeom prst="rect">
            <a:avLst/>
          </a:prstGeom>
        </p:spPr>
      </p:pic>
    </p:spTree>
    <p:extLst>
      <p:ext uri="{BB962C8B-B14F-4D97-AF65-F5344CB8AC3E}">
        <p14:creationId xmlns:p14="http://schemas.microsoft.com/office/powerpoint/2010/main" val="352229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9623-5385-4C46-ADC1-3882C98112E2}"/>
              </a:ext>
            </a:extLst>
          </p:cNvPr>
          <p:cNvSpPr>
            <a:spLocks noGrp="1"/>
          </p:cNvSpPr>
          <p:nvPr>
            <p:ph type="title"/>
          </p:nvPr>
        </p:nvSpPr>
        <p:spPr/>
        <p:txBody>
          <a:bodyPr/>
          <a:lstStyle/>
          <a:p>
            <a:r>
              <a:rPr lang="en-US" dirty="0" err="1"/>
              <a:t>TempData</a:t>
            </a:r>
            <a:endParaRPr lang="bg-BG" dirty="0"/>
          </a:p>
        </p:txBody>
      </p:sp>
      <p:sp>
        <p:nvSpPr>
          <p:cNvPr id="3" name="Text Placeholder 2">
            <a:extLst>
              <a:ext uri="{FF2B5EF4-FFF2-40B4-BE49-F238E27FC236}">
                <a16:creationId xmlns:a16="http://schemas.microsoft.com/office/drawing/2014/main" id="{C503A5CA-E4E9-4CE3-82AC-1ABB5CD483DE}"/>
              </a:ext>
            </a:extLst>
          </p:cNvPr>
          <p:cNvSpPr>
            <a:spLocks noGrp="1"/>
          </p:cNvSpPr>
          <p:nvPr>
            <p:ph type="body" idx="1"/>
          </p:nvPr>
        </p:nvSpPr>
        <p:spPr>
          <a:xfrm>
            <a:off x="1730000" y="1530485"/>
            <a:ext cx="9385200" cy="4441282"/>
          </a:xfrm>
        </p:spPr>
        <p:txBody>
          <a:bodyPr/>
          <a:lstStyle/>
          <a:p>
            <a:r>
              <a:rPr lang="en-US" dirty="0" err="1"/>
              <a:t>TempData</a:t>
            </a:r>
            <a:r>
              <a:rPr lang="en-US" dirty="0"/>
              <a:t> is a dictionary object to pass the data from one action to other action in the same Controller or different Controllers. </a:t>
            </a:r>
          </a:p>
          <a:p>
            <a:r>
              <a:rPr lang="en-US" dirty="0"/>
              <a:t>Usually, </a:t>
            </a:r>
            <a:r>
              <a:rPr lang="en-US" dirty="0" err="1"/>
              <a:t>TempData</a:t>
            </a:r>
            <a:r>
              <a:rPr lang="en-US" dirty="0"/>
              <a:t> object will be stored in a session object. </a:t>
            </a:r>
          </a:p>
          <a:p>
            <a:r>
              <a:rPr lang="en-US" dirty="0" err="1"/>
              <a:t>Tempdata</a:t>
            </a:r>
            <a:r>
              <a:rPr lang="en-US" dirty="0"/>
              <a:t> is also required to typecast and for null checking before reading data from it. </a:t>
            </a:r>
          </a:p>
          <a:p>
            <a:r>
              <a:rPr lang="en-US" dirty="0" err="1"/>
              <a:t>TempData</a:t>
            </a:r>
            <a:r>
              <a:rPr lang="en-US" dirty="0"/>
              <a:t> scope is limited to the next request and if we want </a:t>
            </a:r>
            <a:r>
              <a:rPr lang="en-US" dirty="0" err="1"/>
              <a:t>Tempdata</a:t>
            </a:r>
            <a:r>
              <a:rPr lang="en-US" dirty="0"/>
              <a:t> to be available even further, we should use Keep and peek.</a:t>
            </a:r>
            <a:endParaRPr lang="bg-BG" dirty="0"/>
          </a:p>
        </p:txBody>
      </p:sp>
      <p:pic>
        <p:nvPicPr>
          <p:cNvPr id="5" name="Picture 4">
            <a:extLst>
              <a:ext uri="{FF2B5EF4-FFF2-40B4-BE49-F238E27FC236}">
                <a16:creationId xmlns:a16="http://schemas.microsoft.com/office/drawing/2014/main" id="{EF3AE515-9994-4A3B-9099-F80756D2E0F8}"/>
              </a:ext>
            </a:extLst>
          </p:cNvPr>
          <p:cNvPicPr>
            <a:picLocks noChangeAspect="1"/>
          </p:cNvPicPr>
          <p:nvPr/>
        </p:nvPicPr>
        <p:blipFill>
          <a:blip r:embed="rId2"/>
          <a:stretch>
            <a:fillRect/>
          </a:stretch>
        </p:blipFill>
        <p:spPr>
          <a:xfrm>
            <a:off x="2311940" y="3513600"/>
            <a:ext cx="5911175" cy="2603732"/>
          </a:xfrm>
          <a:prstGeom prst="rect">
            <a:avLst/>
          </a:prstGeom>
        </p:spPr>
      </p:pic>
    </p:spTree>
    <p:extLst>
      <p:ext uri="{BB962C8B-B14F-4D97-AF65-F5344CB8AC3E}">
        <p14:creationId xmlns:p14="http://schemas.microsoft.com/office/powerpoint/2010/main" val="3206548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TotalTime>
  <Words>1784</Words>
  <Application>Microsoft Office PowerPoint</Application>
  <PresentationFormat>Widescreen</PresentationFormat>
  <Paragraphs>131</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Lato</vt:lpstr>
      <vt:lpstr>Montserrat</vt:lpstr>
      <vt:lpstr>Arial</vt:lpstr>
      <vt:lpstr>Corbel</vt:lpstr>
      <vt:lpstr>Calibri</vt:lpstr>
      <vt:lpstr>Wingdings 2</vt:lpstr>
      <vt:lpstr>Focus</vt:lpstr>
      <vt:lpstr>Storing Temporary Data</vt:lpstr>
      <vt:lpstr>Table of Contents</vt:lpstr>
      <vt:lpstr>What ViewModel is</vt:lpstr>
      <vt:lpstr>How data is managed with ViewModel</vt:lpstr>
      <vt:lpstr>Where we should use ViewModel?</vt:lpstr>
      <vt:lpstr>ViewBag, ViewData, and TempData</vt:lpstr>
      <vt:lpstr>ViewBag</vt:lpstr>
      <vt:lpstr>ViewData</vt:lpstr>
      <vt:lpstr>TempData</vt:lpstr>
      <vt:lpstr>Cookies</vt:lpstr>
      <vt:lpstr>Session state</vt:lpstr>
      <vt:lpstr>Session state</vt:lpstr>
      <vt:lpstr>Configure session state</vt:lpstr>
      <vt:lpstr>Configure session state</vt:lpstr>
      <vt:lpstr>Set and get Session values</vt:lpstr>
      <vt:lpstr>Set and get Session values</vt:lpstr>
      <vt:lpstr>Serialize objects to store in Session</vt:lpstr>
      <vt:lpstr>Cache</vt:lpstr>
      <vt:lpstr>Other options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INTRODUCTION</dc:title>
  <cp:lastModifiedBy>Pravoslav Milenkov</cp:lastModifiedBy>
  <cp:revision>274</cp:revision>
  <dcterms:modified xsi:type="dcterms:W3CDTF">2021-04-26T07:52:18Z</dcterms:modified>
</cp:coreProperties>
</file>