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307" autoAdjust="0"/>
  </p:normalViewPr>
  <p:slideViewPr>
    <p:cSldViewPr snapToGrid="0">
      <p:cViewPr varScale="1">
        <p:scale>
          <a:sx n="82" d="100"/>
          <a:sy n="82" d="100"/>
        </p:scale>
        <p:origin x="9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9571E-9A90-400D-A8DC-20C9AD1CD2E0}"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F7B54-4BC2-4793-90D6-989D64E74B2A}" type="slidenum">
              <a:rPr lang="en-US" smtClean="0"/>
              <a:t>‹#›</a:t>
            </a:fld>
            <a:endParaRPr lang="en-US"/>
          </a:p>
        </p:txBody>
      </p:sp>
    </p:spTree>
    <p:extLst>
      <p:ext uri="{BB962C8B-B14F-4D97-AF65-F5344CB8AC3E}">
        <p14:creationId xmlns:p14="http://schemas.microsoft.com/office/powerpoint/2010/main" val="33720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bad old days of the consumer</a:t>
            </a:r>
            <a:r>
              <a:rPr lang="en-US" baseline="0" dirty="0"/>
              <a:t> internet products (circa 1994-2008), URLs referred to locations, but software serving these URLs was often written to be </a:t>
            </a:r>
            <a:r>
              <a:rPr lang="en-US" baseline="0" dirty="0" err="1"/>
              <a:t>stateful</a:t>
            </a:r>
            <a:r>
              <a:rPr lang="en-US" baseline="0" dirty="0"/>
              <a:t>. </a:t>
            </a:r>
            <a:r>
              <a:rPr lang="en-US" baseline="0" dirty="0" err="1"/>
              <a:t>Stateful</a:t>
            </a:r>
            <a:r>
              <a:rPr lang="en-US" baseline="0" dirty="0"/>
              <a:t> means that the same action will have different outcomes depending upon what happened previously, and this state was sometimes communicated through complicated or obfuscated means (e.g. HTTP cookies, IP address sniffing). This meant that if you found a URL, it may not work properly if you don’t follow the same series of steps before each visit. Furthermore, it made it quite complicated to access such resources using a program that was not a web browser.</a:t>
            </a:r>
          </a:p>
          <a:p>
            <a:endParaRPr lang="en-US" baseline="0" dirty="0"/>
          </a:p>
          <a:p>
            <a:r>
              <a:rPr lang="en-US" baseline="0" dirty="0"/>
              <a:t>In order to make data access more consistent and practical outside of a web browser, the programs that serve these URLs needed to be made non-</a:t>
            </a:r>
            <a:r>
              <a:rPr lang="en-US" baseline="0" dirty="0" err="1"/>
              <a:t>stateful</a:t>
            </a:r>
            <a:r>
              <a:rPr lang="en-US" baseline="0" dirty="0"/>
              <a:t>, meaning all of the information they needed had to be encoded into the single HTTP request used to ask for data. The REST architecture arose out of a set of pragmatic decisions to make data access independent of “session state”, more intuitive to understand, and </a:t>
            </a:r>
            <a:endParaRPr lang="en-US" dirty="0"/>
          </a:p>
        </p:txBody>
      </p:sp>
      <p:sp>
        <p:nvSpPr>
          <p:cNvPr id="4" name="Slide Number Placeholder 3"/>
          <p:cNvSpPr>
            <a:spLocks noGrp="1"/>
          </p:cNvSpPr>
          <p:nvPr>
            <p:ph type="sldNum" sz="quarter" idx="10"/>
          </p:nvPr>
        </p:nvSpPr>
        <p:spPr/>
        <p:txBody>
          <a:bodyPr/>
          <a:lstStyle/>
          <a:p>
            <a:fld id="{74FF7B54-4BC2-4793-90D6-989D64E74B2A}" type="slidenum">
              <a:rPr lang="en-US" smtClean="0"/>
              <a:t>4</a:t>
            </a:fld>
            <a:endParaRPr lang="en-US"/>
          </a:p>
        </p:txBody>
      </p:sp>
    </p:spTree>
    <p:extLst>
      <p:ext uri="{BB962C8B-B14F-4D97-AF65-F5344CB8AC3E}">
        <p14:creationId xmlns:p14="http://schemas.microsoft.com/office/powerpoint/2010/main" val="129074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F7B54-4BC2-4793-90D6-989D64E74B2A}" type="slidenum">
              <a:rPr lang="en-US" smtClean="0"/>
              <a:t>11</a:t>
            </a:fld>
            <a:endParaRPr lang="en-US"/>
          </a:p>
        </p:txBody>
      </p:sp>
    </p:spTree>
    <p:extLst>
      <p:ext uri="{BB962C8B-B14F-4D97-AF65-F5344CB8AC3E}">
        <p14:creationId xmlns:p14="http://schemas.microsoft.com/office/powerpoint/2010/main" val="408296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42C3B0-64A3-4960-9F67-24E4CBDF1D30}"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329890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042C3B0-64A3-4960-9F67-24E4CBDF1D30}"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90625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042C3B0-64A3-4960-9F67-24E4CBDF1D30}"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131678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042C3B0-64A3-4960-9F67-24E4CBDF1D30}"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102828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42C3B0-64A3-4960-9F67-24E4CBDF1D30}"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150219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3042C3B0-64A3-4960-9F67-24E4CBDF1D30}"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150718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3042C3B0-64A3-4960-9F67-24E4CBDF1D30}"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389278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042C3B0-64A3-4960-9F67-24E4CBDF1D30}"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157673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2C3B0-64A3-4960-9F67-24E4CBDF1D30}"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56342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42C3B0-64A3-4960-9F67-24E4CBDF1D30}"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327119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42C3B0-64A3-4960-9F67-24E4CBDF1D30}"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BD52-B305-4E90-BC72-550131941CE0}" type="slidenum">
              <a:rPr lang="en-US" smtClean="0"/>
              <a:t>‹#›</a:t>
            </a:fld>
            <a:endParaRPr lang="en-US"/>
          </a:p>
        </p:txBody>
      </p:sp>
    </p:spTree>
    <p:extLst>
      <p:ext uri="{BB962C8B-B14F-4D97-AF65-F5344CB8AC3E}">
        <p14:creationId xmlns:p14="http://schemas.microsoft.com/office/powerpoint/2010/main" val="3019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2C3B0-64A3-4960-9F67-24E4CBDF1D30}" type="datetimeFigureOut">
              <a:rPr lang="en-US" smtClean="0"/>
              <a:t>10/12/2016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DBD52-B305-4E90-BC72-550131941CE0}" type="slidenum">
              <a:rPr lang="en-US" smtClean="0"/>
              <a:t>‹#›</a:t>
            </a:fld>
            <a:endParaRPr lang="en-US"/>
          </a:p>
        </p:txBody>
      </p:sp>
    </p:spTree>
    <p:extLst>
      <p:ext uri="{BB962C8B-B14F-4D97-AF65-F5344CB8AC3E}">
        <p14:creationId xmlns:p14="http://schemas.microsoft.com/office/powerpoint/2010/main" val="4156357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lytoucan.or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api.glytoucan.org/swagger-ui.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REST APIs</a:t>
            </a:r>
          </a:p>
        </p:txBody>
      </p:sp>
      <p:sp>
        <p:nvSpPr>
          <p:cNvPr id="3" name="Subtitle 2"/>
          <p:cNvSpPr>
            <a:spLocks noGrp="1"/>
          </p:cNvSpPr>
          <p:nvPr>
            <p:ph type="subTitle" idx="1"/>
          </p:nvPr>
        </p:nvSpPr>
        <p:spPr/>
        <p:txBody>
          <a:bodyPr/>
          <a:lstStyle/>
          <a:p>
            <a:r>
              <a:rPr lang="en-US" dirty="0"/>
              <a:t>What, Why, How</a:t>
            </a:r>
          </a:p>
          <a:p>
            <a:r>
              <a:rPr lang="en-US" dirty="0"/>
              <a:t>Joshua Klein</a:t>
            </a:r>
          </a:p>
        </p:txBody>
      </p:sp>
    </p:spTree>
    <p:extLst>
      <p:ext uri="{BB962C8B-B14F-4D97-AF65-F5344CB8AC3E}">
        <p14:creationId xmlns:p14="http://schemas.microsoft.com/office/powerpoint/2010/main" val="848122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it programmatically</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Lucida Console" panose="020B0609040504020204" pitchFamily="49" charset="0"/>
              </a:rPr>
              <a:t>import requests</a:t>
            </a:r>
          </a:p>
          <a:p>
            <a:pPr marL="0" indent="0">
              <a:buNone/>
            </a:pPr>
            <a:endParaRPr lang="en-US" dirty="0">
              <a:latin typeface="Lucida Console" panose="020B0609040504020204" pitchFamily="49" charset="0"/>
            </a:endParaRPr>
          </a:p>
          <a:p>
            <a:pPr marL="0" indent="0">
              <a:buNone/>
            </a:pPr>
            <a:r>
              <a:rPr lang="en-US" dirty="0">
                <a:latin typeface="Lucida Console" panose="020B0609040504020204" pitchFamily="49" charset="0"/>
              </a:rPr>
              <a:t>_</a:t>
            </a:r>
            <a:r>
              <a:rPr lang="en-US" dirty="0" err="1">
                <a:latin typeface="Lucida Console" panose="020B0609040504020204" pitchFamily="49" charset="0"/>
              </a:rPr>
              <a:t>get_glycan_base_url</a:t>
            </a:r>
            <a:r>
              <a:rPr lang="en-US" dirty="0">
                <a:latin typeface="Lucida Console" panose="020B0609040504020204" pitchFamily="49" charset="0"/>
              </a:rPr>
              <a:t> = "https://api.glytoucan.org/glycans/{accession}"</a:t>
            </a:r>
          </a:p>
          <a:p>
            <a:pPr marL="0" indent="0">
              <a:buNone/>
            </a:pPr>
            <a:endParaRPr lang="en-US" dirty="0">
              <a:latin typeface="Lucida Console" panose="020B0609040504020204" pitchFamily="49" charset="0"/>
            </a:endParaRPr>
          </a:p>
          <a:p>
            <a:pPr marL="0" indent="0">
              <a:buNone/>
            </a:pPr>
            <a:endParaRPr lang="en-US" dirty="0">
              <a:latin typeface="Lucida Console" panose="020B0609040504020204" pitchFamily="49" charset="0"/>
            </a:endParaRPr>
          </a:p>
          <a:p>
            <a:pPr marL="0" indent="0">
              <a:buNone/>
            </a:pPr>
            <a:r>
              <a:rPr lang="en-US" dirty="0" err="1">
                <a:latin typeface="Lucida Console" panose="020B0609040504020204" pitchFamily="49" charset="0"/>
              </a:rPr>
              <a:t>def</a:t>
            </a:r>
            <a:r>
              <a:rPr lang="en-US" dirty="0">
                <a:latin typeface="Lucida Console" panose="020B0609040504020204" pitchFamily="49" charset="0"/>
              </a:rPr>
              <a:t> </a:t>
            </a:r>
            <a:r>
              <a:rPr lang="en-US" dirty="0" err="1">
                <a:latin typeface="Lucida Console" panose="020B0609040504020204" pitchFamily="49" charset="0"/>
              </a:rPr>
              <a:t>get_glycan</a:t>
            </a:r>
            <a:r>
              <a:rPr lang="en-US" dirty="0">
                <a:latin typeface="Lucida Console" panose="020B0609040504020204" pitchFamily="49" charset="0"/>
              </a:rPr>
              <a:t>(accession, </a:t>
            </a:r>
            <a:r>
              <a:rPr lang="en-US" dirty="0" err="1">
                <a:latin typeface="Lucida Console" panose="020B0609040504020204" pitchFamily="49" charset="0"/>
              </a:rPr>
              <a:t>response_format</a:t>
            </a:r>
            <a:r>
              <a:rPr lang="en-US" dirty="0">
                <a:latin typeface="Lucida Console" panose="020B0609040504020204" pitchFamily="49" charset="0"/>
              </a:rPr>
              <a:t>='</a:t>
            </a:r>
            <a:r>
              <a:rPr lang="en-US" dirty="0" err="1">
                <a:latin typeface="Lucida Console" panose="020B0609040504020204" pitchFamily="49" charset="0"/>
              </a:rPr>
              <a:t>json</a:t>
            </a:r>
            <a:r>
              <a:rPr lang="en-US" dirty="0">
                <a:latin typeface="Lucida Console" panose="020B0609040504020204" pitchFamily="49" charset="0"/>
              </a:rPr>
              <a:t>'):</a:t>
            </a:r>
          </a:p>
          <a:p>
            <a:pPr marL="0" indent="0">
              <a:buNone/>
            </a:pPr>
            <a:r>
              <a:rPr lang="en-US" dirty="0">
                <a:latin typeface="Lucida Console" panose="020B0609040504020204" pitchFamily="49" charset="0"/>
              </a:rPr>
              <a:t>    headers = {</a:t>
            </a:r>
          </a:p>
          <a:p>
            <a:pPr marL="0" indent="0">
              <a:buNone/>
            </a:pPr>
            <a:r>
              <a:rPr lang="en-US" dirty="0">
                <a:latin typeface="Lucida Console" panose="020B0609040504020204" pitchFamily="49" charset="0"/>
              </a:rPr>
              <a:t>      "accept": "application/{</a:t>
            </a:r>
            <a:r>
              <a:rPr lang="en-US" dirty="0" err="1">
                <a:latin typeface="Lucida Console" panose="020B0609040504020204" pitchFamily="49" charset="0"/>
              </a:rPr>
              <a:t>response_format</a:t>
            </a:r>
            <a:r>
              <a:rPr lang="en-US" dirty="0">
                <a:latin typeface="Lucida Console" panose="020B0609040504020204" pitchFamily="49" charset="0"/>
              </a:rPr>
              <a:t>}".format(</a:t>
            </a:r>
          </a:p>
          <a:p>
            <a:pPr marL="0" indent="0">
              <a:buNone/>
            </a:pPr>
            <a:r>
              <a:rPr lang="en-US" dirty="0">
                <a:latin typeface="Lucida Console" panose="020B0609040504020204" pitchFamily="49" charset="0"/>
              </a:rPr>
              <a:t>		</a:t>
            </a:r>
            <a:r>
              <a:rPr lang="en-US" dirty="0" err="1">
                <a:latin typeface="Lucida Console" panose="020B0609040504020204" pitchFamily="49" charset="0"/>
              </a:rPr>
              <a:t>response_format</a:t>
            </a:r>
            <a:r>
              <a:rPr lang="en-US" dirty="0">
                <a:latin typeface="Lucida Console" panose="020B0609040504020204" pitchFamily="49" charset="0"/>
              </a:rPr>
              <a:t>=</a:t>
            </a:r>
            <a:r>
              <a:rPr lang="en-US" dirty="0" err="1">
                <a:latin typeface="Lucida Console" panose="020B0609040504020204" pitchFamily="49" charset="0"/>
              </a:rPr>
              <a:t>response_format</a:t>
            </a:r>
            <a:r>
              <a:rPr lang="en-US" dirty="0">
                <a:latin typeface="Lucida Console" panose="020B0609040504020204" pitchFamily="49" charset="0"/>
              </a:rPr>
              <a:t>)</a:t>
            </a:r>
          </a:p>
          <a:p>
            <a:pPr marL="0" indent="0">
              <a:buNone/>
            </a:pPr>
            <a:r>
              <a:rPr lang="en-US" dirty="0">
                <a:latin typeface="Lucida Console" panose="020B0609040504020204" pitchFamily="49" charset="0"/>
              </a:rPr>
              <a:t>    }</a:t>
            </a:r>
          </a:p>
          <a:p>
            <a:pPr marL="0" indent="0">
              <a:buNone/>
            </a:pPr>
            <a:r>
              <a:rPr lang="en-US" dirty="0">
                <a:latin typeface="Lucida Console" panose="020B0609040504020204" pitchFamily="49" charset="0"/>
              </a:rPr>
              <a:t>    </a:t>
            </a:r>
            <a:r>
              <a:rPr lang="en-US" dirty="0" err="1">
                <a:latin typeface="Lucida Console" panose="020B0609040504020204" pitchFamily="49" charset="0"/>
              </a:rPr>
              <a:t>prepared_url</a:t>
            </a:r>
            <a:r>
              <a:rPr lang="en-US" dirty="0">
                <a:latin typeface="Lucida Console" panose="020B0609040504020204" pitchFamily="49" charset="0"/>
              </a:rPr>
              <a:t> = _</a:t>
            </a:r>
            <a:r>
              <a:rPr lang="en-US" dirty="0" err="1">
                <a:latin typeface="Lucida Console" panose="020B0609040504020204" pitchFamily="49" charset="0"/>
              </a:rPr>
              <a:t>get_glycan_base_url.format</a:t>
            </a:r>
            <a:r>
              <a:rPr lang="en-US" dirty="0">
                <a:latin typeface="Lucida Console" panose="020B0609040504020204" pitchFamily="49" charset="0"/>
              </a:rPr>
              <a:t>(accession=accession)</a:t>
            </a:r>
          </a:p>
          <a:p>
            <a:pPr marL="0" indent="0">
              <a:buNone/>
            </a:pPr>
            <a:r>
              <a:rPr lang="en-US" dirty="0">
                <a:latin typeface="Lucida Console" panose="020B0609040504020204" pitchFamily="49" charset="0"/>
              </a:rPr>
              <a:t>    response = </a:t>
            </a:r>
            <a:r>
              <a:rPr lang="en-US" dirty="0" err="1">
                <a:latin typeface="Lucida Console" panose="020B0609040504020204" pitchFamily="49" charset="0"/>
              </a:rPr>
              <a:t>requests.get</a:t>
            </a:r>
            <a:r>
              <a:rPr lang="en-US" dirty="0">
                <a:latin typeface="Lucida Console" panose="020B0609040504020204" pitchFamily="49" charset="0"/>
              </a:rPr>
              <a:t>(</a:t>
            </a:r>
            <a:r>
              <a:rPr lang="en-US" dirty="0" err="1">
                <a:latin typeface="Lucida Console" panose="020B0609040504020204" pitchFamily="49" charset="0"/>
              </a:rPr>
              <a:t>prepared_url</a:t>
            </a:r>
            <a:r>
              <a:rPr lang="en-US" dirty="0">
                <a:latin typeface="Lucida Console" panose="020B0609040504020204" pitchFamily="49" charset="0"/>
              </a:rPr>
              <a:t>, headers=headers)</a:t>
            </a:r>
          </a:p>
          <a:p>
            <a:pPr marL="0" indent="0">
              <a:buNone/>
            </a:pPr>
            <a:r>
              <a:rPr lang="en-US" dirty="0">
                <a:latin typeface="Lucida Console" panose="020B0609040504020204" pitchFamily="49" charset="0"/>
              </a:rPr>
              <a:t>    return response</a:t>
            </a:r>
          </a:p>
          <a:p>
            <a:pPr marL="0" indent="0">
              <a:buNone/>
            </a:pPr>
            <a:endParaRPr lang="en-US" dirty="0">
              <a:latin typeface="Lucida Console" panose="020B0609040504020204" pitchFamily="49" charset="0"/>
            </a:endParaRPr>
          </a:p>
        </p:txBody>
      </p:sp>
      <p:grpSp>
        <p:nvGrpSpPr>
          <p:cNvPr id="12" name="Group 11"/>
          <p:cNvGrpSpPr/>
          <p:nvPr/>
        </p:nvGrpSpPr>
        <p:grpSpPr>
          <a:xfrm>
            <a:off x="3403219" y="1757851"/>
            <a:ext cx="4957302" cy="369332"/>
            <a:chOff x="4692758" y="2799834"/>
            <a:chExt cx="4957302" cy="369332"/>
          </a:xfrm>
        </p:grpSpPr>
        <p:cxnSp>
          <p:nvCxnSpPr>
            <p:cNvPr id="13" name="Straight Arrow Connector 12"/>
            <p:cNvCxnSpPr/>
            <p:nvPr/>
          </p:nvCxnSpPr>
          <p:spPr>
            <a:xfrm flipH="1">
              <a:off x="4692758" y="2984500"/>
              <a:ext cx="1238142"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30900" y="2799834"/>
              <a:ext cx="3719160" cy="369332"/>
            </a:xfrm>
            <a:prstGeom prst="rect">
              <a:avLst/>
            </a:prstGeom>
            <a:noFill/>
          </p:spPr>
          <p:txBody>
            <a:bodyPr wrap="none" rtlCol="0">
              <a:spAutoFit/>
            </a:bodyPr>
            <a:lstStyle/>
            <a:p>
              <a:r>
                <a:rPr lang="en-US" b="1" dirty="0"/>
                <a:t>Best HTTP Client Library Ever Written</a:t>
              </a:r>
            </a:p>
          </p:txBody>
        </p:sp>
      </p:grpSp>
      <p:grpSp>
        <p:nvGrpSpPr>
          <p:cNvPr id="15" name="Group 14"/>
          <p:cNvGrpSpPr/>
          <p:nvPr/>
        </p:nvGrpSpPr>
        <p:grpSpPr>
          <a:xfrm>
            <a:off x="3403219" y="3690407"/>
            <a:ext cx="4329758" cy="369332"/>
            <a:chOff x="4692758" y="2799834"/>
            <a:chExt cx="4329758" cy="369332"/>
          </a:xfrm>
        </p:grpSpPr>
        <p:cxnSp>
          <p:nvCxnSpPr>
            <p:cNvPr id="16" name="Straight Arrow Connector 15"/>
            <p:cNvCxnSpPr/>
            <p:nvPr/>
          </p:nvCxnSpPr>
          <p:spPr>
            <a:xfrm flipH="1">
              <a:off x="4692758" y="2984500"/>
              <a:ext cx="1238142"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30900" y="2799834"/>
              <a:ext cx="3091616" cy="369332"/>
            </a:xfrm>
            <a:prstGeom prst="rect">
              <a:avLst/>
            </a:prstGeom>
            <a:noFill/>
          </p:spPr>
          <p:txBody>
            <a:bodyPr wrap="none" rtlCol="0">
              <a:spAutoFit/>
            </a:bodyPr>
            <a:lstStyle/>
            <a:p>
              <a:r>
                <a:rPr lang="en-US" b="1" dirty="0"/>
                <a:t>Set up HTTP request metadata</a:t>
              </a:r>
            </a:p>
          </p:txBody>
        </p:sp>
      </p:grpSp>
    </p:spTree>
    <p:extLst>
      <p:ext uri="{BB962C8B-B14F-4D97-AF65-F5344CB8AC3E}">
        <p14:creationId xmlns:p14="http://schemas.microsoft.com/office/powerpoint/2010/main" val="15819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Formats</a:t>
            </a:r>
          </a:p>
        </p:txBody>
      </p:sp>
      <p:sp>
        <p:nvSpPr>
          <p:cNvPr id="3" name="Content Placeholder 2"/>
          <p:cNvSpPr>
            <a:spLocks noGrp="1"/>
          </p:cNvSpPr>
          <p:nvPr>
            <p:ph idx="1"/>
          </p:nvPr>
        </p:nvSpPr>
        <p:spPr/>
        <p:txBody>
          <a:bodyPr/>
          <a:lstStyle/>
          <a:p>
            <a:pPr marL="0" indent="0">
              <a:buNone/>
            </a:pPr>
            <a:r>
              <a:rPr lang="en-US" dirty="0"/>
              <a:t>This API serves one of two formats:</a:t>
            </a:r>
          </a:p>
          <a:p>
            <a:r>
              <a:rPr lang="en-US" dirty="0"/>
              <a:t>XML</a:t>
            </a:r>
          </a:p>
          <a:p>
            <a:pPr lvl="1"/>
            <a:r>
              <a:rPr lang="en-US" dirty="0"/>
              <a:t>The oldest, probably most widely used data exchange format</a:t>
            </a:r>
          </a:p>
          <a:p>
            <a:pPr lvl="1"/>
            <a:r>
              <a:rPr lang="en-US" dirty="0"/>
              <a:t>Almost looks human readable</a:t>
            </a:r>
          </a:p>
          <a:p>
            <a:pPr lvl="1"/>
            <a:r>
              <a:rPr lang="en-US" dirty="0"/>
              <a:t>Easy to create, wide support for most languages</a:t>
            </a:r>
          </a:p>
          <a:p>
            <a:pPr lvl="1"/>
            <a:r>
              <a:rPr lang="en-US" dirty="0"/>
              <a:t>Many ways to encode the same idea</a:t>
            </a:r>
          </a:p>
          <a:p>
            <a:r>
              <a:rPr lang="en-US" dirty="0"/>
              <a:t>JSON</a:t>
            </a:r>
          </a:p>
          <a:p>
            <a:pPr lvl="1"/>
            <a:r>
              <a:rPr lang="en-US" dirty="0"/>
              <a:t>A newer, popular format for data exchange</a:t>
            </a:r>
          </a:p>
          <a:p>
            <a:pPr lvl="1"/>
            <a:r>
              <a:rPr lang="en-US" dirty="0"/>
              <a:t>The lingua franca of browser-based information passing</a:t>
            </a:r>
          </a:p>
          <a:p>
            <a:pPr lvl="1"/>
            <a:r>
              <a:rPr lang="en-US" dirty="0"/>
              <a:t>Faster and cheaper than XML</a:t>
            </a:r>
          </a:p>
          <a:p>
            <a:pPr lvl="1"/>
            <a:endParaRPr lang="en-US" dirty="0"/>
          </a:p>
          <a:p>
            <a:pPr marL="0" indent="0">
              <a:buNone/>
            </a:pPr>
            <a:endParaRPr lang="en-US" dirty="0"/>
          </a:p>
        </p:txBody>
      </p:sp>
    </p:spTree>
    <p:extLst>
      <p:ext uri="{BB962C8B-B14F-4D97-AF65-F5344CB8AC3E}">
        <p14:creationId xmlns:p14="http://schemas.microsoft.com/office/powerpoint/2010/main" val="402233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Data, More Routes</a:t>
            </a:r>
          </a:p>
        </p:txBody>
      </p:sp>
      <p:pic>
        <p:nvPicPr>
          <p:cNvPr id="4" name="Picture 3"/>
          <p:cNvPicPr>
            <a:picLocks noChangeAspect="1"/>
          </p:cNvPicPr>
          <p:nvPr/>
        </p:nvPicPr>
        <p:blipFill rotWithShape="1">
          <a:blip r:embed="rId2"/>
          <a:srcRect t="34974" b="29334"/>
          <a:stretch/>
        </p:blipFill>
        <p:spPr>
          <a:xfrm>
            <a:off x="330200" y="2374900"/>
            <a:ext cx="9467850" cy="2209800"/>
          </a:xfrm>
          <a:prstGeom prst="rect">
            <a:avLst/>
          </a:prstGeom>
        </p:spPr>
      </p:pic>
      <p:grpSp>
        <p:nvGrpSpPr>
          <p:cNvPr id="5" name="Group 4"/>
          <p:cNvGrpSpPr/>
          <p:nvPr/>
        </p:nvGrpSpPr>
        <p:grpSpPr>
          <a:xfrm>
            <a:off x="222250" y="4584700"/>
            <a:ext cx="2597149" cy="2218710"/>
            <a:chOff x="330200" y="1140619"/>
            <a:chExt cx="2597149" cy="2218710"/>
          </a:xfrm>
        </p:grpSpPr>
        <p:cxnSp>
          <p:nvCxnSpPr>
            <p:cNvPr id="6" name="Straight Arrow Connector 5"/>
            <p:cNvCxnSpPr/>
            <p:nvPr/>
          </p:nvCxnSpPr>
          <p:spPr>
            <a:xfrm flipV="1">
              <a:off x="1136650" y="1140619"/>
              <a:ext cx="425450" cy="92710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0200" y="2159000"/>
              <a:ext cx="2597149" cy="1200329"/>
            </a:xfrm>
            <a:prstGeom prst="rect">
              <a:avLst/>
            </a:prstGeom>
            <a:noFill/>
          </p:spPr>
          <p:txBody>
            <a:bodyPr wrap="square" rtlCol="0">
              <a:spAutoFit/>
            </a:bodyPr>
            <a:lstStyle/>
            <a:p>
              <a:r>
                <a:rPr lang="en-US" dirty="0"/>
                <a:t>Exposing extra information means adding another API endpoint</a:t>
              </a:r>
            </a:p>
          </p:txBody>
        </p:sp>
      </p:grpSp>
      <p:grpSp>
        <p:nvGrpSpPr>
          <p:cNvPr id="9" name="Group 8"/>
          <p:cNvGrpSpPr/>
          <p:nvPr/>
        </p:nvGrpSpPr>
        <p:grpSpPr>
          <a:xfrm>
            <a:off x="9798050" y="2844800"/>
            <a:ext cx="2597149" cy="1802011"/>
            <a:chOff x="330200" y="1280319"/>
            <a:chExt cx="2597149" cy="1802011"/>
          </a:xfrm>
        </p:grpSpPr>
        <p:cxnSp>
          <p:nvCxnSpPr>
            <p:cNvPr id="10" name="Straight Arrow Connector 9"/>
            <p:cNvCxnSpPr/>
            <p:nvPr/>
          </p:nvCxnSpPr>
          <p:spPr>
            <a:xfrm flipH="1" flipV="1">
              <a:off x="330200" y="1280319"/>
              <a:ext cx="806450" cy="78740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0200" y="2159000"/>
              <a:ext cx="2597149" cy="923330"/>
            </a:xfrm>
            <a:prstGeom prst="rect">
              <a:avLst/>
            </a:prstGeom>
            <a:noFill/>
          </p:spPr>
          <p:txBody>
            <a:bodyPr wrap="square" rtlCol="0">
              <a:spAutoFit/>
            </a:bodyPr>
            <a:lstStyle/>
            <a:p>
              <a:r>
                <a:rPr lang="en-US" dirty="0"/>
                <a:t>May even lead to multiple ways to do the same thing</a:t>
              </a:r>
            </a:p>
          </p:txBody>
        </p:sp>
      </p:grpSp>
    </p:spTree>
    <p:extLst>
      <p:ext uri="{BB962C8B-B14F-4D97-AF65-F5344CB8AC3E}">
        <p14:creationId xmlns:p14="http://schemas.microsoft.com/office/powerpoint/2010/main" val="427218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Must Be A Better Way</a:t>
            </a:r>
          </a:p>
        </p:txBody>
      </p:sp>
      <p:pic>
        <p:nvPicPr>
          <p:cNvPr id="6148" name="Picture 4" descr="http://wheintz.github.io/assets/img/r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067" y="2666023"/>
            <a:ext cx="2755900" cy="27559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designbyfire.com/images/img_w3c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67" y="1431925"/>
            <a:ext cx="6586008" cy="282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56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695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sp>
        <p:nvSpPr>
          <p:cNvPr id="3" name="Content Placeholder 2"/>
          <p:cNvSpPr>
            <a:spLocks noGrp="1"/>
          </p:cNvSpPr>
          <p:nvPr>
            <p:ph idx="1"/>
          </p:nvPr>
        </p:nvSpPr>
        <p:spPr>
          <a:xfrm>
            <a:off x="838200" y="1825625"/>
            <a:ext cx="3091962" cy="2834298"/>
          </a:xfrm>
        </p:spPr>
        <p:txBody>
          <a:bodyPr/>
          <a:lstStyle/>
          <a:p>
            <a:pPr marL="0" indent="0">
              <a:buNone/>
            </a:pPr>
            <a:r>
              <a:rPr lang="en-US" dirty="0"/>
              <a:t>REST stands for</a:t>
            </a:r>
          </a:p>
          <a:p>
            <a:pPr marL="0" indent="0">
              <a:buNone/>
            </a:pPr>
            <a:endParaRPr lang="en-US" dirty="0"/>
          </a:p>
          <a:p>
            <a:pPr marL="0" indent="0">
              <a:buNone/>
            </a:pPr>
            <a:r>
              <a:rPr lang="en-US" dirty="0" err="1"/>
              <a:t>REpresentational</a:t>
            </a:r>
            <a:endParaRPr lang="en-US" dirty="0"/>
          </a:p>
          <a:p>
            <a:pPr marL="0" indent="0">
              <a:buNone/>
            </a:pPr>
            <a:r>
              <a:rPr lang="en-US" dirty="0"/>
              <a:t>State</a:t>
            </a:r>
          </a:p>
          <a:p>
            <a:pPr marL="0" indent="0">
              <a:buNone/>
            </a:pPr>
            <a:r>
              <a:rPr lang="en-US" dirty="0"/>
              <a:t>Transfer</a:t>
            </a:r>
          </a:p>
        </p:txBody>
      </p:sp>
      <p:sp>
        <p:nvSpPr>
          <p:cNvPr id="5" name="TextBox 4"/>
          <p:cNvSpPr txBox="1"/>
          <p:nvPr/>
        </p:nvSpPr>
        <p:spPr>
          <a:xfrm>
            <a:off x="4132384" y="1825625"/>
            <a:ext cx="5372102" cy="2739211"/>
          </a:xfrm>
          <a:prstGeom prst="rect">
            <a:avLst/>
          </a:prstGeom>
          <a:noFill/>
        </p:spPr>
        <p:txBody>
          <a:bodyPr wrap="square" rtlCol="0">
            <a:spAutoFit/>
          </a:bodyPr>
          <a:lstStyle/>
          <a:p>
            <a:r>
              <a:rPr lang="en-US" sz="2800" dirty="0"/>
              <a:t>A REST API is defined by</a:t>
            </a:r>
          </a:p>
          <a:p>
            <a:endParaRPr lang="en-US" sz="2800" dirty="0"/>
          </a:p>
          <a:p>
            <a:r>
              <a:rPr lang="en-US" sz="2800" dirty="0"/>
              <a:t>A URL</a:t>
            </a:r>
          </a:p>
          <a:p>
            <a:r>
              <a:rPr lang="en-US" sz="2800" dirty="0"/>
              <a:t>An HTTP Verb</a:t>
            </a:r>
          </a:p>
          <a:p>
            <a:r>
              <a:rPr lang="en-US" sz="2000" dirty="0"/>
              <a:t>A Parameter Schema (optional)</a:t>
            </a:r>
          </a:p>
          <a:p>
            <a:r>
              <a:rPr lang="en-US" sz="2000" dirty="0"/>
              <a:t>A Response Schema (optional)</a:t>
            </a:r>
          </a:p>
          <a:p>
            <a:r>
              <a:rPr lang="en-US" sz="2000" dirty="0"/>
              <a:t>An Error Code Schema (optional)</a:t>
            </a:r>
          </a:p>
        </p:txBody>
      </p:sp>
      <p:pic>
        <p:nvPicPr>
          <p:cNvPr id="1026" name="Picture 2" descr="Image result for sleeping cat cartoon"/>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9375532" y="2159734"/>
            <a:ext cx="1742062" cy="160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25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URL</a:t>
            </a:r>
          </a:p>
        </p:txBody>
      </p:sp>
      <p:sp>
        <p:nvSpPr>
          <p:cNvPr id="3" name="Content Placeholder 2"/>
          <p:cNvSpPr>
            <a:spLocks noGrp="1"/>
          </p:cNvSpPr>
          <p:nvPr>
            <p:ph idx="1"/>
          </p:nvPr>
        </p:nvSpPr>
        <p:spPr/>
        <p:txBody>
          <a:bodyPr>
            <a:normAutofit/>
          </a:bodyPr>
          <a:lstStyle/>
          <a:p>
            <a:pPr marL="0" indent="0">
              <a:buNone/>
            </a:pPr>
            <a:r>
              <a:rPr lang="en-US" dirty="0"/>
              <a:t>Informally: a location on a network</a:t>
            </a:r>
          </a:p>
          <a:p>
            <a:pPr marL="0" indent="0">
              <a:buNone/>
            </a:pPr>
            <a:endParaRPr lang="en-US" dirty="0"/>
          </a:p>
          <a:p>
            <a:pPr marL="0" indent="0">
              <a:buNone/>
            </a:pPr>
            <a:r>
              <a:rPr lang="en-US" dirty="0"/>
              <a:t>Formally:</a:t>
            </a:r>
          </a:p>
          <a:p>
            <a:pPr marL="0" indent="0">
              <a:buNone/>
            </a:pPr>
            <a:r>
              <a:rPr lang="en-US" b="1" dirty="0"/>
              <a:t>U</a:t>
            </a:r>
            <a:r>
              <a:rPr lang="en-US" dirty="0"/>
              <a:t>niversal</a:t>
            </a:r>
          </a:p>
          <a:p>
            <a:pPr marL="0" indent="0">
              <a:buNone/>
            </a:pPr>
            <a:r>
              <a:rPr lang="en-US" b="1" dirty="0"/>
              <a:t>R</a:t>
            </a:r>
            <a:r>
              <a:rPr lang="en-US" dirty="0"/>
              <a:t>esource</a:t>
            </a:r>
          </a:p>
          <a:p>
            <a:pPr marL="0" indent="0">
              <a:buNone/>
            </a:pPr>
            <a:r>
              <a:rPr lang="en-US" b="1" dirty="0"/>
              <a:t>L</a:t>
            </a:r>
            <a:r>
              <a:rPr lang="en-US" dirty="0"/>
              <a:t>ocator</a:t>
            </a:r>
          </a:p>
          <a:p>
            <a:pPr marL="0" indent="0">
              <a:buNone/>
            </a:pPr>
            <a:endParaRPr lang="en-US" dirty="0"/>
          </a:p>
        </p:txBody>
      </p:sp>
      <p:sp>
        <p:nvSpPr>
          <p:cNvPr id="4" name="Rectangle 3"/>
          <p:cNvSpPr/>
          <p:nvPr/>
        </p:nvSpPr>
        <p:spPr>
          <a:xfrm>
            <a:off x="6547339" y="3149797"/>
            <a:ext cx="3950677" cy="954107"/>
          </a:xfrm>
          <a:prstGeom prst="rect">
            <a:avLst/>
          </a:prstGeom>
        </p:spPr>
        <p:txBody>
          <a:bodyPr wrap="square">
            <a:spAutoFit/>
          </a:bodyPr>
          <a:lstStyle/>
          <a:p>
            <a:r>
              <a:rPr lang="en-US" sz="2800" dirty="0"/>
              <a:t>Example:</a:t>
            </a:r>
          </a:p>
          <a:p>
            <a:r>
              <a:rPr lang="en-US" sz="2800" dirty="0"/>
              <a:t>https://www.google.com</a:t>
            </a:r>
          </a:p>
        </p:txBody>
      </p:sp>
    </p:spTree>
    <p:extLst>
      <p:ext uri="{BB962C8B-B14F-4D97-AF65-F5344CB8AC3E}">
        <p14:creationId xmlns:p14="http://schemas.microsoft.com/office/powerpoint/2010/main" val="185691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normAutofit/>
          </a:bodyPr>
          <a:lstStyle/>
          <a:p>
            <a:pPr marL="0" indent="0">
              <a:buNone/>
            </a:pPr>
            <a:r>
              <a:rPr lang="en-US" dirty="0"/>
              <a:t>Josh will now tell a story. Humor him or tell him to move on because this isn’t a history class.</a:t>
            </a:r>
          </a:p>
          <a:p>
            <a:pPr marL="0" indent="0">
              <a:buNone/>
            </a:pPr>
            <a:endParaRPr lang="en-US" dirty="0"/>
          </a:p>
          <a:p>
            <a:pPr marL="0" indent="0">
              <a:buNone/>
            </a:pPr>
            <a:r>
              <a:rPr lang="en-US" dirty="0"/>
              <a:t>Summary:</a:t>
            </a:r>
          </a:p>
          <a:p>
            <a:pPr marL="0" indent="0">
              <a:buNone/>
            </a:pPr>
            <a:r>
              <a:rPr lang="en-US" dirty="0"/>
              <a:t>Many, many services available over the internet used to be </a:t>
            </a:r>
            <a:r>
              <a:rPr lang="en-US" dirty="0" err="1"/>
              <a:t>stateful</a:t>
            </a:r>
            <a:r>
              <a:rPr lang="en-US" dirty="0"/>
              <a:t>. This made it hard to relate a URL to the service accessed.</a:t>
            </a:r>
          </a:p>
          <a:p>
            <a:pPr marL="0" indent="0">
              <a:buNone/>
            </a:pPr>
            <a:endParaRPr lang="en-US" dirty="0"/>
          </a:p>
          <a:p>
            <a:pPr marL="0" indent="0">
              <a:buNone/>
            </a:pPr>
            <a:r>
              <a:rPr lang="en-US" dirty="0"/>
              <a:t>REST became the dominant solution to this problem for exposing well organized ways to access this data in a stateless fashion.</a:t>
            </a:r>
          </a:p>
        </p:txBody>
      </p:sp>
    </p:spTree>
    <p:extLst>
      <p:ext uri="{BB962C8B-B14F-4D97-AF65-F5344CB8AC3E}">
        <p14:creationId xmlns:p14="http://schemas.microsoft.com/office/powerpoint/2010/main" val="318470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for examples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err="1"/>
              <a:t>GlyTouCan</a:t>
            </a:r>
            <a:r>
              <a:rPr lang="en-US" sz="3600" dirty="0"/>
              <a:t> – Database of Glycan Structures</a:t>
            </a:r>
          </a:p>
          <a:p>
            <a:pPr marL="514350" indent="-514350">
              <a:buFont typeface="+mj-lt"/>
              <a:buAutoNum type="arabicPeriod"/>
            </a:pPr>
            <a:r>
              <a:rPr lang="en-US" sz="3600" dirty="0" err="1"/>
              <a:t>Uniprot</a:t>
            </a:r>
            <a:r>
              <a:rPr lang="en-US" sz="3600" dirty="0"/>
              <a:t> – The Universal Protein Resource, the union of many great European biological databases</a:t>
            </a:r>
          </a:p>
          <a:p>
            <a:pPr marL="514350" indent="-514350">
              <a:buFont typeface="+mj-lt"/>
              <a:buAutoNum type="arabicPeriod"/>
            </a:pPr>
            <a:r>
              <a:rPr lang="en-US" sz="3600" dirty="0" err="1"/>
              <a:t>Entrez</a:t>
            </a:r>
            <a:r>
              <a:rPr lang="en-US" sz="3600" dirty="0"/>
              <a:t> – The US National Center for Biotechnology and Information’s web service branch </a:t>
            </a:r>
          </a:p>
          <a:p>
            <a:pPr marL="0" indent="0">
              <a:buNone/>
            </a:pPr>
            <a:endParaRPr lang="en-US" sz="3600" dirty="0"/>
          </a:p>
        </p:txBody>
      </p:sp>
    </p:spTree>
    <p:extLst>
      <p:ext uri="{BB962C8B-B14F-4D97-AF65-F5344CB8AC3E}">
        <p14:creationId xmlns:p14="http://schemas.microsoft.com/office/powerpoint/2010/main" val="104263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GlyTouCan</a:t>
            </a:r>
            <a:endParaRPr lang="en-US" dirty="0"/>
          </a:p>
        </p:txBody>
      </p:sp>
      <p:sp>
        <p:nvSpPr>
          <p:cNvPr id="3" name="Content Placeholder 2"/>
          <p:cNvSpPr>
            <a:spLocks noGrp="1"/>
          </p:cNvSpPr>
          <p:nvPr>
            <p:ph idx="1"/>
          </p:nvPr>
        </p:nvSpPr>
        <p:spPr/>
        <p:txBody>
          <a:bodyPr/>
          <a:lstStyle/>
          <a:p>
            <a:pPr marL="0" indent="0">
              <a:buNone/>
            </a:pPr>
            <a:r>
              <a:rPr lang="en-US" dirty="0"/>
              <a:t>A database of glycan structures</a:t>
            </a:r>
          </a:p>
          <a:p>
            <a:pPr marL="0" indent="0">
              <a:buNone/>
            </a:pPr>
            <a:endParaRPr lang="en-US" dirty="0"/>
          </a:p>
          <a:p>
            <a:pPr marL="0" indent="0">
              <a:buNone/>
            </a:pPr>
            <a:r>
              <a:rPr lang="en-US" dirty="0"/>
              <a:t>Host: </a:t>
            </a:r>
            <a:r>
              <a:rPr lang="en-US" dirty="0">
                <a:hlinkClick r:id="rId2"/>
              </a:rPr>
              <a:t>https://glytoucan.org/</a:t>
            </a:r>
            <a:endParaRPr lang="en-US" dirty="0"/>
          </a:p>
          <a:p>
            <a:pPr marL="0" indent="0">
              <a:buNone/>
            </a:pPr>
            <a:endParaRPr lang="en-US" dirty="0"/>
          </a:p>
        </p:txBody>
      </p:sp>
      <p:pic>
        <p:nvPicPr>
          <p:cNvPr id="2050" name="Picture 2" descr="glytouc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090" y="1211384"/>
            <a:ext cx="3648710" cy="4292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7430" t="28597" r="18230" b="28364"/>
          <a:stretch/>
        </p:blipFill>
        <p:spPr>
          <a:xfrm>
            <a:off x="1803399" y="3733799"/>
            <a:ext cx="3975101" cy="2349501"/>
          </a:xfrm>
          <a:prstGeom prst="rect">
            <a:avLst/>
          </a:prstGeom>
        </p:spPr>
      </p:pic>
    </p:spTree>
    <p:extLst>
      <p:ext uri="{BB962C8B-B14F-4D97-AF65-F5344CB8AC3E}">
        <p14:creationId xmlns:p14="http://schemas.microsoft.com/office/powerpoint/2010/main" val="293759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pPr marL="0" indent="0">
              <a:buNone/>
            </a:pPr>
            <a:r>
              <a:rPr lang="en-US" dirty="0" err="1"/>
              <a:t>GlyTouCan</a:t>
            </a:r>
            <a:r>
              <a:rPr lang="en-US" dirty="0"/>
              <a:t> documents their REST routes with Swagger:</a:t>
            </a:r>
          </a:p>
          <a:p>
            <a:pPr marL="0" indent="0">
              <a:buNone/>
            </a:pPr>
            <a:r>
              <a:rPr lang="en-US" dirty="0">
                <a:hlinkClick r:id="rId2"/>
              </a:rPr>
              <a:t>https://api.glytoucan.org/swagger-ui.html#/</a:t>
            </a:r>
            <a:endParaRPr lang="en-US" dirty="0"/>
          </a:p>
          <a:p>
            <a:pPr marL="0" indent="0">
              <a:buNone/>
            </a:pPr>
            <a:endParaRPr lang="en-US" dirty="0"/>
          </a:p>
          <a:p>
            <a:pPr marL="0" indent="0">
              <a:buNone/>
            </a:pPr>
            <a:r>
              <a:rPr lang="en-US" dirty="0"/>
              <a:t>Swagger even lets you try out API requests in the browser, so we’re going to play with that now.</a:t>
            </a:r>
          </a:p>
          <a:p>
            <a:pPr marL="0" indent="0">
              <a:buNone/>
            </a:pPr>
            <a:endParaRPr lang="en-US" dirty="0"/>
          </a:p>
          <a:p>
            <a:pPr marL="0" indent="0">
              <a:buNone/>
            </a:pPr>
            <a:r>
              <a:rPr lang="en-US" dirty="0"/>
              <a:t>Accession Number: G54701OK</a:t>
            </a:r>
          </a:p>
        </p:txBody>
      </p:sp>
    </p:spTree>
    <p:extLst>
      <p:ext uri="{BB962C8B-B14F-4D97-AF65-F5344CB8AC3E}">
        <p14:creationId xmlns:p14="http://schemas.microsoft.com/office/powerpoint/2010/main" val="130371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425450"/>
            <a:ext cx="9467850" cy="6191250"/>
          </a:xfrm>
          <a:prstGeom prst="rect">
            <a:avLst/>
          </a:prstGeom>
        </p:spPr>
      </p:pic>
    </p:spTree>
    <p:extLst>
      <p:ext uri="{BB962C8B-B14F-4D97-AF65-F5344CB8AC3E}">
        <p14:creationId xmlns:p14="http://schemas.microsoft.com/office/powerpoint/2010/main" val="123950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8750" y="776287"/>
            <a:ext cx="9334500" cy="5762625"/>
          </a:xfrm>
          <a:prstGeom prst="rect">
            <a:avLst/>
          </a:prstGeom>
        </p:spPr>
      </p:pic>
      <p:grpSp>
        <p:nvGrpSpPr>
          <p:cNvPr id="28" name="Group 27"/>
          <p:cNvGrpSpPr/>
          <p:nvPr/>
        </p:nvGrpSpPr>
        <p:grpSpPr>
          <a:xfrm>
            <a:off x="330200" y="1140619"/>
            <a:ext cx="1231900" cy="1387713"/>
            <a:chOff x="330200" y="1140619"/>
            <a:chExt cx="1231900" cy="1387713"/>
          </a:xfrm>
        </p:grpSpPr>
        <p:cxnSp>
          <p:nvCxnSpPr>
            <p:cNvPr id="8" name="Straight Arrow Connector 7"/>
            <p:cNvCxnSpPr/>
            <p:nvPr/>
          </p:nvCxnSpPr>
          <p:spPr>
            <a:xfrm flipV="1">
              <a:off x="927100" y="1140619"/>
              <a:ext cx="635000" cy="90170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0200" y="2159000"/>
              <a:ext cx="1165384" cy="369332"/>
            </a:xfrm>
            <a:prstGeom prst="rect">
              <a:avLst/>
            </a:prstGeom>
            <a:noFill/>
          </p:spPr>
          <p:txBody>
            <a:bodyPr wrap="none" rtlCol="0">
              <a:spAutoFit/>
            </a:bodyPr>
            <a:lstStyle/>
            <a:p>
              <a:r>
                <a:rPr lang="en-US" dirty="0"/>
                <a:t>HTTP Verb</a:t>
              </a:r>
            </a:p>
          </p:txBody>
        </p:sp>
      </p:grpSp>
      <p:grpSp>
        <p:nvGrpSpPr>
          <p:cNvPr id="29" name="Group 28"/>
          <p:cNvGrpSpPr/>
          <p:nvPr/>
        </p:nvGrpSpPr>
        <p:grpSpPr>
          <a:xfrm>
            <a:off x="2781300" y="1140619"/>
            <a:ext cx="1911458" cy="1271032"/>
            <a:chOff x="2781300" y="1140619"/>
            <a:chExt cx="1911458" cy="1271032"/>
          </a:xfrm>
        </p:grpSpPr>
        <p:cxnSp>
          <p:nvCxnSpPr>
            <p:cNvPr id="10" name="Straight Arrow Connector 9"/>
            <p:cNvCxnSpPr/>
            <p:nvPr/>
          </p:nvCxnSpPr>
          <p:spPr>
            <a:xfrm flipH="1" flipV="1">
              <a:off x="2781300" y="1140619"/>
              <a:ext cx="901700" cy="90170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3950" y="2042319"/>
              <a:ext cx="1028808" cy="369332"/>
            </a:xfrm>
            <a:prstGeom prst="rect">
              <a:avLst/>
            </a:prstGeom>
            <a:noFill/>
          </p:spPr>
          <p:txBody>
            <a:bodyPr wrap="none" rtlCol="0">
              <a:spAutoFit/>
            </a:bodyPr>
            <a:lstStyle/>
            <a:p>
              <a:r>
                <a:rPr lang="en-US" dirty="0"/>
                <a:t>URL Path</a:t>
              </a:r>
            </a:p>
          </p:txBody>
        </p:sp>
      </p:grpSp>
      <p:grpSp>
        <p:nvGrpSpPr>
          <p:cNvPr id="32" name="Group 31"/>
          <p:cNvGrpSpPr/>
          <p:nvPr/>
        </p:nvGrpSpPr>
        <p:grpSpPr>
          <a:xfrm>
            <a:off x="81076" y="4737100"/>
            <a:ext cx="1665174" cy="1408331"/>
            <a:chOff x="81076" y="4737100"/>
            <a:chExt cx="1665174" cy="1408331"/>
          </a:xfrm>
        </p:grpSpPr>
        <p:cxnSp>
          <p:nvCxnSpPr>
            <p:cNvPr id="15" name="Straight Arrow Connector 14"/>
            <p:cNvCxnSpPr/>
            <p:nvPr/>
          </p:nvCxnSpPr>
          <p:spPr>
            <a:xfrm flipV="1">
              <a:off x="1016000" y="4737100"/>
              <a:ext cx="730250" cy="76200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076" y="5499100"/>
              <a:ext cx="1163524" cy="646331"/>
            </a:xfrm>
            <a:prstGeom prst="rect">
              <a:avLst/>
            </a:prstGeom>
            <a:noFill/>
          </p:spPr>
          <p:txBody>
            <a:bodyPr wrap="none" rtlCol="0">
              <a:spAutoFit/>
            </a:bodyPr>
            <a:lstStyle/>
            <a:p>
              <a:r>
                <a:rPr lang="en-US" dirty="0"/>
                <a:t>Parameter</a:t>
              </a:r>
            </a:p>
            <a:p>
              <a:r>
                <a:rPr lang="en-US" dirty="0"/>
                <a:t>Schema</a:t>
              </a:r>
            </a:p>
          </p:txBody>
        </p:sp>
      </p:grpSp>
      <p:grpSp>
        <p:nvGrpSpPr>
          <p:cNvPr id="30" name="Group 29"/>
          <p:cNvGrpSpPr/>
          <p:nvPr/>
        </p:nvGrpSpPr>
        <p:grpSpPr>
          <a:xfrm>
            <a:off x="4692758" y="2799834"/>
            <a:ext cx="3108334" cy="369332"/>
            <a:chOff x="4692758" y="2799834"/>
            <a:chExt cx="3108334" cy="369332"/>
          </a:xfrm>
        </p:grpSpPr>
        <p:cxnSp>
          <p:nvCxnSpPr>
            <p:cNvPr id="20" name="Straight Arrow Connector 19"/>
            <p:cNvCxnSpPr/>
            <p:nvPr/>
          </p:nvCxnSpPr>
          <p:spPr>
            <a:xfrm flipH="1">
              <a:off x="4692758" y="2984500"/>
              <a:ext cx="1238142"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930900" y="2799834"/>
              <a:ext cx="1870192" cy="369332"/>
            </a:xfrm>
            <a:prstGeom prst="rect">
              <a:avLst/>
            </a:prstGeom>
            <a:noFill/>
          </p:spPr>
          <p:txBody>
            <a:bodyPr wrap="none" rtlCol="0">
              <a:spAutoFit/>
            </a:bodyPr>
            <a:lstStyle/>
            <a:p>
              <a:r>
                <a:rPr lang="en-US" dirty="0"/>
                <a:t>Response Schema</a:t>
              </a:r>
            </a:p>
          </p:txBody>
        </p:sp>
      </p:grpSp>
      <p:grpSp>
        <p:nvGrpSpPr>
          <p:cNvPr id="31" name="Group 30"/>
          <p:cNvGrpSpPr/>
          <p:nvPr/>
        </p:nvGrpSpPr>
        <p:grpSpPr>
          <a:xfrm>
            <a:off x="4343400" y="5822265"/>
            <a:ext cx="3588048" cy="394901"/>
            <a:chOff x="4343400" y="5822265"/>
            <a:chExt cx="3588048" cy="394901"/>
          </a:xfrm>
        </p:grpSpPr>
        <p:cxnSp>
          <p:nvCxnSpPr>
            <p:cNvPr id="25" name="Straight Arrow Connector 24"/>
            <p:cNvCxnSpPr/>
            <p:nvPr/>
          </p:nvCxnSpPr>
          <p:spPr>
            <a:xfrm flipH="1" flipV="1">
              <a:off x="4343400" y="5822265"/>
              <a:ext cx="1358900" cy="210235"/>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0252" y="5847834"/>
              <a:ext cx="2261196" cy="369332"/>
            </a:xfrm>
            <a:prstGeom prst="rect">
              <a:avLst/>
            </a:prstGeom>
            <a:noFill/>
          </p:spPr>
          <p:txBody>
            <a:bodyPr wrap="none" rtlCol="0">
              <a:spAutoFit/>
            </a:bodyPr>
            <a:lstStyle/>
            <a:p>
              <a:r>
                <a:rPr lang="en-US" dirty="0"/>
                <a:t>Error Code Definitions</a:t>
              </a:r>
            </a:p>
          </p:txBody>
        </p:sp>
      </p:grpSp>
    </p:spTree>
    <p:extLst>
      <p:ext uri="{BB962C8B-B14F-4D97-AF65-F5344CB8AC3E}">
        <p14:creationId xmlns:p14="http://schemas.microsoft.com/office/powerpoint/2010/main" val="135430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3885</TotalTime>
  <Words>574</Words>
  <Application>Microsoft Office PowerPoint</Application>
  <PresentationFormat>Widescreen</PresentationFormat>
  <Paragraphs>89</Paragraphs>
  <Slides>14</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Lucida Console</vt:lpstr>
      <vt:lpstr>Office Theme</vt:lpstr>
      <vt:lpstr>REST APIs</vt:lpstr>
      <vt:lpstr>What</vt:lpstr>
      <vt:lpstr>What is a URL</vt:lpstr>
      <vt:lpstr>Why</vt:lpstr>
      <vt:lpstr>Time for examples</vt:lpstr>
      <vt:lpstr>GlyTouCan</vt:lpstr>
      <vt:lpstr>Getting Started</vt:lpstr>
      <vt:lpstr>PowerPoint Presentation</vt:lpstr>
      <vt:lpstr>PowerPoint Presentation</vt:lpstr>
      <vt:lpstr>Doing it programmatically</vt:lpstr>
      <vt:lpstr>Response Formats</vt:lpstr>
      <vt:lpstr>More Data, More Routes</vt:lpstr>
      <vt:lpstr>There Must Be A Better 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APIs</dc:title>
  <dc:creator>Joshua Klein</dc:creator>
  <cp:lastModifiedBy>Joshua Klein</cp:lastModifiedBy>
  <cp:revision>18</cp:revision>
  <dcterms:created xsi:type="dcterms:W3CDTF">2016-10-12T22:12:44Z</dcterms:created>
  <dcterms:modified xsi:type="dcterms:W3CDTF">2016-10-15T14:58:34Z</dcterms:modified>
</cp:coreProperties>
</file>