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2"/>
    <p:restoredTop sz="96197"/>
  </p:normalViewPr>
  <p:slideViewPr>
    <p:cSldViewPr snapToGrid="0">
      <p:cViewPr varScale="1">
        <p:scale>
          <a:sx n="114" d="100"/>
          <a:sy n="114" d="100"/>
        </p:scale>
        <p:origin x="2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575991-FFF1-B00E-84B9-E9EC2C3E3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3E38D2-4C09-DE88-12D6-6979BE468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328CDC-008E-AA98-DB96-12EB5D54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6B4D8-84F0-4E45-B106-C9957EE9BA44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684AE7-330C-D7D8-2348-81F69A673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442E70-6A80-1C93-4FDC-2ED786933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F78F-75BC-9F48-9D7F-DA5668ED9F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916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E426D3-ED95-4434-4363-A979D5B02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CB08FE4-E066-5BBC-AE2C-589F66CDF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E4B471-64F7-E130-374E-E155FAED4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6B4D8-84F0-4E45-B106-C9957EE9BA44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C38C2B-9D0B-ABC6-6250-02C0D01A4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CA0542-727B-088D-5DB3-1F49D42AA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F78F-75BC-9F48-9D7F-DA5668ED9F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2856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05B48C9-8D17-B7AC-4570-B132E32E9B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9B3EA73-45E6-006A-42CC-394814617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8BE6A1-FCBB-951A-981E-0EDE34E3E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6B4D8-84F0-4E45-B106-C9957EE9BA44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962CCD-C26D-6C4E-3ACB-27E58B5F1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497989-CCCE-EA8A-9090-A17A1EE25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F78F-75BC-9F48-9D7F-DA5668ED9F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873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76C31-7D9D-E7DD-1545-91F6B2F28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27E33D-D615-1281-7A8C-C9132B8F2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15A992-ED69-A216-A979-C1765E1C7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6B4D8-84F0-4E45-B106-C9957EE9BA44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F07847-40C4-9D3E-67EB-3C041EF25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EAD4C9-E497-CE17-B1DF-68F49A3CA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F78F-75BC-9F48-9D7F-DA5668ED9F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217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74D645-550F-D1F0-618B-6460FF6E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751CE1-1D6D-9945-9045-1ACCD7F19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30F53A-A8EA-9F9A-284C-AF1E88BAC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6B4D8-84F0-4E45-B106-C9957EE9BA44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914BF3-EFF3-FB8E-440A-2DFFF08DE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2AC098-9D75-6527-BD7D-A3B87642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F78F-75BC-9F48-9D7F-DA5668ED9F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65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F373D5-8F23-7AC1-11F7-75D697B5A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0C924A-497B-33A3-5CC6-007CBECB82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2F547C1-14A7-EEB8-6F6B-5CC39087D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0E09D5E-7C7E-0F8B-FABB-FE5C72684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6B4D8-84F0-4E45-B106-C9957EE9BA44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BCCAA4-9299-02AC-FF9F-82EAE4DDA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2E6082-1B49-3354-D495-BC34736CE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F78F-75BC-9F48-9D7F-DA5668ED9F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733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C73409-200D-36E4-8F3E-473D816C3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4F3F2A-210C-B53D-03E5-97E3EBC45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F2A2EB6-39F6-2FF8-EE69-EFEFF1E6C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F6C9B8C-8753-8091-681D-837B156410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560F9CB-F5DE-2A4F-9453-E86FCB4239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32CEA2E-5DB5-7CD0-AB48-6F6826A38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6B4D8-84F0-4E45-B106-C9957EE9BA44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2B97AA8-4010-5573-81C8-BF903A212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322B6A8-1952-384B-30F9-11E0C48C4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F78F-75BC-9F48-9D7F-DA5668ED9F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633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F1BB1D-7BF6-8AF0-3A77-08B69B404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282D8F2-62A1-6AF6-32B1-3F4D5CA1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6B4D8-84F0-4E45-B106-C9957EE9BA44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01E30F9-5FED-015E-F98A-518A608B7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12AE854-EABB-94B3-41DA-EDF2FD458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F78F-75BC-9F48-9D7F-DA5668ED9F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68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619FC68-D857-E51F-E8C2-696EA9846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6B4D8-84F0-4E45-B106-C9957EE9BA44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F3ED633-AE42-42B9-AF76-8ACA68EE7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8AB3D96-C358-5DCE-ED46-1AE3D5ABA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F78F-75BC-9F48-9D7F-DA5668ED9F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987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6EE28C-BFE1-EDF9-65CB-646AF16A9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F44D72-C4ED-6B4B-DB27-336999CCA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757E631-71D3-21DE-43F0-89D3F4A13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BB44367-43ED-F0B5-35F5-0F6E12577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6B4D8-84F0-4E45-B106-C9957EE9BA44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D3CBA27-145B-729B-F29F-DEF174B19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193B04-0EAD-2BA6-962C-AAB8DA5AD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F78F-75BC-9F48-9D7F-DA5668ED9F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679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B08BB7-9256-D035-C5DD-6BEEDCBF7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3FAD1CC-4889-93D9-FB03-6F3703580A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D8E088-BF19-CF18-AF61-5D69094CD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8F4E56D-9C1F-7A53-49C1-84D87E798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6B4D8-84F0-4E45-B106-C9957EE9BA44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08E5105-5374-4A3D-3687-9F3386284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DFF36C-E781-C35C-9217-B4F47D815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F78F-75BC-9F48-9D7F-DA5668ED9F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0680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2FACEB-A9B2-D335-524D-3ADC42969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F04FF5-22CB-60BB-5A8C-3B00D4DFF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517B5A-3DDB-0543-AEF2-3DFF697B85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6B4D8-84F0-4E45-B106-C9957EE9BA44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2BD666-2FAE-8E33-A2DB-572CFF003A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3C50BA-8FF6-0653-70BD-A94849E11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EF78F-75BC-9F48-9D7F-DA5668ED9F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947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FECB76-F6BE-23DE-7813-C24D6A7F0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9502"/>
            <a:ext cx="9144000" cy="956334"/>
          </a:xfrm>
        </p:spPr>
        <p:txBody>
          <a:bodyPr/>
          <a:lstStyle/>
          <a:p>
            <a:r>
              <a:rPr lang="ru-RU" dirty="0"/>
              <a:t>Домашние задание №1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6B8AE19-4D95-0B0E-BC3D-09C894F7B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73237"/>
            <a:ext cx="9448800" cy="2642645"/>
          </a:xfrm>
        </p:spPr>
        <p:txBody>
          <a:bodyPr>
            <a:normAutofit fontScale="70000" lnSpcReduction="20000"/>
          </a:bodyPr>
          <a:lstStyle/>
          <a:p>
            <a:pPr marL="454025" marR="5080" indent="-441325" algn="l">
              <a:lnSpc>
                <a:spcPct val="100000"/>
              </a:lnSpc>
              <a:spcBef>
                <a:spcPts val="100"/>
              </a:spcBef>
              <a:buFont typeface="MS PGothic"/>
              <a:buChar char="❑"/>
              <a:tabLst>
                <a:tab pos="454025" algn="l"/>
              </a:tabLst>
            </a:pPr>
            <a:endParaRPr lang="ru-RU" sz="2400" spc="130" dirty="0">
              <a:solidFill>
                <a:schemeClr val="tx1"/>
              </a:solidFill>
              <a:latin typeface="Tahoma"/>
              <a:cs typeface="Tahoma"/>
            </a:endParaRPr>
          </a:p>
          <a:p>
            <a:pPr marL="12700" marR="5080" algn="l">
              <a:lnSpc>
                <a:spcPct val="100000"/>
              </a:lnSpc>
              <a:spcBef>
                <a:spcPts val="100"/>
              </a:spcBef>
              <a:tabLst>
                <a:tab pos="454025" algn="l"/>
              </a:tabLst>
            </a:pPr>
            <a:r>
              <a:rPr lang="ru-RU" sz="2400" spc="130" dirty="0">
                <a:solidFill>
                  <a:schemeClr val="tx1"/>
                </a:solidFill>
                <a:latin typeface="Tahoma"/>
                <a:cs typeface="Tahoma"/>
              </a:rPr>
              <a:t>Задачи:</a:t>
            </a:r>
          </a:p>
          <a:p>
            <a:pPr marL="12700" marR="5080" algn="l">
              <a:lnSpc>
                <a:spcPct val="100000"/>
              </a:lnSpc>
              <a:spcBef>
                <a:spcPts val="100"/>
              </a:spcBef>
              <a:tabLst>
                <a:tab pos="454025" algn="l"/>
              </a:tabLst>
            </a:pPr>
            <a:endParaRPr lang="ru-RU" sz="2400" spc="130" dirty="0">
              <a:solidFill>
                <a:schemeClr val="tx1"/>
              </a:solidFill>
              <a:latin typeface="Tahoma"/>
              <a:cs typeface="Tahoma"/>
            </a:endParaRPr>
          </a:p>
          <a:p>
            <a:pPr marL="454025" marR="5080" indent="-441325" algn="l">
              <a:lnSpc>
                <a:spcPct val="100000"/>
              </a:lnSpc>
              <a:spcBef>
                <a:spcPts val="100"/>
              </a:spcBef>
              <a:buFont typeface="MS PGothic"/>
              <a:buChar char="❑"/>
              <a:tabLst>
                <a:tab pos="454025" algn="l"/>
              </a:tabLst>
            </a:pPr>
            <a:r>
              <a:rPr lang="ru-RU" sz="2400" spc="130" dirty="0">
                <a:solidFill>
                  <a:schemeClr val="tx1"/>
                </a:solidFill>
                <a:latin typeface="Tahoma"/>
                <a:cs typeface="Tahoma"/>
              </a:rPr>
              <a:t>Расписать</a:t>
            </a:r>
            <a:r>
              <a:rPr lang="ru-RU" sz="2400" spc="-8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ru-RU" sz="2400" spc="135" dirty="0">
                <a:solidFill>
                  <a:schemeClr val="tx1"/>
                </a:solidFill>
                <a:latin typeface="Tahoma"/>
                <a:cs typeface="Tahoma"/>
              </a:rPr>
              <a:t>какие</a:t>
            </a:r>
            <a:r>
              <a:rPr lang="ru-RU" sz="2400" spc="-7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ru-RU" sz="2400" spc="150" dirty="0" err="1">
                <a:solidFill>
                  <a:schemeClr val="tx1"/>
                </a:solidFill>
                <a:latin typeface="Tahoma"/>
                <a:cs typeface="Tahoma"/>
              </a:rPr>
              <a:t>доп</a:t>
            </a:r>
            <a:r>
              <a:rPr lang="en-US" spc="-80" dirty="0">
                <a:latin typeface="Tahoma"/>
                <a:cs typeface="Tahoma"/>
              </a:rPr>
              <a:t>.</a:t>
            </a:r>
            <a:r>
              <a:rPr lang="ru-RU" sz="2400" spc="125">
                <a:solidFill>
                  <a:schemeClr val="tx1"/>
                </a:solidFill>
                <a:latin typeface="Tahoma"/>
                <a:cs typeface="Tahoma"/>
              </a:rPr>
              <a:t>продукты</a:t>
            </a:r>
            <a:r>
              <a:rPr lang="ru-RU" sz="2400" spc="-75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ru-RU" sz="2400" spc="135" dirty="0">
                <a:solidFill>
                  <a:schemeClr val="tx1"/>
                </a:solidFill>
                <a:latin typeface="Tahoma"/>
                <a:cs typeface="Tahoma"/>
              </a:rPr>
              <a:t>вы</a:t>
            </a:r>
            <a:r>
              <a:rPr lang="ru-RU" sz="2400" spc="-7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ru-RU" sz="2400" spc="110" dirty="0">
                <a:solidFill>
                  <a:schemeClr val="tx1"/>
                </a:solidFill>
                <a:latin typeface="Tahoma"/>
                <a:cs typeface="Tahoma"/>
              </a:rPr>
              <a:t>можете</a:t>
            </a:r>
            <a:r>
              <a:rPr lang="ru-RU" sz="2400" spc="-8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ru-RU" sz="2400" spc="100" dirty="0">
                <a:solidFill>
                  <a:schemeClr val="tx1"/>
                </a:solidFill>
                <a:latin typeface="Tahoma"/>
                <a:cs typeface="Tahoma"/>
              </a:rPr>
              <a:t>сделать</a:t>
            </a:r>
            <a:r>
              <a:rPr lang="ru-RU" sz="2400" spc="-7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ru-RU" sz="2400" spc="195" dirty="0">
                <a:solidFill>
                  <a:schemeClr val="tx1"/>
                </a:solidFill>
                <a:latin typeface="Tahoma"/>
                <a:cs typeface="Tahoma"/>
              </a:rPr>
              <a:t>и</a:t>
            </a:r>
            <a:r>
              <a:rPr lang="ru-RU" sz="2400" spc="-8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ru-RU" sz="2400" spc="105" dirty="0">
                <a:solidFill>
                  <a:schemeClr val="tx1"/>
                </a:solidFill>
                <a:latin typeface="Tahoma"/>
                <a:cs typeface="Tahoma"/>
              </a:rPr>
              <a:t>разложить </a:t>
            </a:r>
            <a:r>
              <a:rPr lang="ru-RU" sz="2400" spc="125" dirty="0">
                <a:solidFill>
                  <a:schemeClr val="tx1"/>
                </a:solidFill>
                <a:latin typeface="Tahoma"/>
                <a:cs typeface="Tahoma"/>
              </a:rPr>
              <a:t>их</a:t>
            </a:r>
            <a:r>
              <a:rPr lang="ru-RU" sz="2400" spc="-7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ru-RU" sz="2400" spc="155" dirty="0">
                <a:solidFill>
                  <a:schemeClr val="tx1"/>
                </a:solidFill>
                <a:latin typeface="Tahoma"/>
                <a:cs typeface="Tahoma"/>
              </a:rPr>
              <a:t>по</a:t>
            </a:r>
            <a:r>
              <a:rPr lang="ru-RU" sz="2400" spc="-7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ru-RU" sz="2400" spc="145" dirty="0">
                <a:solidFill>
                  <a:schemeClr val="tx1"/>
                </a:solidFill>
                <a:latin typeface="Tahoma"/>
                <a:cs typeface="Tahoma"/>
              </a:rPr>
              <a:t>матрице</a:t>
            </a:r>
            <a:r>
              <a:rPr lang="ru-RU" sz="2400" spc="-7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" sz="2400" spc="200" dirty="0">
                <a:solidFill>
                  <a:schemeClr val="tx1"/>
                </a:solidFill>
                <a:latin typeface="Tahoma"/>
                <a:cs typeface="Tahoma"/>
              </a:rPr>
              <a:t>BCG</a:t>
            </a:r>
            <a:r>
              <a:rPr lang="en" sz="2400" spc="-7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" sz="2400" spc="-250" dirty="0">
                <a:solidFill>
                  <a:schemeClr val="tx1"/>
                </a:solidFill>
                <a:latin typeface="Tahoma"/>
                <a:cs typeface="Tahoma"/>
              </a:rPr>
              <a:t>+</a:t>
            </a:r>
            <a:r>
              <a:rPr lang="en" sz="2400" spc="-7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ru-RU" sz="2400" spc="120" dirty="0">
                <a:solidFill>
                  <a:schemeClr val="tx1"/>
                </a:solidFill>
                <a:latin typeface="Tahoma"/>
                <a:cs typeface="Tahoma"/>
              </a:rPr>
              <a:t>описать</a:t>
            </a:r>
            <a:r>
              <a:rPr lang="ru-RU" sz="2400" spc="-7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ru-RU" sz="2400" spc="145" dirty="0">
                <a:solidFill>
                  <a:schemeClr val="tx1"/>
                </a:solidFill>
                <a:latin typeface="Tahoma"/>
                <a:cs typeface="Tahoma"/>
              </a:rPr>
              <a:t>крупные</a:t>
            </a:r>
            <a:r>
              <a:rPr lang="ru-RU" sz="2400" spc="-7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ru-RU" sz="2400" spc="155" dirty="0">
                <a:solidFill>
                  <a:schemeClr val="tx1"/>
                </a:solidFill>
                <a:latin typeface="Tahoma"/>
                <a:cs typeface="Tahoma"/>
              </a:rPr>
              <a:t>изменения</a:t>
            </a:r>
            <a:endParaRPr lang="ru-RU" sz="2400" dirty="0">
              <a:solidFill>
                <a:schemeClr val="tx1"/>
              </a:solidFill>
              <a:latin typeface="Tahoma"/>
              <a:cs typeface="Tahoma"/>
            </a:endParaRPr>
          </a:p>
          <a:p>
            <a:pPr marL="453390" indent="-440690" algn="l">
              <a:lnSpc>
                <a:spcPct val="100000"/>
              </a:lnSpc>
              <a:spcBef>
                <a:spcPts val="1010"/>
              </a:spcBef>
              <a:buFont typeface="MS PGothic"/>
              <a:buChar char="❑"/>
              <a:tabLst>
                <a:tab pos="453390" algn="l"/>
              </a:tabLst>
            </a:pPr>
            <a:r>
              <a:rPr lang="ru-RU" sz="2400" spc="145" dirty="0">
                <a:solidFill>
                  <a:schemeClr val="tx1"/>
                </a:solidFill>
                <a:latin typeface="Tahoma"/>
                <a:cs typeface="Tahoma"/>
              </a:rPr>
              <a:t>Прикинуть</a:t>
            </a:r>
            <a:r>
              <a:rPr lang="ru-RU" sz="2400" spc="-5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ru-RU" sz="2400" spc="110" dirty="0">
                <a:solidFill>
                  <a:schemeClr val="tx1"/>
                </a:solidFill>
                <a:latin typeface="Tahoma"/>
                <a:cs typeface="Tahoma"/>
              </a:rPr>
              <a:t>выручку</a:t>
            </a:r>
            <a:r>
              <a:rPr lang="ru-RU" sz="2400" spc="-5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ru-RU" sz="2400" spc="130" dirty="0">
                <a:solidFill>
                  <a:schemeClr val="tx1"/>
                </a:solidFill>
                <a:latin typeface="Tahoma"/>
                <a:cs typeface="Tahoma"/>
              </a:rPr>
              <a:t>на</a:t>
            </a:r>
            <a:r>
              <a:rPr lang="ru-RU" sz="2400" spc="-5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Tahoma"/>
                <a:cs typeface="Tahoma"/>
              </a:rPr>
              <a:t>3-5</a:t>
            </a:r>
            <a:r>
              <a:rPr lang="ru-RU" sz="2400" spc="-5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ru-RU" sz="2400" spc="45" dirty="0">
                <a:solidFill>
                  <a:schemeClr val="tx1"/>
                </a:solidFill>
                <a:latin typeface="Tahoma"/>
                <a:cs typeface="Tahoma"/>
              </a:rPr>
              <a:t>лет</a:t>
            </a:r>
            <a:endParaRPr lang="ru-RU" sz="2400" dirty="0">
              <a:solidFill>
                <a:schemeClr val="tx1"/>
              </a:solidFill>
              <a:latin typeface="Tahoma"/>
              <a:cs typeface="Tahoma"/>
            </a:endParaRPr>
          </a:p>
          <a:p>
            <a:pPr marL="453390" indent="-440690" algn="l">
              <a:lnSpc>
                <a:spcPct val="100000"/>
              </a:lnSpc>
              <a:spcBef>
                <a:spcPts val="1005"/>
              </a:spcBef>
              <a:buFont typeface="MS PGothic"/>
              <a:buChar char="❑"/>
              <a:tabLst>
                <a:tab pos="453390" algn="l"/>
              </a:tabLst>
            </a:pPr>
            <a:r>
              <a:rPr lang="ru-RU" sz="2400" spc="120" dirty="0">
                <a:solidFill>
                  <a:schemeClr val="tx1"/>
                </a:solidFill>
                <a:latin typeface="Tahoma"/>
                <a:cs typeface="Tahoma"/>
              </a:rPr>
              <a:t>Собрать</a:t>
            </a:r>
            <a:r>
              <a:rPr lang="ru-RU" sz="2400" spc="-7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ru-RU" sz="2400" spc="140" dirty="0">
                <a:solidFill>
                  <a:schemeClr val="tx1"/>
                </a:solidFill>
                <a:latin typeface="Tahoma"/>
                <a:cs typeface="Tahoma"/>
              </a:rPr>
              <a:t>презентацию</a:t>
            </a:r>
            <a:r>
              <a:rPr lang="ru-RU" sz="2400" spc="-7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ru-RU" sz="2400" spc="155" dirty="0">
                <a:solidFill>
                  <a:schemeClr val="tx1"/>
                </a:solidFill>
                <a:latin typeface="Tahoma"/>
                <a:cs typeface="Tahoma"/>
              </a:rPr>
              <a:t>по</a:t>
            </a:r>
            <a:r>
              <a:rPr lang="ru-RU" sz="2400" spc="-6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ru-RU" sz="2400" spc="100" dirty="0">
                <a:solidFill>
                  <a:schemeClr val="tx1"/>
                </a:solidFill>
                <a:latin typeface="Tahoma"/>
                <a:cs typeface="Tahoma"/>
              </a:rPr>
              <a:t>стратегии</a:t>
            </a:r>
            <a:endParaRPr lang="ru-RU" sz="2400" dirty="0">
              <a:solidFill>
                <a:schemeClr val="tx1"/>
              </a:solidFill>
              <a:latin typeface="Tahoma"/>
              <a:cs typeface="Tahoma"/>
            </a:endParaRPr>
          </a:p>
          <a:p>
            <a:pPr algn="l">
              <a:lnSpc>
                <a:spcPct val="100000"/>
              </a:lnSpc>
              <a:spcBef>
                <a:spcPts val="1019"/>
              </a:spcBef>
            </a:pPr>
            <a:endParaRPr lang="ru-RU" sz="2400" dirty="0">
              <a:solidFill>
                <a:schemeClr val="tx1"/>
              </a:solidFill>
              <a:latin typeface="Tahoma"/>
              <a:cs typeface="Tahoma"/>
            </a:endParaRPr>
          </a:p>
          <a:p>
            <a:pPr marL="110489" algn="l">
              <a:lnSpc>
                <a:spcPct val="100000"/>
              </a:lnSpc>
            </a:pPr>
            <a:r>
              <a:rPr lang="ru-RU" sz="2400" spc="-265" dirty="0">
                <a:solidFill>
                  <a:schemeClr val="tx1"/>
                </a:solidFill>
                <a:latin typeface="Tahoma"/>
                <a:cs typeface="Tahoma"/>
              </a:rPr>
              <a:t>*</a:t>
            </a:r>
            <a:r>
              <a:rPr lang="ru-RU" sz="2400" spc="-7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ru-RU" sz="2400" spc="75" dirty="0">
                <a:solidFill>
                  <a:schemeClr val="tx1"/>
                </a:solidFill>
                <a:latin typeface="Tahoma"/>
                <a:cs typeface="Tahoma"/>
              </a:rPr>
              <a:t>Топ</a:t>
            </a:r>
            <a:r>
              <a:rPr lang="ru-RU" sz="2400" spc="-7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ru-RU" sz="2400" spc="-10" dirty="0">
                <a:solidFill>
                  <a:schemeClr val="tx1"/>
                </a:solidFill>
                <a:latin typeface="Tahoma"/>
                <a:cs typeface="Tahoma"/>
              </a:rPr>
              <a:t>2-</a:t>
            </a:r>
            <a:r>
              <a:rPr lang="ru-RU" sz="2400" dirty="0">
                <a:solidFill>
                  <a:schemeClr val="tx1"/>
                </a:solidFill>
                <a:latin typeface="Tahoma"/>
                <a:cs typeface="Tahoma"/>
              </a:rPr>
              <a:t>3</a:t>
            </a:r>
            <a:r>
              <a:rPr lang="ru-RU" sz="2400" spc="-7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ru-RU" sz="2400" spc="165" dirty="0">
                <a:solidFill>
                  <a:schemeClr val="tx1"/>
                </a:solidFill>
                <a:latin typeface="Tahoma"/>
                <a:cs typeface="Tahoma"/>
              </a:rPr>
              <a:t>изменения</a:t>
            </a:r>
            <a:r>
              <a:rPr lang="ru-RU" sz="2400" spc="-7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ru-RU" sz="2400" spc="145" dirty="0">
                <a:solidFill>
                  <a:schemeClr val="tx1"/>
                </a:solidFill>
                <a:latin typeface="Tahoma"/>
                <a:cs typeface="Tahoma"/>
              </a:rPr>
              <a:t>прошлого</a:t>
            </a:r>
            <a:r>
              <a:rPr lang="ru-RU" sz="2400" spc="-7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ru-RU" sz="2400" spc="105" dirty="0">
                <a:solidFill>
                  <a:schemeClr val="tx1"/>
                </a:solidFill>
                <a:latin typeface="Tahoma"/>
                <a:cs typeface="Tahoma"/>
              </a:rPr>
              <a:t>года</a:t>
            </a:r>
            <a:r>
              <a:rPr lang="ru-RU" sz="2400" spc="-7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ru-RU" sz="2400" spc="85" dirty="0">
                <a:solidFill>
                  <a:schemeClr val="tx1"/>
                </a:solidFill>
                <a:latin typeface="Tahoma"/>
                <a:cs typeface="Tahoma"/>
              </a:rPr>
              <a:t>у</a:t>
            </a:r>
            <a:r>
              <a:rPr lang="ru-RU" sz="2400" spc="-7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ru-RU" sz="2400" spc="125" dirty="0">
                <a:solidFill>
                  <a:schemeClr val="tx1"/>
                </a:solidFill>
                <a:latin typeface="Tahoma"/>
                <a:cs typeface="Tahoma"/>
              </a:rPr>
              <a:t>вас</a:t>
            </a:r>
            <a:r>
              <a:rPr lang="ru-RU" sz="2400" spc="-7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ru-RU" sz="2400" spc="170" dirty="0">
                <a:solidFill>
                  <a:schemeClr val="tx1"/>
                </a:solidFill>
                <a:latin typeface="Tahoma"/>
                <a:cs typeface="Tahoma"/>
              </a:rPr>
              <a:t>или</a:t>
            </a:r>
            <a:r>
              <a:rPr lang="ru-RU" sz="2400" spc="-7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ru-RU" sz="2400" spc="125" dirty="0">
                <a:solidFill>
                  <a:schemeClr val="tx1"/>
                </a:solidFill>
                <a:latin typeface="Tahoma"/>
                <a:cs typeface="Tahoma"/>
              </a:rPr>
              <a:t>знакомых</a:t>
            </a:r>
            <a:r>
              <a:rPr lang="ru-RU" sz="2400" spc="-7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ru-RU" sz="2400" spc="110" dirty="0">
                <a:solidFill>
                  <a:schemeClr val="tx1"/>
                </a:solidFill>
                <a:latin typeface="Tahoma"/>
                <a:cs typeface="Tahoma"/>
              </a:rPr>
              <a:t>продактов</a:t>
            </a:r>
            <a:endParaRPr lang="ru-RU" sz="2400" dirty="0">
              <a:solidFill>
                <a:schemeClr val="tx1"/>
              </a:solidFill>
              <a:latin typeface="Tahoma"/>
              <a:cs typeface="Tahoma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6370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481C9EC-4029-0D57-3AE9-B9B5491F0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05" y="1553032"/>
            <a:ext cx="11141990" cy="485414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2000" dirty="0">
                <a:solidFill>
                  <a:srgbClr val="0D0D0D"/>
                </a:solidFill>
              </a:rPr>
              <a:t>Э</a:t>
            </a:r>
            <a:r>
              <a:rPr lang="ru-RU" sz="2000" b="0" i="0" dirty="0">
                <a:solidFill>
                  <a:srgbClr val="0D0D0D"/>
                </a:solidFill>
                <a:effectLst/>
              </a:rPr>
              <a:t>то интеллектуальная система автоматического составления текстовых конспектов на основе видеолекций. Наш продукт использует передовые технологии машинного обучения для преобразования речи лектора в текст и создания структурированных конспектов с изображениями.</a:t>
            </a:r>
          </a:p>
          <a:p>
            <a:pPr marL="0" indent="0">
              <a:buNone/>
            </a:pPr>
            <a:br>
              <a:rPr lang="ru-RU" sz="2000" dirty="0"/>
            </a:br>
            <a:r>
              <a:rPr lang="en" sz="2000" b="1" i="0" dirty="0">
                <a:solidFill>
                  <a:srgbClr val="1F2328"/>
                </a:solidFill>
                <a:effectLst/>
              </a:rPr>
              <a:t>Clip_Captions</a:t>
            </a:r>
            <a:r>
              <a:rPr lang="en" sz="2000" b="0" i="0" dirty="0">
                <a:solidFill>
                  <a:srgbClr val="1F2328"/>
                </a:solidFill>
                <a:effectLst/>
              </a:rPr>
              <a:t> - </a:t>
            </a:r>
            <a:r>
              <a:rPr lang="ru-RU" sz="2000" b="0" i="0" dirty="0">
                <a:solidFill>
                  <a:srgbClr val="1F2328"/>
                </a:solidFill>
                <a:effectLst/>
              </a:rPr>
              <a:t>это программа на </a:t>
            </a:r>
            <a:r>
              <a:rPr lang="en" sz="2000" b="0" i="0" dirty="0">
                <a:solidFill>
                  <a:srgbClr val="1F2328"/>
                </a:solidFill>
                <a:effectLst/>
              </a:rPr>
              <a:t>Python, </a:t>
            </a:r>
            <a:r>
              <a:rPr lang="ru-RU" sz="2000" b="0" i="0" dirty="0">
                <a:solidFill>
                  <a:srgbClr val="1F2328"/>
                </a:solidFill>
                <a:effectLst/>
              </a:rPr>
              <a:t>которая умеет автоматически преобразовывать учебные видеолекции в текстовые конспекты с изображениями.</a:t>
            </a:r>
          </a:p>
          <a:p>
            <a:pPr marL="0" indent="0" algn="l">
              <a:buNone/>
            </a:pPr>
            <a:r>
              <a:rPr lang="ru-RU" sz="2000" b="1" i="0" dirty="0">
                <a:solidFill>
                  <a:srgbClr val="1F2328"/>
                </a:solidFill>
                <a:effectLst/>
              </a:rPr>
              <a:t>Возможности: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1F2328"/>
                </a:solidFill>
                <a:effectLst/>
              </a:rPr>
              <a:t>🎥 Обработка входного видео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1F2328"/>
                </a:solidFill>
                <a:effectLst/>
              </a:rPr>
              <a:t>🎤 Распознавание и преобразование речи лектора в текст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1F2328"/>
                </a:solidFill>
                <a:effectLst/>
              </a:rPr>
              <a:t>📷 Автоматический захват скриншотов из видео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1F2328"/>
                </a:solidFill>
                <a:effectLst/>
              </a:rPr>
              <a:t>📋 Формирование конспекта с структурированным текстом и соответствующими скриншотами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1F2328"/>
                </a:solidFill>
                <a:effectLst/>
              </a:rPr>
              <a:t>🖨 Экспорт конспекта в </a:t>
            </a:r>
            <a:r>
              <a:rPr lang="en" sz="2000" b="0" i="0" dirty="0">
                <a:solidFill>
                  <a:srgbClr val="1F2328"/>
                </a:solidFill>
                <a:effectLst/>
              </a:rPr>
              <a:t>PDF</a:t>
            </a: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1242CE1D-74DE-1526-14F9-AAEE739BF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1F2328"/>
                </a:solidFill>
              </a:rPr>
              <a:t>Наш продукт </a:t>
            </a:r>
            <a:r>
              <a:rPr lang="en" b="1" i="0" dirty="0">
                <a:solidFill>
                  <a:srgbClr val="1F2328"/>
                </a:solidFill>
                <a:effectLst/>
              </a:rPr>
              <a:t>Clip_Captions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035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481C9EC-4029-0D57-3AE9-B9B5491F0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05" y="1553032"/>
            <a:ext cx="11141990" cy="485414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2000" b="0" i="0" dirty="0">
                <a:solidFill>
                  <a:srgbClr val="0D0D0D"/>
                </a:solidFill>
                <a:effectLst/>
              </a:rPr>
              <a:t>На данный момент </a:t>
            </a:r>
            <a:r>
              <a:rPr lang="en" sz="2000" b="0" i="0" dirty="0">
                <a:solidFill>
                  <a:srgbClr val="0D0D0D"/>
                </a:solidFill>
                <a:effectLst/>
              </a:rPr>
              <a:t>Clip_Captions </a:t>
            </a:r>
            <a:r>
              <a:rPr lang="ru-RU" sz="2000" b="0" i="0" dirty="0">
                <a:solidFill>
                  <a:srgbClr val="0D0D0D"/>
                </a:solidFill>
                <a:effectLst/>
              </a:rPr>
              <a:t>предлагает обработку видео, распознавание речи лектора, захват скриншотов, формирование конспектов и экспорт в </a:t>
            </a:r>
            <a:r>
              <a:rPr lang="en" sz="2000" b="0" i="0" dirty="0">
                <a:solidFill>
                  <a:srgbClr val="0D0D0D"/>
                </a:solidFill>
                <a:effectLst/>
              </a:rPr>
              <a:t>PDF. </a:t>
            </a:r>
            <a:r>
              <a:rPr lang="ru-RU" sz="2000" b="0" i="0" dirty="0">
                <a:solidFill>
                  <a:srgbClr val="0D0D0D"/>
                </a:solidFill>
                <a:effectLst/>
              </a:rPr>
              <a:t>Мы используем модели машинного обучения для этих целей и стремимся к постоянному улучшению качества и функциональности нашего продукта.</a:t>
            </a:r>
            <a:endParaRPr lang="en" sz="2000" b="0" i="0" dirty="0">
              <a:solidFill>
                <a:srgbClr val="1F2328"/>
              </a:solidFill>
              <a:effectLst/>
            </a:endParaRP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1242CE1D-74DE-1526-14F9-AAEE739BF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D0D0D"/>
                </a:solidFill>
                <a:effectLst/>
              </a:rPr>
              <a:t>Текущие возможности </a:t>
            </a:r>
            <a:r>
              <a:rPr lang="en" b="0" i="0" dirty="0">
                <a:solidFill>
                  <a:srgbClr val="0D0D0D"/>
                </a:solidFill>
                <a:effectLst/>
              </a:rPr>
              <a:t>Clip_Captions</a:t>
            </a: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172ABB4-1E28-2983-99D1-FB8160552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337" y="3259172"/>
            <a:ext cx="5787326" cy="314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481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481C9EC-4029-0D57-3AE9-B9B5491F0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05" y="1553032"/>
            <a:ext cx="11141990" cy="485414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2000" b="0" i="0" dirty="0">
                <a:solidFill>
                  <a:srgbClr val="0D0D0D"/>
                </a:solidFill>
                <a:effectLst/>
              </a:rPr>
              <a:t>Наша стратегия развития включает несколько ключевых направлений.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rgbClr val="0D0D0D"/>
                </a:solidFill>
                <a:effectLst/>
              </a:rPr>
              <a:t>Расширение продуктовой линейки:</a:t>
            </a:r>
            <a:r>
              <a:rPr lang="ru-RU" sz="2000" b="0" i="0" dirty="0">
                <a:solidFill>
                  <a:srgbClr val="0D0D0D"/>
                </a:solidFill>
                <a:effectLst/>
              </a:rPr>
              <a:t> Мы стремимся к постоянному расширению нашей продуктовой линейки, чтобы удовлетворить разнообразные потребности наших пользователей. Это включает в себя разработку новых продуктов и функций, которые расширяют возможности </a:t>
            </a:r>
            <a:r>
              <a:rPr lang="en" sz="2000" b="0" i="0" dirty="0">
                <a:solidFill>
                  <a:srgbClr val="0D0D0D"/>
                </a:solidFill>
                <a:effectLst/>
              </a:rPr>
              <a:t>Clip_Captions </a:t>
            </a:r>
            <a:r>
              <a:rPr lang="ru-RU" sz="2000" b="0" i="0" dirty="0">
                <a:solidFill>
                  <a:srgbClr val="0D0D0D"/>
                </a:solidFill>
                <a:effectLst/>
              </a:rPr>
              <a:t>и делают его более конкурентоспособным на рынке.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rgbClr val="0D0D0D"/>
                </a:solidFill>
                <a:effectLst/>
              </a:rPr>
              <a:t>Улучшение качества обработки видео и речи:</a:t>
            </a:r>
            <a:r>
              <a:rPr lang="ru-RU" sz="2000" b="0" i="0" dirty="0">
                <a:solidFill>
                  <a:srgbClr val="0D0D0D"/>
                </a:solidFill>
                <a:effectLst/>
              </a:rPr>
              <a:t> Мы придаем большое значение качеству обработки видео и распознаванию речи, так как это является основным элементом нашего продукта. Наша команда постоянно работает над улучшением алгоритмов и внедрением передовых технологий в области машинного обучения для достижения более высокой точности и скорости обработки.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rgbClr val="0D0D0D"/>
                </a:solidFill>
                <a:effectLst/>
              </a:rPr>
              <a:t>Расширение партнерских отношений с платформами онлайн-обучения:</a:t>
            </a:r>
            <a:r>
              <a:rPr lang="ru-RU" sz="2000" b="0" i="0" dirty="0">
                <a:solidFill>
                  <a:srgbClr val="0D0D0D"/>
                </a:solidFill>
                <a:effectLst/>
              </a:rPr>
              <a:t> Мы стремимся к установлению тесных партнерских отношений с ведущими платформами онлайн-обучения, такими как </a:t>
            </a:r>
            <a:r>
              <a:rPr lang="en" sz="2000" b="0" i="0" dirty="0">
                <a:solidFill>
                  <a:srgbClr val="0D0D0D"/>
                </a:solidFill>
                <a:effectLst/>
              </a:rPr>
              <a:t>Coursera, Udemy </a:t>
            </a:r>
            <a:r>
              <a:rPr lang="ru-RU" sz="2000" b="0" i="0" dirty="0">
                <a:solidFill>
                  <a:srgbClr val="0D0D0D"/>
                </a:solidFill>
                <a:effectLst/>
              </a:rPr>
              <a:t>и </a:t>
            </a:r>
            <a:r>
              <a:rPr lang="en" sz="2000" b="0" i="0" dirty="0">
                <a:solidFill>
                  <a:srgbClr val="0D0D0D"/>
                </a:solidFill>
                <a:effectLst/>
              </a:rPr>
              <a:t>edX. </a:t>
            </a:r>
            <a:r>
              <a:rPr lang="ru-RU" sz="2000" b="0" i="0" dirty="0">
                <a:solidFill>
                  <a:srgbClr val="0D0D0D"/>
                </a:solidFill>
                <a:effectLst/>
              </a:rPr>
              <a:t>Это позволит нам интегрировать наш продукт с их платформами, предоставляя пользователям удобные и эффективные инструменты для автоматического создания конспектов и улучшения обучения.</a:t>
            </a:r>
          </a:p>
          <a:p>
            <a:pPr marL="0" indent="0" algn="l">
              <a:buNone/>
            </a:pPr>
            <a:endParaRPr lang="en" sz="2000" b="0" i="0" dirty="0">
              <a:solidFill>
                <a:srgbClr val="1F2328"/>
              </a:solidFill>
              <a:effectLst/>
            </a:endParaRP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1242CE1D-74DE-1526-14F9-AAEE739BF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D0D0D"/>
                </a:solidFill>
                <a:effectLst/>
              </a:rPr>
              <a:t>Основные направления развития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6905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52438F-B97B-4BDC-6D2F-B5B5CD71F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pc="150" dirty="0">
                <a:cs typeface="Tahoma"/>
              </a:rPr>
              <a:t>Новые продукты и функции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81C9EC-4029-0D57-3AE9-B9B5491F0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1" indent="-285750" algn="l">
              <a:buFont typeface="+mj-lt"/>
              <a:buAutoNum type="arabicPeriod"/>
            </a:pPr>
            <a:r>
              <a:rPr lang="en" sz="2000" b="1" i="0" dirty="0">
                <a:solidFill>
                  <a:srgbClr val="0D0D0D"/>
                </a:solidFill>
                <a:effectLst/>
              </a:rPr>
              <a:t>Clip_Captions Pro</a:t>
            </a:r>
            <a:r>
              <a:rPr lang="en" sz="2000" b="0" i="0" dirty="0">
                <a:solidFill>
                  <a:srgbClr val="0D0D0D"/>
                </a:solidFill>
                <a:effectLst/>
              </a:rPr>
              <a:t>: </a:t>
            </a:r>
            <a:r>
              <a:rPr lang="ru-RU" sz="2000" b="0" i="0" dirty="0">
                <a:solidFill>
                  <a:srgbClr val="0D0D0D"/>
                </a:solidFill>
                <a:effectLst/>
              </a:rPr>
              <a:t>Премиум-версия с дополнительными функциями, такими как автоматический перевод текста конспекта на разные языки, распознавание и адаптация к специфическим терминам различных областей знаний.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" sz="2000" b="1" i="0" dirty="0">
                <a:solidFill>
                  <a:srgbClr val="0D0D0D"/>
                </a:solidFill>
                <a:effectLst/>
              </a:rPr>
              <a:t>Clip_Captions for Business</a:t>
            </a:r>
            <a:r>
              <a:rPr lang="en" sz="2000" b="0" i="0" dirty="0">
                <a:solidFill>
                  <a:srgbClr val="0D0D0D"/>
                </a:solidFill>
                <a:effectLst/>
              </a:rPr>
              <a:t>: </a:t>
            </a:r>
            <a:r>
              <a:rPr lang="ru-RU" sz="2000" b="0" i="0" dirty="0">
                <a:solidFill>
                  <a:srgbClr val="0D0D0D"/>
                </a:solidFill>
                <a:effectLst/>
              </a:rPr>
              <a:t>Версия, адаптированная для корпоративных клиентов, с возможностью интеграции с системами управления обучением, аналитикой производительности и инструментами для обучения на рабочем месте.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" sz="2000" b="1" i="0" dirty="0">
                <a:solidFill>
                  <a:srgbClr val="0D0D0D"/>
                </a:solidFill>
                <a:effectLst/>
              </a:rPr>
              <a:t>Clip_Captions Mobile</a:t>
            </a:r>
            <a:r>
              <a:rPr lang="en" sz="2000" b="0" i="0" dirty="0">
                <a:solidFill>
                  <a:srgbClr val="0D0D0D"/>
                </a:solidFill>
                <a:effectLst/>
              </a:rPr>
              <a:t>: </a:t>
            </a:r>
            <a:r>
              <a:rPr lang="ru-RU" sz="2000" b="0" i="0" dirty="0">
                <a:solidFill>
                  <a:srgbClr val="0D0D0D"/>
                </a:solidFill>
                <a:effectLst/>
              </a:rPr>
              <a:t>Мобильное приложение для записи и обработки видео на мобильных устройствах с возможностью прямого экспорта конспектов в различные форматы.</a:t>
            </a: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620835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52438F-B97B-4BDC-6D2F-B5B5CD71F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  <a:cs typeface="Tahoma"/>
              </a:rPr>
              <a:t>Матрица </a:t>
            </a:r>
            <a:r>
              <a:rPr lang="en-US" dirty="0">
                <a:solidFill>
                  <a:schemeClr val="tx1"/>
                </a:solidFill>
                <a:cs typeface="Tahoma"/>
              </a:rPr>
              <a:t>BCG</a:t>
            </a:r>
            <a:endParaRPr lang="ru-RU" dirty="0"/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FA3A4C10-8CF0-EC19-5927-35453BC0734B}"/>
              </a:ext>
            </a:extLst>
          </p:cNvPr>
          <p:cNvCxnSpPr>
            <a:cxnSpLocks/>
          </p:cNvCxnSpPr>
          <p:nvPr/>
        </p:nvCxnSpPr>
        <p:spPr>
          <a:xfrm>
            <a:off x="6096000" y="1427357"/>
            <a:ext cx="0" cy="48842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71BF2493-FED6-16A4-2B54-4BE67605FDBD}"/>
              </a:ext>
            </a:extLst>
          </p:cNvPr>
          <p:cNvCxnSpPr>
            <a:cxnSpLocks/>
          </p:cNvCxnSpPr>
          <p:nvPr/>
        </p:nvCxnSpPr>
        <p:spPr>
          <a:xfrm flipH="1">
            <a:off x="955288" y="3709640"/>
            <a:ext cx="101847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E5A1DCF-D03D-55AC-E1C4-37D2B6310EF7}"/>
              </a:ext>
            </a:extLst>
          </p:cNvPr>
          <p:cNvSpPr/>
          <p:nvPr/>
        </p:nvSpPr>
        <p:spPr>
          <a:xfrm>
            <a:off x="1747955" y="1458129"/>
            <a:ext cx="3020122" cy="5018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" b="1" i="0" dirty="0">
                <a:solidFill>
                  <a:srgbClr val="0D0D0D"/>
                </a:solidFill>
                <a:effectLst/>
                <a:latin typeface="Söhne"/>
              </a:rPr>
              <a:t>Question Mark</a:t>
            </a:r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089A8EA7-7E88-AC4E-E264-38A25434F648}"/>
              </a:ext>
            </a:extLst>
          </p:cNvPr>
          <p:cNvSpPr/>
          <p:nvPr/>
        </p:nvSpPr>
        <p:spPr>
          <a:xfrm>
            <a:off x="1747955" y="3869474"/>
            <a:ext cx="3020122" cy="5018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" b="1" i="0" dirty="0">
                <a:solidFill>
                  <a:srgbClr val="0D0D0D"/>
                </a:solidFill>
                <a:effectLst/>
                <a:latin typeface="Söhne"/>
              </a:rPr>
              <a:t>Dog</a:t>
            </a:r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85A372F7-6851-09C3-9076-ED9B71F02AF7}"/>
              </a:ext>
            </a:extLst>
          </p:cNvPr>
          <p:cNvSpPr/>
          <p:nvPr/>
        </p:nvSpPr>
        <p:spPr>
          <a:xfrm>
            <a:off x="7423924" y="1458128"/>
            <a:ext cx="3020122" cy="5018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" b="1" i="0" dirty="0">
                <a:solidFill>
                  <a:srgbClr val="0D0D0D"/>
                </a:solidFill>
                <a:effectLst/>
                <a:latin typeface="Söhne"/>
              </a:rPr>
              <a:t>Star</a:t>
            </a:r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0869DA4-CB48-A03A-7D57-4F5CDD0EDCEF}"/>
              </a:ext>
            </a:extLst>
          </p:cNvPr>
          <p:cNvSpPr/>
          <p:nvPr/>
        </p:nvSpPr>
        <p:spPr>
          <a:xfrm>
            <a:off x="7423924" y="3869474"/>
            <a:ext cx="3020122" cy="5018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" b="1" i="0" dirty="0">
                <a:solidFill>
                  <a:srgbClr val="0D0D0D"/>
                </a:solidFill>
                <a:effectLst/>
                <a:latin typeface="Söhne"/>
              </a:rPr>
              <a:t>Cash Cow</a:t>
            </a:r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21F552-B2E9-9F37-39A2-0940DABE5872}"/>
              </a:ext>
            </a:extLst>
          </p:cNvPr>
          <p:cNvSpPr txBox="1"/>
          <p:nvPr/>
        </p:nvSpPr>
        <p:spPr>
          <a:xfrm>
            <a:off x="7136785" y="2096122"/>
            <a:ext cx="34977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b="0" i="0" u="sng" dirty="0">
                <a:solidFill>
                  <a:srgbClr val="0D0D0D"/>
                </a:solidFill>
                <a:effectLst/>
              </a:rPr>
              <a:t>Clip_Captions Pro</a:t>
            </a:r>
            <a:endParaRPr lang="ru-RU" u="sng" dirty="0">
              <a:solidFill>
                <a:srgbClr val="0D0D0D"/>
              </a:solidFill>
            </a:endParaRPr>
          </a:p>
          <a:p>
            <a:r>
              <a:rPr lang="ru-RU" b="0" i="0" dirty="0">
                <a:solidFill>
                  <a:srgbClr val="0D0D0D"/>
                </a:solidFill>
                <a:effectLst/>
              </a:rPr>
              <a:t>Премиум-версия имеет высокий потенциал роста и приносит значительные доходы за счет добавленных функций.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DB2DFC-039E-B855-CDDE-77ABB284D45E}"/>
              </a:ext>
            </a:extLst>
          </p:cNvPr>
          <p:cNvSpPr txBox="1"/>
          <p:nvPr/>
        </p:nvSpPr>
        <p:spPr>
          <a:xfrm>
            <a:off x="1237788" y="2152396"/>
            <a:ext cx="40404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b="0" i="0" u="sng" dirty="0">
                <a:solidFill>
                  <a:srgbClr val="0D0D0D"/>
                </a:solidFill>
                <a:effectLst/>
              </a:rPr>
              <a:t>Clip_Captions Mobile</a:t>
            </a:r>
            <a:endParaRPr lang="ru-RU" b="0" i="0" u="sng" dirty="0">
              <a:solidFill>
                <a:srgbClr val="0D0D0D"/>
              </a:solidFill>
              <a:effectLst/>
            </a:endParaRPr>
          </a:p>
          <a:p>
            <a:r>
              <a:rPr lang="ru-RU" b="0" i="0" dirty="0">
                <a:solidFill>
                  <a:srgbClr val="0D0D0D"/>
                </a:solidFill>
                <a:effectLst/>
              </a:rPr>
              <a:t>Новый продукт, который может иметь высокий потенциал, но требует дополнительного исследования рынка и спроса.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B004EA-F105-5CE4-EC8C-E8A1CA4E455B}"/>
              </a:ext>
            </a:extLst>
          </p:cNvPr>
          <p:cNvSpPr txBox="1"/>
          <p:nvPr/>
        </p:nvSpPr>
        <p:spPr>
          <a:xfrm>
            <a:off x="7417342" y="4531112"/>
            <a:ext cx="30267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0" i="0" u="sng" dirty="0">
                <a:solidFill>
                  <a:srgbClr val="0D0D0D"/>
                </a:solidFill>
                <a:effectLst/>
              </a:rPr>
              <a:t>Основной продукт - </a:t>
            </a:r>
            <a:r>
              <a:rPr lang="en" b="0" i="0" u="sng" dirty="0">
                <a:solidFill>
                  <a:srgbClr val="0D0D0D"/>
                </a:solidFill>
                <a:effectLst/>
              </a:rPr>
              <a:t>Clip_Captions </a:t>
            </a:r>
            <a:endParaRPr lang="ru-RU" b="0" i="0" u="sng" dirty="0">
              <a:solidFill>
                <a:srgbClr val="0D0D0D"/>
              </a:solidFill>
              <a:effectLst/>
            </a:endParaRPr>
          </a:p>
          <a:p>
            <a:r>
              <a:rPr lang="ru-RU" b="0" i="0" dirty="0">
                <a:solidFill>
                  <a:srgbClr val="0D0D0D"/>
                </a:solidFill>
                <a:effectLst/>
              </a:rPr>
              <a:t>Стабильно приносит доходы и остается основным источником дохода.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AB3B3E-9E69-0AAF-9C90-B375A8AC485F}"/>
              </a:ext>
            </a:extLst>
          </p:cNvPr>
          <p:cNvSpPr txBox="1"/>
          <p:nvPr/>
        </p:nvSpPr>
        <p:spPr>
          <a:xfrm>
            <a:off x="1416582" y="5030539"/>
            <a:ext cx="3351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0" i="0" dirty="0">
                <a:solidFill>
                  <a:srgbClr val="0D0D0D"/>
                </a:solidFill>
                <a:effectLst/>
              </a:rPr>
              <a:t>Нет продуктов в этой категории.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0817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52438F-B97B-4BDC-6D2F-B5B5CD71F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pc="145" dirty="0">
                <a:solidFill>
                  <a:schemeClr val="tx1"/>
                </a:solidFill>
                <a:cs typeface="Tahoma"/>
              </a:rPr>
              <a:t>Крупные</a:t>
            </a:r>
            <a:r>
              <a:rPr lang="ru-RU" spc="-70" dirty="0">
                <a:solidFill>
                  <a:schemeClr val="tx1"/>
                </a:solidFill>
                <a:cs typeface="Tahoma"/>
              </a:rPr>
              <a:t> </a:t>
            </a:r>
            <a:r>
              <a:rPr lang="ru-RU" spc="155" dirty="0">
                <a:solidFill>
                  <a:schemeClr val="tx1"/>
                </a:solidFill>
                <a:cs typeface="Tahoma"/>
              </a:rPr>
              <a:t>изменения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81C9EC-4029-0D57-3AE9-B9B5491F0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rgbClr val="0D0D0D"/>
                </a:solidFill>
                <a:effectLst/>
              </a:rPr>
              <a:t>Запуск </a:t>
            </a:r>
            <a:r>
              <a:rPr lang="en" sz="2000" b="1" i="0" dirty="0">
                <a:solidFill>
                  <a:srgbClr val="0D0D0D"/>
                </a:solidFill>
                <a:effectLst/>
              </a:rPr>
              <a:t>Clip_Captions Pro</a:t>
            </a:r>
            <a:r>
              <a:rPr lang="en" sz="2000" b="0" i="0" dirty="0">
                <a:solidFill>
                  <a:srgbClr val="0D0D0D"/>
                </a:solidFill>
                <a:effectLst/>
              </a:rPr>
              <a:t>: </a:t>
            </a:r>
            <a:r>
              <a:rPr lang="ru-RU" sz="2000" b="0" i="0" dirty="0">
                <a:solidFill>
                  <a:srgbClr val="0D0D0D"/>
                </a:solidFill>
                <a:effectLst/>
              </a:rPr>
              <a:t>Расширение функционала и улучшение производительности.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rgbClr val="0D0D0D"/>
                </a:solidFill>
                <a:effectLst/>
              </a:rPr>
              <a:t>Разработка мобильного приложения </a:t>
            </a:r>
            <a:r>
              <a:rPr lang="en" sz="2000" b="1" i="0" dirty="0">
                <a:solidFill>
                  <a:srgbClr val="0D0D0D"/>
                </a:solidFill>
                <a:effectLst/>
              </a:rPr>
              <a:t>Clip_Captions Mobile</a:t>
            </a:r>
            <a:r>
              <a:rPr lang="en" sz="2000" b="0" i="0" dirty="0">
                <a:solidFill>
                  <a:srgbClr val="0D0D0D"/>
                </a:solidFill>
                <a:effectLst/>
              </a:rPr>
              <a:t>: </a:t>
            </a:r>
            <a:r>
              <a:rPr lang="ru-RU" sz="2000" b="0" i="0" dirty="0">
                <a:solidFill>
                  <a:srgbClr val="0D0D0D"/>
                </a:solidFill>
                <a:effectLst/>
              </a:rPr>
              <a:t>Открытие нового канала для пользователей и расширение аудитории.</a:t>
            </a: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494634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52438F-B97B-4BDC-6D2F-B5B5CD71F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pc="145" dirty="0">
                <a:solidFill>
                  <a:schemeClr val="tx1"/>
                </a:solidFill>
                <a:cs typeface="Tahoma"/>
              </a:rPr>
              <a:t>Крупные</a:t>
            </a:r>
            <a:r>
              <a:rPr lang="ru-RU" spc="-70" dirty="0">
                <a:solidFill>
                  <a:schemeClr val="tx1"/>
                </a:solidFill>
                <a:cs typeface="Tahoma"/>
              </a:rPr>
              <a:t> </a:t>
            </a:r>
            <a:r>
              <a:rPr lang="ru-RU" spc="155" dirty="0">
                <a:solidFill>
                  <a:schemeClr val="tx1"/>
                </a:solidFill>
                <a:cs typeface="Tahoma"/>
              </a:rPr>
              <a:t>изменения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81C9EC-4029-0D57-3AE9-B9B5491F0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0" i="0" dirty="0">
                <a:solidFill>
                  <a:srgbClr val="0D0D0D"/>
                </a:solidFill>
                <a:effectLst/>
              </a:rPr>
              <a:t>На основе наших текущих темпов роста и планов по расширению продуктовой линейки, мы прогнозируем устойчивый рост выручки в течение ближайших 3-5 лет. Мы ожидаем, что новые продукты и функции помогут нам расширить аудиторию и увеличить доходы.</a:t>
            </a:r>
            <a:endParaRPr lang="ru-RU" sz="2000" b="0" i="0" dirty="0">
              <a:solidFill>
                <a:srgbClr val="404040"/>
              </a:solidFill>
              <a:effectLst/>
            </a:endParaRPr>
          </a:p>
          <a:p>
            <a:pPr marL="0" indent="0" algn="l">
              <a:buNone/>
            </a:pPr>
            <a:endParaRPr lang="ru-RU" sz="2000" b="0" i="0" dirty="0">
              <a:solidFill>
                <a:srgbClr val="404040"/>
              </a:solidFill>
              <a:effectLst/>
            </a:endParaRPr>
          </a:p>
          <a:p>
            <a:pPr marL="0" indent="0" algn="l">
              <a:buNone/>
            </a:pPr>
            <a:r>
              <a:rPr lang="ru-RU" sz="2000" b="0" i="0" dirty="0">
                <a:solidFill>
                  <a:srgbClr val="404040"/>
                </a:solidFill>
                <a:effectLst/>
              </a:rPr>
              <a:t>Приблизительная выручка на 3-5 лет: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404040"/>
                </a:solidFill>
                <a:effectLst/>
              </a:rPr>
              <a:t>1-й год: $100,000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404040"/>
                </a:solidFill>
                <a:effectLst/>
              </a:rPr>
              <a:t>2-й год: $300,000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404040"/>
                </a:solidFill>
                <a:effectLst/>
              </a:rPr>
              <a:t>3-й год: $700,000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404040"/>
                </a:solidFill>
                <a:effectLst/>
              </a:rPr>
              <a:t>4-й год: $1,500,000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404040"/>
                </a:solidFill>
                <a:effectLst/>
              </a:rPr>
              <a:t>5-й год: $3,000,000</a:t>
            </a:r>
          </a:p>
        </p:txBody>
      </p:sp>
    </p:spTree>
    <p:extLst>
      <p:ext uri="{BB962C8B-B14F-4D97-AF65-F5344CB8AC3E}">
        <p14:creationId xmlns:p14="http://schemas.microsoft.com/office/powerpoint/2010/main" val="2432706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52438F-B97B-4BDC-6D2F-B5B5CD71F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pc="-265" dirty="0">
                <a:solidFill>
                  <a:schemeClr val="tx1"/>
                </a:solidFill>
                <a:cs typeface="Tahoma"/>
              </a:rPr>
              <a:t>*</a:t>
            </a:r>
            <a:r>
              <a:rPr lang="ru-RU" spc="-75" dirty="0">
                <a:solidFill>
                  <a:schemeClr val="tx1"/>
                </a:solidFill>
                <a:cs typeface="Tahoma"/>
              </a:rPr>
              <a:t> </a:t>
            </a:r>
            <a:r>
              <a:rPr lang="ru-RU" spc="75" dirty="0">
                <a:solidFill>
                  <a:schemeClr val="tx1"/>
                </a:solidFill>
                <a:cs typeface="Tahoma"/>
              </a:rPr>
              <a:t>Топ</a:t>
            </a:r>
            <a:r>
              <a:rPr lang="ru-RU" spc="-70" dirty="0">
                <a:solidFill>
                  <a:schemeClr val="tx1"/>
                </a:solidFill>
                <a:cs typeface="Tahoma"/>
              </a:rPr>
              <a:t> </a:t>
            </a:r>
            <a:r>
              <a:rPr lang="ru-RU" spc="-10" dirty="0">
                <a:solidFill>
                  <a:schemeClr val="tx1"/>
                </a:solidFill>
                <a:cs typeface="Tahoma"/>
              </a:rPr>
              <a:t>2-</a:t>
            </a:r>
            <a:r>
              <a:rPr lang="ru-RU" dirty="0">
                <a:solidFill>
                  <a:schemeClr val="tx1"/>
                </a:solidFill>
                <a:cs typeface="Tahoma"/>
              </a:rPr>
              <a:t>3</a:t>
            </a:r>
            <a:r>
              <a:rPr lang="ru-RU" spc="-70" dirty="0">
                <a:solidFill>
                  <a:schemeClr val="tx1"/>
                </a:solidFill>
                <a:cs typeface="Tahoma"/>
              </a:rPr>
              <a:t> </a:t>
            </a:r>
            <a:r>
              <a:rPr lang="ru-RU" spc="165" dirty="0">
                <a:solidFill>
                  <a:schemeClr val="tx1"/>
                </a:solidFill>
                <a:cs typeface="Tahoma"/>
              </a:rPr>
              <a:t>изменения</a:t>
            </a:r>
            <a:r>
              <a:rPr lang="ru-RU" spc="-70" dirty="0">
                <a:solidFill>
                  <a:schemeClr val="tx1"/>
                </a:solidFill>
                <a:cs typeface="Tahoma"/>
              </a:rPr>
              <a:t> </a:t>
            </a:r>
            <a:r>
              <a:rPr lang="ru-RU" spc="145" dirty="0">
                <a:solidFill>
                  <a:schemeClr val="tx1"/>
                </a:solidFill>
                <a:cs typeface="Tahoma"/>
              </a:rPr>
              <a:t>прошлого</a:t>
            </a:r>
            <a:r>
              <a:rPr lang="ru-RU" spc="-70" dirty="0">
                <a:solidFill>
                  <a:schemeClr val="tx1"/>
                </a:solidFill>
                <a:cs typeface="Tahoma"/>
              </a:rPr>
              <a:t> </a:t>
            </a:r>
            <a:r>
              <a:rPr lang="ru-RU" spc="105" dirty="0">
                <a:solidFill>
                  <a:schemeClr val="tx1"/>
                </a:solidFill>
                <a:cs typeface="Tahoma"/>
              </a:rPr>
              <a:t>года</a:t>
            </a:r>
            <a:r>
              <a:rPr lang="ru-RU" spc="-75" dirty="0">
                <a:solidFill>
                  <a:schemeClr val="tx1"/>
                </a:solidFill>
                <a:cs typeface="Tahoma"/>
              </a:rPr>
              <a:t> </a:t>
            </a:r>
            <a:r>
              <a:rPr lang="ru-RU" spc="85" dirty="0">
                <a:solidFill>
                  <a:schemeClr val="tx1"/>
                </a:solidFill>
                <a:cs typeface="Tahoma"/>
              </a:rPr>
              <a:t>у</a:t>
            </a:r>
            <a:r>
              <a:rPr lang="ru-RU" spc="-70" dirty="0">
                <a:solidFill>
                  <a:schemeClr val="tx1"/>
                </a:solidFill>
                <a:cs typeface="Tahoma"/>
              </a:rPr>
              <a:t> </a:t>
            </a:r>
            <a:r>
              <a:rPr lang="ru-RU" spc="125" dirty="0">
                <a:solidFill>
                  <a:schemeClr val="tx1"/>
                </a:solidFill>
                <a:cs typeface="Tahoma"/>
              </a:rPr>
              <a:t>вас</a:t>
            </a:r>
            <a:r>
              <a:rPr lang="ru-RU" spc="-70" dirty="0">
                <a:solidFill>
                  <a:schemeClr val="tx1"/>
                </a:solidFill>
                <a:cs typeface="Tahoma"/>
              </a:rPr>
              <a:t> </a:t>
            </a:r>
            <a:r>
              <a:rPr lang="ru-RU" spc="170" dirty="0">
                <a:solidFill>
                  <a:schemeClr val="tx1"/>
                </a:solidFill>
                <a:cs typeface="Tahoma"/>
              </a:rPr>
              <a:t>или</a:t>
            </a:r>
            <a:r>
              <a:rPr lang="ru-RU" spc="-70" dirty="0">
                <a:solidFill>
                  <a:schemeClr val="tx1"/>
                </a:solidFill>
                <a:cs typeface="Tahoma"/>
              </a:rPr>
              <a:t> </a:t>
            </a:r>
            <a:r>
              <a:rPr lang="ru-RU" spc="125" dirty="0">
                <a:solidFill>
                  <a:schemeClr val="tx1"/>
                </a:solidFill>
                <a:cs typeface="Tahoma"/>
              </a:rPr>
              <a:t>знакомых</a:t>
            </a:r>
            <a:r>
              <a:rPr lang="ru-RU" spc="-70" dirty="0">
                <a:solidFill>
                  <a:schemeClr val="tx1"/>
                </a:solidFill>
                <a:cs typeface="Tahoma"/>
              </a:rPr>
              <a:t> </a:t>
            </a:r>
            <a:r>
              <a:rPr lang="ru-RU" spc="110" dirty="0">
                <a:solidFill>
                  <a:schemeClr val="tx1"/>
                </a:solidFill>
                <a:cs typeface="Tahoma"/>
              </a:rPr>
              <a:t>продактов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81C9EC-4029-0D57-3AE9-B9B5491F0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ru-RU" sz="2000" b="1" i="0" dirty="0">
                <a:solidFill>
                  <a:srgbClr val="0D0D0D"/>
                </a:solidFill>
                <a:effectLst/>
              </a:rPr>
              <a:t>Улучшение алгоритмов обнаружения и классификации трафика</a:t>
            </a:r>
            <a:r>
              <a:rPr lang="ru-RU" sz="2000" b="0" i="0" dirty="0">
                <a:solidFill>
                  <a:srgbClr val="0D0D0D"/>
                </a:solidFill>
                <a:effectLst/>
              </a:rPr>
              <a:t>: Иван и его команда внедрили новые методы машинного обучения в систему </a:t>
            </a:r>
            <a:r>
              <a:rPr lang="en" sz="2000" b="0" i="0" dirty="0">
                <a:solidFill>
                  <a:srgbClr val="0D0D0D"/>
                </a:solidFill>
                <a:effectLst/>
              </a:rPr>
              <a:t>DPI, </a:t>
            </a:r>
            <a:r>
              <a:rPr lang="ru-RU" sz="2000" b="0" i="0" dirty="0">
                <a:solidFill>
                  <a:srgbClr val="0D0D0D"/>
                </a:solidFill>
                <a:effectLst/>
              </a:rPr>
              <a:t>что позволило точнее определять типы сетевого трафика и выявлять потенциально вредоносную активность.</a:t>
            </a:r>
          </a:p>
          <a:p>
            <a:pPr algn="l">
              <a:buFont typeface="+mj-lt"/>
              <a:buAutoNum type="arabicPeriod"/>
            </a:pPr>
            <a:r>
              <a:rPr lang="ru-RU" sz="2000" b="1" i="0" dirty="0">
                <a:solidFill>
                  <a:srgbClr val="0D0D0D"/>
                </a:solidFill>
                <a:effectLst/>
              </a:rPr>
              <a:t>Обновление пользовательского интерфейса</a:t>
            </a:r>
            <a:r>
              <a:rPr lang="ru-RU" sz="2000" b="0" i="0" dirty="0">
                <a:solidFill>
                  <a:srgbClr val="0D0D0D"/>
                </a:solidFill>
                <a:effectLst/>
              </a:rPr>
              <a:t>: Путем пересмотра и упрощения интерфейса </a:t>
            </a:r>
            <a:r>
              <a:rPr lang="en" sz="2000" b="0" i="0" dirty="0">
                <a:solidFill>
                  <a:srgbClr val="0D0D0D"/>
                </a:solidFill>
                <a:effectLst/>
              </a:rPr>
              <a:t>DPI, </a:t>
            </a:r>
            <a:r>
              <a:rPr lang="ru-RU" sz="2000" b="0" i="0" dirty="0">
                <a:solidFill>
                  <a:srgbClr val="0D0D0D"/>
                </a:solidFill>
                <a:effectLst/>
              </a:rPr>
              <a:t>Иван и его коллеги создали более интуитивно понятный пользовательский опыт, что было оценено положительными отзывами клиентов.</a:t>
            </a:r>
          </a:p>
          <a:p>
            <a:pPr algn="l">
              <a:buFont typeface="+mj-lt"/>
              <a:buAutoNum type="arabicPeriod"/>
            </a:pPr>
            <a:r>
              <a:rPr lang="ru-RU" sz="2000" b="1" i="0" dirty="0">
                <a:solidFill>
                  <a:srgbClr val="0D0D0D"/>
                </a:solidFill>
                <a:effectLst/>
              </a:rPr>
              <a:t>Оптимизация производительности</a:t>
            </a:r>
            <a:r>
              <a:rPr lang="ru-RU" sz="2000" b="0" i="0" dirty="0">
                <a:solidFill>
                  <a:srgbClr val="0D0D0D"/>
                </a:solidFill>
                <a:effectLst/>
              </a:rPr>
              <a:t>: Работа над улучшением алгоритмов обработки трафика привела к увеличению скорости обнаружения и классификации данных, сделав продукт более привлекательным для пользователей, ориентированных на высокую производительность и эффективность в области сетевой безопасности.</a:t>
            </a:r>
          </a:p>
        </p:txBody>
      </p:sp>
    </p:spTree>
    <p:extLst>
      <p:ext uri="{BB962C8B-B14F-4D97-AF65-F5344CB8AC3E}">
        <p14:creationId xmlns:p14="http://schemas.microsoft.com/office/powerpoint/2010/main" val="13462018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711</Words>
  <Application>Microsoft Macintosh PowerPoint</Application>
  <PresentationFormat>Широкоэкранный</PresentationFormat>
  <Paragraphs>57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MS PGothic</vt:lpstr>
      <vt:lpstr>Arial</vt:lpstr>
      <vt:lpstr>Calibri</vt:lpstr>
      <vt:lpstr>Calibri Light</vt:lpstr>
      <vt:lpstr>Söhne</vt:lpstr>
      <vt:lpstr>Tahoma</vt:lpstr>
      <vt:lpstr>Тема Office</vt:lpstr>
      <vt:lpstr>Домашние задание №1</vt:lpstr>
      <vt:lpstr>Наш продукт Clip_Captions</vt:lpstr>
      <vt:lpstr>Текущие возможности Clip_Captions</vt:lpstr>
      <vt:lpstr>Основные направления развития</vt:lpstr>
      <vt:lpstr>Новые продукты и функции</vt:lpstr>
      <vt:lpstr>Матрица BCG</vt:lpstr>
      <vt:lpstr>Крупные изменения</vt:lpstr>
      <vt:lpstr>Крупные изменения</vt:lpstr>
      <vt:lpstr>* Топ 2-3 изменения прошлого года у вас или знакомых продактов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Microsoft Office User</cp:lastModifiedBy>
  <cp:revision>5</cp:revision>
  <dcterms:created xsi:type="dcterms:W3CDTF">2024-05-02T14:18:24Z</dcterms:created>
  <dcterms:modified xsi:type="dcterms:W3CDTF">2024-05-13T21:50:26Z</dcterms:modified>
</cp:coreProperties>
</file>