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48"/>
  </p:normalViewPr>
  <p:slideViewPr>
    <p:cSldViewPr snapToGrid="0">
      <p:cViewPr varScale="1">
        <p:scale>
          <a:sx n="112" d="100"/>
          <a:sy n="112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F7B43-8428-0900-564B-9159408C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4C718D-0F13-7833-C6D3-0FB532817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F6E4B-986A-3E14-67A5-BF221E7B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7BA5-FC6B-2C41-9210-A4AB13D20BB5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40AC1D-BA7B-D6E1-4E11-38FAE239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01A31B-5FBC-9182-23AB-A504522B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ABD7-420B-9B4A-8F93-0FF7CA219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51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F113C-6904-206E-8D4C-20F28AD2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EA3A32-D96C-1BDF-C1E1-C3DE22BFB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21C817-2FF6-7645-D7DA-BFD9C3B9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7BA5-FC6B-2C41-9210-A4AB13D20BB5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FCA8C1-F7B4-D66F-E040-067EBE2A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1076EC-F0DE-C823-A439-3466B65F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ABD7-420B-9B4A-8F93-0FF7CA219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06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C72A19-8923-E2A7-CFD5-CEEC83D08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4A7800-6A47-8B72-AB79-5F7444CF2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68A42F-8D96-0C55-4F28-D6CF65B8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7BA5-FC6B-2C41-9210-A4AB13D20BB5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319A6B-914B-85F7-DF6A-2BD7D0D1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C1727-27A5-F48B-DA37-98E4BE19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ABD7-420B-9B4A-8F93-0FF7CA219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59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F44B9-7AA9-9496-A217-DE411A5A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7A9BCB-0298-AC0F-B3EB-342A60396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D6A557-775A-2A6D-79DD-A506D586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7BA5-FC6B-2C41-9210-A4AB13D20BB5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3DB22-1B84-546C-318D-29416917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6D4213-0065-4CDE-6B3B-A642DEA7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ABD7-420B-9B4A-8F93-0FF7CA219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217F8-8F0E-3E05-A6DA-9483242D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F95524-B1E6-0541-F709-FFE8F1B04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6035BC-1D2F-A80B-0AA2-97901D63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7BA5-FC6B-2C41-9210-A4AB13D20BB5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B276DD-6E70-5C30-50C4-4781894F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757047-9BAB-44E4-DE5F-1732E836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ABD7-420B-9B4A-8F93-0FF7CA219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79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8ABA5-434D-F8DA-B703-12A577E1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CEFDE-39ED-7012-25C7-467A83CF7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A379CC-5AB2-732D-2E51-C5E0D03C3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B0756E-34B9-E107-638D-11CFC118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7BA5-FC6B-2C41-9210-A4AB13D20BB5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442465-B7FB-924F-05CB-33E1525D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C99B87-0C03-5F0D-D48F-56ED196E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ABD7-420B-9B4A-8F93-0FF7CA219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7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798E0-2597-9E3F-A42F-D6A959CA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2F19E2-BF69-82DE-5B54-5C0C525D6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8175B9-036E-5119-2E7A-B5B9119D9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731364-B9E9-E9E6-E406-67C6599CA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1FD174-826F-D166-E843-C37867D1B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5C1607-BAC8-9AAD-C0DB-35DF95FE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7BA5-FC6B-2C41-9210-A4AB13D20BB5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99924B-39F6-38E7-78E0-1927A5C2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BA21BC3-3876-5CBC-4F58-8AB361C1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ABD7-420B-9B4A-8F93-0FF7CA219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81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45B97-0A6F-AC40-082C-C6EC8F29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A7D90E-FBE6-19A4-0DC5-21143605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7BA5-FC6B-2C41-9210-A4AB13D20BB5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DD29AB-4335-1A2B-E50F-690FA4D8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2A1810-FE3B-C99A-10AC-E34FFD89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ABD7-420B-9B4A-8F93-0FF7CA219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40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DB67AF-7E5F-E81B-1880-DFE2D534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7BA5-FC6B-2C41-9210-A4AB13D20BB5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C331CE-1D0F-AD30-CF63-B5A2E4C9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FD0550-EE7B-15F1-2E5A-8A6464FE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ABD7-420B-9B4A-8F93-0FF7CA219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8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8DFAD-3F93-41D8-591D-5D18117B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CC891-863F-6A59-42B2-7501AF14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AC328C-A8FE-8990-4A05-988C925C5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68D57C-D92B-BA26-96B3-CF489264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7BA5-FC6B-2C41-9210-A4AB13D20BB5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9B1F4A-2AC7-9B07-6028-A41806D9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183EFE-B921-5A73-39A4-87221758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ABD7-420B-9B4A-8F93-0FF7CA219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89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DE5E3-CD13-D0D3-FEDC-E580A9A1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1578D9-CD71-7ECA-57ED-81946816C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77D470-DAF3-FE18-DD67-F19EBC1EA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13BDF-CB3B-F787-96B6-C861E2CA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7BA5-FC6B-2C41-9210-A4AB13D20BB5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24A0BE-1BE9-7D2C-FE97-D6524A47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3AF71B-C24C-7EA3-6A09-3C7810CB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ABD7-420B-9B4A-8F93-0FF7CA219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23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CC517-1C78-C996-9EE3-4063A850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EE2FCD-C7A1-D077-666C-3F8E3AE9A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BF54E2-86DE-BF30-86E0-CD798219C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7BA5-FC6B-2C41-9210-A4AB13D20BB5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571AAD-2483-EDA1-4AC5-767ECBE5F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36CD7-F485-0C07-C3E6-6C86214BF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ABD7-420B-9B4A-8F93-0FF7CA219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00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6A8360-DEE5-C846-8BAE-D96A1F578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48724"/>
            <a:ext cx="7772400" cy="436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0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481C9EC-4029-0D57-3AE9-B9B5491F0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05" y="1553032"/>
            <a:ext cx="11141990" cy="48541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dirty="0">
                <a:solidFill>
                  <a:srgbClr val="0D0D0D"/>
                </a:solidFill>
              </a:rPr>
              <a:t>Э</a:t>
            </a:r>
            <a:r>
              <a:rPr lang="ru-RU" sz="2000" b="0" i="0" dirty="0">
                <a:solidFill>
                  <a:srgbClr val="0D0D0D"/>
                </a:solidFill>
                <a:effectLst/>
              </a:rPr>
              <a:t>то интеллектуальная система автоматического составления текстовых конспектов на основе видеолекций. Наш продукт использует передовые технологии машинного обучения для преобразования речи лектора в текст и создания структурированных конспектов с изображениями.</a:t>
            </a:r>
          </a:p>
          <a:p>
            <a:pPr marL="0" indent="0">
              <a:buNone/>
            </a:pPr>
            <a:br>
              <a:rPr lang="ru-RU" sz="2000" dirty="0"/>
            </a:br>
            <a:r>
              <a:rPr lang="en" sz="2000" b="1" i="0" dirty="0">
                <a:solidFill>
                  <a:srgbClr val="1F2328"/>
                </a:solidFill>
                <a:effectLst/>
              </a:rPr>
              <a:t>Clip_Captions</a:t>
            </a:r>
            <a:r>
              <a:rPr lang="en" sz="2000" b="0" i="0" dirty="0">
                <a:solidFill>
                  <a:srgbClr val="1F2328"/>
                </a:solidFill>
                <a:effectLst/>
              </a:rPr>
              <a:t> - </a:t>
            </a:r>
            <a:r>
              <a:rPr lang="ru-RU" sz="2000" b="0" i="0" dirty="0">
                <a:solidFill>
                  <a:srgbClr val="1F2328"/>
                </a:solidFill>
                <a:effectLst/>
              </a:rPr>
              <a:t>это программа на </a:t>
            </a:r>
            <a:r>
              <a:rPr lang="en" sz="2000" b="0" i="0" dirty="0">
                <a:solidFill>
                  <a:srgbClr val="1F2328"/>
                </a:solidFill>
                <a:effectLst/>
              </a:rPr>
              <a:t>Python, </a:t>
            </a:r>
            <a:r>
              <a:rPr lang="ru-RU" sz="2000" b="0" i="0" dirty="0">
                <a:solidFill>
                  <a:srgbClr val="1F2328"/>
                </a:solidFill>
                <a:effectLst/>
              </a:rPr>
              <a:t>которая умеет автоматически преобразовывать учебные видеолекции в текстовые конспекты с изображениями.</a:t>
            </a:r>
          </a:p>
          <a:p>
            <a:pPr marL="0" indent="0" algn="l">
              <a:buNone/>
            </a:pPr>
            <a:r>
              <a:rPr lang="ru-RU" sz="2000" b="1" i="0" dirty="0">
                <a:solidFill>
                  <a:srgbClr val="1F2328"/>
                </a:solidFill>
                <a:effectLst/>
              </a:rPr>
              <a:t>Возможности: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F2328"/>
                </a:solidFill>
                <a:effectLst/>
              </a:rPr>
              <a:t>🎥 Обработка входного видео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F2328"/>
                </a:solidFill>
                <a:effectLst/>
              </a:rPr>
              <a:t>🎤 Распознавание и преобразование речи лектора в текст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F2328"/>
                </a:solidFill>
                <a:effectLst/>
              </a:rPr>
              <a:t>📷 Автоматический захват скриншотов из видео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F2328"/>
                </a:solidFill>
                <a:effectLst/>
              </a:rPr>
              <a:t>📋 Формирование конспекта с структурированным текстом и соответствующими скриншотами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F2328"/>
                </a:solidFill>
                <a:effectLst/>
              </a:rPr>
              <a:t>🖨 Экспорт конспекта в </a:t>
            </a:r>
            <a:r>
              <a:rPr lang="en" sz="2000" b="0" i="0" dirty="0">
                <a:solidFill>
                  <a:srgbClr val="1F2328"/>
                </a:solidFill>
                <a:effectLst/>
              </a:rPr>
              <a:t>PDF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242CE1D-74DE-1526-14F9-AAEE739B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1F2328"/>
                </a:solidFill>
              </a:rPr>
              <a:t>Наш продукт </a:t>
            </a:r>
            <a:r>
              <a:rPr lang="en" b="1" i="0" dirty="0">
                <a:solidFill>
                  <a:srgbClr val="1F2328"/>
                </a:solidFill>
                <a:effectLst/>
              </a:rPr>
              <a:t>Clip_Captions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03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25527-84BF-CC32-CEE8-0A2F05C3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Разработать бюджет своей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8A3219-C5D0-053A-F9FD-FC9B4D556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Бюджет для команды:</a:t>
            </a:r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Зарплаты и премии:</a:t>
            </a:r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Дизайнер: 90 000 руб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r>
              <a:rPr lang="en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в месяц</a:t>
            </a:r>
          </a:p>
          <a:p>
            <a:pPr lvl="1"/>
            <a:r>
              <a:rPr lang="en" b="0" i="0" dirty="0">
                <a:solidFill>
                  <a:srgbClr val="0D0D0D"/>
                </a:solidFill>
                <a:effectLst/>
                <a:latin typeface="Söhne"/>
              </a:rPr>
              <a:t>Full stack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разработчик: 140 000 руб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r>
              <a:rPr lang="en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в месяц</a:t>
            </a:r>
          </a:p>
          <a:p>
            <a:pPr lvl="1"/>
            <a:r>
              <a:rPr lang="en" b="0" i="0" dirty="0">
                <a:solidFill>
                  <a:srgbClr val="0D0D0D"/>
                </a:solidFill>
                <a:effectLst/>
                <a:latin typeface="Söhne"/>
              </a:rPr>
              <a:t>ML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инженер: 200 000 руб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в месяц</a:t>
            </a:r>
          </a:p>
          <a:p>
            <a:pPr lvl="1"/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Тестировщик: 75 000 руб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r>
              <a:rPr lang="en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в месяц</a:t>
            </a:r>
          </a:p>
          <a:p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Обучение и развитие:</a:t>
            </a:r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Резерв на обучение и развитие каждого сотрудника: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100 000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руб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в год на каждого сотрудника.</a:t>
            </a:r>
          </a:p>
          <a:p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Оборудование и программное обеспечение:</a:t>
            </a:r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Покупка и обновление необходимых инструментов и программного обеспечения: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8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00 000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руб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в год на всю команду.</a:t>
            </a:r>
          </a:p>
          <a:p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Мероприятия по командообразованию и мотивации:</a:t>
            </a:r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Организация мероприятий, тренингов и семинаров: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300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000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руб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в год на всю команду.</a:t>
            </a:r>
          </a:p>
          <a:p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Резерв на случайные расходы:</a:t>
            </a:r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Резерв на случайные расходы или неожиданные обстоятельства: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1 000 000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руб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в год.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36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25527-84BF-CC32-CEE8-0A2F05C3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Разработать проект бюджета вашей компании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8A3219-C5D0-053A-F9FD-FC9B4D556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Затраты на разработку и поддержку продукта:</a:t>
            </a:r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Зарплаты и премии для команды (дизайнер, </a:t>
            </a:r>
            <a:r>
              <a:rPr lang="en" b="0" i="0" dirty="0">
                <a:solidFill>
                  <a:srgbClr val="0D0D0D"/>
                </a:solidFill>
                <a:effectLst/>
                <a:latin typeface="Söhne"/>
              </a:rPr>
              <a:t>full stack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разработчик, </a:t>
            </a:r>
            <a:r>
              <a:rPr lang="en" b="0" i="0" dirty="0">
                <a:solidFill>
                  <a:srgbClr val="0D0D0D"/>
                </a:solidFill>
                <a:effectLst/>
                <a:latin typeface="Söhne"/>
              </a:rPr>
              <a:t>ML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инженер, тестировщик):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6 060 000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руб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r>
              <a:rPr lang="en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в год.</a:t>
            </a:r>
          </a:p>
          <a:p>
            <a:pPr lvl="1"/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Обучение и развитие сотрудников: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400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000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руб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r>
              <a:rPr lang="en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в год.</a:t>
            </a:r>
          </a:p>
          <a:p>
            <a:pPr lvl="1"/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Затраты на оборудование и программное обеспечение: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800 000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руб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r>
              <a:rPr lang="en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в год.</a:t>
            </a:r>
          </a:p>
          <a:p>
            <a:pPr lvl="1"/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Мероприятия по командообразованию и мотивации: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300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000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руб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r>
              <a:rPr lang="en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в год.</a:t>
            </a:r>
          </a:p>
          <a:p>
            <a:pPr lvl="1"/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Резерв на случайные расходы: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1 000 000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руб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r>
              <a:rPr lang="en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в год.</a:t>
            </a:r>
          </a:p>
          <a:p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Затраты на маркетинг и продвижение:</a:t>
            </a:r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Рекламные кампании для продвижения продукта: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1 000 000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руб</a:t>
            </a:r>
            <a:r>
              <a:rPr lang="en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в год.</a:t>
            </a:r>
          </a:p>
          <a:p>
            <a:pPr lvl="1"/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Участие в конференциях и выставках: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1 000 000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руб</a:t>
            </a:r>
            <a:r>
              <a:rPr lang="en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в год.</a:t>
            </a:r>
          </a:p>
          <a:p>
            <a:pPr lvl="1"/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Рекламные и маркетинговые исследования: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1 000 000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руб</a:t>
            </a:r>
            <a:r>
              <a:rPr lang="en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в год.</a:t>
            </a:r>
          </a:p>
          <a:p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Затраты на поддержку и обслуживание клиентов:</a:t>
            </a:r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Затраты на поддержку клиентов через электронную почту, чат и телефон: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5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00 000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руб</a:t>
            </a:r>
            <a:r>
              <a:rPr lang="en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в год.</a:t>
            </a:r>
          </a:p>
          <a:p>
            <a:pPr lvl="1"/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Затраты на техническую поддержку и обновления: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1 000 000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руб</a:t>
            </a:r>
            <a:r>
              <a:rPr lang="en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в год.</a:t>
            </a:r>
          </a:p>
          <a:p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Затраты на исследования и разработки:</a:t>
            </a:r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Затраты на исследования новых технологий и функций для улучшения продукта: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1 000 000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руб</a:t>
            </a:r>
            <a:r>
              <a:rPr lang="en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в год.</a:t>
            </a:r>
          </a:p>
          <a:p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Резерв на случайные расходы:</a:t>
            </a:r>
            <a:endParaRPr lang="ru-RU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Резерв на непредвиденные расходы или неожиданные обстоятельства: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3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000 000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руб</a:t>
            </a:r>
            <a:r>
              <a:rPr lang="en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в год.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5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25527-84BF-CC32-CEE8-0A2F05C3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Определить, при каких условиях может случиться кассовый разрыв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8A3219-C5D0-053A-F9FD-FC9B4D556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Недостаточные доходы: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Если доходы от продаж продукта не удовлетворяют затраты на разработку, маркетинг, поддержку клиентов и другие операционные расходы, это может привести к кассовому разрыву.</a:t>
            </a:r>
          </a:p>
          <a:p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Задержки в оплате: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Если клиенты не оплачивают свои счета своевременно или происходит задержка в получении платежей, это может создать временный кассовый дефицит.</a:t>
            </a:r>
          </a:p>
          <a:p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Увеличение операционных расходов: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Если операционные расходы, такие как зарплаты, расходы на маркетинг или обслуживание клиентов, неожиданно увеличиваются, а доходы остаются на том же уровне, это также может привести к кассовому разрыву.</a:t>
            </a:r>
          </a:p>
          <a:p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Снижение спроса на продукт: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Если спрос на ваш продукт не оправдывает ожидания или уменьшается из-за конкуренции или изменений в рыночной ситуации, это может снизить вашу выручку и привести к кассовому дефициту.</a:t>
            </a:r>
          </a:p>
          <a:p>
            <a:r>
              <a:rPr lang="ru-RU" b="1" i="0" dirty="0">
                <a:solidFill>
                  <a:srgbClr val="0D0D0D"/>
                </a:solidFill>
                <a:effectLst/>
                <a:latin typeface="Söhne"/>
              </a:rPr>
              <a:t>Неожиданные расходы: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 Внезапные или неожиданные расходы, такие как технические проблемы, юридические вопросы или изменения в законодательстве, могут увеличить операционные расходы и создать дополнительное давление на кассу.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0290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612</Words>
  <Application>Microsoft Macintosh PowerPoint</Application>
  <PresentationFormat>Широкоэкранный</PresentationFormat>
  <Paragraphs>48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Тема Office</vt:lpstr>
      <vt:lpstr>Презентация PowerPoint</vt:lpstr>
      <vt:lpstr>Наш продукт Clip_Captions</vt:lpstr>
      <vt:lpstr>Разработать бюджет своей команды</vt:lpstr>
      <vt:lpstr>Разработать проект бюджета вашей компании</vt:lpstr>
      <vt:lpstr>Определить, при каких условиях может случиться кассовый разрыв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3</cp:revision>
  <dcterms:created xsi:type="dcterms:W3CDTF">2024-05-02T15:57:19Z</dcterms:created>
  <dcterms:modified xsi:type="dcterms:W3CDTF">2024-05-02T17:07:20Z</dcterms:modified>
</cp:coreProperties>
</file>