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苏子柔"/>
          <p:cNvSpPr txBox="1"/>
          <p:nvPr>
            <p:ph type="body" sz="quarter" idx="21"/>
          </p:nvPr>
        </p:nvSpPr>
        <p:spPr>
          <a:xfrm>
            <a:off x="2387600" y="8953500"/>
            <a:ext cx="19621500" cy="774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–苏子柔</a:t>
            </a:r>
          </a:p>
        </p:txBody>
      </p:sp>
      <p:sp>
        <p:nvSpPr>
          <p:cNvPr id="94" name="“在此键入引文。”"/>
          <p:cNvSpPr txBox="1"/>
          <p:nvPr>
            <p:ph type="body" sz="quarter" idx="22"/>
          </p:nvPr>
        </p:nvSpPr>
        <p:spPr>
          <a:xfrm>
            <a:off x="2387600" y="5937250"/>
            <a:ext cx="19621500" cy="1092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宽阔河流上的两名独木舟手、背景是雪山的全景照片"/>
          <p:cNvSpPr/>
          <p:nvPr>
            <p:ph type="pic" idx="21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宽阔河流上的两名独木舟手、背景是雪山的全景照片"/>
          <p:cNvSpPr/>
          <p:nvPr>
            <p:ph type="pic" idx="21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停泊在河边码头的红船，背景是河岸上的树木和多云的蓝天"/>
          <p:cNvSpPr/>
          <p:nvPr>
            <p:ph type="pic" idx="21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停泊在河边码头的红船，背景是河岸上的树木和多云的蓝天"/>
          <p:cNvSpPr/>
          <p:nvPr>
            <p:ph type="pic" idx="21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透过双筒望远镜看雪山景的小孩"/>
          <p:cNvSpPr/>
          <p:nvPr>
            <p:ph type="pic" sz="half" idx="21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蓝天背景下被草地覆盖、大海环绕的小岩石岛"/>
          <p:cNvSpPr/>
          <p:nvPr>
            <p:ph type="pic" sz="half" idx="22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停泊在河边码头的红船，背景是河岸上的树木和多云的蓝天"/>
          <p:cNvSpPr/>
          <p:nvPr>
            <p:ph type="pic" idx="23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quibase探索与使用"/>
          <p:cNvSpPr txBox="1"/>
          <p:nvPr/>
        </p:nvSpPr>
        <p:spPr>
          <a:xfrm>
            <a:off x="5830010" y="4301737"/>
            <a:ext cx="12723980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0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Liquibase探索与使用</a:t>
            </a:r>
          </a:p>
        </p:txBody>
      </p:sp>
      <p:sp>
        <p:nvSpPr>
          <p:cNvPr id="120" name="数字化中心-卜凌峰"/>
          <p:cNvSpPr txBox="1"/>
          <p:nvPr/>
        </p:nvSpPr>
        <p:spPr>
          <a:xfrm>
            <a:off x="5560574" y="7245349"/>
            <a:ext cx="12723980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500"/>
            </a:lvl1pPr>
          </a:lstStyle>
          <a:p>
            <a:pPr/>
            <a:r>
              <a:t>数字化中心-卜凌峰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支持的数据库"/>
          <p:cNvSpPr txBox="1"/>
          <p:nvPr/>
        </p:nvSpPr>
        <p:spPr>
          <a:xfrm>
            <a:off x="9086850" y="2840959"/>
            <a:ext cx="621030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支持的数据库</a:t>
            </a:r>
          </a:p>
        </p:txBody>
      </p:sp>
      <p:pic>
        <p:nvPicPr>
          <p:cNvPr id="151" name="mongoDB.png" descr="mongoD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60912" y="6975643"/>
            <a:ext cx="2361590" cy="2284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mysql-small-1.png" descr="mysql-small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8019" y="7038433"/>
            <a:ext cx="2936241" cy="2159001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153" name="oracle-db.png" descr="oracle-db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58984" y="7038433"/>
            <a:ext cx="2936241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ostgres.png" descr="postgre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459948" y="7038433"/>
            <a:ext cx="2936241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…."/>
          <p:cNvSpPr txBox="1"/>
          <p:nvPr/>
        </p:nvSpPr>
        <p:spPr>
          <a:xfrm>
            <a:off x="21480019" y="8361775"/>
            <a:ext cx="95829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1. 为什么要使用liquibase"/>
          <p:cNvSpPr txBox="1"/>
          <p:nvPr/>
        </p:nvSpPr>
        <p:spPr>
          <a:xfrm>
            <a:off x="6609605" y="3523653"/>
            <a:ext cx="883637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为什么要使用liquibase</a:t>
            </a:r>
          </a:p>
        </p:txBody>
      </p:sp>
      <p:sp>
        <p:nvSpPr>
          <p:cNvPr id="158" name="2. liquibase和手动执行SQL对比"/>
          <p:cNvSpPr txBox="1"/>
          <p:nvPr/>
        </p:nvSpPr>
        <p:spPr>
          <a:xfrm>
            <a:off x="6609605" y="5357084"/>
            <a:ext cx="111647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liquibase和手动执行SQL对比</a:t>
            </a:r>
          </a:p>
        </p:txBody>
      </p:sp>
      <p:sp>
        <p:nvSpPr>
          <p:cNvPr id="159" name="3. liquibase使用样例"/>
          <p:cNvSpPr txBox="1"/>
          <p:nvPr/>
        </p:nvSpPr>
        <p:spPr>
          <a:xfrm>
            <a:off x="6609605" y="7190515"/>
            <a:ext cx="731237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liquibase使用样例</a:t>
            </a:r>
          </a:p>
        </p:txBody>
      </p:sp>
      <p:sp>
        <p:nvSpPr>
          <p:cNvPr id="160" name="4. 让数据库回归到指定版本"/>
          <p:cNvSpPr txBox="1"/>
          <p:nvPr/>
        </p:nvSpPr>
        <p:spPr>
          <a:xfrm>
            <a:off x="6609605" y="9023946"/>
            <a:ext cx="934350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 让数据库回归到指定版本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iquibase编写配置方面"/>
          <p:cNvSpPr txBox="1"/>
          <p:nvPr/>
        </p:nvSpPr>
        <p:spPr>
          <a:xfrm>
            <a:off x="6545788" y="2548419"/>
            <a:ext cx="11292424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8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Liquibase编写配置方面 </a:t>
            </a:r>
          </a:p>
        </p:txBody>
      </p:sp>
      <p:sp>
        <p:nvSpPr>
          <p:cNvPr id="163" name="1. 主配置文件"/>
          <p:cNvSpPr txBox="1"/>
          <p:nvPr/>
        </p:nvSpPr>
        <p:spPr>
          <a:xfrm>
            <a:off x="6796569" y="5330772"/>
            <a:ext cx="477150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主配置文件</a:t>
            </a:r>
          </a:p>
        </p:txBody>
      </p:sp>
      <p:sp>
        <p:nvSpPr>
          <p:cNvPr id="164" name="2. databaseChangeLog"/>
          <p:cNvSpPr txBox="1"/>
          <p:nvPr/>
        </p:nvSpPr>
        <p:spPr>
          <a:xfrm>
            <a:off x="6796569" y="7289729"/>
            <a:ext cx="845574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databaseChangeLog</a:t>
            </a:r>
          </a:p>
        </p:txBody>
      </p:sp>
      <p:sp>
        <p:nvSpPr>
          <p:cNvPr id="165" name="3. changeset"/>
          <p:cNvSpPr txBox="1"/>
          <p:nvPr/>
        </p:nvSpPr>
        <p:spPr>
          <a:xfrm>
            <a:off x="6796569" y="9096287"/>
            <a:ext cx="473057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changeset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iquibase在数据库中的元数据表"/>
          <p:cNvSpPr txBox="1"/>
          <p:nvPr/>
        </p:nvSpPr>
        <p:spPr>
          <a:xfrm>
            <a:off x="5290002" y="2054453"/>
            <a:ext cx="1501646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Liquibase在数据库中的元数据表</a:t>
            </a:r>
          </a:p>
        </p:txBody>
      </p:sp>
      <p:sp>
        <p:nvSpPr>
          <p:cNvPr id="168" name="1. DATABASECHANGELOG"/>
          <p:cNvSpPr txBox="1"/>
          <p:nvPr/>
        </p:nvSpPr>
        <p:spPr>
          <a:xfrm>
            <a:off x="5267803" y="5200615"/>
            <a:ext cx="1168909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DATABASECHANGELOG</a:t>
            </a:r>
          </a:p>
        </p:txBody>
      </p:sp>
      <p:sp>
        <p:nvSpPr>
          <p:cNvPr id="169" name="2. DATABASECHANGELOGLOCK"/>
          <p:cNvSpPr txBox="1"/>
          <p:nvPr/>
        </p:nvSpPr>
        <p:spPr>
          <a:xfrm>
            <a:off x="5245350" y="7991176"/>
            <a:ext cx="1420764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DATABASECHANGELOGLOCK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样例列表"/>
          <p:cNvSpPr txBox="1"/>
          <p:nvPr/>
        </p:nvSpPr>
        <p:spPr>
          <a:xfrm>
            <a:off x="10102850" y="3356729"/>
            <a:ext cx="417830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样例列表</a:t>
            </a:r>
          </a:p>
        </p:txBody>
      </p:sp>
      <p:sp>
        <p:nvSpPr>
          <p:cNvPr id="172" name="1. 创建表"/>
          <p:cNvSpPr txBox="1"/>
          <p:nvPr/>
        </p:nvSpPr>
        <p:spPr>
          <a:xfrm>
            <a:off x="4305284" y="7289799"/>
            <a:ext cx="32475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创建表</a:t>
            </a:r>
          </a:p>
        </p:txBody>
      </p:sp>
      <p:sp>
        <p:nvSpPr>
          <p:cNvPr id="173" name="2. 插入数据"/>
          <p:cNvSpPr txBox="1"/>
          <p:nvPr/>
        </p:nvSpPr>
        <p:spPr>
          <a:xfrm>
            <a:off x="9844742" y="7289799"/>
            <a:ext cx="400950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插入数据</a:t>
            </a:r>
          </a:p>
        </p:txBody>
      </p:sp>
      <p:sp>
        <p:nvSpPr>
          <p:cNvPr id="174" name="3.事务测试"/>
          <p:cNvSpPr txBox="1"/>
          <p:nvPr/>
        </p:nvSpPr>
        <p:spPr>
          <a:xfrm>
            <a:off x="16146200" y="7289799"/>
            <a:ext cx="379779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3.事务测试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1. 为什么要使用liquibase"/>
          <p:cNvSpPr txBox="1"/>
          <p:nvPr/>
        </p:nvSpPr>
        <p:spPr>
          <a:xfrm>
            <a:off x="7892062" y="3998446"/>
            <a:ext cx="883637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为什么要使用liquibase</a:t>
            </a:r>
          </a:p>
        </p:txBody>
      </p:sp>
      <p:sp>
        <p:nvSpPr>
          <p:cNvPr id="177" name="2. liquibase一些基本介绍"/>
          <p:cNvSpPr txBox="1"/>
          <p:nvPr/>
        </p:nvSpPr>
        <p:spPr>
          <a:xfrm>
            <a:off x="7892062" y="5831877"/>
            <a:ext cx="883637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liquibase一些基本介绍</a:t>
            </a:r>
          </a:p>
        </p:txBody>
      </p:sp>
      <p:sp>
        <p:nvSpPr>
          <p:cNvPr id="178" name="3. liquibase使用样例"/>
          <p:cNvSpPr txBox="1"/>
          <p:nvPr/>
        </p:nvSpPr>
        <p:spPr>
          <a:xfrm>
            <a:off x="7892063" y="7665308"/>
            <a:ext cx="731237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liquibase使用样例</a:t>
            </a:r>
          </a:p>
        </p:txBody>
      </p:sp>
      <p:sp>
        <p:nvSpPr>
          <p:cNvPr id="179" name="4. 让数据库回归到指定版本"/>
          <p:cNvSpPr txBox="1"/>
          <p:nvPr/>
        </p:nvSpPr>
        <p:spPr>
          <a:xfrm>
            <a:off x="7892062" y="9498738"/>
            <a:ext cx="934350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 让数据库回归到指定版本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7" dur="indefinite" fill="hold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with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11" dur="indefinite" fill="hold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1"/>
      <p:bldP build="whole" bldLvl="1" animBg="1" rev="0" advAuto="0" spid="178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命令行式"/>
          <p:cNvSpPr txBox="1"/>
          <p:nvPr/>
        </p:nvSpPr>
        <p:spPr>
          <a:xfrm>
            <a:off x="10102850" y="3109745"/>
            <a:ext cx="417830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命令行式</a:t>
            </a:r>
          </a:p>
        </p:txBody>
      </p:sp>
      <p:sp>
        <p:nvSpPr>
          <p:cNvPr id="182" name="1. 安装Liquibse"/>
          <p:cNvSpPr txBox="1"/>
          <p:nvPr/>
        </p:nvSpPr>
        <p:spPr>
          <a:xfrm>
            <a:off x="2275859" y="7359649"/>
            <a:ext cx="4884466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安装Liquibse</a:t>
            </a:r>
          </a:p>
        </p:txBody>
      </p:sp>
      <p:sp>
        <p:nvSpPr>
          <p:cNvPr id="183" name="2. 配置数据库基本信息"/>
          <p:cNvSpPr txBox="1"/>
          <p:nvPr/>
        </p:nvSpPr>
        <p:spPr>
          <a:xfrm>
            <a:off x="9539069" y="7359649"/>
            <a:ext cx="6792145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配置数据库基本信息</a:t>
            </a:r>
          </a:p>
        </p:txBody>
      </p:sp>
      <p:sp>
        <p:nvSpPr>
          <p:cNvPr id="184" name="3.执行命令"/>
          <p:cNvSpPr txBox="1"/>
          <p:nvPr/>
        </p:nvSpPr>
        <p:spPr>
          <a:xfrm>
            <a:off x="18709958" y="7359649"/>
            <a:ext cx="3306665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3.执行命令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1. 进行次数的回滚"/>
          <p:cNvSpPr txBox="1"/>
          <p:nvPr/>
        </p:nvSpPr>
        <p:spPr>
          <a:xfrm>
            <a:off x="9044247" y="5527696"/>
            <a:ext cx="62955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进行次数的回滚</a:t>
            </a:r>
          </a:p>
        </p:txBody>
      </p:sp>
      <p:sp>
        <p:nvSpPr>
          <p:cNvPr id="187" name="2. 回滚到指定Tag"/>
          <p:cNvSpPr txBox="1"/>
          <p:nvPr/>
        </p:nvSpPr>
        <p:spPr>
          <a:xfrm>
            <a:off x="9156985" y="7712132"/>
            <a:ext cx="60700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回滚到指定Tag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1"/>
      <p:bldP build="whole" bldLvl="1" animBg="1" rev="0" advAuto="0" spid="187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让数据库结构回到指定状态"/>
          <p:cNvSpPr txBox="1"/>
          <p:nvPr/>
        </p:nvSpPr>
        <p:spPr>
          <a:xfrm>
            <a:off x="6419849" y="2814436"/>
            <a:ext cx="11544301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500"/>
            </a:lvl1pPr>
          </a:lstStyle>
          <a:p>
            <a:pPr/>
            <a:r>
              <a:t>让数据库结构回到指定状态</a:t>
            </a:r>
          </a:p>
        </p:txBody>
      </p:sp>
      <p:sp>
        <p:nvSpPr>
          <p:cNvPr id="190" name="update-to-tag"/>
          <p:cNvSpPr txBox="1"/>
          <p:nvPr/>
        </p:nvSpPr>
        <p:spPr>
          <a:xfrm>
            <a:off x="9498328" y="6311899"/>
            <a:ext cx="5387344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update-to-tag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通过Maven插件来实现liqiubase工作流"/>
          <p:cNvSpPr txBox="1"/>
          <p:nvPr/>
        </p:nvSpPr>
        <p:spPr>
          <a:xfrm>
            <a:off x="4538021" y="6184900"/>
            <a:ext cx="15624486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通过Maven插件来实现liqiubase工作流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. 为什么要使用liquibase"/>
          <p:cNvSpPr txBox="1"/>
          <p:nvPr/>
        </p:nvSpPr>
        <p:spPr>
          <a:xfrm>
            <a:off x="6482730" y="3523653"/>
            <a:ext cx="883637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为什么要使用liquibase</a:t>
            </a:r>
          </a:p>
        </p:txBody>
      </p:sp>
      <p:sp>
        <p:nvSpPr>
          <p:cNvPr id="123" name="2. liquibase和手动执行SQL对比"/>
          <p:cNvSpPr txBox="1"/>
          <p:nvPr/>
        </p:nvSpPr>
        <p:spPr>
          <a:xfrm>
            <a:off x="6609605" y="5357084"/>
            <a:ext cx="111647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liquibase和手动执行SQL对比</a:t>
            </a:r>
          </a:p>
        </p:txBody>
      </p:sp>
      <p:sp>
        <p:nvSpPr>
          <p:cNvPr id="124" name="3. liquibase使用样例"/>
          <p:cNvSpPr txBox="1"/>
          <p:nvPr/>
        </p:nvSpPr>
        <p:spPr>
          <a:xfrm>
            <a:off x="6482730" y="7190515"/>
            <a:ext cx="731237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liquibase使用样例</a:t>
            </a:r>
          </a:p>
        </p:txBody>
      </p:sp>
      <p:sp>
        <p:nvSpPr>
          <p:cNvPr id="125" name="4. 让数据库回归到指定版本"/>
          <p:cNvSpPr txBox="1"/>
          <p:nvPr/>
        </p:nvSpPr>
        <p:spPr>
          <a:xfrm>
            <a:off x="6482730" y="9023946"/>
            <a:ext cx="934350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 让数据库回归到指定版本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7" dur="indefinite" fill="hold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with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11" dur="indefinite" fill="hold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with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15" dur="indefinite" fill="hold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2"/>
      <p:bldP build="whole" bldLvl="1" animBg="1" rev="0" advAuto="0" spid="125" grpId="3"/>
      <p:bldP build="whole" bldLvl="1" animBg="1" rev="0" advAuto="0" spid="12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一些注意事项"/>
          <p:cNvSpPr txBox="1"/>
          <p:nvPr/>
        </p:nvSpPr>
        <p:spPr>
          <a:xfrm>
            <a:off x="9086850" y="2346762"/>
            <a:ext cx="621030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一些注意事项</a:t>
            </a:r>
          </a:p>
        </p:txBody>
      </p:sp>
      <p:sp>
        <p:nvSpPr>
          <p:cNvPr id="195" name="1. 脚本使用增量来进行修改而不是修改原来脚本"/>
          <p:cNvSpPr txBox="1"/>
          <p:nvPr/>
        </p:nvSpPr>
        <p:spPr>
          <a:xfrm>
            <a:off x="5465664" y="5278554"/>
            <a:ext cx="14056666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脚本使用增量来进行修改而不是修改原来脚本</a:t>
            </a:r>
          </a:p>
        </p:txBody>
      </p:sp>
      <p:sp>
        <p:nvSpPr>
          <p:cNvPr id="196" name="2. 服务器生产环境最好使用命令行来执行"/>
          <p:cNvSpPr txBox="1"/>
          <p:nvPr/>
        </p:nvSpPr>
        <p:spPr>
          <a:xfrm>
            <a:off x="5465664" y="7359649"/>
            <a:ext cx="12075466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服务器生产环境最好使用命令行来执行</a:t>
            </a:r>
          </a:p>
        </p:txBody>
      </p:sp>
      <p:sp>
        <p:nvSpPr>
          <p:cNvPr id="197" name="3. SpringBoot产生的元数据和命令行执行的元数据是不一样的"/>
          <p:cNvSpPr txBox="1"/>
          <p:nvPr/>
        </p:nvSpPr>
        <p:spPr>
          <a:xfrm>
            <a:off x="5465664" y="9440745"/>
            <a:ext cx="18019727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 SpringBoot产生的元数据和命令行执行的元数据是不一样的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业务方要求把XX项目恢复到一年前的版本，你能做到吗？"/>
          <p:cNvSpPr txBox="1"/>
          <p:nvPr/>
        </p:nvSpPr>
        <p:spPr>
          <a:xfrm>
            <a:off x="873893" y="6184900"/>
            <a:ext cx="22636213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业务方要求把XX项目恢复到一年前的版本，你能做到吗？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相信我你并不孤单"/>
          <p:cNvSpPr txBox="1"/>
          <p:nvPr/>
        </p:nvSpPr>
        <p:spPr>
          <a:xfrm>
            <a:off x="8228021" y="2862762"/>
            <a:ext cx="8242301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相信我你并不孤单</a:t>
            </a:r>
          </a:p>
        </p:txBody>
      </p:sp>
      <p:sp>
        <p:nvSpPr>
          <p:cNvPr id="130" name="暴雪要重置60级经典版本的《魔兽世界》…"/>
          <p:cNvSpPr txBox="1"/>
          <p:nvPr/>
        </p:nvSpPr>
        <p:spPr>
          <a:xfrm>
            <a:off x="5391232" y="5740400"/>
            <a:ext cx="13915877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暴雪要重置60级经典版本的《魔兽世界》</a:t>
            </a:r>
          </a:p>
          <a:p>
            <a:pPr>
              <a:defRPr b="1"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代码还在，但是数据库丢了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901" y="3431876"/>
            <a:ext cx="24132198" cy="8173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quibase是一个数据库管理工具"/>
          <p:cNvSpPr txBox="1"/>
          <p:nvPr/>
        </p:nvSpPr>
        <p:spPr>
          <a:xfrm>
            <a:off x="5149462" y="6137985"/>
            <a:ext cx="14085076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Liquibase是一个数据库管理工具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1. 为什么要使用liquibase"/>
          <p:cNvSpPr txBox="1"/>
          <p:nvPr/>
        </p:nvSpPr>
        <p:spPr>
          <a:xfrm>
            <a:off x="6482730" y="3523653"/>
            <a:ext cx="883637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为什么要使用liquibase</a:t>
            </a:r>
          </a:p>
        </p:txBody>
      </p:sp>
      <p:sp>
        <p:nvSpPr>
          <p:cNvPr id="137" name="2. liquibase和手动执行SQL对比"/>
          <p:cNvSpPr txBox="1"/>
          <p:nvPr/>
        </p:nvSpPr>
        <p:spPr>
          <a:xfrm>
            <a:off x="6609605" y="5357084"/>
            <a:ext cx="111647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liquibase和手动执行SQL对比</a:t>
            </a:r>
          </a:p>
        </p:txBody>
      </p:sp>
      <p:sp>
        <p:nvSpPr>
          <p:cNvPr id="138" name="3. liquibase使用样例"/>
          <p:cNvSpPr txBox="1"/>
          <p:nvPr/>
        </p:nvSpPr>
        <p:spPr>
          <a:xfrm>
            <a:off x="6482729" y="7190515"/>
            <a:ext cx="731237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liquibase使用样例</a:t>
            </a:r>
          </a:p>
        </p:txBody>
      </p:sp>
      <p:sp>
        <p:nvSpPr>
          <p:cNvPr id="139" name="4. 让数据库回归到指定版本"/>
          <p:cNvSpPr txBox="1"/>
          <p:nvPr/>
        </p:nvSpPr>
        <p:spPr>
          <a:xfrm>
            <a:off x="6482729" y="9023946"/>
            <a:ext cx="934350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 让数据库回归到指定版本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1. 每部署一个新环境，都要手动执行一遍SQL"/>
          <p:cNvSpPr txBox="1"/>
          <p:nvPr/>
        </p:nvSpPr>
        <p:spPr>
          <a:xfrm>
            <a:off x="7026572" y="5117388"/>
            <a:ext cx="13432905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1. 每部署一个新环境，都要手动执行一遍SQL</a:t>
            </a:r>
          </a:p>
        </p:txBody>
      </p:sp>
      <p:sp>
        <p:nvSpPr>
          <p:cNvPr id="142" name="2. 数据库版本无法和代码版本一一对应"/>
          <p:cNvSpPr txBox="1"/>
          <p:nvPr/>
        </p:nvSpPr>
        <p:spPr>
          <a:xfrm>
            <a:off x="7026572" y="7130443"/>
            <a:ext cx="11414944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2. 数据库版本无法和代码版本一一对应</a:t>
            </a:r>
          </a:p>
        </p:txBody>
      </p:sp>
      <p:sp>
        <p:nvSpPr>
          <p:cNvPr id="143" name="3. 发布失败，代码可以轻松回滚，数据库呢？"/>
          <p:cNvSpPr txBox="1"/>
          <p:nvPr/>
        </p:nvSpPr>
        <p:spPr>
          <a:xfrm>
            <a:off x="7026572" y="9064912"/>
            <a:ext cx="13396145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3. 发布失败，代码可以轻松回滚，数据库呢？</a:t>
            </a:r>
          </a:p>
        </p:txBody>
      </p:sp>
      <p:sp>
        <p:nvSpPr>
          <p:cNvPr id="144" name="手动执行SQL常见问题"/>
          <p:cNvSpPr txBox="1"/>
          <p:nvPr/>
        </p:nvSpPr>
        <p:spPr>
          <a:xfrm>
            <a:off x="7026572" y="2473377"/>
            <a:ext cx="1033085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手动执行SQL常见问题</a:t>
            </a:r>
          </a:p>
        </p:txBody>
      </p:sp>
      <p:sp>
        <p:nvSpPr>
          <p:cNvPr id="145" name="4. 假如未来切换数据库呢？"/>
          <p:cNvSpPr txBox="1"/>
          <p:nvPr/>
        </p:nvSpPr>
        <p:spPr>
          <a:xfrm>
            <a:off x="7026572" y="10999382"/>
            <a:ext cx="8112945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4. 假如未来切换数据库呢？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表格 1"/>
          <p:cNvGraphicFramePr/>
          <p:nvPr/>
        </p:nvGraphicFramePr>
        <p:xfrm>
          <a:off x="2701942" y="2599009"/>
          <a:ext cx="19621501" cy="101473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3921759"/>
                <a:gridCol w="3921759"/>
                <a:gridCol w="3921759"/>
                <a:gridCol w="3921759"/>
                <a:gridCol w="3921759"/>
              </a:tblGrid>
              <a:tr h="33782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SQL执行方式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实时性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事务性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回滚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CI/CD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3782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手工部署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慢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繁琐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手动还原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不支持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37820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liquibase部署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快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简单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一键回滚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支持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48" name="手动 vs liquibase"/>
          <p:cNvSpPr txBox="1"/>
          <p:nvPr/>
        </p:nvSpPr>
        <p:spPr>
          <a:xfrm>
            <a:off x="8892107" y="661452"/>
            <a:ext cx="7228471" cy="13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手动 vs liquibase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