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29" r:id="rId4"/>
  </p:sldMasterIdLst>
  <p:notesMasterIdLst>
    <p:notesMasterId r:id="rId31"/>
  </p:notesMasterIdLst>
  <p:handoutMasterIdLst>
    <p:handoutMasterId r:id="rId32"/>
  </p:handoutMasterIdLst>
  <p:sldIdLst>
    <p:sldId id="2528" r:id="rId5"/>
    <p:sldId id="2530" r:id="rId6"/>
    <p:sldId id="2531" r:id="rId7"/>
    <p:sldId id="2532" r:id="rId8"/>
    <p:sldId id="2533" r:id="rId9"/>
    <p:sldId id="2534" r:id="rId10"/>
    <p:sldId id="2535" r:id="rId11"/>
    <p:sldId id="2536" r:id="rId12"/>
    <p:sldId id="2537" r:id="rId13"/>
    <p:sldId id="2538" r:id="rId14"/>
    <p:sldId id="2539" r:id="rId15"/>
    <p:sldId id="2540" r:id="rId16"/>
    <p:sldId id="2541" r:id="rId17"/>
    <p:sldId id="2542" r:id="rId18"/>
    <p:sldId id="2543" r:id="rId19"/>
    <p:sldId id="2544" r:id="rId20"/>
    <p:sldId id="2545" r:id="rId21"/>
    <p:sldId id="2546" r:id="rId22"/>
    <p:sldId id="2547" r:id="rId23"/>
    <p:sldId id="2548" r:id="rId24"/>
    <p:sldId id="2549" r:id="rId25"/>
    <p:sldId id="2550" r:id="rId26"/>
    <p:sldId id="2551" r:id="rId27"/>
    <p:sldId id="2552" r:id="rId28"/>
    <p:sldId id="2529" r:id="rId29"/>
    <p:sldId id="2553" r:id="rId30"/>
  </p:sldIdLst>
  <p:sldSz cx="12192000" cy="6858000"/>
  <p:notesSz cx="6797675" cy="9926638"/>
  <p:custDataLst>
    <p:tags r:id="rId33"/>
  </p:custDataLst>
  <p:defaultTextStyle>
    <a:defPPr>
      <a:defRPr lang="de-DE"/>
    </a:defPPr>
    <a:lvl1pPr algn="l" rtl="0" fontAlgn="base">
      <a:spcBef>
        <a:spcPct val="0"/>
      </a:spcBef>
      <a:spcAft>
        <a:spcPct val="0"/>
      </a:spcAft>
      <a:defRPr sz="2000" b="1" kern="1200">
        <a:solidFill>
          <a:schemeClr val="tx2"/>
        </a:solidFill>
        <a:latin typeface="Calibri" pitchFamily="34" charset="0"/>
        <a:ea typeface="+mn-ea"/>
        <a:cs typeface="+mn-cs"/>
      </a:defRPr>
    </a:lvl1pPr>
    <a:lvl2pPr marL="457200" algn="l" rtl="0" fontAlgn="base">
      <a:spcBef>
        <a:spcPct val="0"/>
      </a:spcBef>
      <a:spcAft>
        <a:spcPct val="0"/>
      </a:spcAft>
      <a:defRPr sz="2000" b="1" kern="1200">
        <a:solidFill>
          <a:schemeClr val="tx2"/>
        </a:solidFill>
        <a:latin typeface="Calibri" pitchFamily="34" charset="0"/>
        <a:ea typeface="+mn-ea"/>
        <a:cs typeface="+mn-cs"/>
      </a:defRPr>
    </a:lvl2pPr>
    <a:lvl3pPr marL="914400" algn="l" rtl="0" fontAlgn="base">
      <a:spcBef>
        <a:spcPct val="0"/>
      </a:spcBef>
      <a:spcAft>
        <a:spcPct val="0"/>
      </a:spcAft>
      <a:defRPr sz="2000" b="1" kern="1200">
        <a:solidFill>
          <a:schemeClr val="tx2"/>
        </a:solidFill>
        <a:latin typeface="Calibri" pitchFamily="34" charset="0"/>
        <a:ea typeface="+mn-ea"/>
        <a:cs typeface="+mn-cs"/>
      </a:defRPr>
    </a:lvl3pPr>
    <a:lvl4pPr marL="1371600" algn="l" rtl="0" fontAlgn="base">
      <a:spcBef>
        <a:spcPct val="0"/>
      </a:spcBef>
      <a:spcAft>
        <a:spcPct val="0"/>
      </a:spcAft>
      <a:defRPr sz="2000" b="1" kern="1200">
        <a:solidFill>
          <a:schemeClr val="tx2"/>
        </a:solidFill>
        <a:latin typeface="Calibri" pitchFamily="34" charset="0"/>
        <a:ea typeface="+mn-ea"/>
        <a:cs typeface="+mn-cs"/>
      </a:defRPr>
    </a:lvl4pPr>
    <a:lvl5pPr marL="1828800" algn="l" rtl="0" fontAlgn="base">
      <a:spcBef>
        <a:spcPct val="0"/>
      </a:spcBef>
      <a:spcAft>
        <a:spcPct val="0"/>
      </a:spcAft>
      <a:defRPr sz="2000" b="1" kern="1200">
        <a:solidFill>
          <a:schemeClr val="tx2"/>
        </a:solidFill>
        <a:latin typeface="Calibri" pitchFamily="34" charset="0"/>
        <a:ea typeface="+mn-ea"/>
        <a:cs typeface="+mn-cs"/>
      </a:defRPr>
    </a:lvl5pPr>
    <a:lvl6pPr marL="2286000" algn="l" defTabSz="914400" rtl="0" eaLnBrk="1" latinLnBrk="0" hangingPunct="1">
      <a:defRPr sz="2000" b="1" kern="1200">
        <a:solidFill>
          <a:schemeClr val="tx2"/>
        </a:solidFill>
        <a:latin typeface="Calibri" pitchFamily="34" charset="0"/>
        <a:ea typeface="+mn-ea"/>
        <a:cs typeface="+mn-cs"/>
      </a:defRPr>
    </a:lvl6pPr>
    <a:lvl7pPr marL="2743200" algn="l" defTabSz="914400" rtl="0" eaLnBrk="1" latinLnBrk="0" hangingPunct="1">
      <a:defRPr sz="2000" b="1" kern="1200">
        <a:solidFill>
          <a:schemeClr val="tx2"/>
        </a:solidFill>
        <a:latin typeface="Calibri" pitchFamily="34" charset="0"/>
        <a:ea typeface="+mn-ea"/>
        <a:cs typeface="+mn-cs"/>
      </a:defRPr>
    </a:lvl7pPr>
    <a:lvl8pPr marL="3200400" algn="l" defTabSz="914400" rtl="0" eaLnBrk="1" latinLnBrk="0" hangingPunct="1">
      <a:defRPr sz="2000" b="1" kern="1200">
        <a:solidFill>
          <a:schemeClr val="tx2"/>
        </a:solidFill>
        <a:latin typeface="Calibri" pitchFamily="34" charset="0"/>
        <a:ea typeface="+mn-ea"/>
        <a:cs typeface="+mn-cs"/>
      </a:defRPr>
    </a:lvl8pPr>
    <a:lvl9pPr marL="3657600" algn="l" defTabSz="914400" rtl="0" eaLnBrk="1" latinLnBrk="0" hangingPunct="1">
      <a:defRPr sz="2000" b="1" kern="1200">
        <a:solidFill>
          <a:schemeClr val="tx2"/>
        </a:solidFill>
        <a:latin typeface="Calibri" pitchFamily="34" charset="0"/>
        <a:ea typeface="+mn-ea"/>
        <a:cs typeface="+mn-cs"/>
      </a:defRPr>
    </a:lvl9pPr>
  </p:defaultTextStyle>
  <p:extLst>
    <p:ext uri="{EFAFB233-063F-42B5-8137-9DF3F51BA10A}">
      <p15:sldGuideLst xmlns:p15="http://schemas.microsoft.com/office/powerpoint/2012/main">
        <p15:guide id="5" orient="horz" pos="2568" userDrawn="1">
          <p15:clr>
            <a:srgbClr val="A4A3A4"/>
          </p15:clr>
        </p15:guide>
        <p15:guide id="8" orient="horz" pos="845" userDrawn="1">
          <p15:clr>
            <a:srgbClr val="A4A3A4"/>
          </p15:clr>
        </p15:guide>
        <p15:guide id="9" pos="2570" userDrawn="1">
          <p15:clr>
            <a:srgbClr val="A4A3A4"/>
          </p15:clr>
        </p15:guide>
        <p15:guide id="10" pos="7287">
          <p15:clr>
            <a:srgbClr val="A4A3A4"/>
          </p15:clr>
        </p15:guide>
        <p15:guide id="11" pos="6743" userDrawn="1">
          <p15:clr>
            <a:srgbClr val="A4A3A4"/>
          </p15:clr>
        </p15:guide>
        <p15:guide id="12" pos="6244" userDrawn="1">
          <p15:clr>
            <a:srgbClr val="A4A3A4"/>
          </p15:clr>
        </p15:guide>
        <p15:guide id="13" pos="257" userDrawn="1">
          <p15:clr>
            <a:srgbClr val="A4A3A4"/>
          </p15:clr>
        </p15:guide>
        <p15:guide id="14" pos="4021" userDrawn="1">
          <p15:clr>
            <a:srgbClr val="A4A3A4"/>
          </p15:clr>
        </p15:guide>
      </p15:sldGuideLst>
    </p:ext>
    <p:ext uri="{2D200454-40CA-4A62-9FC3-DE9A4176ACB9}">
      <p15:notesGuideLst xmlns:p15="http://schemas.microsoft.com/office/powerpoint/2012/main">
        <p15:guide id="1" orient="horz" pos="3035" userDrawn="1">
          <p15:clr>
            <a:srgbClr val="A4A3A4"/>
          </p15:clr>
        </p15:guide>
        <p15:guide id="2" orient="horz" pos="496" userDrawn="1">
          <p15:clr>
            <a:srgbClr val="A4A3A4"/>
          </p15:clr>
        </p15:guide>
        <p15:guide id="3" orient="horz" pos="2808" userDrawn="1">
          <p15:clr>
            <a:srgbClr val="A4A3A4"/>
          </p15:clr>
        </p15:guide>
        <p15:guide id="4" orient="horz" pos="5848" userDrawn="1">
          <p15:clr>
            <a:srgbClr val="A4A3A4"/>
          </p15:clr>
        </p15:guide>
        <p15:guide id="5" pos="2141" userDrawn="1">
          <p15:clr>
            <a:srgbClr val="A4A3A4"/>
          </p15:clr>
        </p15:guide>
        <p15:guide id="6" pos="54" userDrawn="1">
          <p15:clr>
            <a:srgbClr val="A4A3A4"/>
          </p15:clr>
        </p15:guide>
        <p15:guide id="7" pos="4228" userDrawn="1">
          <p15:clr>
            <a:srgbClr val="A4A3A4"/>
          </p15:clr>
        </p15:guide>
        <p15:guide id="8" pos="417" userDrawn="1">
          <p15:clr>
            <a:srgbClr val="A4A3A4"/>
          </p15:clr>
        </p15:guide>
        <p15:guide id="9" pos="386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kels, Dirk" initials="W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6E"/>
    <a:srgbClr val="D9E5D1"/>
    <a:srgbClr val="33CC33"/>
    <a:srgbClr val="CCFFCC"/>
    <a:srgbClr val="99FFCC"/>
    <a:srgbClr val="A5A5A5"/>
    <a:srgbClr val="007EC1"/>
    <a:srgbClr val="DFE5EF"/>
    <a:srgbClr val="C3D9E8"/>
    <a:srgbClr val="6F8D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96350" autoAdjust="0"/>
  </p:normalViewPr>
  <p:slideViewPr>
    <p:cSldViewPr snapToObjects="1">
      <p:cViewPr varScale="1">
        <p:scale>
          <a:sx n="99" d="100"/>
          <a:sy n="99" d="100"/>
        </p:scale>
        <p:origin x="252" y="78"/>
      </p:cViewPr>
      <p:guideLst>
        <p:guide orient="horz" pos="2568"/>
        <p:guide orient="horz" pos="845"/>
        <p:guide pos="2570"/>
        <p:guide pos="7287"/>
        <p:guide pos="6743"/>
        <p:guide pos="6244"/>
        <p:guide pos="257"/>
        <p:guide pos="4021"/>
      </p:guideLst>
    </p:cSldViewPr>
  </p:slideViewPr>
  <p:outlineViewPr>
    <p:cViewPr>
      <p:scale>
        <a:sx n="33" d="100"/>
        <a:sy n="33" d="100"/>
      </p:scale>
      <p:origin x="0" y="18000"/>
    </p:cViewPr>
  </p:outlineViewPr>
  <p:notesTextViewPr>
    <p:cViewPr>
      <p:scale>
        <a:sx n="75" d="100"/>
        <a:sy n="75" d="100"/>
      </p:scale>
      <p:origin x="0" y="0"/>
    </p:cViewPr>
  </p:notesTextViewPr>
  <p:sorterViewPr>
    <p:cViewPr varScale="1">
      <p:scale>
        <a:sx n="100" d="100"/>
        <a:sy n="100" d="100"/>
      </p:scale>
      <p:origin x="0" y="0"/>
    </p:cViewPr>
  </p:sorterViewPr>
  <p:notesViewPr>
    <p:cSldViewPr snapToObjects="1" showGuides="1">
      <p:cViewPr>
        <p:scale>
          <a:sx n="69" d="100"/>
          <a:sy n="69" d="100"/>
        </p:scale>
        <p:origin x="-3186" y="-492"/>
      </p:cViewPr>
      <p:guideLst>
        <p:guide orient="horz" pos="3035"/>
        <p:guide orient="horz" pos="496"/>
        <p:guide orient="horz" pos="2808"/>
        <p:guide orient="horz" pos="5848"/>
        <p:guide pos="2141"/>
        <p:guide pos="54"/>
        <p:guide pos="4228"/>
        <p:guide pos="417"/>
        <p:guide pos="38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16"/>
            <a:ext cx="2946399" cy="496888"/>
          </a:xfrm>
          <a:prstGeom prst="rect">
            <a:avLst/>
          </a:prstGeom>
        </p:spPr>
        <p:txBody>
          <a:bodyPr vert="horz" lIns="87047" tIns="43516" rIns="87047" bIns="43516" rtlCol="0"/>
          <a:lstStyle>
            <a:lvl1pPr algn="l">
              <a:defRPr sz="1200"/>
            </a:lvl1pPr>
          </a:lstStyle>
          <a:p>
            <a:endParaRPr lang="en-US"/>
          </a:p>
        </p:txBody>
      </p:sp>
      <p:sp>
        <p:nvSpPr>
          <p:cNvPr id="3" name="Datumsplatzhalter 2"/>
          <p:cNvSpPr>
            <a:spLocks noGrp="1"/>
          </p:cNvSpPr>
          <p:nvPr>
            <p:ph type="dt" sz="quarter" idx="1"/>
          </p:nvPr>
        </p:nvSpPr>
        <p:spPr>
          <a:xfrm>
            <a:off x="3849691" y="16"/>
            <a:ext cx="2946399" cy="496888"/>
          </a:xfrm>
          <a:prstGeom prst="rect">
            <a:avLst/>
          </a:prstGeom>
        </p:spPr>
        <p:txBody>
          <a:bodyPr vert="horz" lIns="87047" tIns="43516" rIns="87047" bIns="43516" rtlCol="0"/>
          <a:lstStyle>
            <a:lvl1pPr algn="r">
              <a:defRPr sz="1200"/>
            </a:lvl1pPr>
          </a:lstStyle>
          <a:p>
            <a:fld id="{C7DB71A2-F258-4949-873F-F069EFAD2298}" type="datetimeFigureOut">
              <a:rPr lang="en-US" smtClean="0"/>
              <a:t>1/10/2022</a:t>
            </a:fld>
            <a:endParaRPr lang="en-US"/>
          </a:p>
        </p:txBody>
      </p:sp>
      <p:sp>
        <p:nvSpPr>
          <p:cNvPr id="4" name="Fußzeilenplatzhalter 3"/>
          <p:cNvSpPr>
            <a:spLocks noGrp="1"/>
          </p:cNvSpPr>
          <p:nvPr>
            <p:ph type="ftr" sz="quarter" idx="2"/>
          </p:nvPr>
        </p:nvSpPr>
        <p:spPr>
          <a:xfrm>
            <a:off x="3" y="9428182"/>
            <a:ext cx="2946399" cy="496887"/>
          </a:xfrm>
          <a:prstGeom prst="rect">
            <a:avLst/>
          </a:prstGeom>
        </p:spPr>
        <p:txBody>
          <a:bodyPr vert="horz" lIns="87047" tIns="43516" rIns="87047" bIns="43516" rtlCol="0" anchor="b"/>
          <a:lstStyle>
            <a:lvl1pPr algn="l">
              <a:defRPr sz="1200"/>
            </a:lvl1pPr>
          </a:lstStyle>
          <a:p>
            <a:endParaRPr lang="en-US"/>
          </a:p>
        </p:txBody>
      </p:sp>
      <p:sp>
        <p:nvSpPr>
          <p:cNvPr id="5" name="Foliennummernplatzhalter 4"/>
          <p:cNvSpPr>
            <a:spLocks noGrp="1"/>
          </p:cNvSpPr>
          <p:nvPr>
            <p:ph type="sldNum" sz="quarter" idx="3"/>
          </p:nvPr>
        </p:nvSpPr>
        <p:spPr>
          <a:xfrm>
            <a:off x="3849691" y="9428182"/>
            <a:ext cx="2946399" cy="496887"/>
          </a:xfrm>
          <a:prstGeom prst="rect">
            <a:avLst/>
          </a:prstGeom>
        </p:spPr>
        <p:txBody>
          <a:bodyPr vert="horz" lIns="87047" tIns="43516" rIns="87047" bIns="43516" rtlCol="0" anchor="b"/>
          <a:lstStyle>
            <a:lvl1pPr algn="r">
              <a:defRPr sz="1200"/>
            </a:lvl1pPr>
          </a:lstStyle>
          <a:p>
            <a:fld id="{9B25A872-4A92-4C47-B4D9-8183A7CB6ED3}" type="slidenum">
              <a:rPr lang="en-US" smtClean="0"/>
              <a:t>‹Nr.›</a:t>
            </a:fld>
            <a:endParaRPr lang="en-US"/>
          </a:p>
        </p:txBody>
      </p:sp>
    </p:spTree>
    <p:extLst>
      <p:ext uri="{BB962C8B-B14F-4D97-AF65-F5344CB8AC3E}">
        <p14:creationId xmlns:p14="http://schemas.microsoft.com/office/powerpoint/2010/main" val="2655370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0" y="1"/>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047" tIns="43516" rIns="87047" bIns="43516" numCol="1" anchor="t" anchorCtr="0" compatLnSpc="1">
            <a:prstTxWarp prst="textNoShape">
              <a:avLst/>
            </a:prstTxWarp>
          </a:bodyPr>
          <a:lstStyle>
            <a:lvl1pPr eaLnBrk="1">
              <a:defRPr sz="1200" b="0">
                <a:solidFill>
                  <a:schemeClr val="tx1"/>
                </a:solidFill>
                <a:latin typeface="Arial" charset="0"/>
              </a:defRPr>
            </a:lvl1pPr>
          </a:lstStyle>
          <a:p>
            <a:endParaRPr lang="en-US" dirty="0"/>
          </a:p>
        </p:txBody>
      </p:sp>
      <p:sp>
        <p:nvSpPr>
          <p:cNvPr id="3075" name="Rectangle 3"/>
          <p:cNvSpPr>
            <a:spLocks noGrp="1" noChangeArrowheads="1"/>
          </p:cNvSpPr>
          <p:nvPr>
            <p:ph type="dt" idx="1"/>
          </p:nvPr>
        </p:nvSpPr>
        <p:spPr bwMode="auto">
          <a:xfrm>
            <a:off x="3850461" y="1"/>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047" tIns="43516" rIns="87047" bIns="43516" numCol="1" anchor="t" anchorCtr="0" compatLnSpc="1">
            <a:prstTxWarp prst="textNoShape">
              <a:avLst/>
            </a:prstTxWarp>
          </a:bodyPr>
          <a:lstStyle>
            <a:lvl1pPr algn="r" eaLnBrk="1">
              <a:defRPr sz="1200" b="0">
                <a:solidFill>
                  <a:schemeClr val="tx1"/>
                </a:solidFill>
                <a:latin typeface="Arial" charset="0"/>
              </a:defRPr>
            </a:lvl1pPr>
          </a:lstStyle>
          <a:p>
            <a:endParaRPr lang="en-US" dirty="0"/>
          </a:p>
        </p:txBody>
      </p:sp>
      <p:sp>
        <p:nvSpPr>
          <p:cNvPr id="3076" name="Rectangle 4"/>
          <p:cNvSpPr>
            <a:spLocks noGrp="1" noRot="1" noChangeAspect="1" noChangeArrowheads="1" noTextEdit="1"/>
          </p:cNvSpPr>
          <p:nvPr>
            <p:ph type="sldImg" idx="2"/>
          </p:nvPr>
        </p:nvSpPr>
        <p:spPr bwMode="auto">
          <a:xfrm>
            <a:off x="90488" y="746125"/>
            <a:ext cx="6616700" cy="37226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9768" y="4715171"/>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047" tIns="43516" rIns="87047" bIns="43516" numCol="1" anchor="t" anchorCtr="0" compatLnSpc="1">
            <a:prstTxWarp prst="textNoShape">
              <a:avLst/>
            </a:prstTxWarp>
          </a:bodyPr>
          <a:lstStyle/>
          <a:p>
            <a:pPr lvl="0"/>
            <a:r>
              <a:rPr lang="en-US" dirty="0" err="1"/>
              <a:t>Textmasterformate</a:t>
            </a:r>
            <a:r>
              <a:rPr lang="en-US" dirty="0"/>
              <a:t> </a:t>
            </a:r>
            <a:r>
              <a:rPr lang="en-US" dirty="0" err="1"/>
              <a:t>durch</a:t>
            </a:r>
            <a:r>
              <a:rPr lang="en-US" dirty="0"/>
              <a:t> </a:t>
            </a:r>
            <a:r>
              <a:rPr lang="en-US" dirty="0" err="1"/>
              <a:t>Klicken</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3078" name="Rectangle 6"/>
          <p:cNvSpPr>
            <a:spLocks noGrp="1" noChangeArrowheads="1"/>
          </p:cNvSpPr>
          <p:nvPr>
            <p:ph type="ftr" sz="quarter" idx="4"/>
          </p:nvPr>
        </p:nvSpPr>
        <p:spPr bwMode="auto">
          <a:xfrm>
            <a:off x="20" y="9428582"/>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047" tIns="43516" rIns="87047" bIns="43516" numCol="1" anchor="b" anchorCtr="0" compatLnSpc="1">
            <a:prstTxWarp prst="textNoShape">
              <a:avLst/>
            </a:prstTxWarp>
          </a:bodyPr>
          <a:lstStyle>
            <a:lvl1pPr eaLnBrk="1">
              <a:defRPr sz="1200" b="0">
                <a:solidFill>
                  <a:schemeClr val="tx1"/>
                </a:solidFill>
                <a:latin typeface="Arial" charset="0"/>
              </a:defRPr>
            </a:lvl1pPr>
          </a:lstStyle>
          <a:p>
            <a:endParaRPr lang="en-US" dirty="0"/>
          </a:p>
        </p:txBody>
      </p:sp>
      <p:sp>
        <p:nvSpPr>
          <p:cNvPr id="3079" name="Rectangle 7"/>
          <p:cNvSpPr>
            <a:spLocks noGrp="1" noChangeArrowheads="1"/>
          </p:cNvSpPr>
          <p:nvPr>
            <p:ph type="sldNum" sz="quarter" idx="5"/>
          </p:nvPr>
        </p:nvSpPr>
        <p:spPr bwMode="auto">
          <a:xfrm>
            <a:off x="3850461" y="9428582"/>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047" tIns="43516" rIns="87047" bIns="43516" numCol="1" anchor="b" anchorCtr="0" compatLnSpc="1">
            <a:prstTxWarp prst="textNoShape">
              <a:avLst/>
            </a:prstTxWarp>
          </a:bodyPr>
          <a:lstStyle>
            <a:lvl1pPr algn="r">
              <a:defRPr sz="1200" b="0">
                <a:solidFill>
                  <a:schemeClr val="tx1"/>
                </a:solidFill>
                <a:latin typeface="Arial" charset="0"/>
              </a:defRPr>
            </a:lvl1pPr>
          </a:lstStyle>
          <a:p>
            <a:fld id="{0CB1F548-C26E-47DD-8BF7-3513A723B4D0}" type="slidenum">
              <a:rPr lang="en-US" smtClean="0"/>
              <a:pPr/>
              <a:t>‹Nr.›</a:t>
            </a:fld>
            <a:endParaRPr lang="en-US" dirty="0"/>
          </a:p>
        </p:txBody>
      </p:sp>
    </p:spTree>
    <p:extLst>
      <p:ext uri="{BB962C8B-B14F-4D97-AF65-F5344CB8AC3E}">
        <p14:creationId xmlns:p14="http://schemas.microsoft.com/office/powerpoint/2010/main" val="19637848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elfolie V2">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8999" y="6354940"/>
            <a:ext cx="1524484" cy="87219"/>
          </a:xfrm>
          <a:prstGeom prst="rect">
            <a:avLst/>
          </a:prstGeom>
        </p:spPr>
      </p:pic>
      <p:pic>
        <p:nvPicPr>
          <p:cNvPr id="2" name="Grafik 1"/>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1"/>
            <a:ext cx="12192000" cy="4073080"/>
          </a:xfrm>
          <a:prstGeom prst="rect">
            <a:avLst/>
          </a:prstGeom>
        </p:spPr>
      </p:pic>
      <p:sp>
        <p:nvSpPr>
          <p:cNvPr id="54274" name="Rectangle 2"/>
          <p:cNvSpPr>
            <a:spLocks noGrp="1" noChangeArrowheads="1"/>
          </p:cNvSpPr>
          <p:nvPr>
            <p:ph type="ctrTitle" hasCustomPrompt="1"/>
          </p:nvPr>
        </p:nvSpPr>
        <p:spPr>
          <a:xfrm>
            <a:off x="604949" y="4473116"/>
            <a:ext cx="10603619" cy="972008"/>
          </a:xfrm>
          <a:prstGeom prst="rect">
            <a:avLst/>
          </a:prstGeom>
        </p:spPr>
        <p:txBody>
          <a:bodyPr lIns="0" tIns="0" rIns="0" bIns="0" anchor="b" anchorCtr="0">
            <a:noAutofit/>
          </a:bodyPr>
          <a:lstStyle>
            <a:lvl1pPr algn="l">
              <a:defRPr sz="3200" b="1" spc="0" baseline="0">
                <a:solidFill>
                  <a:schemeClr val="tx1">
                    <a:lumMod val="10000"/>
                  </a:schemeClr>
                </a:solidFill>
                <a:latin typeface="+mj-lt"/>
              </a:defRPr>
            </a:lvl1pPr>
          </a:lstStyle>
          <a:p>
            <a:pPr lvl="0"/>
            <a:r>
              <a:rPr lang="de-DE" noProof="0" dirty="0" smtClean="0"/>
              <a:t>Headline</a:t>
            </a:r>
            <a:br>
              <a:rPr lang="de-DE" noProof="0" dirty="0" smtClean="0"/>
            </a:br>
            <a:r>
              <a:rPr lang="de-DE" noProof="0" dirty="0" smtClean="0"/>
              <a:t>Calibri 32 </a:t>
            </a:r>
            <a:r>
              <a:rPr lang="de-DE" noProof="0" dirty="0" err="1" smtClean="0"/>
              <a:t>pt</a:t>
            </a:r>
            <a:endParaRPr lang="de-DE" noProof="0" dirty="0" smtClean="0"/>
          </a:p>
        </p:txBody>
      </p:sp>
      <p:sp>
        <p:nvSpPr>
          <p:cNvPr id="54283" name="Rectangle 11"/>
          <p:cNvSpPr>
            <a:spLocks noGrp="1" noChangeArrowheads="1"/>
          </p:cNvSpPr>
          <p:nvPr>
            <p:ph type="subTitle" idx="1" hasCustomPrompt="1"/>
          </p:nvPr>
        </p:nvSpPr>
        <p:spPr>
          <a:xfrm>
            <a:off x="604949" y="5560316"/>
            <a:ext cx="10603619" cy="360000"/>
          </a:xfrm>
          <a:prstGeom prst="rect">
            <a:avLst/>
          </a:prstGeom>
        </p:spPr>
        <p:txBody>
          <a:bodyPr lIns="0" tIns="0" rIns="0" bIns="0" anchor="t" anchorCtr="0">
            <a:noAutofit/>
          </a:bodyPr>
          <a:lstStyle>
            <a:lvl1pPr marL="0" indent="0">
              <a:buFontTx/>
              <a:buNone/>
              <a:defRPr lang="de-DE" sz="1600" b="0" i="0" kern="1200" spc="0" baseline="0" noProof="0" dirty="0" smtClean="0">
                <a:solidFill>
                  <a:schemeClr val="tx1"/>
                </a:solidFill>
                <a:latin typeface="+mj-lt"/>
                <a:ea typeface="+mj-ea"/>
                <a:cs typeface="+mj-cs"/>
              </a:defRPr>
            </a:lvl1pPr>
          </a:lstStyle>
          <a:p>
            <a:pPr lvl="0"/>
            <a:r>
              <a:rPr lang="de-DE" noProof="0" dirty="0" smtClean="0"/>
              <a:t>Untertitelmaster durch Klicken bearbeiten</a:t>
            </a:r>
          </a:p>
        </p:txBody>
      </p:sp>
      <p:pic>
        <p:nvPicPr>
          <p:cNvPr id="11" name="Bild 6" descr="balken.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073080"/>
            <a:ext cx="12192000" cy="109701"/>
          </a:xfrm>
          <a:prstGeom prst="rect">
            <a:avLst/>
          </a:prstGeom>
        </p:spPr>
      </p:pic>
      <p:pic>
        <p:nvPicPr>
          <p:cNvPr id="9" name="Grafik 8"/>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881368" y="6020113"/>
            <a:ext cx="1879576" cy="519232"/>
          </a:xfrm>
          <a:prstGeom prst="rect">
            <a:avLst/>
          </a:prstGeom>
        </p:spPr>
      </p:pic>
    </p:spTree>
    <p:extLst>
      <p:ext uri="{BB962C8B-B14F-4D97-AF65-F5344CB8AC3E}">
        <p14:creationId xmlns:p14="http://schemas.microsoft.com/office/powerpoint/2010/main" val="3843095816"/>
      </p:ext>
    </p:extLst>
  </p:cSld>
  <p:clrMapOvr>
    <a:masterClrMapping/>
  </p:clrMapOvr>
  <p:transition spd="slow">
    <p:fade/>
  </p:transition>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0"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6E90DB15-F479-43AD-A48C-7C7AA575C533}" type="slidenum">
              <a:rPr lang="de-DE" smtClean="0"/>
              <a:pPr/>
              <a:t>‹Nr.›</a:t>
            </a:fld>
            <a:endParaRPr lang="de-DE" dirty="0"/>
          </a:p>
        </p:txBody>
      </p:sp>
      <p:sp>
        <p:nvSpPr>
          <p:cNvPr id="7" name="Titelplatzhalter 21"/>
          <p:cNvSpPr>
            <a:spLocks noGrp="1"/>
          </p:cNvSpPr>
          <p:nvPr>
            <p:ph type="title" hasCustomPrompt="1"/>
          </p:nvPr>
        </p:nvSpPr>
        <p:spPr>
          <a:xfrm>
            <a:off x="947429" y="595792"/>
            <a:ext cx="10799371" cy="391776"/>
          </a:xfrm>
          <a:prstGeom prst="rect">
            <a:avLst/>
          </a:prstGeom>
        </p:spPr>
        <p:txBody>
          <a:bodyPr vert="horz" lIns="0" tIns="0" rIns="0" bIns="0" rtlCol="0" anchor="b" anchorCtr="0">
            <a:noAutofit/>
          </a:bodyPr>
          <a:lstStyle>
            <a:lvl1pPr>
              <a:defRPr/>
            </a:lvl1pPr>
          </a:lstStyle>
          <a:p>
            <a:r>
              <a:rPr lang="en-US" dirty="0"/>
              <a:t>Edit title master format single line by clicking</a:t>
            </a:r>
            <a:endParaRPr lang="de-DE" dirty="0"/>
          </a:p>
        </p:txBody>
      </p:sp>
      <p:sp>
        <p:nvSpPr>
          <p:cNvPr id="8" name="Textplatzhalter 10"/>
          <p:cNvSpPr>
            <a:spLocks noGrp="1"/>
          </p:cNvSpPr>
          <p:nvPr>
            <p:ph type="body" sz="quarter" idx="14" hasCustomPrompt="1"/>
          </p:nvPr>
        </p:nvSpPr>
        <p:spPr>
          <a:xfrm>
            <a:off x="442801" y="595792"/>
            <a:ext cx="504628" cy="391776"/>
          </a:xfrm>
        </p:spPr>
        <p:txBody>
          <a:bodyPr anchor="b">
            <a:noAutofit/>
          </a:bodyPr>
          <a:lstStyle>
            <a:lvl1pPr>
              <a:defRPr sz="2400" b="1">
                <a:solidFill>
                  <a:srgbClr val="007EC1"/>
                </a:solidFill>
              </a:defRPr>
            </a:lvl1pPr>
          </a:lstStyle>
          <a:p>
            <a:pPr lvl="0"/>
            <a:r>
              <a:rPr lang="de-DE" dirty="0"/>
              <a:t>XX</a:t>
            </a:r>
          </a:p>
        </p:txBody>
      </p:sp>
      <p:pic>
        <p:nvPicPr>
          <p:cNvPr id="11" name="Bild 6" descr="balken.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00" y="987568"/>
            <a:ext cx="12192000" cy="109701"/>
          </a:xfrm>
          <a:prstGeom prst="rect">
            <a:avLst/>
          </a:prstGeom>
        </p:spPr>
      </p:pic>
      <p:sp>
        <p:nvSpPr>
          <p:cNvPr id="9" name="Fußzeilenplatzhalter 3"/>
          <p:cNvSpPr>
            <a:spLocks noGrp="1"/>
          </p:cNvSpPr>
          <p:nvPr>
            <p:ph type="ftr" sz="quarter" idx="11"/>
          </p:nvPr>
        </p:nvSpPr>
        <p:spPr>
          <a:xfrm>
            <a:off x="442800" y="337438"/>
            <a:ext cx="8640000" cy="180000"/>
          </a:xfrm>
          <a:prstGeom prst="rect">
            <a:avLst/>
          </a:prstGeom>
        </p:spPr>
        <p:txBody>
          <a:bodyPr/>
          <a:lstStyle/>
          <a:p>
            <a:r>
              <a:rPr lang="en-US" dirty="0"/>
              <a:t>SuccessFactors SME Training Block 1</a:t>
            </a:r>
          </a:p>
        </p:txBody>
      </p:sp>
      <p:sp>
        <p:nvSpPr>
          <p:cNvPr id="10" name="Datumsplatzhalter 4"/>
          <p:cNvSpPr>
            <a:spLocks noGrp="1"/>
          </p:cNvSpPr>
          <p:nvPr>
            <p:ph type="dt" sz="half" idx="2"/>
          </p:nvPr>
        </p:nvSpPr>
        <p:spPr>
          <a:xfrm>
            <a:off x="1667508" y="6555600"/>
            <a:ext cx="1343769" cy="183600"/>
          </a:xfrm>
          <a:prstGeom prst="rect">
            <a:avLst/>
          </a:prstGeom>
        </p:spPr>
        <p:txBody>
          <a:bodyPr vert="horz" wrap="none" lIns="0" tIns="0" rIns="0" bIns="0" rtlCol="0" anchor="ctr"/>
          <a:lstStyle>
            <a:lvl1pPr algn="l">
              <a:defRPr lang="de-DE" sz="1200" b="0" kern="1200" spc="0" baseline="0" smtClean="0">
                <a:solidFill>
                  <a:srgbClr val="3E3D40"/>
                </a:solidFill>
                <a:latin typeface="Calibri" pitchFamily="34" charset="0"/>
                <a:ea typeface="ＭＳ Ｐゴシック" pitchFamily="68" charset="-128"/>
                <a:cs typeface="TisaOT-Light" panose="02010504030101010102" pitchFamily="50" charset="0"/>
              </a:defRPr>
            </a:lvl1pPr>
          </a:lstStyle>
          <a:p>
            <a:r>
              <a:rPr lang="en-US"/>
              <a:t>Neuss | April 2021</a:t>
            </a:r>
            <a:endParaRPr lang="de-DE" dirty="0"/>
          </a:p>
        </p:txBody>
      </p:sp>
    </p:spTree>
    <p:extLst>
      <p:ext uri="{BB962C8B-B14F-4D97-AF65-F5344CB8AC3E}">
        <p14:creationId xmlns:p14="http://schemas.microsoft.com/office/powerpoint/2010/main" val="62931431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feld_ohne_Titel_Disclaimer">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6E90DB15-F479-43AD-A48C-7C7AA575C533}" type="slidenum">
              <a:rPr lang="de-DE" smtClean="0"/>
              <a:pPr/>
              <a:t>‹Nr.›</a:t>
            </a:fld>
            <a:endParaRPr lang="de-DE" dirty="0"/>
          </a:p>
        </p:txBody>
      </p:sp>
      <p:sp>
        <p:nvSpPr>
          <p:cNvPr id="6" name="Textplatzhalter 6"/>
          <p:cNvSpPr>
            <a:spLocks noGrp="1"/>
          </p:cNvSpPr>
          <p:nvPr>
            <p:ph type="body" sz="quarter" idx="13" hasCustomPrompt="1"/>
          </p:nvPr>
        </p:nvSpPr>
        <p:spPr>
          <a:xfrm>
            <a:off x="442801" y="1206970"/>
            <a:ext cx="11303999" cy="4449902"/>
          </a:xfrm>
        </p:spPr>
        <p:txBody>
          <a:bodyPr/>
          <a:lstStyle>
            <a:lvl1pPr marL="0" marR="0" indent="0" algn="l" defTabSz="914400" rtl="0" eaLnBrk="1" fontAlgn="auto" latinLnBrk="0" hangingPunct="1">
              <a:lnSpc>
                <a:spcPct val="100000"/>
              </a:lnSpc>
              <a:spcBef>
                <a:spcPts val="600"/>
              </a:spcBef>
              <a:spcAft>
                <a:spcPts val="0"/>
              </a:spcAft>
              <a:buClr>
                <a:schemeClr val="tx1">
                  <a:lumMod val="10000"/>
                </a:schemeClr>
              </a:buClr>
              <a:buSzTx/>
              <a:buFontTx/>
              <a:buNone/>
              <a:tabLst/>
              <a:defRPr/>
            </a:lvl1pPr>
          </a:lstStyle>
          <a:p>
            <a:pPr marL="0" marR="0" lvl="0" indent="0" algn="l" defTabSz="914400" rtl="0" eaLnBrk="1" fontAlgn="auto" latinLnBrk="0" hangingPunct="1">
              <a:lnSpc>
                <a:spcPct val="100000"/>
              </a:lnSpc>
              <a:spcBef>
                <a:spcPts val="600"/>
              </a:spcBef>
              <a:spcAft>
                <a:spcPts val="0"/>
              </a:spcAft>
              <a:buClr>
                <a:schemeClr val="tx1">
                  <a:lumMod val="10000"/>
                </a:schemeClr>
              </a:buClr>
              <a:buSzTx/>
              <a:buFontTx/>
              <a:buNone/>
              <a:tabLst/>
              <a:defRPr/>
            </a:pPr>
            <a:r>
              <a:rPr lang="en-US" noProof="0" dirty="0"/>
              <a:t>Click to add text</a:t>
            </a:r>
          </a:p>
          <a:p>
            <a:endParaRPr lang="de-DE" dirty="0"/>
          </a:p>
        </p:txBody>
      </p:sp>
      <p:sp>
        <p:nvSpPr>
          <p:cNvPr id="7" name="Titelplatzhalter 21"/>
          <p:cNvSpPr>
            <a:spLocks noGrp="1"/>
          </p:cNvSpPr>
          <p:nvPr>
            <p:ph type="title" hasCustomPrompt="1"/>
          </p:nvPr>
        </p:nvSpPr>
        <p:spPr>
          <a:xfrm>
            <a:off x="1019436" y="595792"/>
            <a:ext cx="10727364" cy="391776"/>
          </a:xfrm>
          <a:prstGeom prst="rect">
            <a:avLst/>
          </a:prstGeom>
        </p:spPr>
        <p:txBody>
          <a:bodyPr vert="horz" lIns="0" tIns="0" rIns="0" bIns="0" rtlCol="0" anchor="b" anchorCtr="0">
            <a:noAutofit/>
          </a:bodyPr>
          <a:lstStyle>
            <a:lvl1pPr>
              <a:defRPr/>
            </a:lvl1pPr>
          </a:lstStyle>
          <a:p>
            <a:r>
              <a:rPr lang="de-DE" dirty="0"/>
              <a:t>Disclaimer</a:t>
            </a:r>
          </a:p>
        </p:txBody>
      </p:sp>
      <p:pic>
        <p:nvPicPr>
          <p:cNvPr id="10" name="Bild 6" descr="balken.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00" y="987568"/>
            <a:ext cx="12192000" cy="109701"/>
          </a:xfrm>
          <a:prstGeom prst="rect">
            <a:avLst/>
          </a:prstGeom>
        </p:spPr>
      </p:pic>
      <p:sp>
        <p:nvSpPr>
          <p:cNvPr id="8" name="Fußzeilenplatzhalter 3"/>
          <p:cNvSpPr>
            <a:spLocks noGrp="1"/>
          </p:cNvSpPr>
          <p:nvPr>
            <p:ph type="ftr" sz="quarter" idx="11"/>
          </p:nvPr>
        </p:nvSpPr>
        <p:spPr>
          <a:xfrm>
            <a:off x="442800" y="337438"/>
            <a:ext cx="8640000" cy="180000"/>
          </a:xfrm>
          <a:prstGeom prst="rect">
            <a:avLst/>
          </a:prstGeom>
        </p:spPr>
        <p:txBody>
          <a:bodyPr/>
          <a:lstStyle/>
          <a:p>
            <a:r>
              <a:rPr lang="en-US" dirty="0"/>
              <a:t>SuccessFactors SME Training Block 1</a:t>
            </a:r>
          </a:p>
        </p:txBody>
      </p:sp>
      <p:sp>
        <p:nvSpPr>
          <p:cNvPr id="9" name="Datumsplatzhalter 4"/>
          <p:cNvSpPr>
            <a:spLocks noGrp="1"/>
          </p:cNvSpPr>
          <p:nvPr>
            <p:ph type="dt" sz="half" idx="2"/>
          </p:nvPr>
        </p:nvSpPr>
        <p:spPr>
          <a:xfrm>
            <a:off x="1667508" y="6555600"/>
            <a:ext cx="1343769" cy="183600"/>
          </a:xfrm>
          <a:prstGeom prst="rect">
            <a:avLst/>
          </a:prstGeom>
        </p:spPr>
        <p:txBody>
          <a:bodyPr vert="horz" wrap="none" lIns="0" tIns="0" rIns="0" bIns="0" rtlCol="0" anchor="ctr"/>
          <a:lstStyle>
            <a:lvl1pPr algn="l">
              <a:defRPr lang="de-DE" sz="1200" b="0" kern="1200" spc="0" baseline="0" smtClean="0">
                <a:solidFill>
                  <a:srgbClr val="3E3D40"/>
                </a:solidFill>
                <a:latin typeface="Calibri" pitchFamily="34" charset="0"/>
                <a:ea typeface="ＭＳ Ｐゴシック" pitchFamily="68" charset="-128"/>
                <a:cs typeface="TisaOT-Light" panose="02010504030101010102" pitchFamily="50" charset="0"/>
              </a:defRPr>
            </a:lvl1pPr>
          </a:lstStyle>
          <a:p>
            <a:r>
              <a:rPr lang="en-US"/>
              <a:t>Neuss | April 2021</a:t>
            </a:r>
            <a:endParaRPr lang="de-DE" dirty="0"/>
          </a:p>
        </p:txBody>
      </p:sp>
    </p:spTree>
    <p:extLst>
      <p:ext uri="{BB962C8B-B14F-4D97-AF65-F5344CB8AC3E}">
        <p14:creationId xmlns:p14="http://schemas.microsoft.com/office/powerpoint/2010/main" val="2022628582"/>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5_Titelfolie V2">
    <p:spTree>
      <p:nvGrpSpPr>
        <p:cNvPr id="1" name=""/>
        <p:cNvGrpSpPr/>
        <p:nvPr/>
      </p:nvGrpSpPr>
      <p:grpSpPr>
        <a:xfrm>
          <a:off x="0" y="0"/>
          <a:ext cx="0" cy="0"/>
          <a:chOff x="0" y="0"/>
          <a:chExt cx="0" cy="0"/>
        </a:xfrm>
      </p:grpSpPr>
      <p:pic>
        <p:nvPicPr>
          <p:cNvPr id="3" name="Grafik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200" y="1"/>
            <a:ext cx="12189600" cy="4073080"/>
          </a:xfrm>
          <a:prstGeom prst="rect">
            <a:avLst/>
          </a:prstGeom>
        </p:spPr>
      </p:pic>
      <p:sp>
        <p:nvSpPr>
          <p:cNvPr id="54274" name="Rectangle 2"/>
          <p:cNvSpPr>
            <a:spLocks noGrp="1" noChangeArrowheads="1"/>
          </p:cNvSpPr>
          <p:nvPr>
            <p:ph type="ctrTitle" hasCustomPrompt="1"/>
          </p:nvPr>
        </p:nvSpPr>
        <p:spPr>
          <a:xfrm>
            <a:off x="604949" y="4473116"/>
            <a:ext cx="10603619" cy="972008"/>
          </a:xfrm>
          <a:prstGeom prst="rect">
            <a:avLst/>
          </a:prstGeom>
        </p:spPr>
        <p:txBody>
          <a:bodyPr lIns="0" tIns="0" rIns="0" bIns="0" anchor="b" anchorCtr="0">
            <a:noAutofit/>
          </a:bodyPr>
          <a:lstStyle>
            <a:lvl1pPr algn="l">
              <a:defRPr sz="3200" b="1" spc="0" baseline="0">
                <a:solidFill>
                  <a:schemeClr val="tx1">
                    <a:lumMod val="10000"/>
                  </a:schemeClr>
                </a:solidFill>
                <a:latin typeface="+mj-lt"/>
              </a:defRPr>
            </a:lvl1pPr>
          </a:lstStyle>
          <a:p>
            <a:pPr lvl="0"/>
            <a:r>
              <a:rPr lang="de-DE" noProof="0" dirty="0" smtClean="0"/>
              <a:t>Headline</a:t>
            </a:r>
            <a:br>
              <a:rPr lang="de-DE" noProof="0" dirty="0" smtClean="0"/>
            </a:br>
            <a:r>
              <a:rPr lang="de-DE" noProof="0" dirty="0" smtClean="0"/>
              <a:t>Calibri 32 </a:t>
            </a:r>
            <a:r>
              <a:rPr lang="de-DE" noProof="0" dirty="0" err="1" smtClean="0"/>
              <a:t>pt</a:t>
            </a:r>
            <a:endParaRPr lang="de-DE" noProof="0" dirty="0" smtClean="0"/>
          </a:p>
        </p:txBody>
      </p:sp>
      <p:sp>
        <p:nvSpPr>
          <p:cNvPr id="54283" name="Rectangle 11"/>
          <p:cNvSpPr>
            <a:spLocks noGrp="1" noChangeArrowheads="1"/>
          </p:cNvSpPr>
          <p:nvPr>
            <p:ph type="subTitle" idx="1" hasCustomPrompt="1"/>
          </p:nvPr>
        </p:nvSpPr>
        <p:spPr>
          <a:xfrm>
            <a:off x="604949" y="5560316"/>
            <a:ext cx="10603619" cy="360000"/>
          </a:xfrm>
          <a:prstGeom prst="rect">
            <a:avLst/>
          </a:prstGeom>
        </p:spPr>
        <p:txBody>
          <a:bodyPr lIns="0" tIns="0" rIns="0" bIns="0" anchor="t" anchorCtr="0">
            <a:noAutofit/>
          </a:bodyPr>
          <a:lstStyle>
            <a:lvl1pPr marL="0" indent="0">
              <a:buFontTx/>
              <a:buNone/>
              <a:defRPr lang="de-DE" sz="1600" b="0" i="0" kern="1200" spc="0" baseline="0" noProof="0" dirty="0" smtClean="0">
                <a:solidFill>
                  <a:schemeClr val="tx1"/>
                </a:solidFill>
                <a:latin typeface="+mj-lt"/>
                <a:ea typeface="+mj-ea"/>
                <a:cs typeface="+mj-cs"/>
              </a:defRPr>
            </a:lvl1pPr>
          </a:lstStyle>
          <a:p>
            <a:pPr lvl="0"/>
            <a:r>
              <a:rPr lang="de-DE" noProof="0" dirty="0" smtClean="0"/>
              <a:t>Untertitelmaster durch Klicken bearbeiten</a:t>
            </a:r>
          </a:p>
        </p:txBody>
      </p:sp>
      <p:pic>
        <p:nvPicPr>
          <p:cNvPr id="11" name="Bild 6" descr="balken.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073080"/>
            <a:ext cx="12192000" cy="109701"/>
          </a:xfrm>
          <a:prstGeom prst="rect">
            <a:avLst/>
          </a:prstGeom>
        </p:spPr>
      </p:pic>
      <p:pic>
        <p:nvPicPr>
          <p:cNvPr id="9" name="Grafik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881368" y="6020113"/>
            <a:ext cx="1879576" cy="519232"/>
          </a:xfrm>
          <a:prstGeom prst="rect">
            <a:avLst/>
          </a:prstGeom>
        </p:spPr>
      </p:pic>
      <p:pic>
        <p:nvPicPr>
          <p:cNvPr id="10" name="Grafik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98999" y="6354940"/>
            <a:ext cx="1524484" cy="87219"/>
          </a:xfrm>
          <a:prstGeom prst="rect">
            <a:avLst/>
          </a:prstGeom>
        </p:spPr>
      </p:pic>
    </p:spTree>
    <p:extLst>
      <p:ext uri="{BB962C8B-B14F-4D97-AF65-F5344CB8AC3E}">
        <p14:creationId xmlns:p14="http://schemas.microsoft.com/office/powerpoint/2010/main" val="2123305922"/>
      </p:ext>
    </p:extLst>
  </p:cSld>
  <p:clrMapOvr>
    <a:masterClrMapping/>
  </p:clrMapOvr>
  <p:transition spd="slow">
    <p:fade/>
  </p:transition>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0"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Titelfolie V1">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1368" y="6020113"/>
            <a:ext cx="1879576" cy="519232"/>
          </a:xfrm>
          <a:prstGeom prst="rect">
            <a:avLst/>
          </a:prstGeom>
        </p:spPr>
      </p:pic>
      <p:pic>
        <p:nvPicPr>
          <p:cNvPr id="18" name="Grafik 17"/>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52" y="-8335"/>
            <a:ext cx="12190800" cy="4099037"/>
          </a:xfrm>
          <a:prstGeom prst="rect">
            <a:avLst/>
          </a:prstGeom>
        </p:spPr>
      </p:pic>
      <p:sp>
        <p:nvSpPr>
          <p:cNvPr id="54274" name="Rectangle 2"/>
          <p:cNvSpPr>
            <a:spLocks noGrp="1" noChangeArrowheads="1"/>
          </p:cNvSpPr>
          <p:nvPr>
            <p:ph type="ctrTitle" hasCustomPrompt="1"/>
          </p:nvPr>
        </p:nvSpPr>
        <p:spPr>
          <a:xfrm>
            <a:off x="604949" y="4473116"/>
            <a:ext cx="10603619" cy="972008"/>
          </a:xfrm>
          <a:prstGeom prst="rect">
            <a:avLst/>
          </a:prstGeom>
        </p:spPr>
        <p:txBody>
          <a:bodyPr lIns="0" tIns="0" rIns="0" bIns="0" anchor="b" anchorCtr="0">
            <a:noAutofit/>
          </a:bodyPr>
          <a:lstStyle>
            <a:lvl1pPr algn="l">
              <a:defRPr sz="3200" b="1" spc="0" baseline="0">
                <a:solidFill>
                  <a:schemeClr val="tx1">
                    <a:lumMod val="10000"/>
                  </a:schemeClr>
                </a:solidFill>
                <a:latin typeface="+mj-lt"/>
              </a:defRPr>
            </a:lvl1pPr>
          </a:lstStyle>
          <a:p>
            <a:pPr lvl="0"/>
            <a:r>
              <a:rPr lang="de-DE" noProof="0" dirty="0" smtClean="0"/>
              <a:t>Headline</a:t>
            </a:r>
            <a:br>
              <a:rPr lang="de-DE" noProof="0" dirty="0" smtClean="0"/>
            </a:br>
            <a:r>
              <a:rPr lang="de-DE" noProof="0" dirty="0" smtClean="0"/>
              <a:t>Calibri 32 </a:t>
            </a:r>
            <a:r>
              <a:rPr lang="de-DE" noProof="0" dirty="0" err="1" smtClean="0"/>
              <a:t>pt</a:t>
            </a:r>
            <a:endParaRPr lang="de-DE" noProof="0" dirty="0" smtClean="0"/>
          </a:p>
        </p:txBody>
      </p:sp>
      <p:sp>
        <p:nvSpPr>
          <p:cNvPr id="54283" name="Rectangle 11"/>
          <p:cNvSpPr>
            <a:spLocks noGrp="1" noChangeArrowheads="1"/>
          </p:cNvSpPr>
          <p:nvPr>
            <p:ph type="subTitle" idx="1" hasCustomPrompt="1"/>
          </p:nvPr>
        </p:nvSpPr>
        <p:spPr>
          <a:xfrm>
            <a:off x="604949" y="5560316"/>
            <a:ext cx="10603619" cy="360000"/>
          </a:xfrm>
          <a:prstGeom prst="rect">
            <a:avLst/>
          </a:prstGeom>
        </p:spPr>
        <p:txBody>
          <a:bodyPr lIns="0" tIns="0" rIns="0" bIns="0" anchor="t" anchorCtr="0">
            <a:noAutofit/>
          </a:bodyPr>
          <a:lstStyle>
            <a:lvl1pPr marL="0" indent="0">
              <a:buFontTx/>
              <a:buNone/>
              <a:defRPr lang="de-DE" sz="1600" b="0" i="0" kern="1200" spc="0" baseline="0" noProof="0" dirty="0" smtClean="0">
                <a:solidFill>
                  <a:schemeClr val="tx1"/>
                </a:solidFill>
                <a:latin typeface="+mj-lt"/>
                <a:ea typeface="+mj-ea"/>
                <a:cs typeface="+mj-cs"/>
              </a:defRPr>
            </a:lvl1pPr>
          </a:lstStyle>
          <a:p>
            <a:pPr lvl="0"/>
            <a:r>
              <a:rPr lang="de-DE" noProof="0" dirty="0" smtClean="0"/>
              <a:t>Untertitelmaster durch Klicken bearbeiten</a:t>
            </a:r>
          </a:p>
        </p:txBody>
      </p:sp>
      <p:pic>
        <p:nvPicPr>
          <p:cNvPr id="12" name="Bild 6" descr="balken.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4073311"/>
            <a:ext cx="12192000" cy="109701"/>
          </a:xfrm>
          <a:prstGeom prst="rect">
            <a:avLst/>
          </a:prstGeom>
        </p:spPr>
      </p:pic>
      <p:pic>
        <p:nvPicPr>
          <p:cNvPr id="9" name="Grafik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98999" y="6354940"/>
            <a:ext cx="1524484" cy="87219"/>
          </a:xfrm>
          <a:prstGeom prst="rect">
            <a:avLst/>
          </a:prstGeom>
        </p:spPr>
      </p:pic>
    </p:spTree>
    <p:extLst>
      <p:ext uri="{BB962C8B-B14F-4D97-AF65-F5344CB8AC3E}">
        <p14:creationId xmlns:p14="http://schemas.microsoft.com/office/powerpoint/2010/main" val="294963348"/>
      </p:ext>
    </p:extLst>
  </p:cSld>
  <p:clrMapOvr>
    <a:masterClrMapping/>
  </p:clrMapOvr>
  <p:transition spd="slow">
    <p:fade/>
  </p:transition>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0"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_Linie DB">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2800" y="597600"/>
            <a:ext cx="11304000" cy="828000"/>
          </a:xfrm>
          <a:prstGeom prst="rect">
            <a:avLst/>
          </a:prstGeom>
        </p:spPr>
        <p:txBody>
          <a:bodyPr/>
          <a:lstStyle/>
          <a:p>
            <a:r>
              <a:rPr lang="de-DE" dirty="0" smtClean="0"/>
              <a:t>Titelmasterformat zweizeilig</a:t>
            </a:r>
            <a:br>
              <a:rPr lang="de-DE" dirty="0" smtClean="0"/>
            </a:br>
            <a:r>
              <a:rPr lang="de-DE" dirty="0" smtClean="0"/>
              <a:t>durch Klicken bearbeiten</a:t>
            </a:r>
            <a:endParaRPr lang="de-DE" dirty="0"/>
          </a:p>
        </p:txBody>
      </p:sp>
      <p:sp>
        <p:nvSpPr>
          <p:cNvPr id="3" name="Inhaltsplatzhalter 2"/>
          <p:cNvSpPr>
            <a:spLocks noGrp="1"/>
          </p:cNvSpPr>
          <p:nvPr>
            <p:ph idx="1"/>
          </p:nvPr>
        </p:nvSpPr>
        <p:spPr>
          <a:xfrm>
            <a:off x="442800" y="1663200"/>
            <a:ext cx="11305016" cy="4680000"/>
          </a:xfrm>
          <a:prstGeom prst="rect">
            <a:avLst/>
          </a:prstGeom>
        </p:spPr>
        <p:txBody>
          <a:bodyPr lIns="0" tIns="0" rIns="0" bIns="0"/>
          <a:lstStyle>
            <a:lvl1pPr>
              <a:defRPr>
                <a:solidFill>
                  <a:schemeClr val="tx1"/>
                </a:solidFill>
              </a:defRPr>
            </a:lvl1pPr>
            <a:lvl2pPr marL="177800" indent="-177800" algn="l" defTabSz="914400" rtl="0" eaLnBrk="1" latinLnBrk="0" hangingPunct="1">
              <a:spcBef>
                <a:spcPts val="600"/>
              </a:spcBef>
              <a:buClr>
                <a:srgbClr val="007EC1"/>
              </a:buClr>
              <a:buFont typeface="Wingdings 2" panose="05020102010507070707" pitchFamily="18" charset="2"/>
              <a:buChar char=""/>
              <a:defRPr lang="de-DE" sz="1800" kern="1200" dirty="0" smtClean="0">
                <a:solidFill>
                  <a:schemeClr val="tx1">
                    <a:lumMod val="10000"/>
                  </a:schemeClr>
                </a:solidFill>
                <a:latin typeface="+mn-lt"/>
                <a:ea typeface="+mn-ea"/>
                <a:cs typeface="+mn-cs"/>
              </a:defRPr>
            </a:lvl2pPr>
            <a:lvl3pPr marL="357188" indent="-179388" algn="l" defTabSz="914400" rtl="0" eaLnBrk="1" latinLnBrk="0" hangingPunct="1">
              <a:spcBef>
                <a:spcPts val="600"/>
              </a:spcBef>
              <a:buClr>
                <a:srgbClr val="007EC1"/>
              </a:buClr>
              <a:buFont typeface="Wingdings" panose="05000000000000000000" pitchFamily="2" charset="2"/>
              <a:buChar char="§"/>
              <a:tabLst/>
              <a:defRPr lang="de-DE" sz="1600" kern="1200" dirty="0" smtClean="0">
                <a:solidFill>
                  <a:schemeClr val="tx1">
                    <a:lumMod val="10000"/>
                  </a:schemeClr>
                </a:solidFill>
                <a:latin typeface="+mn-lt"/>
                <a:ea typeface="+mn-ea"/>
                <a:cs typeface="+mn-cs"/>
              </a:defRPr>
            </a:lvl3pPr>
            <a:lvl4pPr marL="539750" indent="-180975">
              <a:lnSpc>
                <a:spcPts val="2000"/>
              </a:lnSpc>
              <a:spcBef>
                <a:spcPts val="600"/>
              </a:spcBef>
              <a:buFont typeface="Wingdings" panose="05000000000000000000" pitchFamily="2" charset="2"/>
              <a:buChar char="§"/>
              <a:defRPr sz="1600"/>
            </a:lvl4pPr>
            <a:lvl5pPr marL="536575" indent="-177800">
              <a:lnSpc>
                <a:spcPts val="2000"/>
              </a:lnSpc>
              <a:spcBef>
                <a:spcPts val="600"/>
              </a:spcBef>
              <a:buClr>
                <a:schemeClr val="bg2"/>
              </a:buClr>
              <a:buFont typeface="Wingdings" panose="05000000000000000000" pitchFamily="2" charset="2"/>
              <a:buChar char="§"/>
              <a:defRPr sz="1600">
                <a:solidFill>
                  <a:schemeClr val="tx1"/>
                </a:solidFill>
                <a:latin typeface="+mn-lt"/>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p:txBody>
      </p:sp>
      <p:sp>
        <p:nvSpPr>
          <p:cNvPr id="4" name="Datumsplatzhalter 3"/>
          <p:cNvSpPr>
            <a:spLocks noGrp="1"/>
          </p:cNvSpPr>
          <p:nvPr>
            <p:ph type="dt" sz="half" idx="10"/>
          </p:nvPr>
        </p:nvSpPr>
        <p:spPr/>
        <p:txBody>
          <a:bodyPr/>
          <a:lstStyle/>
          <a:p>
            <a:r>
              <a:rPr lang="de-DE" smtClean="0"/>
              <a:t>Datum</a:t>
            </a:r>
            <a:endParaRPr lang="de-DE" dirty="0"/>
          </a:p>
        </p:txBody>
      </p:sp>
      <p:sp>
        <p:nvSpPr>
          <p:cNvPr id="5" name="Fußzeilenplatzhalter 4"/>
          <p:cNvSpPr>
            <a:spLocks noGrp="1"/>
          </p:cNvSpPr>
          <p:nvPr>
            <p:ph type="ftr" sz="quarter" idx="11"/>
          </p:nvPr>
        </p:nvSpPr>
        <p:spPr/>
        <p:txBody>
          <a:bodyPr/>
          <a:lstStyle/>
          <a:p>
            <a:r>
              <a:rPr lang="de-DE" smtClean="0"/>
              <a:t>Kopfzeile</a:t>
            </a:r>
            <a:endParaRPr lang="de-DE" dirty="0" smtClean="0"/>
          </a:p>
        </p:txBody>
      </p:sp>
      <p:sp>
        <p:nvSpPr>
          <p:cNvPr id="6" name="Foliennummernplatzhalter 5"/>
          <p:cNvSpPr>
            <a:spLocks noGrp="1"/>
          </p:cNvSpPr>
          <p:nvPr>
            <p:ph type="sldNum" sz="quarter" idx="12"/>
          </p:nvPr>
        </p:nvSpPr>
        <p:spPr/>
        <p:txBody>
          <a:bodyPr/>
          <a:lstStyle/>
          <a:p>
            <a:fld id="{6E90DB15-F479-43AD-A48C-7C7AA575C533}" type="slidenum">
              <a:rPr lang="de-DE" smtClean="0"/>
              <a:pPr/>
              <a:t>‹Nr.›</a:t>
            </a:fld>
            <a:endParaRPr lang="de-DE" dirty="0"/>
          </a:p>
        </p:txBody>
      </p:sp>
    </p:spTree>
    <p:extLst>
      <p:ext uri="{BB962C8B-B14F-4D97-AF65-F5344CB8AC3E}">
        <p14:creationId xmlns:p14="http://schemas.microsoft.com/office/powerpoint/2010/main" val="1326260177"/>
      </p:ext>
    </p:extLst>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2800" y="597600"/>
            <a:ext cx="11305228" cy="828000"/>
          </a:xfrm>
          <a:prstGeom prst="rect">
            <a:avLst/>
          </a:prstGeom>
        </p:spPr>
        <p:txBody>
          <a:bodyPr vert="horz" lIns="0" tIns="0" rIns="0" bIns="0" rtlCol="0" anchor="b" anchorCtr="0">
            <a:noAutofit/>
          </a:bodyPr>
          <a:lstStyle>
            <a:lvl1pPr>
              <a:defRPr lang="de-DE" dirty="0"/>
            </a:lvl1pPr>
          </a:lstStyle>
          <a:p>
            <a:pPr lvl="0"/>
            <a:r>
              <a:rPr lang="de-DE" dirty="0" smtClean="0"/>
              <a:t>Titelmasterformat zweizeilig</a:t>
            </a:r>
            <a:br>
              <a:rPr lang="de-DE" dirty="0" smtClean="0"/>
            </a:br>
            <a:r>
              <a:rPr lang="de-DE" dirty="0" smtClean="0"/>
              <a:t>durch Klicken bearbeiten</a:t>
            </a:r>
            <a:endParaRPr lang="de-DE" dirty="0"/>
          </a:p>
        </p:txBody>
      </p:sp>
      <p:sp>
        <p:nvSpPr>
          <p:cNvPr id="3" name="Inhaltsplatzhalter 2"/>
          <p:cNvSpPr>
            <a:spLocks noGrp="1"/>
          </p:cNvSpPr>
          <p:nvPr>
            <p:ph sz="half" idx="1"/>
          </p:nvPr>
        </p:nvSpPr>
        <p:spPr>
          <a:xfrm>
            <a:off x="442800" y="1663200"/>
            <a:ext cx="5400000" cy="4680000"/>
          </a:xfrm>
          <a:prstGeom prst="rect">
            <a:avLst/>
          </a:prstGeom>
        </p:spPr>
        <p:txBody>
          <a:bodyPr>
            <a:normAutofit/>
          </a:bodyPr>
          <a:lstStyle>
            <a:lvl1pPr>
              <a:defRPr sz="2000">
                <a:solidFill>
                  <a:schemeClr val="tx1"/>
                </a:solidFill>
              </a:defRPr>
            </a:lvl1pPr>
            <a:lvl2pPr>
              <a:defRPr sz="1800"/>
            </a:lvl2pPr>
            <a:lvl3pPr>
              <a:defRPr sz="1600"/>
            </a:lvl3pPr>
            <a:lvl4pPr>
              <a:defRPr sz="16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p:txBody>
      </p:sp>
      <p:sp>
        <p:nvSpPr>
          <p:cNvPr id="4" name="Inhaltsplatzhalter 3"/>
          <p:cNvSpPr>
            <a:spLocks noGrp="1"/>
          </p:cNvSpPr>
          <p:nvPr>
            <p:ph sz="half" idx="2"/>
          </p:nvPr>
        </p:nvSpPr>
        <p:spPr>
          <a:xfrm>
            <a:off x="6348028" y="1663200"/>
            <a:ext cx="5400000" cy="4680000"/>
          </a:xfrm>
          <a:prstGeom prst="rect">
            <a:avLst/>
          </a:prstGeom>
        </p:spPr>
        <p:txBody>
          <a:bodyPr>
            <a:normAutofit/>
          </a:bodyPr>
          <a:lstStyle>
            <a:lvl1pPr>
              <a:defRPr sz="2000">
                <a:solidFill>
                  <a:schemeClr val="tx1"/>
                </a:solidFill>
              </a:defRPr>
            </a:lvl1pPr>
            <a:lvl2pPr>
              <a:defRPr sz="1800"/>
            </a:lvl2pPr>
            <a:lvl3pPr>
              <a:defRPr sz="1600"/>
            </a:lvl3pPr>
            <a:lvl4pPr>
              <a:defRPr sz="16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p:txBody>
      </p:sp>
      <p:sp>
        <p:nvSpPr>
          <p:cNvPr id="5" name="Datumsplatzhalter 4"/>
          <p:cNvSpPr>
            <a:spLocks noGrp="1"/>
          </p:cNvSpPr>
          <p:nvPr>
            <p:ph type="dt" sz="half" idx="10"/>
          </p:nvPr>
        </p:nvSpPr>
        <p:spPr/>
        <p:txBody>
          <a:bodyPr/>
          <a:lstStyle/>
          <a:p>
            <a:r>
              <a:rPr lang="de-DE" smtClean="0"/>
              <a:t>Datum</a:t>
            </a:r>
            <a:endParaRPr lang="de-DE" dirty="0"/>
          </a:p>
        </p:txBody>
      </p:sp>
      <p:sp>
        <p:nvSpPr>
          <p:cNvPr id="6" name="Fußzeilenplatzhalter 5"/>
          <p:cNvSpPr>
            <a:spLocks noGrp="1"/>
          </p:cNvSpPr>
          <p:nvPr>
            <p:ph type="ftr" sz="quarter" idx="11"/>
          </p:nvPr>
        </p:nvSpPr>
        <p:spPr/>
        <p:txBody>
          <a:bodyPr/>
          <a:lstStyle/>
          <a:p>
            <a:r>
              <a:rPr lang="de-DE" smtClean="0"/>
              <a:t>Kopfzeile</a:t>
            </a:r>
            <a:endParaRPr lang="de-DE" dirty="0" smtClean="0"/>
          </a:p>
        </p:txBody>
      </p:sp>
      <p:sp>
        <p:nvSpPr>
          <p:cNvPr id="7" name="Foliennummernplatzhalter 6"/>
          <p:cNvSpPr>
            <a:spLocks noGrp="1"/>
          </p:cNvSpPr>
          <p:nvPr>
            <p:ph type="sldNum" sz="quarter" idx="12"/>
          </p:nvPr>
        </p:nvSpPr>
        <p:spPr/>
        <p:txBody>
          <a:bodyPr/>
          <a:lstStyle/>
          <a:p>
            <a:fld id="{6E90DB15-F479-43AD-A48C-7C7AA575C533}" type="slidenum">
              <a:rPr lang="de-DE" smtClean="0"/>
              <a:pPr/>
              <a:t>‹Nr.›</a:t>
            </a:fld>
            <a:endParaRPr lang="de-DE" dirty="0"/>
          </a:p>
        </p:txBody>
      </p:sp>
    </p:spTree>
    <p:extLst>
      <p:ext uri="{BB962C8B-B14F-4D97-AF65-F5344CB8AC3E}">
        <p14:creationId xmlns:p14="http://schemas.microsoft.com/office/powerpoint/2010/main" val="221466424"/>
      </p:ext>
    </p:extLst>
  </p:cSld>
  <p:clrMapOvr>
    <a:masterClrMapping/>
  </p:clrMapOvr>
  <p:transition spd="slow">
    <p:fade/>
  </p:transition>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3612" y="597600"/>
            <a:ext cx="11305016" cy="828000"/>
          </a:xfrm>
          <a:prstGeom prst="rect">
            <a:avLst/>
          </a:prstGeom>
        </p:spPr>
        <p:txBody>
          <a:bodyPr/>
          <a:lstStyle>
            <a:lvl1pPr>
              <a:defRPr/>
            </a:lvl1pPr>
          </a:lstStyle>
          <a:p>
            <a:r>
              <a:rPr lang="de-DE" dirty="0" smtClean="0"/>
              <a:t>Titelmasterformat zweizeilig</a:t>
            </a:r>
            <a:br>
              <a:rPr lang="de-DE" dirty="0" smtClean="0"/>
            </a:br>
            <a:r>
              <a:rPr lang="de-DE" dirty="0" smtClean="0"/>
              <a:t>durch Klicken bearbeiten</a:t>
            </a:r>
            <a:endParaRPr lang="de-DE" dirty="0"/>
          </a:p>
        </p:txBody>
      </p:sp>
      <p:sp>
        <p:nvSpPr>
          <p:cNvPr id="3" name="Textplatzhalter 2"/>
          <p:cNvSpPr>
            <a:spLocks noGrp="1"/>
          </p:cNvSpPr>
          <p:nvPr>
            <p:ph type="body" idx="1"/>
          </p:nvPr>
        </p:nvSpPr>
        <p:spPr>
          <a:xfrm>
            <a:off x="442801" y="1663200"/>
            <a:ext cx="5400000" cy="349387"/>
          </a:xfrm>
          <a:prstGeom prst="rect">
            <a:avLst/>
          </a:prstGeom>
        </p:spPr>
        <p:txBody>
          <a:bodyPr anchor="t" anchorCtr="0">
            <a:normAutofit/>
          </a:bodyPr>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442800" y="2096704"/>
            <a:ext cx="5400000" cy="4248534"/>
          </a:xfrm>
          <a:prstGeom prst="rect">
            <a:avLst/>
          </a:prstGeom>
        </p:spPr>
        <p:txBody>
          <a:bodyPr/>
          <a:lstStyle>
            <a:lvl1pPr>
              <a:defRPr sz="1800" b="0">
                <a:solidFill>
                  <a:schemeClr val="tx1">
                    <a:lumMod val="10000"/>
                  </a:schemeClr>
                </a:solidFill>
              </a:defRPr>
            </a:lvl1pPr>
            <a:lvl2pPr>
              <a:defRPr sz="1600"/>
            </a:lvl2pPr>
            <a:lvl3pPr>
              <a:defRPr sz="1600"/>
            </a:lvl3pPr>
            <a:lvl4pPr marL="536575" indent="-177800">
              <a:defRPr sz="1600"/>
            </a:lvl4pPr>
            <a:lvl5pPr>
              <a:defRPr sz="1600"/>
            </a:lvl5pPr>
            <a:lvl6pPr>
              <a:defRPr sz="1600"/>
            </a:lvl6pPr>
            <a:lvl7pPr>
              <a:defRPr sz="1600"/>
            </a:lvl7pPr>
            <a:lvl8pPr>
              <a:defRPr sz="1600"/>
            </a:lvl8pPr>
            <a:lvl9pPr>
              <a:defRPr sz="16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p:txBody>
      </p:sp>
      <p:sp>
        <p:nvSpPr>
          <p:cNvPr id="5" name="Textplatzhalter 4"/>
          <p:cNvSpPr>
            <a:spLocks noGrp="1"/>
          </p:cNvSpPr>
          <p:nvPr>
            <p:ph type="body" sz="quarter" idx="3"/>
          </p:nvPr>
        </p:nvSpPr>
        <p:spPr>
          <a:xfrm>
            <a:off x="6348628" y="1663200"/>
            <a:ext cx="5400000" cy="371612"/>
          </a:xfrm>
          <a:prstGeom prst="rect">
            <a:avLst/>
          </a:prstGeom>
        </p:spPr>
        <p:txBody>
          <a:bodyPr anchor="t" anchorCtr="0">
            <a:normAutofit/>
          </a:bodyPr>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348628" y="2096704"/>
            <a:ext cx="5400000" cy="4248534"/>
          </a:xfrm>
          <a:prstGeom prst="rect">
            <a:avLst/>
          </a:prstGeom>
        </p:spPr>
        <p:txBody>
          <a:bodyPr/>
          <a:lstStyle>
            <a:lvl1pPr>
              <a:defRPr sz="1800" b="0">
                <a:solidFill>
                  <a:schemeClr val="tx1">
                    <a:lumMod val="10000"/>
                  </a:schemeClr>
                </a:solidFill>
              </a:defRPr>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p:txBody>
      </p:sp>
      <p:sp>
        <p:nvSpPr>
          <p:cNvPr id="7" name="Datumsplatzhalter 6"/>
          <p:cNvSpPr>
            <a:spLocks noGrp="1"/>
          </p:cNvSpPr>
          <p:nvPr>
            <p:ph type="dt" sz="half" idx="10"/>
          </p:nvPr>
        </p:nvSpPr>
        <p:spPr/>
        <p:txBody>
          <a:bodyPr/>
          <a:lstStyle/>
          <a:p>
            <a:r>
              <a:rPr lang="de-DE" smtClean="0"/>
              <a:t>Datum</a:t>
            </a:r>
            <a:endParaRPr lang="de-DE" dirty="0"/>
          </a:p>
        </p:txBody>
      </p:sp>
      <p:sp>
        <p:nvSpPr>
          <p:cNvPr id="8" name="Fußzeilenplatzhalter 7"/>
          <p:cNvSpPr>
            <a:spLocks noGrp="1"/>
          </p:cNvSpPr>
          <p:nvPr>
            <p:ph type="ftr" sz="quarter" idx="11"/>
          </p:nvPr>
        </p:nvSpPr>
        <p:spPr/>
        <p:txBody>
          <a:bodyPr/>
          <a:lstStyle/>
          <a:p>
            <a:r>
              <a:rPr lang="de-DE" smtClean="0"/>
              <a:t>Kopfzeile</a:t>
            </a:r>
            <a:endParaRPr lang="de-DE" dirty="0" smtClean="0"/>
          </a:p>
        </p:txBody>
      </p:sp>
      <p:sp>
        <p:nvSpPr>
          <p:cNvPr id="9" name="Foliennummernplatzhalter 8"/>
          <p:cNvSpPr>
            <a:spLocks noGrp="1"/>
          </p:cNvSpPr>
          <p:nvPr>
            <p:ph type="sldNum" sz="quarter" idx="12"/>
          </p:nvPr>
        </p:nvSpPr>
        <p:spPr/>
        <p:txBody>
          <a:bodyPr/>
          <a:lstStyle/>
          <a:p>
            <a:fld id="{6E90DB15-F479-43AD-A48C-7C7AA575C533}" type="slidenum">
              <a:rPr lang="de-DE" smtClean="0"/>
              <a:pPr/>
              <a:t>‹Nr.›</a:t>
            </a:fld>
            <a:endParaRPr lang="de-DE" dirty="0"/>
          </a:p>
        </p:txBody>
      </p:sp>
    </p:spTree>
    <p:extLst>
      <p:ext uri="{BB962C8B-B14F-4D97-AF65-F5344CB8AC3E}">
        <p14:creationId xmlns:p14="http://schemas.microsoft.com/office/powerpoint/2010/main" val="687705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42800" y="597600"/>
            <a:ext cx="11305016" cy="828000"/>
          </a:xfrm>
          <a:prstGeom prst="rect">
            <a:avLst/>
          </a:prstGeom>
        </p:spPr>
        <p:txBody>
          <a:bodyPr/>
          <a:lstStyle/>
          <a:p>
            <a:r>
              <a:rPr lang="de-DE" smtClean="0"/>
              <a:t>Titelmasterformat durch Klicken bearbeiten</a:t>
            </a:r>
            <a:endParaRPr lang="de-DE" dirty="0"/>
          </a:p>
        </p:txBody>
      </p:sp>
      <p:sp>
        <p:nvSpPr>
          <p:cNvPr id="3" name="Datumsplatzhalter 2"/>
          <p:cNvSpPr>
            <a:spLocks noGrp="1"/>
          </p:cNvSpPr>
          <p:nvPr>
            <p:ph type="dt" sz="half" idx="10"/>
          </p:nvPr>
        </p:nvSpPr>
        <p:spPr/>
        <p:txBody>
          <a:bodyPr/>
          <a:lstStyle/>
          <a:p>
            <a:r>
              <a:rPr lang="de-DE" smtClean="0"/>
              <a:t>Datum</a:t>
            </a:r>
            <a:endParaRPr lang="de-DE" dirty="0"/>
          </a:p>
        </p:txBody>
      </p:sp>
      <p:sp>
        <p:nvSpPr>
          <p:cNvPr id="4" name="Fußzeilenplatzhalter 3"/>
          <p:cNvSpPr>
            <a:spLocks noGrp="1"/>
          </p:cNvSpPr>
          <p:nvPr>
            <p:ph type="ftr" sz="quarter" idx="11"/>
          </p:nvPr>
        </p:nvSpPr>
        <p:spPr/>
        <p:txBody>
          <a:bodyPr/>
          <a:lstStyle/>
          <a:p>
            <a:r>
              <a:rPr lang="de-DE" smtClean="0"/>
              <a:t>Kopfzeile</a:t>
            </a:r>
            <a:endParaRPr lang="de-DE" dirty="0" smtClean="0"/>
          </a:p>
        </p:txBody>
      </p:sp>
      <p:sp>
        <p:nvSpPr>
          <p:cNvPr id="5" name="Foliennummernplatzhalter 4"/>
          <p:cNvSpPr>
            <a:spLocks noGrp="1"/>
          </p:cNvSpPr>
          <p:nvPr>
            <p:ph type="sldNum" sz="quarter" idx="12"/>
          </p:nvPr>
        </p:nvSpPr>
        <p:spPr/>
        <p:txBody>
          <a:bodyPr/>
          <a:lstStyle/>
          <a:p>
            <a:fld id="{6E90DB15-F479-43AD-A48C-7C7AA575C533}" type="slidenum">
              <a:rPr lang="de-DE" smtClean="0"/>
              <a:pPr/>
              <a:t>‹Nr.›</a:t>
            </a:fld>
            <a:endParaRPr lang="de-DE" dirty="0"/>
          </a:p>
        </p:txBody>
      </p:sp>
    </p:spTree>
    <p:extLst>
      <p:ext uri="{BB962C8B-B14F-4D97-AF65-F5344CB8AC3E}">
        <p14:creationId xmlns:p14="http://schemas.microsoft.com/office/powerpoint/2010/main" val="1647478269"/>
      </p:ext>
    </p:extLst>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Datum</a:t>
            </a:r>
            <a:endParaRPr lang="de-DE" dirty="0"/>
          </a:p>
        </p:txBody>
      </p:sp>
      <p:sp>
        <p:nvSpPr>
          <p:cNvPr id="4" name="Fußzeilenplatzhalter 3"/>
          <p:cNvSpPr>
            <a:spLocks noGrp="1"/>
          </p:cNvSpPr>
          <p:nvPr>
            <p:ph type="ftr" sz="quarter" idx="11"/>
          </p:nvPr>
        </p:nvSpPr>
        <p:spPr/>
        <p:txBody>
          <a:bodyPr/>
          <a:lstStyle/>
          <a:p>
            <a:r>
              <a:rPr lang="de-DE" smtClean="0"/>
              <a:t>Kopfzeile</a:t>
            </a:r>
            <a:endParaRPr lang="de-DE" dirty="0" smtClean="0"/>
          </a:p>
        </p:txBody>
      </p:sp>
      <p:sp>
        <p:nvSpPr>
          <p:cNvPr id="7" name="Foliennummernplatzhalter 6"/>
          <p:cNvSpPr>
            <a:spLocks noGrp="1"/>
          </p:cNvSpPr>
          <p:nvPr>
            <p:ph type="sldNum" sz="quarter" idx="12"/>
          </p:nvPr>
        </p:nvSpPr>
        <p:spPr/>
        <p:txBody>
          <a:bodyPr/>
          <a:lstStyle/>
          <a:p>
            <a:fld id="{6E90DB15-F479-43AD-A48C-7C7AA575C533}" type="slidenum">
              <a:rPr lang="de-DE" smtClean="0"/>
              <a:pPr/>
              <a:t>‹Nr.›</a:t>
            </a:fld>
            <a:endParaRPr lang="de-DE" dirty="0"/>
          </a:p>
        </p:txBody>
      </p:sp>
    </p:spTree>
    <p:extLst>
      <p:ext uri="{BB962C8B-B14F-4D97-AF65-F5344CB8AC3E}">
        <p14:creationId xmlns:p14="http://schemas.microsoft.com/office/powerpoint/2010/main" val="1642923410"/>
      </p:ext>
    </p:extLst>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Datum</a:t>
            </a:r>
            <a:endParaRPr lang="de-DE" dirty="0"/>
          </a:p>
        </p:txBody>
      </p:sp>
      <p:sp>
        <p:nvSpPr>
          <p:cNvPr id="8" name="Foliennummernplatzhalter 7"/>
          <p:cNvSpPr>
            <a:spLocks noGrp="1"/>
          </p:cNvSpPr>
          <p:nvPr>
            <p:ph type="sldNum" sz="quarter" idx="12"/>
          </p:nvPr>
        </p:nvSpPr>
        <p:spPr/>
        <p:txBody>
          <a:bodyPr/>
          <a:lstStyle/>
          <a:p>
            <a:fld id="{6E90DB15-F479-43AD-A48C-7C7AA575C533}" type="slidenum">
              <a:rPr lang="de-DE" smtClean="0"/>
              <a:pPr/>
              <a:t>‹Nr.›</a:t>
            </a:fld>
            <a:endParaRPr lang="de-DE" dirty="0"/>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7544" y="3155547"/>
            <a:ext cx="9436911" cy="539906"/>
          </a:xfrm>
          <a:prstGeom prst="rect">
            <a:avLst/>
          </a:prstGeom>
        </p:spPr>
      </p:pic>
    </p:spTree>
    <p:extLst>
      <p:ext uri="{BB962C8B-B14F-4D97-AF65-F5344CB8AC3E}">
        <p14:creationId xmlns:p14="http://schemas.microsoft.com/office/powerpoint/2010/main" val="2281546371"/>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0253149" y="144639"/>
            <a:ext cx="1493651" cy="412621"/>
          </a:xfrm>
          <a:prstGeom prst="rect">
            <a:avLst/>
          </a:prstGeom>
        </p:spPr>
      </p:pic>
      <p:sp>
        <p:nvSpPr>
          <p:cNvPr id="17" name="Textplatzhalter 16"/>
          <p:cNvSpPr>
            <a:spLocks noGrp="1"/>
          </p:cNvSpPr>
          <p:nvPr>
            <p:ph type="body" idx="1"/>
          </p:nvPr>
        </p:nvSpPr>
        <p:spPr>
          <a:xfrm>
            <a:off x="442800" y="1664232"/>
            <a:ext cx="11305016" cy="4680000"/>
          </a:xfrm>
          <a:prstGeom prst="rect">
            <a:avLst/>
          </a:prstGeom>
        </p:spPr>
        <p:txBody>
          <a:bodyPr vert="horz" lIns="0" tIns="0" rIns="0" bIns="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endParaRPr lang="de-DE" dirty="0"/>
          </a:p>
        </p:txBody>
      </p:sp>
      <p:sp>
        <p:nvSpPr>
          <p:cNvPr id="6" name="Foliennummernplatzhalter 5"/>
          <p:cNvSpPr>
            <a:spLocks noGrp="1"/>
          </p:cNvSpPr>
          <p:nvPr>
            <p:ph type="sldNum" sz="quarter" idx="4"/>
          </p:nvPr>
        </p:nvSpPr>
        <p:spPr>
          <a:xfrm>
            <a:off x="11271160" y="6574431"/>
            <a:ext cx="471204" cy="115067"/>
          </a:xfrm>
          <a:prstGeom prst="rect">
            <a:avLst/>
          </a:prstGeom>
        </p:spPr>
        <p:txBody>
          <a:bodyPr vert="horz" lIns="0" tIns="0" rIns="0" bIns="0" rtlCol="0" anchor="ctr"/>
          <a:lstStyle>
            <a:lvl1pPr algn="ctr">
              <a:defRPr sz="1200" b="0">
                <a:solidFill>
                  <a:srgbClr val="3E3D40"/>
                </a:solidFill>
                <a:latin typeface="+mn-lt"/>
                <a:cs typeface="TisaOT-Bold" panose="02010804040101020102" pitchFamily="50" charset="0"/>
              </a:defRPr>
            </a:lvl1pPr>
          </a:lstStyle>
          <a:p>
            <a:fld id="{6E90DB15-F479-43AD-A48C-7C7AA575C533}" type="slidenum">
              <a:rPr lang="de-DE" smtClean="0"/>
              <a:pPr/>
              <a:t>‹Nr.›</a:t>
            </a:fld>
            <a:endParaRPr lang="de-DE" dirty="0"/>
          </a:p>
        </p:txBody>
      </p:sp>
      <p:sp>
        <p:nvSpPr>
          <p:cNvPr id="22" name="Titelplatzhalter 21"/>
          <p:cNvSpPr>
            <a:spLocks noGrp="1"/>
          </p:cNvSpPr>
          <p:nvPr>
            <p:ph type="title"/>
          </p:nvPr>
        </p:nvSpPr>
        <p:spPr>
          <a:xfrm>
            <a:off x="442800" y="595792"/>
            <a:ext cx="11304000" cy="828000"/>
          </a:xfrm>
          <a:prstGeom prst="rect">
            <a:avLst/>
          </a:prstGeom>
        </p:spPr>
        <p:txBody>
          <a:bodyPr vert="horz" lIns="0" tIns="0" rIns="0" bIns="0" rtlCol="0" anchor="b" anchorCtr="0">
            <a:noAutofit/>
          </a:bodyPr>
          <a:lstStyle/>
          <a:p>
            <a:r>
              <a:rPr lang="de-DE" dirty="0" smtClean="0"/>
              <a:t>Titelmasterformat zweizeilig</a:t>
            </a:r>
            <a:br>
              <a:rPr lang="de-DE" dirty="0" smtClean="0"/>
            </a:br>
            <a:r>
              <a:rPr lang="de-DE" dirty="0" smtClean="0"/>
              <a:t>durch Klicken bearbeiten</a:t>
            </a:r>
            <a:endParaRPr lang="de-DE" dirty="0"/>
          </a:p>
        </p:txBody>
      </p:sp>
      <p:sp>
        <p:nvSpPr>
          <p:cNvPr id="9" name="Fußzeilenplatzhalter 4"/>
          <p:cNvSpPr>
            <a:spLocks noGrp="1"/>
          </p:cNvSpPr>
          <p:nvPr>
            <p:ph type="ftr" sz="quarter" idx="3"/>
          </p:nvPr>
        </p:nvSpPr>
        <p:spPr>
          <a:xfrm>
            <a:off x="442800" y="337438"/>
            <a:ext cx="8640000" cy="180000"/>
          </a:xfrm>
          <a:prstGeom prst="rect">
            <a:avLst/>
          </a:prstGeom>
        </p:spPr>
        <p:txBody>
          <a:bodyPr vert="horz" lIns="0" tIns="0" rIns="0" bIns="0" rtlCol="0" anchor="b" anchorCtr="0"/>
          <a:lstStyle>
            <a:lvl1pPr algn="l">
              <a:defRPr sz="1200" b="0">
                <a:solidFill>
                  <a:srgbClr val="3E3D40"/>
                </a:solidFill>
              </a:defRPr>
            </a:lvl1pPr>
          </a:lstStyle>
          <a:p>
            <a:r>
              <a:rPr lang="de-DE" smtClean="0"/>
              <a:t>Kopfzeile</a:t>
            </a:r>
            <a:endParaRPr lang="de-DE" dirty="0" smtClean="0"/>
          </a:p>
        </p:txBody>
      </p:sp>
      <p:cxnSp>
        <p:nvCxnSpPr>
          <p:cNvPr id="10" name="Gerader Verbinder 29"/>
          <p:cNvCxnSpPr/>
          <p:nvPr/>
        </p:nvCxnSpPr>
        <p:spPr>
          <a:xfrm>
            <a:off x="11324" y="6449378"/>
            <a:ext cx="12192000" cy="0"/>
          </a:xfrm>
          <a:prstGeom prst="line">
            <a:avLst/>
          </a:prstGeom>
          <a:noFill/>
          <a:ln w="22225" cap="rnd" cmpd="sng" algn="ctr">
            <a:solidFill>
              <a:srgbClr val="00406E"/>
            </a:solidFill>
            <a:prstDash val="sysDot"/>
          </a:ln>
          <a:effectLst/>
        </p:spPr>
      </p:cxnSp>
      <p:sp>
        <p:nvSpPr>
          <p:cNvPr id="11" name="Textfeld 10"/>
          <p:cNvSpPr txBox="1"/>
          <p:nvPr/>
        </p:nvSpPr>
        <p:spPr>
          <a:xfrm>
            <a:off x="426848" y="6556702"/>
            <a:ext cx="1508636" cy="184666"/>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0" kern="1200" spc="0" baseline="0" dirty="0" smtClean="0">
                <a:solidFill>
                  <a:srgbClr val="3E3D40"/>
                </a:solidFill>
                <a:latin typeface="Calibri" pitchFamily="34" charset="0"/>
                <a:ea typeface="ＭＳ Ｐゴシック" pitchFamily="68" charset="-128"/>
                <a:cs typeface="TisaOT-Light" panose="02010504030101010102" pitchFamily="50" charset="0"/>
              </a:rPr>
              <a:t>© Rheinmetall AG I</a:t>
            </a:r>
            <a:endParaRPr lang="de-DE" sz="1200" b="0" dirty="0">
              <a:solidFill>
                <a:srgbClr val="3E3D40"/>
              </a:solidFill>
              <a:latin typeface="+mn-lt"/>
            </a:endParaRPr>
          </a:p>
        </p:txBody>
      </p:sp>
      <p:sp>
        <p:nvSpPr>
          <p:cNvPr id="12" name="Datumsplatzhalter 4"/>
          <p:cNvSpPr>
            <a:spLocks noGrp="1"/>
          </p:cNvSpPr>
          <p:nvPr>
            <p:ph type="dt" sz="half" idx="2"/>
          </p:nvPr>
        </p:nvSpPr>
        <p:spPr>
          <a:xfrm>
            <a:off x="1667508" y="6555600"/>
            <a:ext cx="1343769" cy="183600"/>
          </a:xfrm>
          <a:prstGeom prst="rect">
            <a:avLst/>
          </a:prstGeom>
        </p:spPr>
        <p:txBody>
          <a:bodyPr vert="horz" wrap="none" lIns="0" tIns="0" rIns="0" bIns="0" rtlCol="0" anchor="ctr"/>
          <a:lstStyle>
            <a:lvl1pPr algn="l">
              <a:defRPr lang="de-DE" sz="1200" b="0" kern="1200" spc="0" baseline="0" smtClean="0">
                <a:solidFill>
                  <a:srgbClr val="3E3D40"/>
                </a:solidFill>
                <a:latin typeface="Calibri" pitchFamily="34" charset="0"/>
                <a:ea typeface="ＭＳ Ｐゴシック" pitchFamily="68" charset="-128"/>
                <a:cs typeface="TisaOT-Light" panose="02010504030101010102" pitchFamily="50" charset="0"/>
              </a:defRPr>
            </a:lvl1pPr>
          </a:lstStyle>
          <a:p>
            <a:r>
              <a:rPr lang="de-DE" smtClean="0"/>
              <a:t>Datum</a:t>
            </a:r>
            <a:endParaRPr lang="de-DE" dirty="0"/>
          </a:p>
        </p:txBody>
      </p:sp>
    </p:spTree>
    <p:extLst>
      <p:ext uri="{BB962C8B-B14F-4D97-AF65-F5344CB8AC3E}">
        <p14:creationId xmlns:p14="http://schemas.microsoft.com/office/powerpoint/2010/main" val="2063324274"/>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Lst>
  <p:transition spd="slow">
    <p:fade/>
  </p:transition>
  <p:timing>
    <p:tnLst>
      <p:par>
        <p:cTn id="1" dur="indefinite" restart="never" nodeType="tmRoot"/>
      </p:par>
    </p:tnLst>
  </p:timing>
  <p:hf hdr="0"/>
  <p:txStyles>
    <p:titleStyle>
      <a:lvl1pPr algn="l" defTabSz="914400" rtl="0" eaLnBrk="1" latinLnBrk="0" hangingPunct="1">
        <a:lnSpc>
          <a:spcPct val="100000"/>
        </a:lnSpc>
        <a:spcBef>
          <a:spcPct val="0"/>
        </a:spcBef>
        <a:buNone/>
        <a:defRPr sz="2600" b="1" kern="1200" baseline="0">
          <a:solidFill>
            <a:schemeClr val="tx1"/>
          </a:solidFill>
          <a:latin typeface="Calibri" panose="020F0502020204030204" pitchFamily="34" charset="0"/>
          <a:ea typeface="+mj-ea"/>
          <a:cs typeface="+mj-cs"/>
        </a:defRPr>
      </a:lvl1pPr>
    </p:titleStyle>
    <p:bodyStyle>
      <a:lvl1pPr marL="0" marR="0" indent="0" algn="l" defTabSz="914400" rtl="0" eaLnBrk="1" fontAlgn="auto" latinLnBrk="0" hangingPunct="1">
        <a:lnSpc>
          <a:spcPct val="100000"/>
        </a:lnSpc>
        <a:spcBef>
          <a:spcPts val="600"/>
        </a:spcBef>
        <a:spcAft>
          <a:spcPts val="0"/>
        </a:spcAft>
        <a:buClr>
          <a:schemeClr val="tx1">
            <a:lumMod val="10000"/>
          </a:schemeClr>
        </a:buClr>
        <a:buSzTx/>
        <a:buFontTx/>
        <a:buNone/>
        <a:tabLst/>
        <a:defRPr sz="2000" b="0" kern="1200">
          <a:solidFill>
            <a:schemeClr val="tx1"/>
          </a:solidFill>
          <a:latin typeface="+mn-lt"/>
          <a:ea typeface="+mn-ea"/>
          <a:cs typeface="+mn-cs"/>
        </a:defRPr>
      </a:lvl1pPr>
      <a:lvl2pPr marL="177800" marR="0" indent="-177800" algn="l" defTabSz="914400" rtl="0" eaLnBrk="1" fontAlgn="auto" latinLnBrk="0" hangingPunct="1">
        <a:lnSpc>
          <a:spcPct val="100000"/>
        </a:lnSpc>
        <a:spcBef>
          <a:spcPts val="600"/>
        </a:spcBef>
        <a:spcAft>
          <a:spcPts val="0"/>
        </a:spcAft>
        <a:buClr>
          <a:srgbClr val="007EC1"/>
        </a:buClr>
        <a:buSzTx/>
        <a:buFont typeface="Wingdings 2" panose="05020102010507070707" pitchFamily="18" charset="2"/>
        <a:buChar char=""/>
        <a:tabLst/>
        <a:defRPr sz="1800" kern="1200">
          <a:solidFill>
            <a:schemeClr val="tx1"/>
          </a:solidFill>
          <a:latin typeface="+mn-lt"/>
          <a:ea typeface="+mn-ea"/>
          <a:cs typeface="+mn-cs"/>
        </a:defRPr>
      </a:lvl2pPr>
      <a:lvl3pPr marL="358775" marR="0" indent="-179388" algn="l" defTabSz="914400" rtl="0" eaLnBrk="1" fontAlgn="auto" latinLnBrk="0" hangingPunct="1">
        <a:lnSpc>
          <a:spcPct val="100000"/>
        </a:lnSpc>
        <a:spcBef>
          <a:spcPts val="600"/>
        </a:spcBef>
        <a:spcAft>
          <a:spcPts val="0"/>
        </a:spcAft>
        <a:buClr>
          <a:srgbClr val="007EC1"/>
        </a:buClr>
        <a:buSzTx/>
        <a:buFont typeface="Wingdings" panose="05000000000000000000" pitchFamily="2" charset="2"/>
        <a:buChar char="§"/>
        <a:tabLst/>
        <a:defRPr sz="1600" kern="1200">
          <a:solidFill>
            <a:schemeClr val="tx1"/>
          </a:solidFill>
          <a:latin typeface="+mn-lt"/>
          <a:ea typeface="+mn-ea"/>
          <a:cs typeface="+mn-cs"/>
        </a:defRPr>
      </a:lvl3pPr>
      <a:lvl4pPr marL="536575" indent="-177800" algn="l" defTabSz="914400" rtl="0" eaLnBrk="1" latinLnBrk="0" hangingPunct="1">
        <a:lnSpc>
          <a:spcPct val="100000"/>
        </a:lnSpc>
        <a:spcBef>
          <a:spcPts val="600"/>
        </a:spcBef>
        <a:buClr>
          <a:srgbClr val="007EC1"/>
        </a:buClr>
        <a:buFont typeface="Wingdings" panose="05000000000000000000" pitchFamily="2" charset="2"/>
        <a:buChar char="§"/>
        <a:defRPr sz="16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portal.rh-int.de:54401/irj/portal/?NavigationTarget=HLPFS://rh_mein_unternehmen/governance/organigramme_4" TargetMode="External"/><Relationship Id="rId2" Type="http://schemas.openxmlformats.org/officeDocument/2006/relationships/hyperlink" Target="https://portal.kspag.de:52401/irj/portal/?NavigationTarget=HLPFS://_mein_unternehmen/organization_1/organigramme_9" TargetMode="Externa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z="3600" dirty="0" smtClean="0">
                <a:solidFill>
                  <a:schemeClr val="accent1"/>
                </a:solidFill>
                <a:latin typeface="Calibri" panose="020F0502020204030204" pitchFamily="34" charset="0"/>
              </a:rPr>
              <a:t>HR</a:t>
            </a:r>
            <a:r>
              <a:rPr lang="de-DE" sz="3600" dirty="0" smtClean="0">
                <a:solidFill>
                  <a:schemeClr val="bg2"/>
                </a:solidFill>
                <a:latin typeface="Calibri" panose="020F0502020204030204" pitchFamily="34" charset="0"/>
              </a:rPr>
              <a:t>4y</a:t>
            </a:r>
            <a:r>
              <a:rPr lang="de-DE" sz="3600" dirty="0" smtClean="0">
                <a:solidFill>
                  <a:srgbClr val="007EC1"/>
                </a:solidFill>
                <a:latin typeface="Calibri" panose="020F0502020204030204" pitchFamily="34" charset="0"/>
              </a:rPr>
              <a:t>ou</a:t>
            </a:r>
            <a:r>
              <a:rPr lang="de-DE" sz="3600" dirty="0" smtClean="0">
                <a:solidFill>
                  <a:srgbClr val="007EC1"/>
                </a:solidFill>
                <a:latin typeface="Calibri" panose="020F0502020204030204" pitchFamily="34" charset="0"/>
              </a:rPr>
              <a:t/>
            </a:r>
            <a:br>
              <a:rPr lang="de-DE" sz="3600" dirty="0" smtClean="0">
                <a:solidFill>
                  <a:srgbClr val="007EC1"/>
                </a:solidFill>
                <a:latin typeface="Calibri" panose="020F0502020204030204" pitchFamily="34" charset="0"/>
              </a:rPr>
            </a:br>
            <a:r>
              <a:rPr lang="de-DE" sz="3600" dirty="0" smtClean="0">
                <a:solidFill>
                  <a:srgbClr val="00406E"/>
                </a:solidFill>
                <a:latin typeface="Calibri" panose="020F0502020204030204" pitchFamily="34" charset="0"/>
              </a:rPr>
              <a:t>Führungskräfte FAQs</a:t>
            </a:r>
            <a:endParaRPr lang="de-DE" sz="3600" dirty="0">
              <a:solidFill>
                <a:srgbClr val="00406E"/>
              </a:solidFill>
            </a:endParaRPr>
          </a:p>
        </p:txBody>
      </p:sp>
    </p:spTree>
    <p:extLst>
      <p:ext uri="{BB962C8B-B14F-4D97-AF65-F5344CB8AC3E}">
        <p14:creationId xmlns:p14="http://schemas.microsoft.com/office/powerpoint/2010/main" val="1808403166"/>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bgerundete rechteckige Legende 35"/>
          <p:cNvSpPr/>
          <p:nvPr/>
        </p:nvSpPr>
        <p:spPr>
          <a:xfrm rot="21224559">
            <a:off x="4680056" y="2128177"/>
            <a:ext cx="5420790" cy="647293"/>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sp>
        <p:nvSpPr>
          <p:cNvPr id="2" name="Foliennummernplatzhalter 1"/>
          <p:cNvSpPr>
            <a:spLocks noGrp="1"/>
          </p:cNvSpPr>
          <p:nvPr>
            <p:ph type="sldNum" sz="quarter" idx="12"/>
          </p:nvPr>
        </p:nvSpPr>
        <p:spPr/>
        <p:txBody>
          <a:bodyPr/>
          <a:lstStyle/>
          <a:p>
            <a:fld id="{6E90DB15-F479-43AD-A48C-7C7AA575C533}" type="slidenum">
              <a:rPr lang="de-DE" smtClean="0"/>
              <a:pPr/>
              <a:t>10</a:t>
            </a:fld>
            <a:endParaRPr lang="de-DE" dirty="0"/>
          </a:p>
        </p:txBody>
      </p:sp>
      <p:sp>
        <p:nvSpPr>
          <p:cNvPr id="3" name="Titel 2"/>
          <p:cNvSpPr>
            <a:spLocks noGrp="1"/>
          </p:cNvSpPr>
          <p:nvPr>
            <p:ph type="title"/>
          </p:nvPr>
        </p:nvSpPr>
        <p:spPr/>
        <p:txBody>
          <a:bodyPr/>
          <a:lstStyle/>
          <a:p>
            <a:r>
              <a:rPr lang="de-DE" dirty="0" smtClean="0"/>
              <a:t>Startseite / Dashboards</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56995" y="2172128"/>
            <a:ext cx="5085138" cy="523220"/>
          </a:xfrm>
          <a:prstGeom prst="rect">
            <a:avLst/>
          </a:prstGeom>
          <a:noFill/>
        </p:spPr>
        <p:txBody>
          <a:bodyPr wrap="square" rtlCol="0">
            <a:spAutoFit/>
          </a:bodyPr>
          <a:lstStyle/>
          <a:p>
            <a:pPr algn="just">
              <a:buClr>
                <a:schemeClr val="accent3"/>
              </a:buClr>
            </a:pPr>
            <a:r>
              <a:rPr lang="de-DE" sz="1400" dirty="0" smtClean="0">
                <a:solidFill>
                  <a:schemeClr val="bg2"/>
                </a:solidFill>
              </a:rPr>
              <a:t>Die Kachel erscheint auf Ihrer Startseite, wenn das Ereignis nur noch wenige Tage entfernt ist.</a:t>
            </a:r>
            <a:endParaRPr lang="de-DE" sz="1400" dirty="0">
              <a:solidFill>
                <a:schemeClr val="bg2"/>
              </a:solidFill>
            </a:endParaRPr>
          </a:p>
        </p:txBody>
      </p:sp>
      <p:sp>
        <p:nvSpPr>
          <p:cNvPr id="10" name="Abgerundete rechteckige Legende 9"/>
          <p:cNvSpPr/>
          <p:nvPr/>
        </p:nvSpPr>
        <p:spPr>
          <a:xfrm rot="341287">
            <a:off x="2343389" y="1705082"/>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Was tun, wenn als ManagerIn die Geburtstags-Kachel nicht verfügbar ist?</a:t>
            </a:r>
            <a:endParaRPr lang="de-DE" sz="4400" dirty="0">
              <a:solidFill>
                <a:srgbClr val="00406E"/>
              </a:solidFill>
            </a:endParaRPr>
          </a:p>
        </p:txBody>
      </p:sp>
      <p:sp>
        <p:nvSpPr>
          <p:cNvPr id="19" name="Abgerundete rechteckige Legende 18"/>
          <p:cNvSpPr/>
          <p:nvPr/>
        </p:nvSpPr>
        <p:spPr>
          <a:xfrm rot="341287">
            <a:off x="2343388" y="4126998"/>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Werden in den Auswertungen aktuelle Stunden und Urlaubstage angezeigt?</a:t>
            </a:r>
            <a:endParaRPr lang="de-DE" sz="4400" dirty="0">
              <a:solidFill>
                <a:srgbClr val="00406E"/>
              </a:solidFill>
            </a:endParaRPr>
          </a:p>
        </p:txBody>
      </p:sp>
      <p:sp>
        <p:nvSpPr>
          <p:cNvPr id="26" name="Abgerundete rechteckige Legende 25"/>
          <p:cNvSpPr/>
          <p:nvPr/>
        </p:nvSpPr>
        <p:spPr>
          <a:xfrm rot="21224559">
            <a:off x="4704044" y="4519925"/>
            <a:ext cx="5576082" cy="632309"/>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27" name="Gruppieren 26"/>
          <p:cNvGrpSpPr/>
          <p:nvPr/>
        </p:nvGrpSpPr>
        <p:grpSpPr>
          <a:xfrm>
            <a:off x="9855567" y="3859019"/>
            <a:ext cx="609933" cy="592110"/>
            <a:chOff x="1702952" y="1199773"/>
            <a:chExt cx="609933" cy="592110"/>
          </a:xfrm>
        </p:grpSpPr>
        <p:sp>
          <p:nvSpPr>
            <p:cNvPr id="28" name="Flussdiagramm: Verbinder 27"/>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1" name="Textfeld 30"/>
          <p:cNvSpPr txBox="1"/>
          <p:nvPr/>
        </p:nvSpPr>
        <p:spPr>
          <a:xfrm rot="21211966">
            <a:off x="4739700" y="4577937"/>
            <a:ext cx="5336973" cy="523220"/>
          </a:xfrm>
          <a:prstGeom prst="rect">
            <a:avLst/>
          </a:prstGeom>
          <a:noFill/>
        </p:spPr>
        <p:txBody>
          <a:bodyPr wrap="square" rtlCol="0">
            <a:spAutoFit/>
          </a:bodyPr>
          <a:lstStyle/>
          <a:p>
            <a:pPr algn="just">
              <a:buClr>
                <a:schemeClr val="accent3"/>
              </a:buClr>
            </a:pPr>
            <a:r>
              <a:rPr lang="de-DE" sz="1400" dirty="0" smtClean="0">
                <a:solidFill>
                  <a:schemeClr val="bg2"/>
                </a:solidFill>
              </a:rPr>
              <a:t>Da HR4You keine Zeitdaten enthält, können Über-/Arbeitsstunden und Urlaubsansprüche nicht abgebildet werden.</a:t>
            </a:r>
            <a:endParaRPr lang="de-DE" sz="1400" dirty="0">
              <a:solidFill>
                <a:schemeClr val="bg2"/>
              </a:solidFill>
            </a:endParaRPr>
          </a:p>
        </p:txBody>
      </p:sp>
      <p:grpSp>
        <p:nvGrpSpPr>
          <p:cNvPr id="32" name="Gruppieren 31"/>
          <p:cNvGrpSpPr/>
          <p:nvPr/>
        </p:nvGrpSpPr>
        <p:grpSpPr>
          <a:xfrm>
            <a:off x="9722917" y="1600781"/>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uppieren 47"/>
          <p:cNvGrpSpPr/>
          <p:nvPr/>
        </p:nvGrpSpPr>
        <p:grpSpPr>
          <a:xfrm>
            <a:off x="2344474" y="1451496"/>
            <a:ext cx="602654" cy="602654"/>
            <a:chOff x="767045" y="2780595"/>
            <a:chExt cx="602654" cy="602654"/>
          </a:xfrm>
        </p:grpSpPr>
        <p:sp>
          <p:nvSpPr>
            <p:cNvPr id="49" name="Flussdiagramm: Verbinder 48"/>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0" name="Group 493"/>
            <p:cNvGrpSpPr>
              <a:grpSpLocks noChangeAspect="1"/>
            </p:cNvGrpSpPr>
            <p:nvPr/>
          </p:nvGrpSpPr>
          <p:grpSpPr bwMode="gray">
            <a:xfrm>
              <a:off x="767045" y="2780595"/>
              <a:ext cx="602654" cy="602654"/>
              <a:chOff x="6194" y="1960"/>
              <a:chExt cx="340" cy="340"/>
            </a:xfrm>
            <a:solidFill>
              <a:srgbClr val="007EC1"/>
            </a:solidFill>
          </p:grpSpPr>
          <p:sp>
            <p:nvSpPr>
              <p:cNvPr id="51"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uppieren 53"/>
          <p:cNvGrpSpPr/>
          <p:nvPr/>
        </p:nvGrpSpPr>
        <p:grpSpPr>
          <a:xfrm>
            <a:off x="2346829" y="3829424"/>
            <a:ext cx="602654" cy="602654"/>
            <a:chOff x="767045" y="2780595"/>
            <a:chExt cx="602654" cy="602654"/>
          </a:xfrm>
        </p:grpSpPr>
        <p:sp>
          <p:nvSpPr>
            <p:cNvPr id="55" name="Flussdiagramm: Verbinder 54"/>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oup 493"/>
            <p:cNvGrpSpPr>
              <a:grpSpLocks noChangeAspect="1"/>
            </p:cNvGrpSpPr>
            <p:nvPr/>
          </p:nvGrpSpPr>
          <p:grpSpPr bwMode="gray">
            <a:xfrm>
              <a:off x="767045" y="2780595"/>
              <a:ext cx="602654" cy="602654"/>
              <a:chOff x="6194" y="1960"/>
              <a:chExt cx="340" cy="340"/>
            </a:xfrm>
            <a:solidFill>
              <a:srgbClr val="007EC1"/>
            </a:solidFill>
          </p:grpSpPr>
          <p:sp>
            <p:nvSpPr>
              <p:cNvPr id="57"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9"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775630422"/>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bgerundete rechteckige Legende 35"/>
          <p:cNvSpPr/>
          <p:nvPr/>
        </p:nvSpPr>
        <p:spPr>
          <a:xfrm rot="21224559">
            <a:off x="4684025" y="1729438"/>
            <a:ext cx="5420790" cy="3936149"/>
          </a:xfrm>
          <a:prstGeom prst="wedgeRoundRectCallout">
            <a:avLst>
              <a:gd name="adj1" fmla="val 58451"/>
              <a:gd name="adj2" fmla="val 64096"/>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sp>
        <p:nvSpPr>
          <p:cNvPr id="2" name="Foliennummernplatzhalter 1"/>
          <p:cNvSpPr>
            <a:spLocks noGrp="1"/>
          </p:cNvSpPr>
          <p:nvPr>
            <p:ph type="sldNum" sz="quarter" idx="12"/>
          </p:nvPr>
        </p:nvSpPr>
        <p:spPr/>
        <p:txBody>
          <a:bodyPr/>
          <a:lstStyle/>
          <a:p>
            <a:fld id="{6E90DB15-F479-43AD-A48C-7C7AA575C533}" type="slidenum">
              <a:rPr lang="de-DE" smtClean="0"/>
              <a:pPr/>
              <a:t>11</a:t>
            </a:fld>
            <a:endParaRPr lang="de-DE" dirty="0"/>
          </a:p>
        </p:txBody>
      </p:sp>
      <p:sp>
        <p:nvSpPr>
          <p:cNvPr id="3" name="Titel 2"/>
          <p:cNvSpPr>
            <a:spLocks noGrp="1"/>
          </p:cNvSpPr>
          <p:nvPr>
            <p:ph type="title"/>
          </p:nvPr>
        </p:nvSpPr>
        <p:spPr/>
        <p:txBody>
          <a:bodyPr/>
          <a:lstStyle/>
          <a:p>
            <a:r>
              <a:rPr lang="de-DE" dirty="0" smtClean="0"/>
              <a:t>Startseite / Dashboards</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56995" y="1912110"/>
            <a:ext cx="5085138" cy="2031325"/>
          </a:xfrm>
          <a:prstGeom prst="rect">
            <a:avLst/>
          </a:prstGeom>
          <a:noFill/>
        </p:spPr>
        <p:txBody>
          <a:bodyPr wrap="square" rtlCol="0">
            <a:spAutoFit/>
          </a:bodyPr>
          <a:lstStyle/>
          <a:p>
            <a:pPr marL="285750" indent="-285750" algn="just">
              <a:buClr>
                <a:schemeClr val="accent3"/>
              </a:buClr>
              <a:buFont typeface="Arial" panose="020B0604020202020204" pitchFamily="34" charset="0"/>
              <a:buChar char="•"/>
            </a:pPr>
            <a:r>
              <a:rPr lang="de-DE" sz="1400" dirty="0" smtClean="0">
                <a:solidFill>
                  <a:schemeClr val="bg2"/>
                </a:solidFill>
              </a:rPr>
              <a:t>Im Management-Organigramm besteht die Möglichkeit, sich nur direkt unterstellte oder nur Matrix-Mitarbeitende anzeigen zu lassen</a:t>
            </a:r>
          </a:p>
          <a:p>
            <a:pPr marL="285750" indent="-285750" algn="just">
              <a:buClr>
                <a:schemeClr val="accent3"/>
              </a:buClr>
              <a:buFont typeface="Arial" panose="020B0604020202020204" pitchFamily="34" charset="0"/>
              <a:buChar char="•"/>
            </a:pPr>
            <a:r>
              <a:rPr lang="de-DE" sz="1400" dirty="0" smtClean="0">
                <a:solidFill>
                  <a:schemeClr val="bg2"/>
                </a:solidFill>
              </a:rPr>
              <a:t>Die Anzeige ist der Tatsache geschuldet, dass </a:t>
            </a:r>
            <a:r>
              <a:rPr lang="de-DE" sz="1400" dirty="0" smtClean="0">
                <a:solidFill>
                  <a:schemeClr val="bg2"/>
                </a:solidFill>
              </a:rPr>
              <a:t>HR4you </a:t>
            </a:r>
            <a:r>
              <a:rPr lang="de-DE" sz="1400" dirty="0" smtClean="0">
                <a:solidFill>
                  <a:schemeClr val="bg2"/>
                </a:solidFill>
              </a:rPr>
              <a:t>beide Berichtslinien abbildet. Da sie sich in sehr häufig überschneiden, erscheint die Anzeige häufig wie eine Dopplung</a:t>
            </a:r>
          </a:p>
          <a:p>
            <a:pPr marL="285750" indent="-285750" algn="just">
              <a:buClr>
                <a:schemeClr val="accent3"/>
              </a:buClr>
              <a:buFont typeface="Arial" panose="020B0604020202020204" pitchFamily="34" charset="0"/>
              <a:buChar char="•"/>
            </a:pPr>
            <a:r>
              <a:rPr lang="de-DE" sz="1400" dirty="0" smtClean="0">
                <a:solidFill>
                  <a:schemeClr val="bg2"/>
                </a:solidFill>
              </a:rPr>
              <a:t>Direkt = funktional</a:t>
            </a:r>
          </a:p>
          <a:p>
            <a:pPr marL="285750" indent="-285750" algn="just">
              <a:buClr>
                <a:schemeClr val="accent3"/>
              </a:buClr>
              <a:buFont typeface="Arial" panose="020B0604020202020204" pitchFamily="34" charset="0"/>
              <a:buChar char="•"/>
            </a:pPr>
            <a:r>
              <a:rPr lang="de-DE" sz="1400" dirty="0" smtClean="0">
                <a:solidFill>
                  <a:schemeClr val="bg2"/>
                </a:solidFill>
              </a:rPr>
              <a:t>Matrix = disziplinarisch</a:t>
            </a:r>
            <a:endParaRPr lang="de-DE" sz="1400" dirty="0">
              <a:solidFill>
                <a:schemeClr val="bg2"/>
              </a:solidFill>
            </a:endParaRPr>
          </a:p>
        </p:txBody>
      </p:sp>
      <p:sp>
        <p:nvSpPr>
          <p:cNvPr id="10" name="Abgerundete rechteckige Legende 9"/>
          <p:cNvSpPr/>
          <p:nvPr/>
        </p:nvSpPr>
        <p:spPr>
          <a:xfrm rot="341287">
            <a:off x="2343389" y="2199115"/>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Unter „My Team“ sind die direkt unterstellten Mitarbeitenden doppelt enthalten: Als „Direct“ und als „Matrix“ – ist das korrekt?</a:t>
            </a:r>
            <a:endParaRPr lang="de-DE" sz="4400" dirty="0">
              <a:solidFill>
                <a:srgbClr val="00406E"/>
              </a:solidFill>
            </a:endParaRPr>
          </a:p>
        </p:txBody>
      </p:sp>
      <p:grpSp>
        <p:nvGrpSpPr>
          <p:cNvPr id="32" name="Gruppieren 31"/>
          <p:cNvGrpSpPr/>
          <p:nvPr/>
        </p:nvGrpSpPr>
        <p:grpSpPr>
          <a:xfrm>
            <a:off x="9339955" y="1150083"/>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pic>
        <p:nvPicPr>
          <p:cNvPr id="16" name="Grafik 15"/>
          <p:cNvPicPr>
            <a:picLocks noChangeAspect="1"/>
          </p:cNvPicPr>
          <p:nvPr/>
        </p:nvPicPr>
        <p:blipFill>
          <a:blip r:embed="rId2"/>
          <a:stretch>
            <a:fillRect/>
          </a:stretch>
        </p:blipFill>
        <p:spPr>
          <a:xfrm rot="21227748">
            <a:off x="7204155" y="3150222"/>
            <a:ext cx="2329358" cy="2247722"/>
          </a:xfrm>
          <a:prstGeom prst="rect">
            <a:avLst/>
          </a:prstGeom>
          <a:effectLst>
            <a:outerShdw blurRad="50800" dist="38100" dir="2700000" algn="tl" rotWithShape="0">
              <a:prstClr val="black">
                <a:alpha val="40000"/>
              </a:prstClr>
            </a:outerShdw>
          </a:effectLst>
        </p:spPr>
      </p:pic>
      <p:grpSp>
        <p:nvGrpSpPr>
          <p:cNvPr id="26" name="Gruppieren 25"/>
          <p:cNvGrpSpPr/>
          <p:nvPr/>
        </p:nvGrpSpPr>
        <p:grpSpPr>
          <a:xfrm>
            <a:off x="2043483" y="1801290"/>
            <a:ext cx="602654" cy="602654"/>
            <a:chOff x="767045" y="2780595"/>
            <a:chExt cx="602654" cy="602654"/>
          </a:xfrm>
        </p:grpSpPr>
        <p:sp>
          <p:nvSpPr>
            <p:cNvPr id="27" name="Flussdiagramm: Verbinder 26"/>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oup 493"/>
            <p:cNvGrpSpPr>
              <a:grpSpLocks noChangeAspect="1"/>
            </p:cNvGrpSpPr>
            <p:nvPr/>
          </p:nvGrpSpPr>
          <p:grpSpPr bwMode="gray">
            <a:xfrm>
              <a:off x="767045" y="2780595"/>
              <a:ext cx="602654" cy="602654"/>
              <a:chOff x="6194" y="1960"/>
              <a:chExt cx="340" cy="340"/>
            </a:xfrm>
            <a:solidFill>
              <a:srgbClr val="007EC1"/>
            </a:solidFill>
          </p:grpSpPr>
          <p:sp>
            <p:nvSpPr>
              <p:cNvPr id="29"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31"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80364699"/>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E90DB15-F479-43AD-A48C-7C7AA575C533}" type="slidenum">
              <a:rPr lang="de-DE" smtClean="0"/>
              <a:pPr/>
              <a:t>12</a:t>
            </a:fld>
            <a:endParaRPr lang="de-DE" dirty="0"/>
          </a:p>
        </p:txBody>
      </p:sp>
      <p:sp>
        <p:nvSpPr>
          <p:cNvPr id="3" name="Titel 2"/>
          <p:cNvSpPr>
            <a:spLocks noGrp="1"/>
          </p:cNvSpPr>
          <p:nvPr>
            <p:ph type="title"/>
          </p:nvPr>
        </p:nvSpPr>
        <p:spPr/>
        <p:txBody>
          <a:bodyPr/>
          <a:lstStyle/>
          <a:p>
            <a:r>
              <a:rPr lang="de-DE" dirty="0" smtClean="0"/>
              <a:t>Startseite / Dashboards</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56995" y="2172128"/>
            <a:ext cx="5085138" cy="523220"/>
          </a:xfrm>
          <a:prstGeom prst="rect">
            <a:avLst/>
          </a:prstGeom>
          <a:noFill/>
        </p:spPr>
        <p:txBody>
          <a:bodyPr wrap="square" rtlCol="0">
            <a:spAutoFit/>
          </a:bodyPr>
          <a:lstStyle/>
          <a:p>
            <a:pPr algn="just">
              <a:buClr>
                <a:schemeClr val="accent3"/>
              </a:buClr>
            </a:pPr>
            <a:r>
              <a:rPr lang="de-DE" sz="1400" dirty="0" smtClean="0">
                <a:solidFill>
                  <a:schemeClr val="bg2"/>
                </a:solidFill>
              </a:rPr>
              <a:t>In der Teamübersicht wird aufgrund im Rahmen einer globalen Einstellung nur die erste Ebene dargestellt. </a:t>
            </a:r>
            <a:endParaRPr lang="de-DE" sz="1400" dirty="0">
              <a:solidFill>
                <a:schemeClr val="bg2"/>
              </a:solidFill>
            </a:endParaRPr>
          </a:p>
        </p:txBody>
      </p:sp>
      <p:sp>
        <p:nvSpPr>
          <p:cNvPr id="10" name="Abgerundete rechteckige Legende 9"/>
          <p:cNvSpPr/>
          <p:nvPr/>
        </p:nvSpPr>
        <p:spPr>
          <a:xfrm rot="341287">
            <a:off x="2343389" y="1705082"/>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Wie viele Hierarchieebenen werden im Manager Dashboard angezeigt?</a:t>
            </a:r>
            <a:endParaRPr lang="de-DE" sz="4400" dirty="0">
              <a:solidFill>
                <a:srgbClr val="00406E"/>
              </a:solidFill>
            </a:endParaRPr>
          </a:p>
        </p:txBody>
      </p:sp>
      <p:sp>
        <p:nvSpPr>
          <p:cNvPr id="19" name="Abgerundete rechteckige Legende 18"/>
          <p:cNvSpPr/>
          <p:nvPr/>
        </p:nvSpPr>
        <p:spPr>
          <a:xfrm rot="341287">
            <a:off x="2343388" y="4126998"/>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Werden in den Auswertungen aktuelle Stunden und Urlaubstage angezeigt?</a:t>
            </a:r>
            <a:endParaRPr lang="de-DE" sz="4400" dirty="0">
              <a:solidFill>
                <a:srgbClr val="00406E"/>
              </a:solidFill>
            </a:endParaRPr>
          </a:p>
        </p:txBody>
      </p:sp>
      <p:sp>
        <p:nvSpPr>
          <p:cNvPr id="26" name="Abgerundete rechteckige Legende 25"/>
          <p:cNvSpPr/>
          <p:nvPr/>
        </p:nvSpPr>
        <p:spPr>
          <a:xfrm rot="21224559">
            <a:off x="4704044" y="4519925"/>
            <a:ext cx="5576082" cy="632309"/>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27" name="Gruppieren 26"/>
          <p:cNvGrpSpPr/>
          <p:nvPr/>
        </p:nvGrpSpPr>
        <p:grpSpPr>
          <a:xfrm>
            <a:off x="9855567" y="3859019"/>
            <a:ext cx="609933" cy="592110"/>
            <a:chOff x="1702952" y="1199773"/>
            <a:chExt cx="609933" cy="592110"/>
          </a:xfrm>
        </p:grpSpPr>
        <p:sp>
          <p:nvSpPr>
            <p:cNvPr id="28" name="Flussdiagramm: Verbinder 27"/>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1" name="Textfeld 30"/>
          <p:cNvSpPr txBox="1"/>
          <p:nvPr/>
        </p:nvSpPr>
        <p:spPr>
          <a:xfrm rot="21211966">
            <a:off x="4739700" y="4577937"/>
            <a:ext cx="5336973" cy="523220"/>
          </a:xfrm>
          <a:prstGeom prst="rect">
            <a:avLst/>
          </a:prstGeom>
          <a:noFill/>
        </p:spPr>
        <p:txBody>
          <a:bodyPr wrap="square" rtlCol="0">
            <a:spAutoFit/>
          </a:bodyPr>
          <a:lstStyle/>
          <a:p>
            <a:pPr algn="just">
              <a:buClr>
                <a:schemeClr val="accent3"/>
              </a:buClr>
            </a:pPr>
            <a:r>
              <a:rPr lang="de-DE" sz="1400" dirty="0" smtClean="0">
                <a:solidFill>
                  <a:schemeClr val="bg2"/>
                </a:solidFill>
              </a:rPr>
              <a:t>Da </a:t>
            </a:r>
            <a:r>
              <a:rPr lang="de-DE" sz="1400" dirty="0" smtClean="0">
                <a:solidFill>
                  <a:schemeClr val="bg2"/>
                </a:solidFill>
              </a:rPr>
              <a:t>HR4you </a:t>
            </a:r>
            <a:r>
              <a:rPr lang="de-DE" sz="1400" dirty="0" smtClean="0">
                <a:solidFill>
                  <a:schemeClr val="bg2"/>
                </a:solidFill>
              </a:rPr>
              <a:t>keine Zeitdaten enthält, können Über-/Arbeitsstunden und Urlaubsansprüche nicht abgebildet werden.</a:t>
            </a:r>
            <a:endParaRPr lang="de-DE" sz="1400" dirty="0">
              <a:solidFill>
                <a:schemeClr val="bg2"/>
              </a:solidFill>
            </a:endParaRPr>
          </a:p>
        </p:txBody>
      </p:sp>
      <p:sp>
        <p:nvSpPr>
          <p:cNvPr id="36" name="Abgerundete rechteckige Legende 35"/>
          <p:cNvSpPr/>
          <p:nvPr/>
        </p:nvSpPr>
        <p:spPr>
          <a:xfrm rot="21224559">
            <a:off x="4602961" y="2138314"/>
            <a:ext cx="5420790" cy="647293"/>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32" name="Gruppieren 31"/>
          <p:cNvGrpSpPr/>
          <p:nvPr/>
        </p:nvGrpSpPr>
        <p:grpSpPr>
          <a:xfrm>
            <a:off x="9639061" y="1612540"/>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uppieren 47"/>
          <p:cNvGrpSpPr/>
          <p:nvPr/>
        </p:nvGrpSpPr>
        <p:grpSpPr>
          <a:xfrm>
            <a:off x="2343648" y="1451496"/>
            <a:ext cx="602654" cy="602654"/>
            <a:chOff x="767045" y="2780595"/>
            <a:chExt cx="602654" cy="602654"/>
          </a:xfrm>
        </p:grpSpPr>
        <p:sp>
          <p:nvSpPr>
            <p:cNvPr id="49" name="Flussdiagramm: Verbinder 48"/>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0" name="Group 493"/>
            <p:cNvGrpSpPr>
              <a:grpSpLocks noChangeAspect="1"/>
            </p:cNvGrpSpPr>
            <p:nvPr/>
          </p:nvGrpSpPr>
          <p:grpSpPr bwMode="gray">
            <a:xfrm>
              <a:off x="767045" y="2780595"/>
              <a:ext cx="602654" cy="602654"/>
              <a:chOff x="6194" y="1960"/>
              <a:chExt cx="340" cy="340"/>
            </a:xfrm>
            <a:solidFill>
              <a:srgbClr val="007EC1"/>
            </a:solidFill>
          </p:grpSpPr>
          <p:sp>
            <p:nvSpPr>
              <p:cNvPr id="51"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uppieren 53"/>
          <p:cNvGrpSpPr/>
          <p:nvPr/>
        </p:nvGrpSpPr>
        <p:grpSpPr>
          <a:xfrm>
            <a:off x="2355392" y="3828932"/>
            <a:ext cx="602654" cy="602654"/>
            <a:chOff x="767045" y="2780595"/>
            <a:chExt cx="602654" cy="602654"/>
          </a:xfrm>
        </p:grpSpPr>
        <p:sp>
          <p:nvSpPr>
            <p:cNvPr id="55" name="Flussdiagramm: Verbinder 54"/>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oup 493"/>
            <p:cNvGrpSpPr>
              <a:grpSpLocks noChangeAspect="1"/>
            </p:cNvGrpSpPr>
            <p:nvPr/>
          </p:nvGrpSpPr>
          <p:grpSpPr bwMode="gray">
            <a:xfrm>
              <a:off x="767045" y="2780595"/>
              <a:ext cx="602654" cy="602654"/>
              <a:chOff x="6194" y="1960"/>
              <a:chExt cx="340" cy="340"/>
            </a:xfrm>
            <a:solidFill>
              <a:srgbClr val="007EC1"/>
            </a:solidFill>
          </p:grpSpPr>
          <p:sp>
            <p:nvSpPr>
              <p:cNvPr id="57"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9"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866094647"/>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E90DB15-F479-43AD-A48C-7C7AA575C533}" type="slidenum">
              <a:rPr lang="de-DE" smtClean="0"/>
              <a:pPr/>
              <a:t>13</a:t>
            </a:fld>
            <a:endParaRPr lang="de-DE" dirty="0"/>
          </a:p>
        </p:txBody>
      </p:sp>
      <p:sp>
        <p:nvSpPr>
          <p:cNvPr id="3" name="Titel 2"/>
          <p:cNvSpPr>
            <a:spLocks noGrp="1"/>
          </p:cNvSpPr>
          <p:nvPr>
            <p:ph type="title"/>
          </p:nvPr>
        </p:nvSpPr>
        <p:spPr>
          <a:xfrm>
            <a:off x="1415480" y="3248487"/>
            <a:ext cx="8928992" cy="576064"/>
          </a:xfrm>
        </p:spPr>
        <p:txBody>
          <a:bodyPr/>
          <a:lstStyle/>
          <a:p>
            <a:r>
              <a:rPr lang="de-DE" sz="6000" dirty="0" smtClean="0"/>
              <a:t>Organigramme / Planstellen</a:t>
            </a:r>
            <a:endParaRPr lang="de-DE" sz="5400" dirty="0"/>
          </a:p>
        </p:txBody>
      </p:sp>
      <p:sp>
        <p:nvSpPr>
          <p:cNvPr id="5" name="Fußzeilenplatzhalter 4"/>
          <p:cNvSpPr>
            <a:spLocks noGrp="1"/>
          </p:cNvSpPr>
          <p:nvPr>
            <p:ph type="ftr" sz="quarter" idx="11"/>
          </p:nvPr>
        </p:nvSpPr>
        <p:spPr/>
        <p:txBody>
          <a:bodyPr/>
          <a:lstStyle/>
          <a:p>
            <a:r>
              <a:rPr lang="en-US" dirty="0" smtClean="0"/>
              <a:t>HR4you </a:t>
            </a:r>
            <a:r>
              <a:rPr lang="en-US" dirty="0"/>
              <a:t>FAQs</a:t>
            </a:r>
          </a:p>
        </p:txBody>
      </p:sp>
      <p:sp>
        <p:nvSpPr>
          <p:cNvPr id="6" name="Datumsplatzhalter 5"/>
          <p:cNvSpPr>
            <a:spLocks noGrp="1"/>
          </p:cNvSpPr>
          <p:nvPr>
            <p:ph type="dt" sz="half" idx="2"/>
          </p:nvPr>
        </p:nvSpPr>
        <p:spPr/>
        <p:txBody>
          <a:bodyPr/>
          <a:lstStyle/>
          <a:p>
            <a:r>
              <a:rPr lang="en-US" dirty="0" smtClean="0"/>
              <a:t>Neuss | November 2021</a:t>
            </a:r>
            <a:endParaRPr lang="de-DE" dirty="0"/>
          </a:p>
        </p:txBody>
      </p:sp>
    </p:spTree>
    <p:extLst>
      <p:ext uri="{BB962C8B-B14F-4D97-AF65-F5344CB8AC3E}">
        <p14:creationId xmlns:p14="http://schemas.microsoft.com/office/powerpoint/2010/main" val="3298595552"/>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E90DB15-F479-43AD-A48C-7C7AA575C533}" type="slidenum">
              <a:rPr lang="de-DE" smtClean="0"/>
              <a:pPr/>
              <a:t>14</a:t>
            </a:fld>
            <a:endParaRPr lang="de-DE" dirty="0"/>
          </a:p>
        </p:txBody>
      </p:sp>
      <p:sp>
        <p:nvSpPr>
          <p:cNvPr id="3" name="Titel 2"/>
          <p:cNvSpPr>
            <a:spLocks noGrp="1"/>
          </p:cNvSpPr>
          <p:nvPr>
            <p:ph type="title"/>
          </p:nvPr>
        </p:nvSpPr>
        <p:spPr/>
        <p:txBody>
          <a:bodyPr/>
          <a:lstStyle/>
          <a:p>
            <a:r>
              <a:rPr lang="de-DE" dirty="0" smtClean="0"/>
              <a:t>Organigramme / Planstellen</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56995" y="2172128"/>
            <a:ext cx="5085138" cy="523220"/>
          </a:xfrm>
          <a:prstGeom prst="rect">
            <a:avLst/>
          </a:prstGeom>
          <a:noFill/>
        </p:spPr>
        <p:txBody>
          <a:bodyPr wrap="square" rtlCol="0">
            <a:spAutoFit/>
          </a:bodyPr>
          <a:lstStyle/>
          <a:p>
            <a:pPr algn="just">
              <a:buClr>
                <a:schemeClr val="accent3"/>
              </a:buClr>
            </a:pPr>
            <a:r>
              <a:rPr lang="de-DE" sz="1400" dirty="0" smtClean="0">
                <a:solidFill>
                  <a:schemeClr val="bg2"/>
                </a:solidFill>
              </a:rPr>
              <a:t>Ja, dieser Umstand stellt einen der zentralen Mehrwerte von SuccessFactors dar.</a:t>
            </a:r>
            <a:endParaRPr lang="de-DE" sz="1400" dirty="0">
              <a:solidFill>
                <a:schemeClr val="bg2"/>
              </a:solidFill>
            </a:endParaRPr>
          </a:p>
        </p:txBody>
      </p:sp>
      <p:sp>
        <p:nvSpPr>
          <p:cNvPr id="10" name="Abgerundete rechteckige Legende 9"/>
          <p:cNvSpPr/>
          <p:nvPr/>
        </p:nvSpPr>
        <p:spPr>
          <a:xfrm rot="341287">
            <a:off x="2343389" y="1705082"/>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Ist es möglich, im System auch globale fachlich zugeordnete Mitarbeitende abzubilden?</a:t>
            </a:r>
            <a:endParaRPr lang="de-DE" sz="4400" dirty="0">
              <a:solidFill>
                <a:srgbClr val="00406E"/>
              </a:solidFill>
            </a:endParaRPr>
          </a:p>
        </p:txBody>
      </p:sp>
      <p:sp>
        <p:nvSpPr>
          <p:cNvPr id="19" name="Abgerundete rechteckige Legende 18"/>
          <p:cNvSpPr/>
          <p:nvPr/>
        </p:nvSpPr>
        <p:spPr>
          <a:xfrm rot="341287">
            <a:off x="2343388" y="4126998"/>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Welches Organigramm zeigt die „Legal View“, welches die „Management View“ an?</a:t>
            </a:r>
            <a:endParaRPr lang="de-DE" sz="4400" dirty="0">
              <a:solidFill>
                <a:srgbClr val="00406E"/>
              </a:solidFill>
            </a:endParaRPr>
          </a:p>
        </p:txBody>
      </p:sp>
      <p:sp>
        <p:nvSpPr>
          <p:cNvPr id="26" name="Abgerundete rechteckige Legende 25"/>
          <p:cNvSpPr/>
          <p:nvPr/>
        </p:nvSpPr>
        <p:spPr>
          <a:xfrm rot="21224559">
            <a:off x="4704044" y="4519925"/>
            <a:ext cx="5576082" cy="632309"/>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27" name="Gruppieren 26"/>
          <p:cNvGrpSpPr/>
          <p:nvPr/>
        </p:nvGrpSpPr>
        <p:grpSpPr>
          <a:xfrm>
            <a:off x="9855567" y="3859019"/>
            <a:ext cx="609933" cy="592110"/>
            <a:chOff x="1702952" y="1199773"/>
            <a:chExt cx="609933" cy="592110"/>
          </a:xfrm>
        </p:grpSpPr>
        <p:sp>
          <p:nvSpPr>
            <p:cNvPr id="28" name="Flussdiagramm: Verbinder 27"/>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1" name="Textfeld 30"/>
          <p:cNvSpPr txBox="1"/>
          <p:nvPr/>
        </p:nvSpPr>
        <p:spPr>
          <a:xfrm rot="21211966">
            <a:off x="4739700" y="4577937"/>
            <a:ext cx="5336973" cy="523220"/>
          </a:xfrm>
          <a:prstGeom prst="rect">
            <a:avLst/>
          </a:prstGeom>
          <a:noFill/>
        </p:spPr>
        <p:txBody>
          <a:bodyPr wrap="square" rtlCol="0">
            <a:spAutoFit/>
          </a:bodyPr>
          <a:lstStyle/>
          <a:p>
            <a:pPr algn="just">
              <a:buClr>
                <a:schemeClr val="accent3"/>
              </a:buClr>
            </a:pPr>
            <a:r>
              <a:rPr lang="de-DE" sz="1400" dirty="0" smtClean="0">
                <a:solidFill>
                  <a:schemeClr val="bg2"/>
                </a:solidFill>
              </a:rPr>
              <a:t>HR4You stellt beide Sichtweisen dar. Der externe OrgManager der Firma Ingentis bildet die funktionale Sichtweise ab.</a:t>
            </a:r>
            <a:endParaRPr lang="de-DE" sz="1400" dirty="0">
              <a:solidFill>
                <a:schemeClr val="bg2"/>
              </a:solidFill>
            </a:endParaRPr>
          </a:p>
        </p:txBody>
      </p:sp>
      <p:sp>
        <p:nvSpPr>
          <p:cNvPr id="36" name="Abgerundete rechteckige Legende 35"/>
          <p:cNvSpPr/>
          <p:nvPr/>
        </p:nvSpPr>
        <p:spPr>
          <a:xfrm rot="21224559">
            <a:off x="4616521" y="2138314"/>
            <a:ext cx="5420790" cy="647293"/>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32" name="Gruppieren 31"/>
          <p:cNvGrpSpPr/>
          <p:nvPr/>
        </p:nvGrpSpPr>
        <p:grpSpPr>
          <a:xfrm>
            <a:off x="9722917" y="1600781"/>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uppieren 47"/>
          <p:cNvGrpSpPr/>
          <p:nvPr/>
        </p:nvGrpSpPr>
        <p:grpSpPr>
          <a:xfrm>
            <a:off x="2318604" y="1352246"/>
            <a:ext cx="602654" cy="602654"/>
            <a:chOff x="767045" y="2780595"/>
            <a:chExt cx="602654" cy="602654"/>
          </a:xfrm>
        </p:grpSpPr>
        <p:sp>
          <p:nvSpPr>
            <p:cNvPr id="49" name="Flussdiagramm: Verbinder 48"/>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0" name="Group 493"/>
            <p:cNvGrpSpPr>
              <a:grpSpLocks noChangeAspect="1"/>
            </p:cNvGrpSpPr>
            <p:nvPr/>
          </p:nvGrpSpPr>
          <p:grpSpPr bwMode="gray">
            <a:xfrm>
              <a:off x="767045" y="2780595"/>
              <a:ext cx="602654" cy="602654"/>
              <a:chOff x="6194" y="1960"/>
              <a:chExt cx="340" cy="340"/>
            </a:xfrm>
            <a:solidFill>
              <a:srgbClr val="007EC1"/>
            </a:solidFill>
          </p:grpSpPr>
          <p:sp>
            <p:nvSpPr>
              <p:cNvPr id="51"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uppieren 53"/>
          <p:cNvGrpSpPr/>
          <p:nvPr/>
        </p:nvGrpSpPr>
        <p:grpSpPr>
          <a:xfrm>
            <a:off x="2310619" y="3706470"/>
            <a:ext cx="602654" cy="602654"/>
            <a:chOff x="767045" y="2780595"/>
            <a:chExt cx="602654" cy="602654"/>
          </a:xfrm>
        </p:grpSpPr>
        <p:sp>
          <p:nvSpPr>
            <p:cNvPr id="55" name="Flussdiagramm: Verbinder 54"/>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oup 493"/>
            <p:cNvGrpSpPr>
              <a:grpSpLocks noChangeAspect="1"/>
            </p:cNvGrpSpPr>
            <p:nvPr/>
          </p:nvGrpSpPr>
          <p:grpSpPr bwMode="gray">
            <a:xfrm>
              <a:off x="767045" y="2780595"/>
              <a:ext cx="602654" cy="602654"/>
              <a:chOff x="6194" y="1960"/>
              <a:chExt cx="340" cy="340"/>
            </a:xfrm>
            <a:solidFill>
              <a:srgbClr val="007EC1"/>
            </a:solidFill>
          </p:grpSpPr>
          <p:sp>
            <p:nvSpPr>
              <p:cNvPr id="57"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9"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516561575"/>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bgerundete rechteckige Legende 35"/>
          <p:cNvSpPr/>
          <p:nvPr/>
        </p:nvSpPr>
        <p:spPr>
          <a:xfrm rot="21224559">
            <a:off x="4611378" y="1568077"/>
            <a:ext cx="5420790" cy="2432013"/>
          </a:xfrm>
          <a:prstGeom prst="wedgeRoundRectCallout">
            <a:avLst>
              <a:gd name="adj1" fmla="val 38133"/>
              <a:gd name="adj2" fmla="val 60851"/>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sp>
        <p:nvSpPr>
          <p:cNvPr id="2" name="Foliennummernplatzhalter 1"/>
          <p:cNvSpPr>
            <a:spLocks noGrp="1"/>
          </p:cNvSpPr>
          <p:nvPr>
            <p:ph type="sldNum" sz="quarter" idx="12"/>
          </p:nvPr>
        </p:nvSpPr>
        <p:spPr/>
        <p:txBody>
          <a:bodyPr/>
          <a:lstStyle/>
          <a:p>
            <a:fld id="{6E90DB15-F479-43AD-A48C-7C7AA575C533}" type="slidenum">
              <a:rPr lang="de-DE" smtClean="0"/>
              <a:pPr/>
              <a:t>15</a:t>
            </a:fld>
            <a:endParaRPr lang="de-DE" dirty="0"/>
          </a:p>
        </p:txBody>
      </p:sp>
      <p:sp>
        <p:nvSpPr>
          <p:cNvPr id="3" name="Titel 2"/>
          <p:cNvSpPr>
            <a:spLocks noGrp="1"/>
          </p:cNvSpPr>
          <p:nvPr>
            <p:ph type="title"/>
          </p:nvPr>
        </p:nvSpPr>
        <p:spPr/>
        <p:txBody>
          <a:bodyPr/>
          <a:lstStyle/>
          <a:p>
            <a:r>
              <a:rPr lang="de-DE" dirty="0" smtClean="0"/>
              <a:t>Organigramme / Planstellen</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56996" y="1705540"/>
            <a:ext cx="5085138" cy="2246769"/>
          </a:xfrm>
          <a:prstGeom prst="rect">
            <a:avLst/>
          </a:prstGeom>
          <a:noFill/>
        </p:spPr>
        <p:txBody>
          <a:bodyPr wrap="square" rtlCol="0">
            <a:spAutoFit/>
          </a:bodyPr>
          <a:lstStyle/>
          <a:p>
            <a:pPr marL="285750" indent="-285750" algn="just">
              <a:buClr>
                <a:schemeClr val="accent3"/>
              </a:buClr>
              <a:buFont typeface="Arial" panose="020B0604020202020204" pitchFamily="34" charset="0"/>
              <a:buChar char="•"/>
            </a:pPr>
            <a:r>
              <a:rPr lang="de-DE" sz="1400" dirty="0" smtClean="0">
                <a:solidFill>
                  <a:schemeClr val="bg2"/>
                </a:solidFill>
              </a:rPr>
              <a:t>Verantwortliche für die Personaldaten: Lokale HR Abteilungen</a:t>
            </a:r>
          </a:p>
          <a:p>
            <a:pPr marL="285750" indent="-285750" algn="just">
              <a:buClr>
                <a:schemeClr val="accent3"/>
              </a:buClr>
              <a:buFont typeface="Arial" panose="020B0604020202020204" pitchFamily="34" charset="0"/>
              <a:buChar char="•"/>
            </a:pPr>
            <a:r>
              <a:rPr lang="de-DE" sz="1400" dirty="0" smtClean="0">
                <a:solidFill>
                  <a:schemeClr val="bg2"/>
                </a:solidFill>
              </a:rPr>
              <a:t>Verantwortliche für OM-Daten:</a:t>
            </a:r>
          </a:p>
          <a:p>
            <a:pPr marL="742950" lvl="1" indent="-285750" algn="just">
              <a:buClr>
                <a:schemeClr val="accent3"/>
              </a:buClr>
              <a:buFont typeface="Arial" panose="020B0604020202020204" pitchFamily="34" charset="0"/>
              <a:buChar char="•"/>
            </a:pPr>
            <a:r>
              <a:rPr lang="de-DE" sz="1400" dirty="0" smtClean="0">
                <a:solidFill>
                  <a:schemeClr val="bg2"/>
                </a:solidFill>
              </a:rPr>
              <a:t>P54: </a:t>
            </a:r>
            <a:r>
              <a:rPr lang="de-DE" sz="1400" dirty="0">
                <a:solidFill>
                  <a:schemeClr val="bg2"/>
                </a:solidFill>
                <a:hlinkClick r:id="rId2"/>
              </a:rPr>
              <a:t>https://portal.kspag.de:52401/irj/portal/?NavigationTarget=HLPFS://_mein_unternehmen/organization_1/organigramme_9</a:t>
            </a:r>
            <a:endParaRPr lang="de-DE" sz="1400" dirty="0">
              <a:solidFill>
                <a:schemeClr val="bg2"/>
              </a:solidFill>
            </a:endParaRPr>
          </a:p>
          <a:p>
            <a:pPr marL="742950" lvl="1" indent="-285750">
              <a:buClr>
                <a:schemeClr val="accent3"/>
              </a:buClr>
              <a:buFont typeface="Arial" panose="020B0604020202020204" pitchFamily="34" charset="0"/>
              <a:buChar char="•"/>
            </a:pPr>
            <a:r>
              <a:rPr lang="de-DE" sz="1400" dirty="0" smtClean="0">
                <a:solidFill>
                  <a:schemeClr val="bg2"/>
                </a:solidFill>
              </a:rPr>
              <a:t>P82:</a:t>
            </a:r>
            <a:br>
              <a:rPr lang="de-DE" sz="1400" dirty="0" smtClean="0">
                <a:solidFill>
                  <a:schemeClr val="bg2"/>
                </a:solidFill>
              </a:rPr>
            </a:br>
            <a:r>
              <a:rPr lang="de-DE" sz="1400" dirty="0" smtClean="0">
                <a:solidFill>
                  <a:schemeClr val="bg2"/>
                </a:solidFill>
                <a:hlinkClick r:id="rId3"/>
              </a:rPr>
              <a:t>https</a:t>
            </a:r>
            <a:r>
              <a:rPr lang="de-DE" sz="1400" dirty="0">
                <a:solidFill>
                  <a:schemeClr val="bg2"/>
                </a:solidFill>
                <a:hlinkClick r:id="rId3"/>
              </a:rPr>
              <a:t>://</a:t>
            </a:r>
            <a:r>
              <a:rPr lang="de-DE" sz="1400" dirty="0" smtClean="0">
                <a:solidFill>
                  <a:schemeClr val="bg2"/>
                </a:solidFill>
                <a:hlinkClick r:id="rId3"/>
              </a:rPr>
              <a:t>portal.rhint.de:54401/irj/portal</a:t>
            </a:r>
            <a:r>
              <a:rPr lang="de-DE" sz="1400" dirty="0">
                <a:solidFill>
                  <a:schemeClr val="bg2"/>
                </a:solidFill>
                <a:hlinkClick r:id="rId3"/>
              </a:rPr>
              <a:t>/?NavigationTarget=HLPFS://rh_mein_unternehmen/governance/organigramme_4</a:t>
            </a:r>
            <a:endParaRPr lang="de-DE" sz="1400" dirty="0">
              <a:solidFill>
                <a:schemeClr val="bg2"/>
              </a:solidFill>
            </a:endParaRPr>
          </a:p>
        </p:txBody>
      </p:sp>
      <p:sp>
        <p:nvSpPr>
          <p:cNvPr id="10" name="Abgerundete rechteckige Legende 9"/>
          <p:cNvSpPr/>
          <p:nvPr/>
        </p:nvSpPr>
        <p:spPr>
          <a:xfrm rot="341287">
            <a:off x="2343389" y="1705082"/>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Wer pflegt die Daten und im speziellen die Organigramme? Wo kann man Fehler melden?</a:t>
            </a:r>
            <a:endParaRPr lang="de-DE" sz="4400" dirty="0">
              <a:solidFill>
                <a:srgbClr val="00406E"/>
              </a:solidFill>
            </a:endParaRPr>
          </a:p>
        </p:txBody>
      </p:sp>
      <p:sp>
        <p:nvSpPr>
          <p:cNvPr id="19" name="Abgerundete rechteckige Legende 18"/>
          <p:cNvSpPr/>
          <p:nvPr/>
        </p:nvSpPr>
        <p:spPr>
          <a:xfrm rot="341287">
            <a:off x="2343388" y="4391950"/>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Werden bei Anlage einer Planstelle auf gleicher Ebene alle Einstellungen der Originalplanstelle vererbt?</a:t>
            </a:r>
            <a:endParaRPr lang="de-DE" sz="4400" dirty="0">
              <a:solidFill>
                <a:srgbClr val="00406E"/>
              </a:solidFill>
            </a:endParaRPr>
          </a:p>
        </p:txBody>
      </p:sp>
      <p:sp>
        <p:nvSpPr>
          <p:cNvPr id="26" name="Abgerundete rechteckige Legende 25"/>
          <p:cNvSpPr/>
          <p:nvPr/>
        </p:nvSpPr>
        <p:spPr>
          <a:xfrm rot="21224559">
            <a:off x="4704044" y="4726941"/>
            <a:ext cx="5576082" cy="632309"/>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27" name="Gruppieren 26"/>
          <p:cNvGrpSpPr/>
          <p:nvPr/>
        </p:nvGrpSpPr>
        <p:grpSpPr>
          <a:xfrm>
            <a:off x="9782054" y="4028142"/>
            <a:ext cx="609933" cy="592110"/>
            <a:chOff x="1702952" y="1199773"/>
            <a:chExt cx="609933" cy="592110"/>
          </a:xfrm>
        </p:grpSpPr>
        <p:sp>
          <p:nvSpPr>
            <p:cNvPr id="28" name="Flussdiagramm: Verbinder 27"/>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1" name="Textfeld 30"/>
          <p:cNvSpPr txBox="1"/>
          <p:nvPr/>
        </p:nvSpPr>
        <p:spPr>
          <a:xfrm rot="21211966">
            <a:off x="4739700" y="4784953"/>
            <a:ext cx="5336973" cy="523220"/>
          </a:xfrm>
          <a:prstGeom prst="rect">
            <a:avLst/>
          </a:prstGeom>
          <a:noFill/>
        </p:spPr>
        <p:txBody>
          <a:bodyPr wrap="square" rtlCol="0">
            <a:spAutoFit/>
          </a:bodyPr>
          <a:lstStyle/>
          <a:p>
            <a:pPr algn="just">
              <a:buClr>
                <a:schemeClr val="accent3"/>
              </a:buClr>
            </a:pPr>
            <a:r>
              <a:rPr lang="de-DE" sz="1400" dirty="0" smtClean="0">
                <a:solidFill>
                  <a:schemeClr val="bg2"/>
                </a:solidFill>
              </a:rPr>
              <a:t>Bis auf den Titel werden alle Einstellungen der Originalplanstelle übernommen.</a:t>
            </a:r>
            <a:endParaRPr lang="de-DE" sz="1400" dirty="0">
              <a:solidFill>
                <a:schemeClr val="bg2"/>
              </a:solidFill>
            </a:endParaRPr>
          </a:p>
        </p:txBody>
      </p:sp>
      <p:grpSp>
        <p:nvGrpSpPr>
          <p:cNvPr id="32" name="Gruppieren 31"/>
          <p:cNvGrpSpPr/>
          <p:nvPr/>
        </p:nvGrpSpPr>
        <p:grpSpPr>
          <a:xfrm>
            <a:off x="9458368" y="1144255"/>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uppieren 47"/>
          <p:cNvGrpSpPr/>
          <p:nvPr/>
        </p:nvGrpSpPr>
        <p:grpSpPr>
          <a:xfrm>
            <a:off x="2310723" y="1317834"/>
            <a:ext cx="602654" cy="602654"/>
            <a:chOff x="767045" y="2780595"/>
            <a:chExt cx="602654" cy="602654"/>
          </a:xfrm>
        </p:grpSpPr>
        <p:sp>
          <p:nvSpPr>
            <p:cNvPr id="49" name="Flussdiagramm: Verbinder 48"/>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0" name="Group 493"/>
            <p:cNvGrpSpPr>
              <a:grpSpLocks noChangeAspect="1"/>
            </p:cNvGrpSpPr>
            <p:nvPr/>
          </p:nvGrpSpPr>
          <p:grpSpPr bwMode="gray">
            <a:xfrm>
              <a:off x="767045" y="2780595"/>
              <a:ext cx="602654" cy="602654"/>
              <a:chOff x="6194" y="1960"/>
              <a:chExt cx="340" cy="340"/>
            </a:xfrm>
            <a:solidFill>
              <a:srgbClr val="007EC1"/>
            </a:solidFill>
          </p:grpSpPr>
          <p:sp>
            <p:nvSpPr>
              <p:cNvPr id="51"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uppieren 53"/>
          <p:cNvGrpSpPr/>
          <p:nvPr/>
        </p:nvGrpSpPr>
        <p:grpSpPr>
          <a:xfrm>
            <a:off x="2195568" y="3989072"/>
            <a:ext cx="602654" cy="602654"/>
            <a:chOff x="767045" y="2780595"/>
            <a:chExt cx="602654" cy="602654"/>
          </a:xfrm>
        </p:grpSpPr>
        <p:sp>
          <p:nvSpPr>
            <p:cNvPr id="55" name="Flussdiagramm: Verbinder 54"/>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oup 493"/>
            <p:cNvGrpSpPr>
              <a:grpSpLocks noChangeAspect="1"/>
            </p:cNvGrpSpPr>
            <p:nvPr/>
          </p:nvGrpSpPr>
          <p:grpSpPr bwMode="gray">
            <a:xfrm>
              <a:off x="767045" y="2780595"/>
              <a:ext cx="602654" cy="602654"/>
              <a:chOff x="6194" y="1960"/>
              <a:chExt cx="340" cy="340"/>
            </a:xfrm>
            <a:solidFill>
              <a:srgbClr val="007EC1"/>
            </a:solidFill>
          </p:grpSpPr>
          <p:sp>
            <p:nvSpPr>
              <p:cNvPr id="57"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9"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868858966"/>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bgerundete rechteckige Legende 35"/>
          <p:cNvSpPr/>
          <p:nvPr/>
        </p:nvSpPr>
        <p:spPr>
          <a:xfrm rot="21224559">
            <a:off x="4767014" y="1631409"/>
            <a:ext cx="5420790" cy="1603717"/>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sp>
        <p:nvSpPr>
          <p:cNvPr id="2" name="Foliennummernplatzhalter 1"/>
          <p:cNvSpPr>
            <a:spLocks noGrp="1"/>
          </p:cNvSpPr>
          <p:nvPr>
            <p:ph type="sldNum" sz="quarter" idx="12"/>
          </p:nvPr>
        </p:nvSpPr>
        <p:spPr/>
        <p:txBody>
          <a:bodyPr/>
          <a:lstStyle/>
          <a:p>
            <a:fld id="{6E90DB15-F479-43AD-A48C-7C7AA575C533}" type="slidenum">
              <a:rPr lang="de-DE" smtClean="0"/>
              <a:pPr/>
              <a:t>16</a:t>
            </a:fld>
            <a:endParaRPr lang="de-DE" dirty="0"/>
          </a:p>
        </p:txBody>
      </p:sp>
      <p:sp>
        <p:nvSpPr>
          <p:cNvPr id="3" name="Titel 2"/>
          <p:cNvSpPr>
            <a:spLocks noGrp="1"/>
          </p:cNvSpPr>
          <p:nvPr>
            <p:ph type="title"/>
          </p:nvPr>
        </p:nvSpPr>
        <p:spPr/>
        <p:txBody>
          <a:bodyPr/>
          <a:lstStyle/>
          <a:p>
            <a:r>
              <a:rPr lang="de-DE" dirty="0" smtClean="0"/>
              <a:t>Organigramme / Planstellen</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768926" y="1848964"/>
            <a:ext cx="5085138" cy="1169551"/>
          </a:xfrm>
          <a:prstGeom prst="rect">
            <a:avLst/>
          </a:prstGeom>
          <a:noFill/>
        </p:spPr>
        <p:txBody>
          <a:bodyPr wrap="square" rtlCol="0">
            <a:spAutoFit/>
          </a:bodyPr>
          <a:lstStyle/>
          <a:p>
            <a:pPr algn="just">
              <a:buClr>
                <a:schemeClr val="accent3"/>
              </a:buClr>
            </a:pPr>
            <a:r>
              <a:rPr lang="de-DE" sz="1400" dirty="0" smtClean="0">
                <a:solidFill>
                  <a:schemeClr val="bg2"/>
                </a:solidFill>
              </a:rPr>
              <a:t>Zur Einführung von einheitlichen Bezeichnungen wird in Kürze der sog. </a:t>
            </a:r>
            <a:r>
              <a:rPr lang="de-DE" sz="1400" i="1" dirty="0" smtClean="0">
                <a:solidFill>
                  <a:schemeClr val="bg2"/>
                </a:solidFill>
              </a:rPr>
              <a:t>HR Ordnungsrahmen </a:t>
            </a:r>
            <a:r>
              <a:rPr lang="de-DE" sz="1400" dirty="0" smtClean="0">
                <a:solidFill>
                  <a:schemeClr val="bg2"/>
                </a:solidFill>
              </a:rPr>
              <a:t>eingeführt. Diese Titel werden dann in HR4You flächendeckend hinterlegt.</a:t>
            </a:r>
          </a:p>
          <a:p>
            <a:pPr algn="just">
              <a:buClr>
                <a:schemeClr val="accent3"/>
              </a:buClr>
            </a:pPr>
            <a:r>
              <a:rPr lang="de-DE" sz="1400" dirty="0" smtClean="0">
                <a:solidFill>
                  <a:schemeClr val="bg2"/>
                </a:solidFill>
              </a:rPr>
              <a:t>Die Titel im Ordnungsrahmen werden mit den Management Leveln verknüpft sein.</a:t>
            </a:r>
            <a:endParaRPr lang="de-DE" sz="1400" dirty="0">
              <a:solidFill>
                <a:schemeClr val="bg2"/>
              </a:solidFill>
            </a:endParaRPr>
          </a:p>
        </p:txBody>
      </p:sp>
      <p:sp>
        <p:nvSpPr>
          <p:cNvPr id="10" name="Abgerundete rechteckige Legende 9"/>
          <p:cNvSpPr/>
          <p:nvPr/>
        </p:nvSpPr>
        <p:spPr>
          <a:xfrm rot="341287">
            <a:off x="2301934" y="1517985"/>
            <a:ext cx="2189370" cy="2433291"/>
          </a:xfrm>
          <a:prstGeom prst="wedgeRoundRectCallout">
            <a:avLst>
              <a:gd name="adj1" fmla="val -83798"/>
              <a:gd name="adj2" fmla="val 49748"/>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Es schien viele Freitextfelder bei den Positionsbezeichnungen gegeben zu haben. Sollten nicht einheitliche Bezeichnungen wie Manager, Senior Manager, Vice President etc. eingeführt werden?</a:t>
            </a:r>
            <a:endParaRPr lang="de-DE" sz="4400" dirty="0">
              <a:solidFill>
                <a:srgbClr val="00406E"/>
              </a:solidFill>
            </a:endParaRPr>
          </a:p>
        </p:txBody>
      </p:sp>
      <p:sp>
        <p:nvSpPr>
          <p:cNvPr id="19" name="Abgerundete rechteckige Legende 18"/>
          <p:cNvSpPr/>
          <p:nvPr/>
        </p:nvSpPr>
        <p:spPr>
          <a:xfrm rot="341287">
            <a:off x="2343388" y="4391950"/>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Sollten Planstellen nicht besser zentral nach Freigabe eingerichtet werden?</a:t>
            </a:r>
            <a:endParaRPr lang="de-DE" sz="4400" dirty="0">
              <a:solidFill>
                <a:srgbClr val="00406E"/>
              </a:solidFill>
            </a:endParaRPr>
          </a:p>
        </p:txBody>
      </p:sp>
      <p:sp>
        <p:nvSpPr>
          <p:cNvPr id="26" name="Abgerundete rechteckige Legende 25"/>
          <p:cNvSpPr/>
          <p:nvPr/>
        </p:nvSpPr>
        <p:spPr>
          <a:xfrm rot="21224559">
            <a:off x="4703865" y="4424112"/>
            <a:ext cx="5576082" cy="1234694"/>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27" name="Gruppieren 26"/>
          <p:cNvGrpSpPr/>
          <p:nvPr/>
        </p:nvGrpSpPr>
        <p:grpSpPr>
          <a:xfrm>
            <a:off x="9632655" y="3839240"/>
            <a:ext cx="609933" cy="592110"/>
            <a:chOff x="1702952" y="1199773"/>
            <a:chExt cx="609933" cy="592110"/>
          </a:xfrm>
        </p:grpSpPr>
        <p:sp>
          <p:nvSpPr>
            <p:cNvPr id="28" name="Flussdiagramm: Verbinder 27"/>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1" name="Textfeld 30"/>
          <p:cNvSpPr txBox="1"/>
          <p:nvPr/>
        </p:nvSpPr>
        <p:spPr>
          <a:xfrm rot="21211966">
            <a:off x="4739700" y="4461788"/>
            <a:ext cx="5336973" cy="1169551"/>
          </a:xfrm>
          <a:prstGeom prst="rect">
            <a:avLst/>
          </a:prstGeom>
          <a:noFill/>
        </p:spPr>
        <p:txBody>
          <a:bodyPr wrap="square" rtlCol="0">
            <a:spAutoFit/>
          </a:bodyPr>
          <a:lstStyle/>
          <a:p>
            <a:pPr algn="just">
              <a:buClr>
                <a:schemeClr val="accent3"/>
              </a:buClr>
            </a:pPr>
            <a:r>
              <a:rPr lang="de-DE" sz="1400" dirty="0" smtClean="0">
                <a:solidFill>
                  <a:schemeClr val="bg2"/>
                </a:solidFill>
              </a:rPr>
              <a:t>Diese Möglichkeit gibt es auch.</a:t>
            </a:r>
          </a:p>
          <a:p>
            <a:pPr algn="just">
              <a:buClr>
                <a:schemeClr val="accent3"/>
              </a:buClr>
            </a:pPr>
            <a:r>
              <a:rPr lang="de-DE" sz="1400" dirty="0" smtClean="0">
                <a:solidFill>
                  <a:schemeClr val="bg2"/>
                </a:solidFill>
              </a:rPr>
              <a:t>HR4you </a:t>
            </a:r>
            <a:r>
              <a:rPr lang="de-DE" sz="1400" dirty="0" smtClean="0">
                <a:solidFill>
                  <a:schemeClr val="bg2"/>
                </a:solidFill>
              </a:rPr>
              <a:t>bietet den Führungskräften zusätzlich aber an, die initiale Beantragung über das System vorzunehmen.</a:t>
            </a:r>
          </a:p>
          <a:p>
            <a:pPr algn="just">
              <a:buClr>
                <a:schemeClr val="accent3"/>
              </a:buClr>
            </a:pPr>
            <a:r>
              <a:rPr lang="de-DE" sz="1400" dirty="0" smtClean="0">
                <a:solidFill>
                  <a:schemeClr val="bg2"/>
                </a:solidFill>
              </a:rPr>
              <a:t>Nichtsdestotrotz besteht die Option, die Planstellen ohne Genehmigungsworkflow über HR einspielen zu lassen</a:t>
            </a:r>
            <a:endParaRPr lang="de-DE" sz="1400" dirty="0">
              <a:solidFill>
                <a:schemeClr val="bg2"/>
              </a:solidFill>
            </a:endParaRPr>
          </a:p>
        </p:txBody>
      </p:sp>
      <p:grpSp>
        <p:nvGrpSpPr>
          <p:cNvPr id="32" name="Gruppieren 31"/>
          <p:cNvGrpSpPr/>
          <p:nvPr/>
        </p:nvGrpSpPr>
        <p:grpSpPr>
          <a:xfrm>
            <a:off x="9662531" y="1194487"/>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uppieren 47"/>
          <p:cNvGrpSpPr/>
          <p:nvPr/>
        </p:nvGrpSpPr>
        <p:grpSpPr>
          <a:xfrm>
            <a:off x="2351950" y="1226878"/>
            <a:ext cx="602654" cy="602654"/>
            <a:chOff x="767045" y="2780595"/>
            <a:chExt cx="602654" cy="602654"/>
          </a:xfrm>
        </p:grpSpPr>
        <p:sp>
          <p:nvSpPr>
            <p:cNvPr id="49" name="Flussdiagramm: Verbinder 48"/>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0" name="Group 493"/>
            <p:cNvGrpSpPr>
              <a:grpSpLocks noChangeAspect="1"/>
            </p:cNvGrpSpPr>
            <p:nvPr/>
          </p:nvGrpSpPr>
          <p:grpSpPr bwMode="gray">
            <a:xfrm>
              <a:off x="767045" y="2780595"/>
              <a:ext cx="602654" cy="602654"/>
              <a:chOff x="6194" y="1960"/>
              <a:chExt cx="340" cy="340"/>
            </a:xfrm>
            <a:solidFill>
              <a:srgbClr val="007EC1"/>
            </a:solidFill>
          </p:grpSpPr>
          <p:sp>
            <p:nvSpPr>
              <p:cNvPr id="51"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uppieren 53"/>
          <p:cNvGrpSpPr/>
          <p:nvPr/>
        </p:nvGrpSpPr>
        <p:grpSpPr>
          <a:xfrm>
            <a:off x="2307710" y="4085869"/>
            <a:ext cx="602654" cy="602654"/>
            <a:chOff x="767045" y="2780595"/>
            <a:chExt cx="602654" cy="602654"/>
          </a:xfrm>
        </p:grpSpPr>
        <p:sp>
          <p:nvSpPr>
            <p:cNvPr id="55" name="Flussdiagramm: Verbinder 54"/>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oup 493"/>
            <p:cNvGrpSpPr>
              <a:grpSpLocks noChangeAspect="1"/>
            </p:cNvGrpSpPr>
            <p:nvPr/>
          </p:nvGrpSpPr>
          <p:grpSpPr bwMode="gray">
            <a:xfrm>
              <a:off x="767045" y="2780595"/>
              <a:ext cx="602654" cy="602654"/>
              <a:chOff x="6194" y="1960"/>
              <a:chExt cx="340" cy="340"/>
            </a:xfrm>
            <a:solidFill>
              <a:srgbClr val="007EC1"/>
            </a:solidFill>
          </p:grpSpPr>
          <p:sp>
            <p:nvSpPr>
              <p:cNvPr id="57"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9"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891225525"/>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E90DB15-F479-43AD-A48C-7C7AA575C533}" type="slidenum">
              <a:rPr lang="de-DE" smtClean="0"/>
              <a:pPr/>
              <a:t>17</a:t>
            </a:fld>
            <a:endParaRPr lang="de-DE" dirty="0"/>
          </a:p>
        </p:txBody>
      </p:sp>
      <p:sp>
        <p:nvSpPr>
          <p:cNvPr id="3" name="Titel 2"/>
          <p:cNvSpPr>
            <a:spLocks noGrp="1"/>
          </p:cNvSpPr>
          <p:nvPr>
            <p:ph type="title"/>
          </p:nvPr>
        </p:nvSpPr>
        <p:spPr/>
        <p:txBody>
          <a:bodyPr/>
          <a:lstStyle/>
          <a:p>
            <a:r>
              <a:rPr lang="de-DE" dirty="0" smtClean="0"/>
              <a:t>Organigramme / Planstellen</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56995" y="1741242"/>
            <a:ext cx="5085138" cy="1384995"/>
          </a:xfrm>
          <a:prstGeom prst="rect">
            <a:avLst/>
          </a:prstGeom>
          <a:noFill/>
        </p:spPr>
        <p:txBody>
          <a:bodyPr wrap="square" rtlCol="0">
            <a:spAutoFit/>
          </a:bodyPr>
          <a:lstStyle/>
          <a:p>
            <a:pPr algn="just">
              <a:buClr>
                <a:schemeClr val="accent3"/>
              </a:buClr>
            </a:pPr>
            <a:r>
              <a:rPr lang="de-DE" sz="1400" dirty="0" smtClean="0">
                <a:solidFill>
                  <a:schemeClr val="bg2"/>
                </a:solidFill>
              </a:rPr>
              <a:t>Führungskräften ist es grundsätzlich möglich, Planstellen selbst anzulegen (außer VS und W+A). Der Genehmigungsworkflow involviert bei diesem Prozess dann den verantwortlichen HR Division Head.</a:t>
            </a:r>
          </a:p>
          <a:p>
            <a:pPr algn="just">
              <a:buClr>
                <a:schemeClr val="accent3"/>
              </a:buClr>
            </a:pPr>
            <a:r>
              <a:rPr lang="de-DE" sz="1400" dirty="0" smtClean="0">
                <a:solidFill>
                  <a:schemeClr val="bg2"/>
                </a:solidFill>
              </a:rPr>
              <a:t>Lokale Prozesse können bei der zuständigen HR Abteilung angefragt werden und bleiben von HR4You unberührt.</a:t>
            </a:r>
            <a:endParaRPr lang="de-DE" sz="1400" dirty="0">
              <a:solidFill>
                <a:schemeClr val="bg2"/>
              </a:solidFill>
            </a:endParaRPr>
          </a:p>
        </p:txBody>
      </p:sp>
      <p:sp>
        <p:nvSpPr>
          <p:cNvPr id="10" name="Abgerundete rechteckige Legende 9"/>
          <p:cNvSpPr/>
          <p:nvPr/>
        </p:nvSpPr>
        <p:spPr>
          <a:xfrm rot="341287">
            <a:off x="2333549" y="1597965"/>
            <a:ext cx="2074413" cy="2014299"/>
          </a:xfrm>
          <a:prstGeom prst="wedgeRoundRectCallout">
            <a:avLst>
              <a:gd name="adj1" fmla="val -60810"/>
              <a:gd name="adj2" fmla="val 71712"/>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Können alle ManagerInnen Planstellen hinterlegen? Wie ist der Prozess definiert, wenn innerhalb einer Division zentrale Genehmigungen erforderlich sind?</a:t>
            </a:r>
            <a:endParaRPr lang="de-DE" sz="4400" dirty="0">
              <a:solidFill>
                <a:srgbClr val="00406E"/>
              </a:solidFill>
            </a:endParaRPr>
          </a:p>
        </p:txBody>
      </p:sp>
      <p:sp>
        <p:nvSpPr>
          <p:cNvPr id="19" name="Abgerundete rechteckige Legende 18"/>
          <p:cNvSpPr/>
          <p:nvPr/>
        </p:nvSpPr>
        <p:spPr>
          <a:xfrm rot="341287">
            <a:off x="2343388" y="4391950"/>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Wird eine angelegte Planstelle direkt im SAP OM (P54) hinterlegt?</a:t>
            </a:r>
            <a:endParaRPr lang="de-DE" sz="4400" dirty="0">
              <a:solidFill>
                <a:srgbClr val="00406E"/>
              </a:solidFill>
            </a:endParaRPr>
          </a:p>
        </p:txBody>
      </p:sp>
      <p:sp>
        <p:nvSpPr>
          <p:cNvPr id="26" name="Abgerundete rechteckige Legende 25"/>
          <p:cNvSpPr/>
          <p:nvPr/>
        </p:nvSpPr>
        <p:spPr>
          <a:xfrm rot="21224559">
            <a:off x="4704044" y="4726941"/>
            <a:ext cx="5576082" cy="632309"/>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27" name="Gruppieren 26"/>
          <p:cNvGrpSpPr/>
          <p:nvPr/>
        </p:nvGrpSpPr>
        <p:grpSpPr>
          <a:xfrm>
            <a:off x="9782054" y="4028142"/>
            <a:ext cx="609933" cy="592110"/>
            <a:chOff x="1702952" y="1199773"/>
            <a:chExt cx="609933" cy="592110"/>
          </a:xfrm>
        </p:grpSpPr>
        <p:sp>
          <p:nvSpPr>
            <p:cNvPr id="28" name="Flussdiagramm: Verbinder 27"/>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1" name="Textfeld 30"/>
          <p:cNvSpPr txBox="1"/>
          <p:nvPr/>
        </p:nvSpPr>
        <p:spPr>
          <a:xfrm rot="21211966">
            <a:off x="4739700" y="4784953"/>
            <a:ext cx="5336973" cy="523220"/>
          </a:xfrm>
          <a:prstGeom prst="rect">
            <a:avLst/>
          </a:prstGeom>
          <a:noFill/>
        </p:spPr>
        <p:txBody>
          <a:bodyPr wrap="square" rtlCol="0">
            <a:spAutoFit/>
          </a:bodyPr>
          <a:lstStyle/>
          <a:p>
            <a:pPr algn="just">
              <a:buClr>
                <a:schemeClr val="accent3"/>
              </a:buClr>
            </a:pPr>
            <a:r>
              <a:rPr lang="de-DE" sz="1400" dirty="0" smtClean="0">
                <a:solidFill>
                  <a:schemeClr val="bg2"/>
                </a:solidFill>
              </a:rPr>
              <a:t>Ja, die in HR4You angelegte Planstelle wird über die Schnittstelle nach SAP übertragen.</a:t>
            </a:r>
            <a:endParaRPr lang="de-DE" sz="1400" dirty="0">
              <a:solidFill>
                <a:schemeClr val="bg2"/>
              </a:solidFill>
            </a:endParaRPr>
          </a:p>
        </p:txBody>
      </p:sp>
      <p:sp>
        <p:nvSpPr>
          <p:cNvPr id="36" name="Abgerundete rechteckige Legende 35"/>
          <p:cNvSpPr/>
          <p:nvPr/>
        </p:nvSpPr>
        <p:spPr>
          <a:xfrm rot="21224559">
            <a:off x="4655510" y="1631386"/>
            <a:ext cx="5420790" cy="1611566"/>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32" name="Gruppieren 31"/>
          <p:cNvGrpSpPr/>
          <p:nvPr/>
        </p:nvGrpSpPr>
        <p:grpSpPr>
          <a:xfrm>
            <a:off x="9552384" y="1180706"/>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uppieren 47"/>
          <p:cNvGrpSpPr/>
          <p:nvPr/>
        </p:nvGrpSpPr>
        <p:grpSpPr>
          <a:xfrm>
            <a:off x="2312026" y="1318178"/>
            <a:ext cx="602654" cy="602654"/>
            <a:chOff x="767045" y="2780595"/>
            <a:chExt cx="602654" cy="602654"/>
          </a:xfrm>
        </p:grpSpPr>
        <p:sp>
          <p:nvSpPr>
            <p:cNvPr id="49" name="Flussdiagramm: Verbinder 48"/>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0" name="Group 493"/>
            <p:cNvGrpSpPr>
              <a:grpSpLocks noChangeAspect="1"/>
            </p:cNvGrpSpPr>
            <p:nvPr/>
          </p:nvGrpSpPr>
          <p:grpSpPr bwMode="gray">
            <a:xfrm>
              <a:off x="767045" y="2780595"/>
              <a:ext cx="602654" cy="602654"/>
              <a:chOff x="6194" y="1960"/>
              <a:chExt cx="340" cy="340"/>
            </a:xfrm>
            <a:solidFill>
              <a:srgbClr val="007EC1"/>
            </a:solidFill>
          </p:grpSpPr>
          <p:sp>
            <p:nvSpPr>
              <p:cNvPr id="51"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uppieren 53"/>
          <p:cNvGrpSpPr/>
          <p:nvPr/>
        </p:nvGrpSpPr>
        <p:grpSpPr>
          <a:xfrm>
            <a:off x="2195568" y="3989072"/>
            <a:ext cx="602654" cy="602654"/>
            <a:chOff x="767045" y="2780595"/>
            <a:chExt cx="602654" cy="602654"/>
          </a:xfrm>
        </p:grpSpPr>
        <p:sp>
          <p:nvSpPr>
            <p:cNvPr id="55" name="Flussdiagramm: Verbinder 54"/>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oup 493"/>
            <p:cNvGrpSpPr>
              <a:grpSpLocks noChangeAspect="1"/>
            </p:cNvGrpSpPr>
            <p:nvPr/>
          </p:nvGrpSpPr>
          <p:grpSpPr bwMode="gray">
            <a:xfrm>
              <a:off x="767045" y="2780595"/>
              <a:ext cx="602654" cy="602654"/>
              <a:chOff x="6194" y="1960"/>
              <a:chExt cx="340" cy="340"/>
            </a:xfrm>
            <a:solidFill>
              <a:srgbClr val="007EC1"/>
            </a:solidFill>
          </p:grpSpPr>
          <p:sp>
            <p:nvSpPr>
              <p:cNvPr id="57"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9"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998452294"/>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bgerundete rechteckige Legende 35"/>
          <p:cNvSpPr/>
          <p:nvPr/>
        </p:nvSpPr>
        <p:spPr>
          <a:xfrm rot="21224559">
            <a:off x="4616521" y="2138314"/>
            <a:ext cx="5420790" cy="647293"/>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sp>
        <p:nvSpPr>
          <p:cNvPr id="2" name="Foliennummernplatzhalter 1"/>
          <p:cNvSpPr>
            <a:spLocks noGrp="1"/>
          </p:cNvSpPr>
          <p:nvPr>
            <p:ph type="sldNum" sz="quarter" idx="12"/>
          </p:nvPr>
        </p:nvSpPr>
        <p:spPr/>
        <p:txBody>
          <a:bodyPr/>
          <a:lstStyle/>
          <a:p>
            <a:fld id="{6E90DB15-F479-43AD-A48C-7C7AA575C533}" type="slidenum">
              <a:rPr lang="de-DE" smtClean="0"/>
              <a:pPr/>
              <a:t>18</a:t>
            </a:fld>
            <a:endParaRPr lang="de-DE" dirty="0"/>
          </a:p>
        </p:txBody>
      </p:sp>
      <p:sp>
        <p:nvSpPr>
          <p:cNvPr id="3" name="Titel 2"/>
          <p:cNvSpPr>
            <a:spLocks noGrp="1"/>
          </p:cNvSpPr>
          <p:nvPr>
            <p:ph type="title"/>
          </p:nvPr>
        </p:nvSpPr>
        <p:spPr/>
        <p:txBody>
          <a:bodyPr/>
          <a:lstStyle/>
          <a:p>
            <a:r>
              <a:rPr lang="de-DE" dirty="0" smtClean="0"/>
              <a:t>Organigramme / Planstellen</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56995" y="2279849"/>
            <a:ext cx="5085138" cy="307777"/>
          </a:xfrm>
          <a:prstGeom prst="rect">
            <a:avLst/>
          </a:prstGeom>
          <a:noFill/>
        </p:spPr>
        <p:txBody>
          <a:bodyPr wrap="square" rtlCol="0">
            <a:spAutoFit/>
          </a:bodyPr>
          <a:lstStyle/>
          <a:p>
            <a:pPr algn="just">
              <a:buClr>
                <a:schemeClr val="accent3"/>
              </a:buClr>
            </a:pPr>
            <a:r>
              <a:rPr lang="de-DE" sz="1400" dirty="0" smtClean="0">
                <a:solidFill>
                  <a:schemeClr val="bg2"/>
                </a:solidFill>
              </a:rPr>
              <a:t>Das Anlegen einer Planstelle in </a:t>
            </a:r>
            <a:r>
              <a:rPr lang="de-DE" sz="1400" dirty="0" smtClean="0">
                <a:solidFill>
                  <a:schemeClr val="bg2"/>
                </a:solidFill>
              </a:rPr>
              <a:t>HR4you </a:t>
            </a:r>
            <a:r>
              <a:rPr lang="de-DE" sz="1400" dirty="0" smtClean="0">
                <a:solidFill>
                  <a:schemeClr val="bg2"/>
                </a:solidFill>
              </a:rPr>
              <a:t>erfolgt nach der Freigabe.</a:t>
            </a:r>
            <a:endParaRPr lang="de-DE" sz="1400" dirty="0">
              <a:solidFill>
                <a:schemeClr val="bg2"/>
              </a:solidFill>
            </a:endParaRPr>
          </a:p>
        </p:txBody>
      </p:sp>
      <p:sp>
        <p:nvSpPr>
          <p:cNvPr id="10" name="Abgerundete rechteckige Legende 9"/>
          <p:cNvSpPr/>
          <p:nvPr/>
        </p:nvSpPr>
        <p:spPr>
          <a:xfrm rot="341287">
            <a:off x="2343389" y="1705082"/>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Erfolgt das Anlegen einer Planstelle nach der Freigabe der Stelle oder vorher?</a:t>
            </a:r>
            <a:endParaRPr lang="de-DE" sz="4400" dirty="0">
              <a:solidFill>
                <a:srgbClr val="00406E"/>
              </a:solidFill>
            </a:endParaRPr>
          </a:p>
        </p:txBody>
      </p:sp>
      <p:sp>
        <p:nvSpPr>
          <p:cNvPr id="19" name="Abgerundete rechteckige Legende 18"/>
          <p:cNvSpPr/>
          <p:nvPr/>
        </p:nvSpPr>
        <p:spPr>
          <a:xfrm rot="341287">
            <a:off x="2343388" y="4126998"/>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Ersetzt „neue Planstelle“ das Erstellen einer Personalanforderung in HR-More?</a:t>
            </a:r>
            <a:endParaRPr lang="de-DE" sz="4400" dirty="0">
              <a:solidFill>
                <a:srgbClr val="00406E"/>
              </a:solidFill>
            </a:endParaRPr>
          </a:p>
        </p:txBody>
      </p:sp>
      <p:sp>
        <p:nvSpPr>
          <p:cNvPr id="26" name="Abgerundete rechteckige Legende 25"/>
          <p:cNvSpPr/>
          <p:nvPr/>
        </p:nvSpPr>
        <p:spPr>
          <a:xfrm rot="21224559">
            <a:off x="4704044" y="4519925"/>
            <a:ext cx="5576082" cy="632309"/>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27" name="Gruppieren 26"/>
          <p:cNvGrpSpPr/>
          <p:nvPr/>
        </p:nvGrpSpPr>
        <p:grpSpPr>
          <a:xfrm>
            <a:off x="9855567" y="3859019"/>
            <a:ext cx="609933" cy="592110"/>
            <a:chOff x="1702952" y="1199773"/>
            <a:chExt cx="609933" cy="592110"/>
          </a:xfrm>
        </p:grpSpPr>
        <p:sp>
          <p:nvSpPr>
            <p:cNvPr id="28" name="Flussdiagramm: Verbinder 27"/>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1" name="Textfeld 30"/>
          <p:cNvSpPr txBox="1"/>
          <p:nvPr/>
        </p:nvSpPr>
        <p:spPr>
          <a:xfrm rot="21211966">
            <a:off x="4739700" y="4577937"/>
            <a:ext cx="5336973" cy="523220"/>
          </a:xfrm>
          <a:prstGeom prst="rect">
            <a:avLst/>
          </a:prstGeom>
          <a:noFill/>
        </p:spPr>
        <p:txBody>
          <a:bodyPr wrap="square" rtlCol="0">
            <a:spAutoFit/>
          </a:bodyPr>
          <a:lstStyle/>
          <a:p>
            <a:pPr algn="just">
              <a:buClr>
                <a:schemeClr val="accent3"/>
              </a:buClr>
            </a:pPr>
            <a:r>
              <a:rPr lang="de-DE" sz="1400" dirty="0" smtClean="0">
                <a:solidFill>
                  <a:schemeClr val="bg2"/>
                </a:solidFill>
              </a:rPr>
              <a:t>Wie die lokalen Prozesse definiert sind, ist bei der verantwortlichen HR Abteilung anzufragen.</a:t>
            </a:r>
            <a:endParaRPr lang="de-DE" sz="1400" dirty="0">
              <a:solidFill>
                <a:schemeClr val="bg2"/>
              </a:solidFill>
            </a:endParaRPr>
          </a:p>
        </p:txBody>
      </p:sp>
      <p:grpSp>
        <p:nvGrpSpPr>
          <p:cNvPr id="32" name="Gruppieren 31"/>
          <p:cNvGrpSpPr/>
          <p:nvPr/>
        </p:nvGrpSpPr>
        <p:grpSpPr>
          <a:xfrm>
            <a:off x="9722917" y="1600781"/>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uppieren 47"/>
          <p:cNvGrpSpPr/>
          <p:nvPr/>
        </p:nvGrpSpPr>
        <p:grpSpPr>
          <a:xfrm>
            <a:off x="2316446" y="1352375"/>
            <a:ext cx="602654" cy="602654"/>
            <a:chOff x="767045" y="2780595"/>
            <a:chExt cx="602654" cy="602654"/>
          </a:xfrm>
        </p:grpSpPr>
        <p:sp>
          <p:nvSpPr>
            <p:cNvPr id="49" name="Flussdiagramm: Verbinder 48"/>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0" name="Group 493"/>
            <p:cNvGrpSpPr>
              <a:grpSpLocks noChangeAspect="1"/>
            </p:cNvGrpSpPr>
            <p:nvPr/>
          </p:nvGrpSpPr>
          <p:grpSpPr bwMode="gray">
            <a:xfrm>
              <a:off x="767045" y="2780595"/>
              <a:ext cx="602654" cy="602654"/>
              <a:chOff x="6194" y="1960"/>
              <a:chExt cx="340" cy="340"/>
            </a:xfrm>
            <a:solidFill>
              <a:srgbClr val="007EC1"/>
            </a:solidFill>
          </p:grpSpPr>
          <p:sp>
            <p:nvSpPr>
              <p:cNvPr id="51"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uppieren 53"/>
          <p:cNvGrpSpPr/>
          <p:nvPr/>
        </p:nvGrpSpPr>
        <p:grpSpPr>
          <a:xfrm>
            <a:off x="2338145" y="3841590"/>
            <a:ext cx="602654" cy="602654"/>
            <a:chOff x="767045" y="2780595"/>
            <a:chExt cx="602654" cy="602654"/>
          </a:xfrm>
        </p:grpSpPr>
        <p:sp>
          <p:nvSpPr>
            <p:cNvPr id="55" name="Flussdiagramm: Verbinder 54"/>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oup 493"/>
            <p:cNvGrpSpPr>
              <a:grpSpLocks noChangeAspect="1"/>
            </p:cNvGrpSpPr>
            <p:nvPr/>
          </p:nvGrpSpPr>
          <p:grpSpPr bwMode="gray">
            <a:xfrm>
              <a:off x="767045" y="2780595"/>
              <a:ext cx="602654" cy="602654"/>
              <a:chOff x="6194" y="1960"/>
              <a:chExt cx="340" cy="340"/>
            </a:xfrm>
            <a:solidFill>
              <a:srgbClr val="007EC1"/>
            </a:solidFill>
          </p:grpSpPr>
          <p:sp>
            <p:nvSpPr>
              <p:cNvPr id="57"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9"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961804367"/>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E90DB15-F479-43AD-A48C-7C7AA575C533}" type="slidenum">
              <a:rPr lang="de-DE" smtClean="0"/>
              <a:pPr/>
              <a:t>19</a:t>
            </a:fld>
            <a:endParaRPr lang="de-DE" dirty="0"/>
          </a:p>
        </p:txBody>
      </p:sp>
      <p:sp>
        <p:nvSpPr>
          <p:cNvPr id="3" name="Titel 2"/>
          <p:cNvSpPr>
            <a:spLocks noGrp="1"/>
          </p:cNvSpPr>
          <p:nvPr>
            <p:ph type="title"/>
          </p:nvPr>
        </p:nvSpPr>
        <p:spPr/>
        <p:txBody>
          <a:bodyPr/>
          <a:lstStyle/>
          <a:p>
            <a:r>
              <a:rPr lang="de-DE" dirty="0" smtClean="0"/>
              <a:t>Organigramme / Planstellen</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56173" y="3154073"/>
            <a:ext cx="5343700" cy="523220"/>
          </a:xfrm>
          <a:prstGeom prst="rect">
            <a:avLst/>
          </a:prstGeom>
          <a:noFill/>
        </p:spPr>
        <p:txBody>
          <a:bodyPr wrap="square" rtlCol="0">
            <a:spAutoFit/>
          </a:bodyPr>
          <a:lstStyle/>
          <a:p>
            <a:pPr algn="just">
              <a:buClr>
                <a:schemeClr val="accent3"/>
              </a:buClr>
            </a:pPr>
            <a:r>
              <a:rPr lang="de-DE" sz="1400" dirty="0" smtClean="0">
                <a:solidFill>
                  <a:schemeClr val="bg2"/>
                </a:solidFill>
              </a:rPr>
              <a:t>Wir bitten, diese Anfrage an die zuständige lokale Personalabteilung zu adressieren.</a:t>
            </a:r>
            <a:endParaRPr lang="de-DE" sz="1400" dirty="0">
              <a:solidFill>
                <a:schemeClr val="bg2"/>
              </a:solidFill>
            </a:endParaRPr>
          </a:p>
        </p:txBody>
      </p:sp>
      <p:sp>
        <p:nvSpPr>
          <p:cNvPr id="10" name="Abgerundete rechteckige Legende 9"/>
          <p:cNvSpPr/>
          <p:nvPr/>
        </p:nvSpPr>
        <p:spPr>
          <a:xfrm rot="341287">
            <a:off x="2343389" y="2701587"/>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Gibt es die Möglichkeit, sich ein Organigramm zu einem bestimmten Stichtag anzeigen zu lassen?</a:t>
            </a:r>
            <a:endParaRPr lang="de-DE" sz="4400" dirty="0">
              <a:solidFill>
                <a:srgbClr val="00406E"/>
              </a:solidFill>
            </a:endParaRPr>
          </a:p>
        </p:txBody>
      </p:sp>
      <p:sp>
        <p:nvSpPr>
          <p:cNvPr id="36" name="Abgerundete rechteckige Legende 35"/>
          <p:cNvSpPr/>
          <p:nvPr/>
        </p:nvSpPr>
        <p:spPr>
          <a:xfrm rot="21224559">
            <a:off x="4589162" y="3124053"/>
            <a:ext cx="5701703" cy="644211"/>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32" name="Gruppieren 31"/>
          <p:cNvGrpSpPr/>
          <p:nvPr/>
        </p:nvGrpSpPr>
        <p:grpSpPr>
          <a:xfrm>
            <a:off x="9877943" y="2567602"/>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25" name="Gruppieren 24"/>
          <p:cNvGrpSpPr/>
          <p:nvPr/>
        </p:nvGrpSpPr>
        <p:grpSpPr>
          <a:xfrm>
            <a:off x="2316446" y="2348880"/>
            <a:ext cx="602654" cy="602654"/>
            <a:chOff x="767045" y="2780595"/>
            <a:chExt cx="602654" cy="602654"/>
          </a:xfrm>
        </p:grpSpPr>
        <p:sp>
          <p:nvSpPr>
            <p:cNvPr id="26" name="Flussdiagramm: Verbinder 25"/>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7" name="Group 493"/>
            <p:cNvGrpSpPr>
              <a:grpSpLocks noChangeAspect="1"/>
            </p:cNvGrpSpPr>
            <p:nvPr/>
          </p:nvGrpSpPr>
          <p:grpSpPr bwMode="gray">
            <a:xfrm>
              <a:off x="767045" y="2780595"/>
              <a:ext cx="602654" cy="602654"/>
              <a:chOff x="6194" y="1960"/>
              <a:chExt cx="340" cy="340"/>
            </a:xfrm>
            <a:solidFill>
              <a:srgbClr val="007EC1"/>
            </a:solidFill>
          </p:grpSpPr>
          <p:sp>
            <p:nvSpPr>
              <p:cNvPr id="28"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9"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30"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02320726"/>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E90DB15-F479-43AD-A48C-7C7AA575C533}" type="slidenum">
              <a:rPr lang="de-DE" smtClean="0"/>
              <a:pPr/>
              <a:t>2</a:t>
            </a:fld>
            <a:endParaRPr lang="de-DE" dirty="0"/>
          </a:p>
        </p:txBody>
      </p:sp>
      <p:sp>
        <p:nvSpPr>
          <p:cNvPr id="3" name="Titel 2"/>
          <p:cNvSpPr>
            <a:spLocks noGrp="1"/>
          </p:cNvSpPr>
          <p:nvPr>
            <p:ph type="title"/>
          </p:nvPr>
        </p:nvSpPr>
        <p:spPr>
          <a:xfrm>
            <a:off x="2318733" y="3248487"/>
            <a:ext cx="7704856" cy="576064"/>
          </a:xfrm>
        </p:spPr>
        <p:txBody>
          <a:bodyPr/>
          <a:lstStyle/>
          <a:p>
            <a:r>
              <a:rPr lang="de-DE" sz="6000" dirty="0" smtClean="0"/>
              <a:t>HR4you </a:t>
            </a:r>
            <a:r>
              <a:rPr lang="de-DE" sz="6000" dirty="0" smtClean="0"/>
              <a:t>&amp; Drittsysteme</a:t>
            </a:r>
            <a:endParaRPr lang="de-DE" sz="5400" dirty="0"/>
          </a:p>
        </p:txBody>
      </p:sp>
      <p:sp>
        <p:nvSpPr>
          <p:cNvPr id="5" name="Fußzeilenplatzhalter 4"/>
          <p:cNvSpPr>
            <a:spLocks noGrp="1"/>
          </p:cNvSpPr>
          <p:nvPr>
            <p:ph type="ftr" sz="quarter" idx="11"/>
          </p:nvPr>
        </p:nvSpPr>
        <p:spPr/>
        <p:txBody>
          <a:bodyPr/>
          <a:lstStyle/>
          <a:p>
            <a:r>
              <a:rPr lang="en-US" dirty="0" smtClean="0"/>
              <a:t>HR4you </a:t>
            </a:r>
            <a:r>
              <a:rPr lang="en-US" dirty="0"/>
              <a:t>FAQs</a:t>
            </a:r>
          </a:p>
        </p:txBody>
      </p:sp>
      <p:sp>
        <p:nvSpPr>
          <p:cNvPr id="6" name="Datumsplatzhalter 5"/>
          <p:cNvSpPr>
            <a:spLocks noGrp="1"/>
          </p:cNvSpPr>
          <p:nvPr>
            <p:ph type="dt" sz="half" idx="2"/>
          </p:nvPr>
        </p:nvSpPr>
        <p:spPr/>
        <p:txBody>
          <a:bodyPr/>
          <a:lstStyle/>
          <a:p>
            <a:r>
              <a:rPr lang="en-US" dirty="0" smtClean="0"/>
              <a:t>Neuss | November 2021</a:t>
            </a:r>
            <a:endParaRPr lang="de-DE" dirty="0"/>
          </a:p>
        </p:txBody>
      </p:sp>
    </p:spTree>
    <p:extLst>
      <p:ext uri="{BB962C8B-B14F-4D97-AF65-F5344CB8AC3E}">
        <p14:creationId xmlns:p14="http://schemas.microsoft.com/office/powerpoint/2010/main" val="3360858328"/>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E90DB15-F479-43AD-A48C-7C7AA575C533}" type="slidenum">
              <a:rPr lang="de-DE" smtClean="0"/>
              <a:pPr/>
              <a:t>20</a:t>
            </a:fld>
            <a:endParaRPr lang="de-DE" dirty="0"/>
          </a:p>
        </p:txBody>
      </p:sp>
      <p:sp>
        <p:nvSpPr>
          <p:cNvPr id="3" name="Titel 2"/>
          <p:cNvSpPr>
            <a:spLocks noGrp="1"/>
          </p:cNvSpPr>
          <p:nvPr>
            <p:ph type="title"/>
          </p:nvPr>
        </p:nvSpPr>
        <p:spPr>
          <a:xfrm>
            <a:off x="4439816" y="3265255"/>
            <a:ext cx="2880320" cy="576064"/>
          </a:xfrm>
        </p:spPr>
        <p:txBody>
          <a:bodyPr/>
          <a:lstStyle/>
          <a:p>
            <a:r>
              <a:rPr lang="de-DE" sz="6000" dirty="0" smtClean="0"/>
              <a:t>Prozesse</a:t>
            </a:r>
            <a:endParaRPr lang="de-DE" sz="5400" dirty="0"/>
          </a:p>
        </p:txBody>
      </p:sp>
      <p:sp>
        <p:nvSpPr>
          <p:cNvPr id="5" name="Fußzeilenplatzhalter 4"/>
          <p:cNvSpPr>
            <a:spLocks noGrp="1"/>
          </p:cNvSpPr>
          <p:nvPr>
            <p:ph type="ftr" sz="quarter" idx="11"/>
          </p:nvPr>
        </p:nvSpPr>
        <p:spPr/>
        <p:txBody>
          <a:bodyPr/>
          <a:lstStyle/>
          <a:p>
            <a:r>
              <a:rPr lang="en-US" dirty="0" smtClean="0"/>
              <a:t>HR4you </a:t>
            </a:r>
            <a:r>
              <a:rPr lang="en-US" dirty="0"/>
              <a:t>FAQs</a:t>
            </a:r>
          </a:p>
        </p:txBody>
      </p:sp>
      <p:sp>
        <p:nvSpPr>
          <p:cNvPr id="6" name="Datumsplatzhalter 5"/>
          <p:cNvSpPr>
            <a:spLocks noGrp="1"/>
          </p:cNvSpPr>
          <p:nvPr>
            <p:ph type="dt" sz="half" idx="2"/>
          </p:nvPr>
        </p:nvSpPr>
        <p:spPr/>
        <p:txBody>
          <a:bodyPr/>
          <a:lstStyle/>
          <a:p>
            <a:r>
              <a:rPr lang="en-US" dirty="0" smtClean="0"/>
              <a:t>Neuss | November 2021</a:t>
            </a:r>
            <a:endParaRPr lang="de-DE" dirty="0"/>
          </a:p>
        </p:txBody>
      </p:sp>
    </p:spTree>
    <p:extLst>
      <p:ext uri="{BB962C8B-B14F-4D97-AF65-F5344CB8AC3E}">
        <p14:creationId xmlns:p14="http://schemas.microsoft.com/office/powerpoint/2010/main" val="3049164278"/>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E90DB15-F479-43AD-A48C-7C7AA575C533}" type="slidenum">
              <a:rPr lang="de-DE" smtClean="0"/>
              <a:pPr/>
              <a:t>21</a:t>
            </a:fld>
            <a:endParaRPr lang="de-DE" dirty="0"/>
          </a:p>
        </p:txBody>
      </p:sp>
      <p:sp>
        <p:nvSpPr>
          <p:cNvPr id="3" name="Titel 2"/>
          <p:cNvSpPr>
            <a:spLocks noGrp="1"/>
          </p:cNvSpPr>
          <p:nvPr>
            <p:ph type="title"/>
          </p:nvPr>
        </p:nvSpPr>
        <p:spPr/>
        <p:txBody>
          <a:bodyPr/>
          <a:lstStyle/>
          <a:p>
            <a:r>
              <a:rPr lang="de-DE" dirty="0" smtClean="0"/>
              <a:t>Prozesse</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56995" y="2064406"/>
            <a:ext cx="5085138" cy="738664"/>
          </a:xfrm>
          <a:prstGeom prst="rect">
            <a:avLst/>
          </a:prstGeom>
          <a:noFill/>
        </p:spPr>
        <p:txBody>
          <a:bodyPr wrap="square" rtlCol="0">
            <a:spAutoFit/>
          </a:bodyPr>
          <a:lstStyle/>
          <a:p>
            <a:pPr algn="just">
              <a:buClr>
                <a:schemeClr val="accent3"/>
              </a:buClr>
            </a:pPr>
            <a:r>
              <a:rPr lang="de-DE" sz="1400" dirty="0" smtClean="0">
                <a:solidFill>
                  <a:schemeClr val="bg2"/>
                </a:solidFill>
              </a:rPr>
              <a:t>Korrekt. Die To Do‘s können sowohl über die gleichnamige Kachel auf der Startseite als auch über den Button in der oberen Navigationsleiste aufgerufen werden</a:t>
            </a:r>
            <a:endParaRPr lang="de-DE" sz="1400" dirty="0">
              <a:solidFill>
                <a:schemeClr val="bg2"/>
              </a:solidFill>
            </a:endParaRPr>
          </a:p>
        </p:txBody>
      </p:sp>
      <p:sp>
        <p:nvSpPr>
          <p:cNvPr id="10" name="Abgerundete rechteckige Legende 9"/>
          <p:cNvSpPr/>
          <p:nvPr/>
        </p:nvSpPr>
        <p:spPr>
          <a:xfrm rot="341287">
            <a:off x="2338254" y="1704827"/>
            <a:ext cx="2074413" cy="1706122"/>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Wenn ich eine E-Mail mit einer Aufgabe von HR4You erhalte, wird diese dann auch in den To Do‘s angezeigt?</a:t>
            </a:r>
            <a:endParaRPr lang="de-DE" sz="4400" dirty="0">
              <a:solidFill>
                <a:srgbClr val="00406E"/>
              </a:solidFill>
            </a:endParaRPr>
          </a:p>
        </p:txBody>
      </p:sp>
      <p:sp>
        <p:nvSpPr>
          <p:cNvPr id="19" name="Abgerundete rechteckige Legende 18"/>
          <p:cNvSpPr/>
          <p:nvPr/>
        </p:nvSpPr>
        <p:spPr>
          <a:xfrm rot="341287">
            <a:off x="2343388" y="4126998"/>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Kann nur die Führungskraft Aktionen auslösen oder kann im Vertretungsfall auch HR übernehmen?</a:t>
            </a:r>
            <a:endParaRPr lang="de-DE" sz="4400" dirty="0">
              <a:solidFill>
                <a:srgbClr val="00406E"/>
              </a:solidFill>
            </a:endParaRPr>
          </a:p>
        </p:txBody>
      </p:sp>
      <p:sp>
        <p:nvSpPr>
          <p:cNvPr id="26" name="Abgerundete rechteckige Legende 25"/>
          <p:cNvSpPr/>
          <p:nvPr/>
        </p:nvSpPr>
        <p:spPr>
          <a:xfrm rot="21224559">
            <a:off x="4704044" y="4519925"/>
            <a:ext cx="5576082" cy="632309"/>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27" name="Gruppieren 26"/>
          <p:cNvGrpSpPr/>
          <p:nvPr/>
        </p:nvGrpSpPr>
        <p:grpSpPr>
          <a:xfrm>
            <a:off x="9855567" y="3859019"/>
            <a:ext cx="609933" cy="592110"/>
            <a:chOff x="1702952" y="1199773"/>
            <a:chExt cx="609933" cy="592110"/>
          </a:xfrm>
        </p:grpSpPr>
        <p:sp>
          <p:nvSpPr>
            <p:cNvPr id="28" name="Flussdiagramm: Verbinder 27"/>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1" name="Textfeld 30"/>
          <p:cNvSpPr txBox="1"/>
          <p:nvPr/>
        </p:nvSpPr>
        <p:spPr>
          <a:xfrm rot="21211966">
            <a:off x="4739700" y="4577937"/>
            <a:ext cx="5336973" cy="523220"/>
          </a:xfrm>
          <a:prstGeom prst="rect">
            <a:avLst/>
          </a:prstGeom>
          <a:noFill/>
        </p:spPr>
        <p:txBody>
          <a:bodyPr wrap="square" rtlCol="0">
            <a:spAutoFit/>
          </a:bodyPr>
          <a:lstStyle/>
          <a:p>
            <a:pPr algn="just">
              <a:buClr>
                <a:schemeClr val="accent3"/>
              </a:buClr>
            </a:pPr>
            <a:r>
              <a:rPr lang="de-DE" sz="1400" dirty="0" smtClean="0">
                <a:solidFill>
                  <a:schemeClr val="bg2"/>
                </a:solidFill>
              </a:rPr>
              <a:t>Änderungen der Mitarbeiterdaten können auch durch HR veranlasst werden.</a:t>
            </a:r>
            <a:endParaRPr lang="de-DE" sz="1400" dirty="0">
              <a:solidFill>
                <a:schemeClr val="bg2"/>
              </a:solidFill>
            </a:endParaRPr>
          </a:p>
        </p:txBody>
      </p:sp>
      <p:sp>
        <p:nvSpPr>
          <p:cNvPr id="36" name="Abgerundete rechteckige Legende 35"/>
          <p:cNvSpPr/>
          <p:nvPr/>
        </p:nvSpPr>
        <p:spPr>
          <a:xfrm rot="21224559">
            <a:off x="4607781" y="2050418"/>
            <a:ext cx="5420790" cy="807675"/>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32" name="Gruppieren 31"/>
          <p:cNvGrpSpPr/>
          <p:nvPr/>
        </p:nvGrpSpPr>
        <p:grpSpPr>
          <a:xfrm>
            <a:off x="9649405" y="1582476"/>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uppieren 47"/>
          <p:cNvGrpSpPr/>
          <p:nvPr/>
        </p:nvGrpSpPr>
        <p:grpSpPr>
          <a:xfrm>
            <a:off x="2310173" y="1352375"/>
            <a:ext cx="602654" cy="602654"/>
            <a:chOff x="767045" y="2780595"/>
            <a:chExt cx="602654" cy="602654"/>
          </a:xfrm>
        </p:grpSpPr>
        <p:sp>
          <p:nvSpPr>
            <p:cNvPr id="49" name="Flussdiagramm: Verbinder 48"/>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0" name="Group 493"/>
            <p:cNvGrpSpPr>
              <a:grpSpLocks noChangeAspect="1"/>
            </p:cNvGrpSpPr>
            <p:nvPr/>
          </p:nvGrpSpPr>
          <p:grpSpPr bwMode="gray">
            <a:xfrm>
              <a:off x="767045" y="2780595"/>
              <a:ext cx="602654" cy="602654"/>
              <a:chOff x="6194" y="1960"/>
              <a:chExt cx="340" cy="340"/>
            </a:xfrm>
            <a:solidFill>
              <a:srgbClr val="007EC1"/>
            </a:solidFill>
          </p:grpSpPr>
          <p:sp>
            <p:nvSpPr>
              <p:cNvPr id="51"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uppieren 53"/>
          <p:cNvGrpSpPr/>
          <p:nvPr/>
        </p:nvGrpSpPr>
        <p:grpSpPr>
          <a:xfrm>
            <a:off x="2336400" y="3841590"/>
            <a:ext cx="602654" cy="602654"/>
            <a:chOff x="767045" y="2780595"/>
            <a:chExt cx="602654" cy="602654"/>
          </a:xfrm>
        </p:grpSpPr>
        <p:sp>
          <p:nvSpPr>
            <p:cNvPr id="55" name="Flussdiagramm: Verbinder 54"/>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oup 493"/>
            <p:cNvGrpSpPr>
              <a:grpSpLocks noChangeAspect="1"/>
            </p:cNvGrpSpPr>
            <p:nvPr/>
          </p:nvGrpSpPr>
          <p:grpSpPr bwMode="gray">
            <a:xfrm>
              <a:off x="767045" y="2780595"/>
              <a:ext cx="602654" cy="602654"/>
              <a:chOff x="6194" y="1960"/>
              <a:chExt cx="340" cy="340"/>
            </a:xfrm>
            <a:solidFill>
              <a:srgbClr val="007EC1"/>
            </a:solidFill>
          </p:grpSpPr>
          <p:sp>
            <p:nvSpPr>
              <p:cNvPr id="57"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9"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112846832"/>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E90DB15-F479-43AD-A48C-7C7AA575C533}" type="slidenum">
              <a:rPr lang="de-DE" smtClean="0"/>
              <a:pPr/>
              <a:t>22</a:t>
            </a:fld>
            <a:endParaRPr lang="de-DE" dirty="0"/>
          </a:p>
        </p:txBody>
      </p:sp>
      <p:sp>
        <p:nvSpPr>
          <p:cNvPr id="3" name="Titel 2"/>
          <p:cNvSpPr>
            <a:spLocks noGrp="1"/>
          </p:cNvSpPr>
          <p:nvPr>
            <p:ph type="title"/>
          </p:nvPr>
        </p:nvSpPr>
        <p:spPr/>
        <p:txBody>
          <a:bodyPr/>
          <a:lstStyle/>
          <a:p>
            <a:r>
              <a:rPr lang="de-DE" dirty="0" smtClean="0"/>
              <a:t>Prozesse</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81325" y="1763296"/>
            <a:ext cx="5085138" cy="1600438"/>
          </a:xfrm>
          <a:prstGeom prst="rect">
            <a:avLst/>
          </a:prstGeom>
          <a:noFill/>
        </p:spPr>
        <p:txBody>
          <a:bodyPr wrap="square" rtlCol="0">
            <a:spAutoFit/>
          </a:bodyPr>
          <a:lstStyle/>
          <a:p>
            <a:pPr algn="just">
              <a:buClr>
                <a:schemeClr val="accent3"/>
              </a:buClr>
            </a:pPr>
            <a:r>
              <a:rPr lang="de-DE" sz="1400" dirty="0" smtClean="0">
                <a:solidFill>
                  <a:schemeClr val="bg2"/>
                </a:solidFill>
              </a:rPr>
              <a:t>Die abgebende Führungskraft initiiert den Transfer, da der Zugriff auf Mitarbeiterdaten nur für die eigenen Mitarbeitenden möglich ist.</a:t>
            </a:r>
          </a:p>
          <a:p>
            <a:pPr algn="just">
              <a:buClr>
                <a:schemeClr val="accent3"/>
              </a:buClr>
            </a:pPr>
            <a:r>
              <a:rPr lang="de-DE" sz="1400" dirty="0" smtClean="0">
                <a:solidFill>
                  <a:schemeClr val="bg2"/>
                </a:solidFill>
              </a:rPr>
              <a:t>Zur Erinnerung: Ändert sich die Gesellschaft, so handelt es sich nicht mehr um einen Transfer, sondern um einen Gesellschaftswechsel und muss an die zuständige HR Abteilung adressiert werden.</a:t>
            </a:r>
            <a:endParaRPr lang="de-DE" sz="1400" dirty="0">
              <a:solidFill>
                <a:schemeClr val="bg2"/>
              </a:solidFill>
            </a:endParaRPr>
          </a:p>
        </p:txBody>
      </p:sp>
      <p:sp>
        <p:nvSpPr>
          <p:cNvPr id="10" name="Abgerundete rechteckige Legende 9"/>
          <p:cNvSpPr/>
          <p:nvPr/>
        </p:nvSpPr>
        <p:spPr>
          <a:xfrm rot="341287">
            <a:off x="2343595" y="1700944"/>
            <a:ext cx="1990906"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smtClean="0">
                <a:solidFill>
                  <a:srgbClr val="00406E"/>
                </a:solidFill>
              </a:rPr>
              <a:t>Welche Führungskraft initiiert den Transfer bei einem bereichsübergreifenden Wechsel? Die abgebende oder die aufnehmende Partei?</a:t>
            </a:r>
            <a:endParaRPr lang="de-DE" sz="1300" dirty="0">
              <a:solidFill>
                <a:srgbClr val="00406E"/>
              </a:solidFill>
            </a:endParaRPr>
          </a:p>
        </p:txBody>
      </p:sp>
      <p:sp>
        <p:nvSpPr>
          <p:cNvPr id="19" name="Abgerundete rechteckige Legende 18"/>
          <p:cNvSpPr/>
          <p:nvPr/>
        </p:nvSpPr>
        <p:spPr>
          <a:xfrm rot="341287">
            <a:off x="2343388" y="4126998"/>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rgbClr val="00406E"/>
                </a:solidFill>
              </a:rPr>
              <a:t>Kann HR im Rahmen des Genehmigungsprozesses im Workflow noch Änderungen vornehmen oder sind nur Genehmigung/Ablehnung möglich?</a:t>
            </a:r>
            <a:endParaRPr lang="de-DE" sz="4000" dirty="0">
              <a:solidFill>
                <a:srgbClr val="00406E"/>
              </a:solidFill>
            </a:endParaRPr>
          </a:p>
        </p:txBody>
      </p:sp>
      <p:sp>
        <p:nvSpPr>
          <p:cNvPr id="26" name="Abgerundete rechteckige Legende 25"/>
          <p:cNvSpPr/>
          <p:nvPr/>
        </p:nvSpPr>
        <p:spPr>
          <a:xfrm rot="21224559">
            <a:off x="4724403" y="4518812"/>
            <a:ext cx="5576082" cy="1005901"/>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27" name="Gruppieren 26"/>
          <p:cNvGrpSpPr/>
          <p:nvPr/>
        </p:nvGrpSpPr>
        <p:grpSpPr>
          <a:xfrm>
            <a:off x="9855567" y="3859019"/>
            <a:ext cx="609933" cy="592110"/>
            <a:chOff x="1702952" y="1199773"/>
            <a:chExt cx="609933" cy="592110"/>
          </a:xfrm>
        </p:grpSpPr>
        <p:sp>
          <p:nvSpPr>
            <p:cNvPr id="28" name="Flussdiagramm: Verbinder 27"/>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1" name="Textfeld 30"/>
          <p:cNvSpPr txBox="1"/>
          <p:nvPr/>
        </p:nvSpPr>
        <p:spPr>
          <a:xfrm rot="21211966">
            <a:off x="4739700" y="4553627"/>
            <a:ext cx="5336973" cy="954107"/>
          </a:xfrm>
          <a:prstGeom prst="rect">
            <a:avLst/>
          </a:prstGeom>
          <a:noFill/>
        </p:spPr>
        <p:txBody>
          <a:bodyPr wrap="square" rtlCol="0">
            <a:spAutoFit/>
          </a:bodyPr>
          <a:lstStyle/>
          <a:p>
            <a:pPr algn="just">
              <a:buClr>
                <a:schemeClr val="accent3"/>
              </a:buClr>
            </a:pPr>
            <a:r>
              <a:rPr lang="de-DE" sz="1400" dirty="0" smtClean="0">
                <a:solidFill>
                  <a:schemeClr val="bg2"/>
                </a:solidFill>
              </a:rPr>
              <a:t>Es ist nur möglich, den Workflow entweder zu genehmigen oder abzulehnen. Nachträgliche Änderungen können nicht vorgenommen werden. Hierzu kann aber die Kommentarfunktion verwendet werden.</a:t>
            </a:r>
            <a:endParaRPr lang="de-DE" sz="1400" dirty="0">
              <a:solidFill>
                <a:schemeClr val="bg2"/>
              </a:solidFill>
            </a:endParaRPr>
          </a:p>
        </p:txBody>
      </p:sp>
      <p:sp>
        <p:nvSpPr>
          <p:cNvPr id="36" name="Abgerundete rechteckige Legende 35"/>
          <p:cNvSpPr/>
          <p:nvPr/>
        </p:nvSpPr>
        <p:spPr>
          <a:xfrm rot="21224559">
            <a:off x="4641971" y="1686772"/>
            <a:ext cx="5420790" cy="1709251"/>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32" name="Gruppieren 31"/>
          <p:cNvGrpSpPr/>
          <p:nvPr/>
        </p:nvGrpSpPr>
        <p:grpSpPr>
          <a:xfrm>
            <a:off x="9585360" y="1212968"/>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uppieren 47"/>
          <p:cNvGrpSpPr/>
          <p:nvPr/>
        </p:nvGrpSpPr>
        <p:grpSpPr>
          <a:xfrm>
            <a:off x="2152269" y="1236156"/>
            <a:ext cx="602654" cy="602654"/>
            <a:chOff x="767045" y="2780595"/>
            <a:chExt cx="602654" cy="602654"/>
          </a:xfrm>
        </p:grpSpPr>
        <p:sp>
          <p:nvSpPr>
            <p:cNvPr id="49" name="Flussdiagramm: Verbinder 48"/>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0" name="Group 493"/>
            <p:cNvGrpSpPr>
              <a:grpSpLocks noChangeAspect="1"/>
            </p:cNvGrpSpPr>
            <p:nvPr/>
          </p:nvGrpSpPr>
          <p:grpSpPr bwMode="gray">
            <a:xfrm>
              <a:off x="767045" y="2780595"/>
              <a:ext cx="602654" cy="602654"/>
              <a:chOff x="6194" y="1960"/>
              <a:chExt cx="340" cy="340"/>
            </a:xfrm>
            <a:solidFill>
              <a:srgbClr val="007EC1"/>
            </a:solidFill>
          </p:grpSpPr>
          <p:sp>
            <p:nvSpPr>
              <p:cNvPr id="51"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uppieren 53"/>
          <p:cNvGrpSpPr/>
          <p:nvPr/>
        </p:nvGrpSpPr>
        <p:grpSpPr>
          <a:xfrm>
            <a:off x="2166161" y="3706955"/>
            <a:ext cx="602654" cy="602654"/>
            <a:chOff x="767045" y="2780595"/>
            <a:chExt cx="602654" cy="602654"/>
          </a:xfrm>
        </p:grpSpPr>
        <p:sp>
          <p:nvSpPr>
            <p:cNvPr id="55" name="Flussdiagramm: Verbinder 54"/>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oup 493"/>
            <p:cNvGrpSpPr>
              <a:grpSpLocks noChangeAspect="1"/>
            </p:cNvGrpSpPr>
            <p:nvPr/>
          </p:nvGrpSpPr>
          <p:grpSpPr bwMode="gray">
            <a:xfrm>
              <a:off x="767045" y="2780595"/>
              <a:ext cx="602654" cy="602654"/>
              <a:chOff x="6194" y="1960"/>
              <a:chExt cx="340" cy="340"/>
            </a:xfrm>
            <a:solidFill>
              <a:srgbClr val="007EC1"/>
            </a:solidFill>
          </p:grpSpPr>
          <p:sp>
            <p:nvSpPr>
              <p:cNvPr id="57"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9"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907486862"/>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bgerundete rechteckige Legende 35"/>
          <p:cNvSpPr/>
          <p:nvPr/>
        </p:nvSpPr>
        <p:spPr>
          <a:xfrm rot="21224559">
            <a:off x="4628414" y="1993648"/>
            <a:ext cx="5420790" cy="865522"/>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sp>
        <p:nvSpPr>
          <p:cNvPr id="2" name="Foliennummernplatzhalter 1"/>
          <p:cNvSpPr>
            <a:spLocks noGrp="1"/>
          </p:cNvSpPr>
          <p:nvPr>
            <p:ph type="sldNum" sz="quarter" idx="12"/>
          </p:nvPr>
        </p:nvSpPr>
        <p:spPr/>
        <p:txBody>
          <a:bodyPr/>
          <a:lstStyle/>
          <a:p>
            <a:fld id="{6E90DB15-F479-43AD-A48C-7C7AA575C533}" type="slidenum">
              <a:rPr lang="de-DE" smtClean="0"/>
              <a:pPr/>
              <a:t>23</a:t>
            </a:fld>
            <a:endParaRPr lang="de-DE" dirty="0"/>
          </a:p>
        </p:txBody>
      </p:sp>
      <p:sp>
        <p:nvSpPr>
          <p:cNvPr id="3" name="Titel 2"/>
          <p:cNvSpPr>
            <a:spLocks noGrp="1"/>
          </p:cNvSpPr>
          <p:nvPr>
            <p:ph type="title"/>
          </p:nvPr>
        </p:nvSpPr>
        <p:spPr/>
        <p:txBody>
          <a:bodyPr/>
          <a:lstStyle/>
          <a:p>
            <a:r>
              <a:rPr lang="de-DE" dirty="0" smtClean="0"/>
              <a:t>Prozesse</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56995" y="2064406"/>
            <a:ext cx="5085138" cy="738664"/>
          </a:xfrm>
          <a:prstGeom prst="rect">
            <a:avLst/>
          </a:prstGeom>
          <a:noFill/>
        </p:spPr>
        <p:txBody>
          <a:bodyPr wrap="square" rtlCol="0">
            <a:spAutoFit/>
          </a:bodyPr>
          <a:lstStyle/>
          <a:p>
            <a:pPr algn="just">
              <a:buClr>
                <a:schemeClr val="accent3"/>
              </a:buClr>
            </a:pPr>
            <a:r>
              <a:rPr lang="de-DE" sz="1400" dirty="0" smtClean="0">
                <a:solidFill>
                  <a:schemeClr val="bg2"/>
                </a:solidFill>
              </a:rPr>
              <a:t>Nach Genehmigung wird die Änderung im System umgesetzt. Vor der Freigabe innerhalb </a:t>
            </a:r>
            <a:r>
              <a:rPr lang="de-DE" sz="1400" dirty="0" smtClean="0">
                <a:solidFill>
                  <a:schemeClr val="bg2"/>
                </a:solidFill>
              </a:rPr>
              <a:t>HR4you´s </a:t>
            </a:r>
            <a:r>
              <a:rPr lang="de-DE" sz="1400" dirty="0" smtClean="0">
                <a:solidFill>
                  <a:schemeClr val="bg2"/>
                </a:solidFill>
              </a:rPr>
              <a:t>sollten die lokalen Prozesse entsprechend berücksichtigt werden.</a:t>
            </a:r>
            <a:endParaRPr lang="de-DE" sz="1400" dirty="0">
              <a:solidFill>
                <a:schemeClr val="bg2"/>
              </a:solidFill>
            </a:endParaRPr>
          </a:p>
        </p:txBody>
      </p:sp>
      <p:sp>
        <p:nvSpPr>
          <p:cNvPr id="10" name="Abgerundete rechteckige Legende 9"/>
          <p:cNvSpPr/>
          <p:nvPr/>
        </p:nvSpPr>
        <p:spPr>
          <a:xfrm rot="341287">
            <a:off x="2338254" y="1704827"/>
            <a:ext cx="2074413" cy="1706122"/>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rgbClr val="00406E"/>
                </a:solidFill>
              </a:rPr>
              <a:t>Wird die Änderung sofort im System umgesetzt, wenn z.B. der Antrag auf Prokura vom HR Division Head genehmigt wurde? Müsste die Handelsregistereintragung dann vorher erfolgen?</a:t>
            </a:r>
            <a:endParaRPr lang="de-DE" sz="4000" dirty="0">
              <a:solidFill>
                <a:srgbClr val="00406E"/>
              </a:solidFill>
            </a:endParaRPr>
          </a:p>
        </p:txBody>
      </p:sp>
      <p:grpSp>
        <p:nvGrpSpPr>
          <p:cNvPr id="32" name="Gruppieren 31"/>
          <p:cNvGrpSpPr/>
          <p:nvPr/>
        </p:nvGrpSpPr>
        <p:grpSpPr>
          <a:xfrm>
            <a:off x="9632025" y="1461375"/>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5" name="Textfeld 34"/>
          <p:cNvSpPr txBox="1"/>
          <p:nvPr/>
        </p:nvSpPr>
        <p:spPr>
          <a:xfrm rot="21211966">
            <a:off x="4656995" y="4393350"/>
            <a:ext cx="5085138" cy="954107"/>
          </a:xfrm>
          <a:prstGeom prst="rect">
            <a:avLst/>
          </a:prstGeom>
          <a:noFill/>
        </p:spPr>
        <p:txBody>
          <a:bodyPr wrap="square" rtlCol="0">
            <a:spAutoFit/>
          </a:bodyPr>
          <a:lstStyle/>
          <a:p>
            <a:pPr marL="285750" indent="-285750" algn="just">
              <a:buClr>
                <a:schemeClr val="accent3"/>
              </a:buClr>
              <a:buFont typeface="Arial" panose="020B0604020202020204" pitchFamily="34" charset="0"/>
              <a:buChar char="•"/>
            </a:pPr>
            <a:r>
              <a:rPr lang="de-DE" sz="1400" dirty="0" smtClean="0">
                <a:solidFill>
                  <a:schemeClr val="bg2"/>
                </a:solidFill>
              </a:rPr>
              <a:t>Bei der Neueinstellung interner Mitarbeitenden können zwei Staatsbürgerschaften gepflegt werden</a:t>
            </a:r>
          </a:p>
          <a:p>
            <a:pPr marL="285750" indent="-285750" algn="just">
              <a:buClr>
                <a:schemeClr val="accent3"/>
              </a:buClr>
              <a:buFont typeface="Arial" panose="020B0604020202020204" pitchFamily="34" charset="0"/>
              <a:buChar char="•"/>
            </a:pPr>
            <a:r>
              <a:rPr lang="de-DE" sz="1400" dirty="0" smtClean="0">
                <a:solidFill>
                  <a:schemeClr val="bg2"/>
                </a:solidFill>
              </a:rPr>
              <a:t>Für externe Mitarbeitenden beschränkt sich die Auswahl auf eine Staatsbürgerschaft.</a:t>
            </a:r>
            <a:endParaRPr lang="de-DE" sz="1400" dirty="0">
              <a:solidFill>
                <a:schemeClr val="bg2"/>
              </a:solidFill>
            </a:endParaRPr>
          </a:p>
        </p:txBody>
      </p:sp>
      <p:sp>
        <p:nvSpPr>
          <p:cNvPr id="37" name="Abgerundete rechteckige Legende 36"/>
          <p:cNvSpPr/>
          <p:nvPr/>
        </p:nvSpPr>
        <p:spPr>
          <a:xfrm rot="341287">
            <a:off x="2343389" y="4141747"/>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Können mehrere Staatsbürgerschaften gepflegt werden?</a:t>
            </a:r>
            <a:endParaRPr lang="de-DE" sz="4400" dirty="0">
              <a:solidFill>
                <a:srgbClr val="00406E"/>
              </a:solidFill>
            </a:endParaRPr>
          </a:p>
        </p:txBody>
      </p:sp>
      <p:sp>
        <p:nvSpPr>
          <p:cNvPr id="44" name="Abgerundete rechteckige Legende 43"/>
          <p:cNvSpPr/>
          <p:nvPr/>
        </p:nvSpPr>
        <p:spPr>
          <a:xfrm rot="21224559">
            <a:off x="4595524" y="4350255"/>
            <a:ext cx="5420790" cy="1032591"/>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45" name="Gruppieren 44"/>
          <p:cNvGrpSpPr/>
          <p:nvPr/>
        </p:nvGrpSpPr>
        <p:grpSpPr>
          <a:xfrm>
            <a:off x="9605275" y="3794312"/>
            <a:ext cx="609933" cy="592110"/>
            <a:chOff x="1702952" y="1199773"/>
            <a:chExt cx="609933" cy="592110"/>
          </a:xfrm>
        </p:grpSpPr>
        <p:sp>
          <p:nvSpPr>
            <p:cNvPr id="46" name="Flussdiagramm: Verbinder 45"/>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59" name="Gruppieren 58"/>
          <p:cNvGrpSpPr/>
          <p:nvPr/>
        </p:nvGrpSpPr>
        <p:grpSpPr>
          <a:xfrm>
            <a:off x="2093360" y="1266790"/>
            <a:ext cx="602654" cy="602654"/>
            <a:chOff x="767045" y="2780595"/>
            <a:chExt cx="602654" cy="602654"/>
          </a:xfrm>
        </p:grpSpPr>
        <p:sp>
          <p:nvSpPr>
            <p:cNvPr id="60" name="Flussdiagramm: Verbinder 59"/>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1" name="Group 493"/>
            <p:cNvGrpSpPr>
              <a:grpSpLocks noChangeAspect="1"/>
            </p:cNvGrpSpPr>
            <p:nvPr/>
          </p:nvGrpSpPr>
          <p:grpSpPr bwMode="gray">
            <a:xfrm>
              <a:off x="767045" y="2780595"/>
              <a:ext cx="602654" cy="602654"/>
              <a:chOff x="6194" y="1960"/>
              <a:chExt cx="340" cy="340"/>
            </a:xfrm>
            <a:solidFill>
              <a:srgbClr val="007EC1"/>
            </a:solidFill>
          </p:grpSpPr>
          <p:sp>
            <p:nvSpPr>
              <p:cNvPr id="62"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63"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64"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5" name="Gruppieren 64"/>
          <p:cNvGrpSpPr/>
          <p:nvPr/>
        </p:nvGrpSpPr>
        <p:grpSpPr>
          <a:xfrm>
            <a:off x="2316446" y="3789040"/>
            <a:ext cx="602654" cy="602654"/>
            <a:chOff x="767045" y="2780595"/>
            <a:chExt cx="602654" cy="602654"/>
          </a:xfrm>
        </p:grpSpPr>
        <p:sp>
          <p:nvSpPr>
            <p:cNvPr id="66" name="Flussdiagramm: Verbinder 65"/>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7" name="Group 493"/>
            <p:cNvGrpSpPr>
              <a:grpSpLocks noChangeAspect="1"/>
            </p:cNvGrpSpPr>
            <p:nvPr/>
          </p:nvGrpSpPr>
          <p:grpSpPr bwMode="gray">
            <a:xfrm>
              <a:off x="767045" y="2780595"/>
              <a:ext cx="602654" cy="602654"/>
              <a:chOff x="6194" y="1960"/>
              <a:chExt cx="340" cy="340"/>
            </a:xfrm>
            <a:solidFill>
              <a:srgbClr val="007EC1"/>
            </a:solidFill>
          </p:grpSpPr>
          <p:sp>
            <p:nvSpPr>
              <p:cNvPr id="68"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69"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70"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376675421"/>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bgerundete rechteckige Legende 35"/>
          <p:cNvSpPr/>
          <p:nvPr/>
        </p:nvSpPr>
        <p:spPr>
          <a:xfrm rot="21224559">
            <a:off x="4569324" y="2052754"/>
            <a:ext cx="5420790" cy="1089382"/>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sp>
        <p:nvSpPr>
          <p:cNvPr id="2" name="Foliennummernplatzhalter 1"/>
          <p:cNvSpPr>
            <a:spLocks noGrp="1"/>
          </p:cNvSpPr>
          <p:nvPr>
            <p:ph type="sldNum" sz="quarter" idx="12"/>
          </p:nvPr>
        </p:nvSpPr>
        <p:spPr/>
        <p:txBody>
          <a:bodyPr/>
          <a:lstStyle/>
          <a:p>
            <a:fld id="{6E90DB15-F479-43AD-A48C-7C7AA575C533}" type="slidenum">
              <a:rPr lang="de-DE" smtClean="0"/>
              <a:pPr/>
              <a:t>24</a:t>
            </a:fld>
            <a:endParaRPr lang="de-DE" dirty="0"/>
          </a:p>
        </p:txBody>
      </p:sp>
      <p:sp>
        <p:nvSpPr>
          <p:cNvPr id="3" name="Titel 2"/>
          <p:cNvSpPr>
            <a:spLocks noGrp="1"/>
          </p:cNvSpPr>
          <p:nvPr>
            <p:ph type="title"/>
          </p:nvPr>
        </p:nvSpPr>
        <p:spPr/>
        <p:txBody>
          <a:bodyPr/>
          <a:lstStyle/>
          <a:p>
            <a:r>
              <a:rPr lang="de-DE" dirty="0" smtClean="0"/>
              <a:t>Prozesse</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56995" y="2119538"/>
            <a:ext cx="5085138" cy="954107"/>
          </a:xfrm>
          <a:prstGeom prst="rect">
            <a:avLst/>
          </a:prstGeom>
          <a:noFill/>
        </p:spPr>
        <p:txBody>
          <a:bodyPr wrap="square" rtlCol="0">
            <a:spAutoFit/>
          </a:bodyPr>
          <a:lstStyle/>
          <a:p>
            <a:pPr algn="just">
              <a:buClr>
                <a:schemeClr val="accent3"/>
              </a:buClr>
            </a:pPr>
            <a:r>
              <a:rPr lang="de-DE" sz="1400" dirty="0" smtClean="0">
                <a:solidFill>
                  <a:schemeClr val="bg2"/>
                </a:solidFill>
              </a:rPr>
              <a:t>Die Kostenstellen werden aus den FI-Systemen übernommen. Die Kostenstellen für die Mitarbeitenden werden überdies durch das OM gepflegt und vererben sich über die Planstellen an die Mitarbeitenden.</a:t>
            </a:r>
            <a:endParaRPr lang="de-DE" sz="1400" dirty="0">
              <a:solidFill>
                <a:schemeClr val="bg2"/>
              </a:solidFill>
            </a:endParaRPr>
          </a:p>
        </p:txBody>
      </p:sp>
      <p:sp>
        <p:nvSpPr>
          <p:cNvPr id="10" name="Abgerundete rechteckige Legende 9"/>
          <p:cNvSpPr/>
          <p:nvPr/>
        </p:nvSpPr>
        <p:spPr>
          <a:xfrm rot="341287">
            <a:off x="2343389" y="1705082"/>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Wer pflegt die Kostenstellen? Wie ist die Verknüpfung gewährleistet?</a:t>
            </a:r>
            <a:endParaRPr lang="de-DE" sz="4400" dirty="0">
              <a:solidFill>
                <a:srgbClr val="00406E"/>
              </a:solidFill>
            </a:endParaRPr>
          </a:p>
        </p:txBody>
      </p:sp>
      <p:sp>
        <p:nvSpPr>
          <p:cNvPr id="19" name="Abgerundete rechteckige Legende 18"/>
          <p:cNvSpPr/>
          <p:nvPr/>
        </p:nvSpPr>
        <p:spPr>
          <a:xfrm rot="341287">
            <a:off x="2343388" y="4126998"/>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Ist die Reisekostenstelle für die Cytric-Reisekostenabrechnung eine andere als „normale“ Kostenstellen?</a:t>
            </a:r>
            <a:endParaRPr lang="de-DE" sz="4400" dirty="0">
              <a:solidFill>
                <a:srgbClr val="00406E"/>
              </a:solidFill>
            </a:endParaRPr>
          </a:p>
        </p:txBody>
      </p:sp>
      <p:sp>
        <p:nvSpPr>
          <p:cNvPr id="26" name="Abgerundete rechteckige Legende 25"/>
          <p:cNvSpPr/>
          <p:nvPr/>
        </p:nvSpPr>
        <p:spPr>
          <a:xfrm rot="21224559">
            <a:off x="4704582" y="4450349"/>
            <a:ext cx="5576082" cy="781284"/>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27" name="Gruppieren 26"/>
          <p:cNvGrpSpPr/>
          <p:nvPr/>
        </p:nvGrpSpPr>
        <p:grpSpPr>
          <a:xfrm>
            <a:off x="9913541" y="3849852"/>
            <a:ext cx="609933" cy="592110"/>
            <a:chOff x="1702952" y="1199773"/>
            <a:chExt cx="609933" cy="592110"/>
          </a:xfrm>
        </p:grpSpPr>
        <p:sp>
          <p:nvSpPr>
            <p:cNvPr id="28" name="Flussdiagramm: Verbinder 27"/>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1" name="Textfeld 30"/>
          <p:cNvSpPr txBox="1"/>
          <p:nvPr/>
        </p:nvSpPr>
        <p:spPr>
          <a:xfrm rot="21211966">
            <a:off x="4739700" y="4470215"/>
            <a:ext cx="5336973" cy="738664"/>
          </a:xfrm>
          <a:prstGeom prst="rect">
            <a:avLst/>
          </a:prstGeom>
          <a:noFill/>
        </p:spPr>
        <p:txBody>
          <a:bodyPr wrap="square" rtlCol="0">
            <a:spAutoFit/>
          </a:bodyPr>
          <a:lstStyle/>
          <a:p>
            <a:pPr algn="just">
              <a:buClr>
                <a:schemeClr val="accent3"/>
              </a:buClr>
            </a:pPr>
            <a:r>
              <a:rPr lang="de-DE" sz="1400" dirty="0" smtClean="0">
                <a:solidFill>
                  <a:schemeClr val="bg2"/>
                </a:solidFill>
              </a:rPr>
              <a:t>Bei Fragen zu den Cytric-Prozessen kann der Systemverantwortliche für Cytric Auskunft geben. Das Feld selbst ist in </a:t>
            </a:r>
            <a:r>
              <a:rPr lang="de-DE" sz="1400" dirty="0" smtClean="0">
                <a:solidFill>
                  <a:schemeClr val="bg2"/>
                </a:solidFill>
              </a:rPr>
              <a:t>HR4you </a:t>
            </a:r>
            <a:r>
              <a:rPr lang="de-DE" sz="1400" dirty="0" smtClean="0">
                <a:solidFill>
                  <a:schemeClr val="bg2"/>
                </a:solidFill>
              </a:rPr>
              <a:t>aktuell noch nicht in Benutzung.</a:t>
            </a:r>
            <a:endParaRPr lang="de-DE" sz="1400" dirty="0">
              <a:solidFill>
                <a:schemeClr val="bg2"/>
              </a:solidFill>
            </a:endParaRPr>
          </a:p>
        </p:txBody>
      </p:sp>
      <p:grpSp>
        <p:nvGrpSpPr>
          <p:cNvPr id="32" name="Gruppieren 31"/>
          <p:cNvGrpSpPr/>
          <p:nvPr/>
        </p:nvGrpSpPr>
        <p:grpSpPr>
          <a:xfrm>
            <a:off x="9550600" y="1482022"/>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uppieren 47"/>
          <p:cNvGrpSpPr/>
          <p:nvPr/>
        </p:nvGrpSpPr>
        <p:grpSpPr>
          <a:xfrm>
            <a:off x="2316446" y="1352375"/>
            <a:ext cx="602654" cy="602654"/>
            <a:chOff x="767045" y="2780595"/>
            <a:chExt cx="602654" cy="602654"/>
          </a:xfrm>
        </p:grpSpPr>
        <p:sp>
          <p:nvSpPr>
            <p:cNvPr id="49" name="Flussdiagramm: Verbinder 48"/>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0" name="Group 493"/>
            <p:cNvGrpSpPr>
              <a:grpSpLocks noChangeAspect="1"/>
            </p:cNvGrpSpPr>
            <p:nvPr/>
          </p:nvGrpSpPr>
          <p:grpSpPr bwMode="gray">
            <a:xfrm>
              <a:off x="767045" y="2780595"/>
              <a:ext cx="602654" cy="602654"/>
              <a:chOff x="6194" y="1960"/>
              <a:chExt cx="340" cy="340"/>
            </a:xfrm>
            <a:solidFill>
              <a:srgbClr val="007EC1"/>
            </a:solidFill>
          </p:grpSpPr>
          <p:sp>
            <p:nvSpPr>
              <p:cNvPr id="51"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uppieren 53"/>
          <p:cNvGrpSpPr/>
          <p:nvPr/>
        </p:nvGrpSpPr>
        <p:grpSpPr>
          <a:xfrm>
            <a:off x="2316445" y="3706405"/>
            <a:ext cx="602654" cy="602654"/>
            <a:chOff x="767045" y="2780595"/>
            <a:chExt cx="602654" cy="602654"/>
          </a:xfrm>
        </p:grpSpPr>
        <p:sp>
          <p:nvSpPr>
            <p:cNvPr id="55" name="Flussdiagramm: Verbinder 54"/>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oup 493"/>
            <p:cNvGrpSpPr>
              <a:grpSpLocks noChangeAspect="1"/>
            </p:cNvGrpSpPr>
            <p:nvPr/>
          </p:nvGrpSpPr>
          <p:grpSpPr bwMode="gray">
            <a:xfrm>
              <a:off x="767045" y="2780595"/>
              <a:ext cx="602654" cy="602654"/>
              <a:chOff x="6194" y="1960"/>
              <a:chExt cx="340" cy="340"/>
            </a:xfrm>
            <a:solidFill>
              <a:srgbClr val="007EC1"/>
            </a:solidFill>
          </p:grpSpPr>
          <p:sp>
            <p:nvSpPr>
              <p:cNvPr id="57"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9"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884557871"/>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45F3A89B-0542-4B29-BA80-9A3C3316721A}" type="slidenum">
              <a:rPr kumimoji="0" lang="de-DE" sz="1200" b="0" i="0" u="none" strike="noStrike" kern="1200" cap="none" spc="0" normalizeH="0" baseline="0" noProof="0" smtClean="0">
                <a:ln>
                  <a:noFill/>
                </a:ln>
                <a:solidFill>
                  <a:srgbClr val="3E3D40"/>
                </a:solidFill>
                <a:effectLst/>
                <a:uLnTx/>
                <a:uFillTx/>
                <a:latin typeface="Calibri"/>
                <a:ea typeface="+mn-ea"/>
              </a:rPr>
              <a:pPr marL="0" marR="0" lvl="0" indent="0" algn="ctr" defTabSz="914400" rtl="0" eaLnBrk="1" fontAlgn="base" latinLnBrk="0" hangingPunct="1">
                <a:lnSpc>
                  <a:spcPct val="100000"/>
                </a:lnSpc>
                <a:spcBef>
                  <a:spcPct val="0"/>
                </a:spcBef>
                <a:spcAft>
                  <a:spcPct val="0"/>
                </a:spcAft>
                <a:buClrTx/>
                <a:buSzTx/>
                <a:buFontTx/>
                <a:buNone/>
                <a:tabLst/>
                <a:defRPr/>
              </a:pPr>
              <a:t>25</a:t>
            </a:fld>
            <a:endParaRPr kumimoji="0" lang="de-DE" sz="1200" b="0" i="0" u="none" strike="noStrike" kern="1200" cap="none" spc="0" normalizeH="0" baseline="0" noProof="0" dirty="0">
              <a:ln>
                <a:noFill/>
              </a:ln>
              <a:solidFill>
                <a:srgbClr val="3E3D40"/>
              </a:solidFill>
              <a:effectLst/>
              <a:uLnTx/>
              <a:uFillTx/>
              <a:latin typeface="Calibri"/>
              <a:ea typeface="+mn-ea"/>
            </a:endParaRPr>
          </a:p>
        </p:txBody>
      </p:sp>
    </p:spTree>
    <p:extLst>
      <p:ext uri="{BB962C8B-B14F-4D97-AF65-F5344CB8AC3E}">
        <p14:creationId xmlns:p14="http://schemas.microsoft.com/office/powerpoint/2010/main" val="3113390802"/>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E90DB15-F479-43AD-A48C-7C7AA575C533}" type="slidenum">
              <a:rPr lang="de-DE" smtClean="0"/>
              <a:pPr/>
              <a:t>26</a:t>
            </a:fld>
            <a:endParaRPr lang="de-DE" dirty="0"/>
          </a:p>
        </p:txBody>
      </p:sp>
      <p:sp>
        <p:nvSpPr>
          <p:cNvPr id="10" name="Inhaltsplatzhalter 4"/>
          <p:cNvSpPr>
            <a:spLocks noGrp="1"/>
          </p:cNvSpPr>
          <p:nvPr>
            <p:ph type="body" sz="quarter" idx="13"/>
          </p:nvPr>
        </p:nvSpPr>
        <p:spPr/>
        <p:txBody>
          <a:bodyPr/>
          <a:lstStyle/>
          <a:p>
            <a:r>
              <a:rPr lang="en-US" dirty="0"/>
              <a:t>The contents of this document are to be considered confidential information, and may not be published, reproduced, copied, or disclosed to any unauthorized person. </a:t>
            </a:r>
          </a:p>
          <a:p>
            <a:r>
              <a:rPr lang="de-DE" dirty="0"/>
              <a:t>Rheinmetall </a:t>
            </a:r>
            <a:r>
              <a:rPr lang="de-DE" dirty="0" err="1"/>
              <a:t>does</a:t>
            </a:r>
            <a:r>
              <a:rPr lang="de-DE" dirty="0"/>
              <a:t> not </a:t>
            </a:r>
            <a:r>
              <a:rPr lang="de-DE" dirty="0" err="1"/>
              <a:t>guarantee</a:t>
            </a:r>
            <a:r>
              <a:rPr lang="de-DE" dirty="0"/>
              <a:t> </a:t>
            </a:r>
            <a:r>
              <a:rPr lang="de-DE" dirty="0" err="1"/>
              <a:t>the</a:t>
            </a:r>
            <a:r>
              <a:rPr lang="de-DE" dirty="0"/>
              <a:t> </a:t>
            </a:r>
            <a:r>
              <a:rPr lang="de-DE" dirty="0" err="1"/>
              <a:t>accuracy</a:t>
            </a:r>
            <a:r>
              <a:rPr lang="de-DE" dirty="0"/>
              <a:t> </a:t>
            </a:r>
            <a:r>
              <a:rPr lang="de-DE" dirty="0" err="1"/>
              <a:t>or</a:t>
            </a:r>
            <a:r>
              <a:rPr lang="de-DE" dirty="0"/>
              <a:t> </a:t>
            </a:r>
            <a:r>
              <a:rPr lang="de-DE" dirty="0" err="1"/>
              <a:t>completeness</a:t>
            </a:r>
            <a:r>
              <a:rPr lang="de-DE" dirty="0"/>
              <a:t> </a:t>
            </a:r>
            <a:r>
              <a:rPr lang="de-DE" dirty="0" err="1"/>
              <a:t>of</a:t>
            </a:r>
            <a:r>
              <a:rPr lang="de-DE" dirty="0"/>
              <a:t> </a:t>
            </a:r>
            <a:r>
              <a:rPr lang="de-DE" dirty="0" err="1"/>
              <a:t>the</a:t>
            </a:r>
            <a:r>
              <a:rPr lang="de-DE" dirty="0"/>
              <a:t> </a:t>
            </a:r>
            <a:r>
              <a:rPr lang="de-DE" dirty="0" err="1"/>
              <a:t>information</a:t>
            </a:r>
            <a:r>
              <a:rPr lang="de-DE" dirty="0"/>
              <a:t> </a:t>
            </a:r>
            <a:r>
              <a:rPr lang="de-DE" dirty="0" err="1"/>
              <a:t>contained</a:t>
            </a:r>
            <a:r>
              <a:rPr lang="de-DE" dirty="0"/>
              <a:t> in </a:t>
            </a:r>
            <a:r>
              <a:rPr lang="de-DE" dirty="0" err="1"/>
              <a:t>this</a:t>
            </a:r>
            <a:r>
              <a:rPr lang="de-DE" dirty="0"/>
              <a:t> </a:t>
            </a:r>
            <a:r>
              <a:rPr lang="de-DE" dirty="0" err="1"/>
              <a:t>document</a:t>
            </a:r>
            <a:r>
              <a:rPr lang="de-DE" dirty="0"/>
              <a:t>, </a:t>
            </a:r>
            <a:r>
              <a:rPr lang="de-DE" dirty="0" err="1"/>
              <a:t>nor</a:t>
            </a:r>
            <a:r>
              <a:rPr lang="de-DE" dirty="0"/>
              <a:t> </a:t>
            </a:r>
            <a:r>
              <a:rPr lang="de-DE" dirty="0" err="1"/>
              <a:t>of</a:t>
            </a:r>
            <a:r>
              <a:rPr lang="de-DE" dirty="0"/>
              <a:t> </a:t>
            </a:r>
            <a:r>
              <a:rPr lang="de-DE" dirty="0" err="1"/>
              <a:t>that</a:t>
            </a:r>
            <a:r>
              <a:rPr lang="de-DE" dirty="0"/>
              <a:t> </a:t>
            </a:r>
            <a:r>
              <a:rPr lang="de-DE" dirty="0" err="1"/>
              <a:t>contained</a:t>
            </a:r>
            <a:r>
              <a:rPr lang="de-DE" dirty="0"/>
              <a:t> in </a:t>
            </a:r>
            <a:r>
              <a:rPr lang="de-DE" dirty="0" err="1"/>
              <a:t>any</a:t>
            </a:r>
            <a:r>
              <a:rPr lang="de-DE" dirty="0"/>
              <a:t> </a:t>
            </a:r>
            <a:r>
              <a:rPr lang="de-DE" dirty="0" err="1"/>
              <a:t>other</a:t>
            </a:r>
            <a:r>
              <a:rPr lang="de-DE" dirty="0"/>
              <a:t> </a:t>
            </a:r>
            <a:r>
              <a:rPr lang="de-DE" dirty="0" err="1"/>
              <a:t>document</a:t>
            </a:r>
            <a:r>
              <a:rPr lang="de-DE" dirty="0"/>
              <a:t> </a:t>
            </a:r>
            <a:r>
              <a:rPr lang="de-DE" dirty="0" err="1"/>
              <a:t>provided</a:t>
            </a:r>
            <a:r>
              <a:rPr lang="de-DE" dirty="0"/>
              <a:t> at </a:t>
            </a:r>
            <a:r>
              <a:rPr lang="de-DE" dirty="0" err="1"/>
              <a:t>any</a:t>
            </a:r>
            <a:r>
              <a:rPr lang="de-DE" dirty="0"/>
              <a:t> </a:t>
            </a:r>
            <a:r>
              <a:rPr lang="de-DE" dirty="0" err="1"/>
              <a:t>other</a:t>
            </a:r>
            <a:r>
              <a:rPr lang="de-DE" dirty="0"/>
              <a:t> time. </a:t>
            </a:r>
            <a:r>
              <a:rPr lang="de-DE" dirty="0" err="1"/>
              <a:t>While</a:t>
            </a:r>
            <a:r>
              <a:rPr lang="de-DE" dirty="0"/>
              <a:t> </a:t>
            </a:r>
            <a:r>
              <a:rPr lang="de-DE" dirty="0" err="1"/>
              <a:t>this</a:t>
            </a:r>
            <a:r>
              <a:rPr lang="de-DE" dirty="0"/>
              <a:t> </a:t>
            </a:r>
            <a:r>
              <a:rPr lang="de-DE" dirty="0" err="1"/>
              <a:t>information</a:t>
            </a:r>
            <a:r>
              <a:rPr lang="de-DE" dirty="0"/>
              <a:t> </a:t>
            </a:r>
            <a:r>
              <a:rPr lang="de-DE" dirty="0" err="1"/>
              <a:t>has</a:t>
            </a:r>
            <a:r>
              <a:rPr lang="de-DE" dirty="0"/>
              <a:t> </a:t>
            </a:r>
            <a:r>
              <a:rPr lang="de-DE" dirty="0" err="1"/>
              <a:t>been</a:t>
            </a:r>
            <a:r>
              <a:rPr lang="de-DE" dirty="0"/>
              <a:t> </a:t>
            </a:r>
            <a:r>
              <a:rPr lang="de-DE" dirty="0" err="1"/>
              <a:t>prepared</a:t>
            </a:r>
            <a:r>
              <a:rPr lang="de-DE" dirty="0"/>
              <a:t> in </a:t>
            </a:r>
            <a:r>
              <a:rPr lang="de-DE" dirty="0" err="1"/>
              <a:t>good</a:t>
            </a:r>
            <a:r>
              <a:rPr lang="de-DE" dirty="0"/>
              <a:t> </a:t>
            </a:r>
            <a:r>
              <a:rPr lang="de-DE" dirty="0" err="1"/>
              <a:t>faith</a:t>
            </a:r>
            <a:r>
              <a:rPr lang="de-DE" dirty="0"/>
              <a:t>, </a:t>
            </a:r>
            <a:r>
              <a:rPr lang="de-DE" dirty="0" err="1"/>
              <a:t>no</a:t>
            </a:r>
            <a:r>
              <a:rPr lang="de-DE" dirty="0"/>
              <a:t> </a:t>
            </a:r>
            <a:r>
              <a:rPr lang="de-DE" dirty="0" err="1"/>
              <a:t>representation</a:t>
            </a:r>
            <a:r>
              <a:rPr lang="de-DE" dirty="0"/>
              <a:t> </a:t>
            </a:r>
            <a:r>
              <a:rPr lang="de-DE" dirty="0" err="1"/>
              <a:t>or</a:t>
            </a:r>
            <a:r>
              <a:rPr lang="de-DE" dirty="0"/>
              <a:t> </a:t>
            </a:r>
            <a:r>
              <a:rPr lang="de-DE" dirty="0" err="1"/>
              <a:t>warranty</a:t>
            </a:r>
            <a:r>
              <a:rPr lang="de-DE" dirty="0"/>
              <a:t>, express </a:t>
            </a:r>
            <a:r>
              <a:rPr lang="de-DE" dirty="0" err="1"/>
              <a:t>or</a:t>
            </a:r>
            <a:r>
              <a:rPr lang="de-DE" dirty="0"/>
              <a:t> </a:t>
            </a:r>
            <a:r>
              <a:rPr lang="de-DE" dirty="0" err="1"/>
              <a:t>implied</a:t>
            </a:r>
            <a:r>
              <a:rPr lang="de-DE" dirty="0"/>
              <a:t>, </a:t>
            </a:r>
            <a:r>
              <a:rPr lang="de-DE" dirty="0" err="1"/>
              <a:t>is</a:t>
            </a:r>
            <a:r>
              <a:rPr lang="de-DE" dirty="0"/>
              <a:t> </a:t>
            </a:r>
            <a:r>
              <a:rPr lang="de-DE" dirty="0" err="1"/>
              <a:t>or</a:t>
            </a:r>
            <a:r>
              <a:rPr lang="de-DE" dirty="0"/>
              <a:t> will </a:t>
            </a:r>
            <a:r>
              <a:rPr lang="de-DE" dirty="0" err="1"/>
              <a:t>be</a:t>
            </a:r>
            <a:r>
              <a:rPr lang="de-DE" dirty="0"/>
              <a:t> </a:t>
            </a:r>
            <a:r>
              <a:rPr lang="de-DE" dirty="0" err="1"/>
              <a:t>made</a:t>
            </a:r>
            <a:r>
              <a:rPr lang="de-DE" dirty="0"/>
              <a:t>, </a:t>
            </a:r>
            <a:r>
              <a:rPr lang="de-DE" dirty="0" err="1"/>
              <a:t>and</a:t>
            </a:r>
            <a:r>
              <a:rPr lang="de-DE" dirty="0"/>
              <a:t> </a:t>
            </a:r>
            <a:r>
              <a:rPr lang="de-DE" dirty="0" err="1"/>
              <a:t>no</a:t>
            </a:r>
            <a:r>
              <a:rPr lang="de-DE" dirty="0"/>
              <a:t> </a:t>
            </a:r>
            <a:r>
              <a:rPr lang="de-DE" dirty="0" err="1"/>
              <a:t>responsibility</a:t>
            </a:r>
            <a:r>
              <a:rPr lang="de-DE" dirty="0"/>
              <a:t> </a:t>
            </a:r>
            <a:r>
              <a:rPr lang="de-DE" dirty="0" err="1"/>
              <a:t>or</a:t>
            </a:r>
            <a:r>
              <a:rPr lang="de-DE" dirty="0"/>
              <a:t> </a:t>
            </a:r>
            <a:r>
              <a:rPr lang="de-DE" dirty="0" err="1"/>
              <a:t>liability</a:t>
            </a:r>
            <a:r>
              <a:rPr lang="de-DE" dirty="0"/>
              <a:t> </a:t>
            </a:r>
            <a:r>
              <a:rPr lang="de-DE" dirty="0" err="1"/>
              <a:t>is</a:t>
            </a:r>
            <a:r>
              <a:rPr lang="de-DE" dirty="0"/>
              <a:t> </a:t>
            </a:r>
            <a:r>
              <a:rPr lang="de-DE" dirty="0" err="1"/>
              <a:t>or</a:t>
            </a:r>
            <a:r>
              <a:rPr lang="de-DE" dirty="0"/>
              <a:t> will </a:t>
            </a:r>
            <a:r>
              <a:rPr lang="de-DE" dirty="0" err="1"/>
              <a:t>be</a:t>
            </a:r>
            <a:r>
              <a:rPr lang="de-DE" dirty="0"/>
              <a:t> </a:t>
            </a:r>
            <a:r>
              <a:rPr lang="de-DE" dirty="0" err="1"/>
              <a:t>accepted</a:t>
            </a:r>
            <a:r>
              <a:rPr lang="de-DE" dirty="0"/>
              <a:t>. </a:t>
            </a:r>
          </a:p>
        </p:txBody>
      </p:sp>
      <p:sp>
        <p:nvSpPr>
          <p:cNvPr id="14" name="Titel 13"/>
          <p:cNvSpPr>
            <a:spLocks noGrp="1"/>
          </p:cNvSpPr>
          <p:nvPr>
            <p:ph type="title"/>
          </p:nvPr>
        </p:nvSpPr>
        <p:spPr/>
        <p:txBody>
          <a:bodyPr/>
          <a:lstStyle/>
          <a:p>
            <a:r>
              <a:rPr lang="de-DE" dirty="0"/>
              <a:t>Disclaimer</a:t>
            </a:r>
          </a:p>
        </p:txBody>
      </p:sp>
      <p:sp>
        <p:nvSpPr>
          <p:cNvPr id="3" name="Fußzeilenplatzhalter 2"/>
          <p:cNvSpPr>
            <a:spLocks noGrp="1"/>
          </p:cNvSpPr>
          <p:nvPr>
            <p:ph type="ftr" sz="quarter" idx="11"/>
          </p:nvPr>
        </p:nvSpPr>
        <p:spPr/>
        <p:txBody>
          <a:bodyPr/>
          <a:lstStyle/>
          <a:p>
            <a:r>
              <a:rPr lang="en-US" dirty="0" smtClean="0"/>
              <a:t>HR4you </a:t>
            </a:r>
            <a:r>
              <a:rPr lang="en-US" dirty="0"/>
              <a:t>FAQs</a:t>
            </a:r>
          </a:p>
        </p:txBody>
      </p:sp>
      <p:sp>
        <p:nvSpPr>
          <p:cNvPr id="7" name="Datumsplatzhalter 4"/>
          <p:cNvSpPr>
            <a:spLocks noGrp="1"/>
          </p:cNvSpPr>
          <p:nvPr>
            <p:ph type="dt" sz="half" idx="2"/>
          </p:nvPr>
        </p:nvSpPr>
        <p:spPr>
          <a:prstGeom prst="rect">
            <a:avLst/>
          </a:prstGeom>
        </p:spPr>
        <p:txBody>
          <a:bodyPr vert="horz" wrap="none" lIns="0" tIns="0" rIns="0" bIns="0" rtlCol="0" anchor="ctr"/>
          <a:lstStyle>
            <a:lvl1pPr algn="l">
              <a:defRPr lang="de-DE" sz="1200" b="0" kern="1200" spc="0" baseline="0" smtClean="0">
                <a:solidFill>
                  <a:srgbClr val="3E3D40"/>
                </a:solidFill>
                <a:latin typeface="Calibri" pitchFamily="34" charset="0"/>
                <a:ea typeface="ＭＳ Ｐゴシック" pitchFamily="68" charset="-128"/>
                <a:cs typeface="TisaOT-Light" panose="02010504030101010102" pitchFamily="50" charset="0"/>
              </a:defRPr>
            </a:lvl1pPr>
          </a:lstStyle>
          <a:p>
            <a:r>
              <a:rPr lang="en-US" dirty="0"/>
              <a:t>Neuss | </a:t>
            </a:r>
            <a:r>
              <a:rPr lang="en-US" dirty="0" smtClean="0"/>
              <a:t>November 2021</a:t>
            </a:r>
            <a:endParaRPr lang="de-DE" dirty="0"/>
          </a:p>
        </p:txBody>
      </p:sp>
    </p:spTree>
    <p:extLst>
      <p:ext uri="{BB962C8B-B14F-4D97-AF65-F5344CB8AC3E}">
        <p14:creationId xmlns:p14="http://schemas.microsoft.com/office/powerpoint/2010/main" val="240687866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E90DB15-F479-43AD-A48C-7C7AA575C533}" type="slidenum">
              <a:rPr lang="de-DE" smtClean="0"/>
              <a:pPr/>
              <a:t>3</a:t>
            </a:fld>
            <a:endParaRPr lang="de-DE" dirty="0"/>
          </a:p>
        </p:txBody>
      </p:sp>
      <p:sp>
        <p:nvSpPr>
          <p:cNvPr id="3" name="Titel 2"/>
          <p:cNvSpPr>
            <a:spLocks noGrp="1"/>
          </p:cNvSpPr>
          <p:nvPr>
            <p:ph type="title"/>
          </p:nvPr>
        </p:nvSpPr>
        <p:spPr/>
        <p:txBody>
          <a:bodyPr/>
          <a:lstStyle/>
          <a:p>
            <a:r>
              <a:rPr lang="de-DE" dirty="0" smtClean="0"/>
              <a:t>HR4you </a:t>
            </a:r>
            <a:r>
              <a:rPr lang="de-DE" dirty="0" smtClean="0"/>
              <a:t>&amp; Drittsysteme</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55966" y="1507592"/>
            <a:ext cx="5408394" cy="1815882"/>
          </a:xfrm>
          <a:prstGeom prst="rect">
            <a:avLst/>
          </a:prstGeom>
          <a:noFill/>
        </p:spPr>
        <p:txBody>
          <a:bodyPr wrap="square" rtlCol="0">
            <a:spAutoFit/>
          </a:bodyPr>
          <a:lstStyle/>
          <a:p>
            <a:pPr marL="285750" indent="-285750" algn="just">
              <a:buClr>
                <a:schemeClr val="accent3"/>
              </a:buClr>
              <a:buFont typeface="Arial" panose="020B0604020202020204" pitchFamily="34" charset="0"/>
              <a:buChar char="•"/>
            </a:pPr>
            <a:r>
              <a:rPr lang="de-DE" sz="1400" dirty="0" smtClean="0">
                <a:solidFill>
                  <a:schemeClr val="bg2"/>
                </a:solidFill>
              </a:rPr>
              <a:t>Transparenz</a:t>
            </a:r>
          </a:p>
          <a:p>
            <a:pPr marL="285750" indent="-285750" algn="just">
              <a:buClr>
                <a:schemeClr val="accent3"/>
              </a:buClr>
              <a:buFont typeface="Arial" panose="020B0604020202020204" pitchFamily="34" charset="0"/>
              <a:buChar char="•"/>
            </a:pPr>
            <a:r>
              <a:rPr lang="de-DE" sz="1400" dirty="0" smtClean="0">
                <a:solidFill>
                  <a:schemeClr val="bg2"/>
                </a:solidFill>
              </a:rPr>
              <a:t>Globale Berichtslinien</a:t>
            </a:r>
          </a:p>
          <a:p>
            <a:pPr marL="285750" indent="-285750" algn="just">
              <a:buClr>
                <a:schemeClr val="accent3"/>
              </a:buClr>
              <a:buFont typeface="Arial" panose="020B0604020202020204" pitchFamily="34" charset="0"/>
              <a:buChar char="•"/>
            </a:pPr>
            <a:r>
              <a:rPr lang="de-DE" sz="1400" dirty="0" smtClean="0">
                <a:solidFill>
                  <a:schemeClr val="bg2"/>
                </a:solidFill>
              </a:rPr>
              <a:t>Globales Adressbuch</a:t>
            </a:r>
          </a:p>
          <a:p>
            <a:pPr marL="285750" indent="-285750" algn="just">
              <a:buClr>
                <a:schemeClr val="accent3"/>
              </a:buClr>
              <a:buFont typeface="Arial" panose="020B0604020202020204" pitchFamily="34" charset="0"/>
              <a:buChar char="•"/>
            </a:pPr>
            <a:r>
              <a:rPr lang="de-DE" sz="1400" dirty="0" smtClean="0">
                <a:solidFill>
                  <a:schemeClr val="bg2"/>
                </a:solidFill>
              </a:rPr>
              <a:t>Vertragsdatenanpassungen über ein digitales, nutzerfreundliches Tool, in dem der Genehmigungsstatus überprüfbar ist</a:t>
            </a:r>
          </a:p>
          <a:p>
            <a:pPr marL="285750" indent="-285750" algn="just">
              <a:buClr>
                <a:schemeClr val="accent3"/>
              </a:buClr>
              <a:buFont typeface="Arial" panose="020B0604020202020204" pitchFamily="34" charset="0"/>
              <a:buChar char="•"/>
            </a:pPr>
            <a:r>
              <a:rPr lang="de-DE" sz="1400" dirty="0" smtClean="0">
                <a:solidFill>
                  <a:schemeClr val="bg2"/>
                </a:solidFill>
              </a:rPr>
              <a:t>Kein Mehraufwand, sondern Verlagerung des bereits existierenden Aufwands in ein digitales, global vernetztes Umfeld</a:t>
            </a:r>
          </a:p>
          <a:p>
            <a:pPr marL="285750" indent="-285750" algn="just">
              <a:buClr>
                <a:schemeClr val="accent3"/>
              </a:buClr>
              <a:buFont typeface="Arial" panose="020B0604020202020204" pitchFamily="34" charset="0"/>
              <a:buChar char="•"/>
            </a:pPr>
            <a:r>
              <a:rPr lang="de-DE" sz="1400" dirty="0" smtClean="0">
                <a:solidFill>
                  <a:schemeClr val="bg2"/>
                </a:solidFill>
              </a:rPr>
              <a:t>Weitere Prozesse können weltweit nachgezogen werden</a:t>
            </a:r>
            <a:endParaRPr lang="de-DE" sz="1400" dirty="0">
              <a:solidFill>
                <a:schemeClr val="bg2"/>
              </a:solidFill>
            </a:endParaRPr>
          </a:p>
        </p:txBody>
      </p:sp>
      <p:sp>
        <p:nvSpPr>
          <p:cNvPr id="10" name="Abgerundete rechteckige Legende 9"/>
          <p:cNvSpPr/>
          <p:nvPr/>
        </p:nvSpPr>
        <p:spPr>
          <a:xfrm rot="341287">
            <a:off x="2343389" y="1705082"/>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Welche Benefits bringt HR4You? Insbesondere für Führungskräfte?</a:t>
            </a:r>
            <a:endParaRPr lang="de-DE" sz="4400" dirty="0">
              <a:solidFill>
                <a:srgbClr val="00406E"/>
              </a:solidFill>
            </a:endParaRPr>
          </a:p>
        </p:txBody>
      </p:sp>
      <p:grpSp>
        <p:nvGrpSpPr>
          <p:cNvPr id="15" name="Gruppieren 14"/>
          <p:cNvGrpSpPr/>
          <p:nvPr/>
        </p:nvGrpSpPr>
        <p:grpSpPr>
          <a:xfrm>
            <a:off x="2269081" y="1451496"/>
            <a:ext cx="602654" cy="602654"/>
            <a:chOff x="767045" y="2780595"/>
            <a:chExt cx="602654" cy="602654"/>
          </a:xfrm>
        </p:grpSpPr>
        <p:sp>
          <p:nvSpPr>
            <p:cNvPr id="9" name="Flussdiagramm: Verbinder 8"/>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 name="Group 493"/>
            <p:cNvGrpSpPr>
              <a:grpSpLocks noChangeAspect="1"/>
            </p:cNvGrpSpPr>
            <p:nvPr/>
          </p:nvGrpSpPr>
          <p:grpSpPr bwMode="gray">
            <a:xfrm>
              <a:off x="767045" y="2780595"/>
              <a:ext cx="602654" cy="602654"/>
              <a:chOff x="6194" y="1960"/>
              <a:chExt cx="340" cy="340"/>
            </a:xfrm>
            <a:solidFill>
              <a:srgbClr val="007EC1"/>
            </a:solidFill>
          </p:grpSpPr>
          <p:sp>
            <p:nvSpPr>
              <p:cNvPr id="12"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3"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4"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
        <p:nvSpPr>
          <p:cNvPr id="30" name="Abgerundete rechteckige Legende 29"/>
          <p:cNvSpPr/>
          <p:nvPr/>
        </p:nvSpPr>
        <p:spPr>
          <a:xfrm rot="21224559">
            <a:off x="4583030" y="1477764"/>
            <a:ext cx="5420790" cy="1949658"/>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32" name="Gruppieren 31"/>
          <p:cNvGrpSpPr/>
          <p:nvPr/>
        </p:nvGrpSpPr>
        <p:grpSpPr>
          <a:xfrm>
            <a:off x="9336360" y="1128428"/>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pic>
        <p:nvPicPr>
          <p:cNvPr id="16" name="Grafik 15"/>
          <p:cNvPicPr>
            <a:picLocks noChangeAspect="1"/>
          </p:cNvPicPr>
          <p:nvPr/>
        </p:nvPicPr>
        <p:blipFill>
          <a:blip r:embed="rId2"/>
          <a:stretch>
            <a:fillRect/>
          </a:stretch>
        </p:blipFill>
        <p:spPr>
          <a:xfrm>
            <a:off x="2635982" y="3796896"/>
            <a:ext cx="5626610" cy="24867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13379777"/>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E90DB15-F479-43AD-A48C-7C7AA575C533}" type="slidenum">
              <a:rPr lang="de-DE" smtClean="0"/>
              <a:pPr/>
              <a:t>4</a:t>
            </a:fld>
            <a:endParaRPr lang="de-DE" dirty="0"/>
          </a:p>
        </p:txBody>
      </p:sp>
      <p:sp>
        <p:nvSpPr>
          <p:cNvPr id="3" name="Titel 2"/>
          <p:cNvSpPr>
            <a:spLocks noGrp="1"/>
          </p:cNvSpPr>
          <p:nvPr>
            <p:ph type="title"/>
          </p:nvPr>
        </p:nvSpPr>
        <p:spPr/>
        <p:txBody>
          <a:bodyPr/>
          <a:lstStyle/>
          <a:p>
            <a:r>
              <a:rPr lang="de-DE" dirty="0" smtClean="0"/>
              <a:t>HR4you </a:t>
            </a:r>
            <a:r>
              <a:rPr lang="de-DE" dirty="0" smtClean="0"/>
              <a:t>&amp; Drittsysteme</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56995" y="1848963"/>
            <a:ext cx="5085138" cy="1169551"/>
          </a:xfrm>
          <a:prstGeom prst="rect">
            <a:avLst/>
          </a:prstGeom>
          <a:noFill/>
        </p:spPr>
        <p:txBody>
          <a:bodyPr wrap="square" rtlCol="0">
            <a:spAutoFit/>
          </a:bodyPr>
          <a:lstStyle/>
          <a:p>
            <a:pPr marL="285750" indent="-285750" algn="just">
              <a:buClr>
                <a:schemeClr val="accent3"/>
              </a:buClr>
              <a:buFont typeface="Arial" panose="020B0604020202020204" pitchFamily="34" charset="0"/>
              <a:buChar char="•"/>
            </a:pPr>
            <a:r>
              <a:rPr lang="de-DE" sz="1400" dirty="0" smtClean="0">
                <a:solidFill>
                  <a:schemeClr val="bg2"/>
                </a:solidFill>
              </a:rPr>
              <a:t>Alle deutschen Gesellschaften sind an GWAN angeschlossen</a:t>
            </a:r>
          </a:p>
          <a:p>
            <a:pPr marL="285750" indent="-285750" algn="just">
              <a:buClr>
                <a:schemeClr val="accent3"/>
              </a:buClr>
              <a:buFont typeface="Arial" panose="020B0604020202020204" pitchFamily="34" charset="0"/>
              <a:buChar char="•"/>
            </a:pPr>
            <a:r>
              <a:rPr lang="de-DE" sz="1400" dirty="0" smtClean="0">
                <a:solidFill>
                  <a:schemeClr val="bg2"/>
                </a:solidFill>
              </a:rPr>
              <a:t>Für die Nicht-Angeschlossenen gilt eine Anmeldung mit User, Passwort und Zwei-Faktor-Authentifizierung</a:t>
            </a:r>
          </a:p>
          <a:p>
            <a:pPr marL="742950" lvl="1" indent="-285750" algn="just">
              <a:buClr>
                <a:schemeClr val="accent3"/>
              </a:buClr>
              <a:buFont typeface="Arial" panose="020B0604020202020204" pitchFamily="34" charset="0"/>
              <a:buChar char="•"/>
            </a:pPr>
            <a:r>
              <a:rPr lang="de-DE" sz="1400" dirty="0" smtClean="0">
                <a:solidFill>
                  <a:schemeClr val="bg2"/>
                </a:solidFill>
              </a:rPr>
              <a:t>Die betroffenen Personen haben hierzu eine E-Mail vorliegen</a:t>
            </a:r>
            <a:endParaRPr lang="de-DE" sz="1400" dirty="0">
              <a:solidFill>
                <a:schemeClr val="bg2"/>
              </a:solidFill>
            </a:endParaRPr>
          </a:p>
        </p:txBody>
      </p:sp>
      <p:sp>
        <p:nvSpPr>
          <p:cNvPr id="10" name="Abgerundete rechteckige Legende 9"/>
          <p:cNvSpPr/>
          <p:nvPr/>
        </p:nvSpPr>
        <p:spPr>
          <a:xfrm rot="341287">
            <a:off x="2343389" y="1705082"/>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Wie kann ich mich in das System einloggen, wenn meine Entity nicht an das Rheinmetall GWAN angeschlossen ist?</a:t>
            </a:r>
            <a:endParaRPr lang="de-DE" sz="4400" dirty="0">
              <a:solidFill>
                <a:srgbClr val="00406E"/>
              </a:solidFill>
            </a:endParaRPr>
          </a:p>
        </p:txBody>
      </p:sp>
      <p:sp>
        <p:nvSpPr>
          <p:cNvPr id="19" name="Abgerundete rechteckige Legende 18"/>
          <p:cNvSpPr/>
          <p:nvPr/>
        </p:nvSpPr>
        <p:spPr>
          <a:xfrm rot="341287">
            <a:off x="2343388" y="4126998"/>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Wieso dürfen Daten ausgeschiedener Mitarbeitenden im System gespeichert werden? S. DSGVO</a:t>
            </a:r>
            <a:endParaRPr lang="de-DE" sz="4400" dirty="0">
              <a:solidFill>
                <a:srgbClr val="00406E"/>
              </a:solidFill>
            </a:endParaRPr>
          </a:p>
        </p:txBody>
      </p:sp>
      <p:sp>
        <p:nvSpPr>
          <p:cNvPr id="26" name="Abgerundete rechteckige Legende 25"/>
          <p:cNvSpPr/>
          <p:nvPr/>
        </p:nvSpPr>
        <p:spPr>
          <a:xfrm rot="21224559">
            <a:off x="4704044" y="4519925"/>
            <a:ext cx="5576082" cy="632309"/>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27" name="Gruppieren 26"/>
          <p:cNvGrpSpPr/>
          <p:nvPr/>
        </p:nvGrpSpPr>
        <p:grpSpPr>
          <a:xfrm>
            <a:off x="9855567" y="3859019"/>
            <a:ext cx="609933" cy="592110"/>
            <a:chOff x="1702952" y="1199773"/>
            <a:chExt cx="609933" cy="592110"/>
          </a:xfrm>
        </p:grpSpPr>
        <p:sp>
          <p:nvSpPr>
            <p:cNvPr id="28" name="Flussdiagramm: Verbinder 27"/>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1" name="Textfeld 30"/>
          <p:cNvSpPr txBox="1"/>
          <p:nvPr/>
        </p:nvSpPr>
        <p:spPr>
          <a:xfrm rot="21211966">
            <a:off x="4739700" y="4577937"/>
            <a:ext cx="5336973" cy="523220"/>
          </a:xfrm>
          <a:prstGeom prst="rect">
            <a:avLst/>
          </a:prstGeom>
          <a:noFill/>
        </p:spPr>
        <p:txBody>
          <a:bodyPr wrap="square" rtlCol="0">
            <a:spAutoFit/>
          </a:bodyPr>
          <a:lstStyle/>
          <a:p>
            <a:pPr marL="285750" indent="-285750" algn="just">
              <a:buClr>
                <a:schemeClr val="accent3"/>
              </a:buClr>
              <a:buFont typeface="Arial" panose="020B0604020202020204" pitchFamily="34" charset="0"/>
              <a:buChar char="•"/>
            </a:pPr>
            <a:r>
              <a:rPr lang="de-DE" sz="1400" dirty="0" smtClean="0">
                <a:solidFill>
                  <a:schemeClr val="bg2"/>
                </a:solidFill>
              </a:rPr>
              <a:t>Geltende Sperrfristen werden eingehalten</a:t>
            </a:r>
          </a:p>
          <a:p>
            <a:pPr marL="285750" indent="-285750" algn="just">
              <a:buClr>
                <a:schemeClr val="accent3"/>
              </a:buClr>
              <a:buFont typeface="Arial" panose="020B0604020202020204" pitchFamily="34" charset="0"/>
              <a:buChar char="•"/>
            </a:pPr>
            <a:r>
              <a:rPr lang="de-DE" sz="1400" dirty="0" smtClean="0">
                <a:solidFill>
                  <a:schemeClr val="bg2"/>
                </a:solidFill>
              </a:rPr>
              <a:t>DSGVO-konforme Löschfristen werden abgebildet</a:t>
            </a:r>
            <a:endParaRPr lang="de-DE" sz="1400" dirty="0">
              <a:solidFill>
                <a:schemeClr val="bg2"/>
              </a:solidFill>
            </a:endParaRPr>
          </a:p>
        </p:txBody>
      </p:sp>
      <p:sp>
        <p:nvSpPr>
          <p:cNvPr id="36" name="Abgerundete rechteckige Legende 35"/>
          <p:cNvSpPr/>
          <p:nvPr/>
        </p:nvSpPr>
        <p:spPr>
          <a:xfrm rot="21224559">
            <a:off x="4629487" y="1774536"/>
            <a:ext cx="5420790" cy="1296270"/>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32" name="Gruppieren 31"/>
          <p:cNvGrpSpPr/>
          <p:nvPr/>
        </p:nvGrpSpPr>
        <p:grpSpPr>
          <a:xfrm>
            <a:off x="9467093" y="1323152"/>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uppieren 47"/>
          <p:cNvGrpSpPr/>
          <p:nvPr/>
        </p:nvGrpSpPr>
        <p:grpSpPr>
          <a:xfrm>
            <a:off x="2194868" y="1274422"/>
            <a:ext cx="602654" cy="602654"/>
            <a:chOff x="767045" y="2780595"/>
            <a:chExt cx="602654" cy="602654"/>
          </a:xfrm>
        </p:grpSpPr>
        <p:sp>
          <p:nvSpPr>
            <p:cNvPr id="49" name="Flussdiagramm: Verbinder 48"/>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0" name="Group 493"/>
            <p:cNvGrpSpPr>
              <a:grpSpLocks noChangeAspect="1"/>
            </p:cNvGrpSpPr>
            <p:nvPr/>
          </p:nvGrpSpPr>
          <p:grpSpPr bwMode="gray">
            <a:xfrm>
              <a:off x="767045" y="2780595"/>
              <a:ext cx="602654" cy="602654"/>
              <a:chOff x="6194" y="1960"/>
              <a:chExt cx="340" cy="340"/>
            </a:xfrm>
            <a:solidFill>
              <a:srgbClr val="007EC1"/>
            </a:solidFill>
          </p:grpSpPr>
          <p:sp>
            <p:nvSpPr>
              <p:cNvPr id="51"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uppieren 53"/>
          <p:cNvGrpSpPr/>
          <p:nvPr/>
        </p:nvGrpSpPr>
        <p:grpSpPr>
          <a:xfrm>
            <a:off x="2279949" y="3776156"/>
            <a:ext cx="602654" cy="602654"/>
            <a:chOff x="767045" y="2780595"/>
            <a:chExt cx="602654" cy="602654"/>
          </a:xfrm>
        </p:grpSpPr>
        <p:sp>
          <p:nvSpPr>
            <p:cNvPr id="55" name="Flussdiagramm: Verbinder 54"/>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oup 493"/>
            <p:cNvGrpSpPr>
              <a:grpSpLocks noChangeAspect="1"/>
            </p:cNvGrpSpPr>
            <p:nvPr/>
          </p:nvGrpSpPr>
          <p:grpSpPr bwMode="gray">
            <a:xfrm>
              <a:off x="767045" y="2780595"/>
              <a:ext cx="602654" cy="602654"/>
              <a:chOff x="6194" y="1960"/>
              <a:chExt cx="340" cy="340"/>
            </a:xfrm>
            <a:solidFill>
              <a:srgbClr val="007EC1"/>
            </a:solidFill>
          </p:grpSpPr>
          <p:sp>
            <p:nvSpPr>
              <p:cNvPr id="57"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9"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878317154"/>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E90DB15-F479-43AD-A48C-7C7AA575C533}" type="slidenum">
              <a:rPr lang="de-DE" smtClean="0"/>
              <a:pPr/>
              <a:t>5</a:t>
            </a:fld>
            <a:endParaRPr lang="de-DE" dirty="0"/>
          </a:p>
        </p:txBody>
      </p:sp>
      <p:sp>
        <p:nvSpPr>
          <p:cNvPr id="3" name="Titel 2"/>
          <p:cNvSpPr>
            <a:spLocks noGrp="1"/>
          </p:cNvSpPr>
          <p:nvPr>
            <p:ph type="title"/>
          </p:nvPr>
        </p:nvSpPr>
        <p:spPr/>
        <p:txBody>
          <a:bodyPr/>
          <a:lstStyle/>
          <a:p>
            <a:r>
              <a:rPr lang="de-DE" dirty="0" smtClean="0"/>
              <a:t>HR4you </a:t>
            </a:r>
            <a:r>
              <a:rPr lang="de-DE" dirty="0" smtClean="0"/>
              <a:t>&amp; Drittsysteme</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542590" y="2214343"/>
            <a:ext cx="5085138" cy="523220"/>
          </a:xfrm>
          <a:prstGeom prst="rect">
            <a:avLst/>
          </a:prstGeom>
          <a:noFill/>
        </p:spPr>
        <p:txBody>
          <a:bodyPr wrap="square" rtlCol="0">
            <a:spAutoFit/>
          </a:bodyPr>
          <a:lstStyle/>
          <a:p>
            <a:pPr algn="just">
              <a:buClr>
                <a:schemeClr val="accent3"/>
              </a:buClr>
            </a:pPr>
            <a:r>
              <a:rPr lang="de-DE" sz="1400" dirty="0" smtClean="0">
                <a:solidFill>
                  <a:schemeClr val="bg2"/>
                </a:solidFill>
              </a:rPr>
              <a:t>Die SAP-Server liegen in Nürnberg/Fürth und werden von ATOS gehostet.</a:t>
            </a:r>
            <a:endParaRPr lang="de-DE" sz="1400" dirty="0">
              <a:solidFill>
                <a:schemeClr val="bg2"/>
              </a:solidFill>
            </a:endParaRPr>
          </a:p>
        </p:txBody>
      </p:sp>
      <p:sp>
        <p:nvSpPr>
          <p:cNvPr id="10" name="Abgerundete rechteckige Legende 9"/>
          <p:cNvSpPr/>
          <p:nvPr/>
        </p:nvSpPr>
        <p:spPr>
          <a:xfrm rot="341287">
            <a:off x="2343389" y="1705082"/>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Wo befindet sich der physische Standort der Server?</a:t>
            </a:r>
            <a:endParaRPr lang="de-DE" sz="4400" dirty="0">
              <a:solidFill>
                <a:srgbClr val="00406E"/>
              </a:solidFill>
            </a:endParaRPr>
          </a:p>
        </p:txBody>
      </p:sp>
      <p:sp>
        <p:nvSpPr>
          <p:cNvPr id="19" name="Abgerundete rechteckige Legende 18"/>
          <p:cNvSpPr/>
          <p:nvPr/>
        </p:nvSpPr>
        <p:spPr>
          <a:xfrm rot="341287">
            <a:off x="2343388" y="4126998"/>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Muss die Einladungsmail für einen weiteren Zugang aufgehoben werden oder wird der Zugriff im </a:t>
            </a:r>
            <a:r>
              <a:rPr lang="de-DE" sz="1400" dirty="0" smtClean="0">
                <a:solidFill>
                  <a:srgbClr val="00406E"/>
                </a:solidFill>
              </a:rPr>
              <a:t>gate² </a:t>
            </a:r>
            <a:r>
              <a:rPr lang="de-DE" sz="1400" dirty="0" smtClean="0">
                <a:solidFill>
                  <a:srgbClr val="00406E"/>
                </a:solidFill>
              </a:rPr>
              <a:t>gepflegt?</a:t>
            </a:r>
            <a:endParaRPr lang="de-DE" sz="4400" dirty="0">
              <a:solidFill>
                <a:srgbClr val="00406E"/>
              </a:solidFill>
            </a:endParaRPr>
          </a:p>
        </p:txBody>
      </p:sp>
      <p:sp>
        <p:nvSpPr>
          <p:cNvPr id="26" name="Abgerundete rechteckige Legende 25"/>
          <p:cNvSpPr/>
          <p:nvPr/>
        </p:nvSpPr>
        <p:spPr>
          <a:xfrm rot="21224559">
            <a:off x="4704044" y="4519925"/>
            <a:ext cx="5576082" cy="632309"/>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27" name="Gruppieren 26"/>
          <p:cNvGrpSpPr/>
          <p:nvPr/>
        </p:nvGrpSpPr>
        <p:grpSpPr>
          <a:xfrm>
            <a:off x="9624111" y="3950422"/>
            <a:ext cx="609933" cy="592110"/>
            <a:chOff x="1702952" y="1199773"/>
            <a:chExt cx="609933" cy="592110"/>
          </a:xfrm>
        </p:grpSpPr>
        <p:sp>
          <p:nvSpPr>
            <p:cNvPr id="28" name="Flussdiagramm: Verbinder 27"/>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1" name="Textfeld 30"/>
          <p:cNvSpPr txBox="1"/>
          <p:nvPr/>
        </p:nvSpPr>
        <p:spPr>
          <a:xfrm rot="21211966">
            <a:off x="4739700" y="4577937"/>
            <a:ext cx="5336973" cy="523220"/>
          </a:xfrm>
          <a:prstGeom prst="rect">
            <a:avLst/>
          </a:prstGeom>
          <a:noFill/>
        </p:spPr>
        <p:txBody>
          <a:bodyPr wrap="square" rtlCol="0">
            <a:spAutoFit/>
          </a:bodyPr>
          <a:lstStyle/>
          <a:p>
            <a:pPr marL="285750" indent="-285750" algn="just">
              <a:buClr>
                <a:schemeClr val="accent3"/>
              </a:buClr>
              <a:buFont typeface="Arial" panose="020B0604020202020204" pitchFamily="34" charset="0"/>
              <a:buChar char="•"/>
            </a:pPr>
            <a:r>
              <a:rPr lang="de-DE" sz="1400" dirty="0" smtClean="0">
                <a:solidFill>
                  <a:schemeClr val="bg2"/>
                </a:solidFill>
              </a:rPr>
              <a:t>Im </a:t>
            </a:r>
            <a:r>
              <a:rPr lang="de-DE" sz="1400" dirty="0" smtClean="0">
                <a:solidFill>
                  <a:schemeClr val="bg2"/>
                </a:solidFill>
              </a:rPr>
              <a:t>gate² </a:t>
            </a:r>
            <a:r>
              <a:rPr lang="de-DE" sz="1400" dirty="0" smtClean="0">
                <a:solidFill>
                  <a:schemeClr val="bg2"/>
                </a:solidFill>
              </a:rPr>
              <a:t>wurde eine Absprungfläche zu </a:t>
            </a:r>
            <a:r>
              <a:rPr lang="de-DE" sz="1400" dirty="0" smtClean="0">
                <a:solidFill>
                  <a:schemeClr val="bg2"/>
                </a:solidFill>
              </a:rPr>
              <a:t>HR4you </a:t>
            </a:r>
            <a:r>
              <a:rPr lang="de-DE" sz="1400" dirty="0" smtClean="0">
                <a:solidFill>
                  <a:schemeClr val="bg2"/>
                </a:solidFill>
              </a:rPr>
              <a:t>eingerichtet</a:t>
            </a:r>
          </a:p>
          <a:p>
            <a:pPr marL="285750" indent="-285750" algn="just">
              <a:buClr>
                <a:schemeClr val="accent3"/>
              </a:buClr>
              <a:buFont typeface="Arial" panose="020B0604020202020204" pitchFamily="34" charset="0"/>
              <a:buChar char="•"/>
            </a:pPr>
            <a:r>
              <a:rPr lang="de-DE" sz="1400" dirty="0" smtClean="0">
                <a:solidFill>
                  <a:schemeClr val="bg2"/>
                </a:solidFill>
              </a:rPr>
              <a:t>Möglichkeit, den Login-Link als Favorit zu hinterlegen</a:t>
            </a:r>
            <a:endParaRPr lang="de-DE" sz="1400" dirty="0">
              <a:solidFill>
                <a:schemeClr val="bg2"/>
              </a:solidFill>
            </a:endParaRPr>
          </a:p>
        </p:txBody>
      </p:sp>
      <p:sp>
        <p:nvSpPr>
          <p:cNvPr id="36" name="Abgerundete rechteckige Legende 35"/>
          <p:cNvSpPr/>
          <p:nvPr/>
        </p:nvSpPr>
        <p:spPr>
          <a:xfrm rot="21224559">
            <a:off x="4528779" y="2174232"/>
            <a:ext cx="5420790" cy="607415"/>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32" name="Gruppieren 31"/>
          <p:cNvGrpSpPr/>
          <p:nvPr/>
        </p:nvGrpSpPr>
        <p:grpSpPr>
          <a:xfrm>
            <a:off x="9510443" y="1657977"/>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uppieren 47"/>
          <p:cNvGrpSpPr/>
          <p:nvPr/>
        </p:nvGrpSpPr>
        <p:grpSpPr>
          <a:xfrm>
            <a:off x="2305494" y="1436813"/>
            <a:ext cx="602654" cy="602654"/>
            <a:chOff x="767045" y="2780595"/>
            <a:chExt cx="602654" cy="602654"/>
          </a:xfrm>
        </p:grpSpPr>
        <p:sp>
          <p:nvSpPr>
            <p:cNvPr id="49" name="Flussdiagramm: Verbinder 48"/>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0" name="Group 493"/>
            <p:cNvGrpSpPr>
              <a:grpSpLocks noChangeAspect="1"/>
            </p:cNvGrpSpPr>
            <p:nvPr/>
          </p:nvGrpSpPr>
          <p:grpSpPr bwMode="gray">
            <a:xfrm>
              <a:off x="767045" y="2780595"/>
              <a:ext cx="602654" cy="602654"/>
              <a:chOff x="6194" y="1960"/>
              <a:chExt cx="340" cy="340"/>
            </a:xfrm>
            <a:solidFill>
              <a:srgbClr val="007EC1"/>
            </a:solidFill>
          </p:grpSpPr>
          <p:sp>
            <p:nvSpPr>
              <p:cNvPr id="51"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uppieren 53"/>
          <p:cNvGrpSpPr/>
          <p:nvPr/>
        </p:nvGrpSpPr>
        <p:grpSpPr>
          <a:xfrm>
            <a:off x="2279267" y="3761902"/>
            <a:ext cx="602654" cy="602654"/>
            <a:chOff x="767045" y="2780595"/>
            <a:chExt cx="602654" cy="602654"/>
          </a:xfrm>
        </p:grpSpPr>
        <p:sp>
          <p:nvSpPr>
            <p:cNvPr id="55" name="Flussdiagramm: Verbinder 54"/>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oup 493"/>
            <p:cNvGrpSpPr>
              <a:grpSpLocks noChangeAspect="1"/>
            </p:cNvGrpSpPr>
            <p:nvPr/>
          </p:nvGrpSpPr>
          <p:grpSpPr bwMode="gray">
            <a:xfrm>
              <a:off x="767045" y="2780595"/>
              <a:ext cx="602654" cy="602654"/>
              <a:chOff x="6194" y="1960"/>
              <a:chExt cx="340" cy="340"/>
            </a:xfrm>
            <a:solidFill>
              <a:srgbClr val="007EC1"/>
            </a:solidFill>
          </p:grpSpPr>
          <p:sp>
            <p:nvSpPr>
              <p:cNvPr id="57"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9"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520827292"/>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E90DB15-F479-43AD-A48C-7C7AA575C533}" type="slidenum">
              <a:rPr lang="de-DE" smtClean="0"/>
              <a:pPr/>
              <a:t>6</a:t>
            </a:fld>
            <a:endParaRPr lang="de-DE" dirty="0"/>
          </a:p>
        </p:txBody>
      </p:sp>
      <p:sp>
        <p:nvSpPr>
          <p:cNvPr id="3" name="Titel 2"/>
          <p:cNvSpPr>
            <a:spLocks noGrp="1"/>
          </p:cNvSpPr>
          <p:nvPr>
            <p:ph type="title"/>
          </p:nvPr>
        </p:nvSpPr>
        <p:spPr/>
        <p:txBody>
          <a:bodyPr/>
          <a:lstStyle/>
          <a:p>
            <a:r>
              <a:rPr lang="de-DE" dirty="0" smtClean="0"/>
              <a:t>HR4you </a:t>
            </a:r>
            <a:r>
              <a:rPr lang="de-DE" dirty="0" smtClean="0"/>
              <a:t>&amp; Drittsysteme</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56995" y="2279850"/>
            <a:ext cx="5085138" cy="307777"/>
          </a:xfrm>
          <a:prstGeom prst="rect">
            <a:avLst/>
          </a:prstGeom>
          <a:noFill/>
        </p:spPr>
        <p:txBody>
          <a:bodyPr wrap="square" rtlCol="0">
            <a:spAutoFit/>
          </a:bodyPr>
          <a:lstStyle/>
          <a:p>
            <a:pPr algn="just">
              <a:buClr>
                <a:schemeClr val="accent3"/>
              </a:buClr>
            </a:pPr>
            <a:r>
              <a:rPr lang="de-DE" sz="1400" dirty="0" smtClean="0">
                <a:solidFill>
                  <a:schemeClr val="bg2"/>
                </a:solidFill>
              </a:rPr>
              <a:t>Stand heute nicht.</a:t>
            </a:r>
            <a:endParaRPr lang="de-DE" sz="1400" dirty="0">
              <a:solidFill>
                <a:schemeClr val="bg2"/>
              </a:solidFill>
            </a:endParaRPr>
          </a:p>
        </p:txBody>
      </p:sp>
      <p:sp>
        <p:nvSpPr>
          <p:cNvPr id="10" name="Abgerundete rechteckige Legende 9"/>
          <p:cNvSpPr/>
          <p:nvPr/>
        </p:nvSpPr>
        <p:spPr>
          <a:xfrm rot="341287">
            <a:off x="2343389" y="1705082"/>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Wie werden direkte Mitarbeitende ohne IT-Zugang an die Services angebunden?</a:t>
            </a:r>
            <a:endParaRPr lang="de-DE" sz="4400" dirty="0">
              <a:solidFill>
                <a:srgbClr val="00406E"/>
              </a:solidFill>
            </a:endParaRPr>
          </a:p>
        </p:txBody>
      </p:sp>
      <p:sp>
        <p:nvSpPr>
          <p:cNvPr id="19" name="Abgerundete rechteckige Legende 18"/>
          <p:cNvSpPr/>
          <p:nvPr/>
        </p:nvSpPr>
        <p:spPr>
          <a:xfrm rot="341287">
            <a:off x="2343388" y="4126998"/>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Wird es Nachholschulungen für verhinderte Führungskräfte geben?</a:t>
            </a:r>
            <a:endParaRPr lang="de-DE" sz="4400" dirty="0">
              <a:solidFill>
                <a:srgbClr val="00406E"/>
              </a:solidFill>
            </a:endParaRPr>
          </a:p>
        </p:txBody>
      </p:sp>
      <p:sp>
        <p:nvSpPr>
          <p:cNvPr id="26" name="Abgerundete rechteckige Legende 25"/>
          <p:cNvSpPr/>
          <p:nvPr/>
        </p:nvSpPr>
        <p:spPr>
          <a:xfrm rot="21224559">
            <a:off x="4704044" y="4519925"/>
            <a:ext cx="5576082" cy="632309"/>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27" name="Gruppieren 26"/>
          <p:cNvGrpSpPr/>
          <p:nvPr/>
        </p:nvGrpSpPr>
        <p:grpSpPr>
          <a:xfrm>
            <a:off x="9855567" y="3859019"/>
            <a:ext cx="609933" cy="592110"/>
            <a:chOff x="1702952" y="1199773"/>
            <a:chExt cx="609933" cy="592110"/>
          </a:xfrm>
        </p:grpSpPr>
        <p:sp>
          <p:nvSpPr>
            <p:cNvPr id="28" name="Flussdiagramm: Verbinder 27"/>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1" name="Textfeld 30"/>
          <p:cNvSpPr txBox="1"/>
          <p:nvPr/>
        </p:nvSpPr>
        <p:spPr>
          <a:xfrm rot="21211966">
            <a:off x="4739700" y="4577937"/>
            <a:ext cx="5336973" cy="523220"/>
          </a:xfrm>
          <a:prstGeom prst="rect">
            <a:avLst/>
          </a:prstGeom>
          <a:noFill/>
        </p:spPr>
        <p:txBody>
          <a:bodyPr wrap="square" rtlCol="0">
            <a:spAutoFit/>
          </a:bodyPr>
          <a:lstStyle/>
          <a:p>
            <a:pPr algn="just">
              <a:buClr>
                <a:schemeClr val="accent3"/>
              </a:buClr>
            </a:pPr>
            <a:r>
              <a:rPr lang="de-DE" sz="1400" dirty="0" smtClean="0">
                <a:solidFill>
                  <a:schemeClr val="bg2"/>
                </a:solidFill>
              </a:rPr>
              <a:t>Ja, die Nachholtermine finden im Dezember statt. Die konkreten Termine können der Begleitmail entnommen werden.</a:t>
            </a:r>
            <a:endParaRPr lang="de-DE" sz="1400" dirty="0">
              <a:solidFill>
                <a:schemeClr val="bg2"/>
              </a:solidFill>
            </a:endParaRPr>
          </a:p>
        </p:txBody>
      </p:sp>
      <p:sp>
        <p:nvSpPr>
          <p:cNvPr id="36" name="Abgerundete rechteckige Legende 35"/>
          <p:cNvSpPr/>
          <p:nvPr/>
        </p:nvSpPr>
        <p:spPr>
          <a:xfrm rot="21224559">
            <a:off x="4584341" y="2210857"/>
            <a:ext cx="5420790" cy="467864"/>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32" name="Gruppieren 31"/>
          <p:cNvGrpSpPr/>
          <p:nvPr/>
        </p:nvGrpSpPr>
        <p:grpSpPr>
          <a:xfrm>
            <a:off x="9467093" y="1612754"/>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uppieren 47"/>
          <p:cNvGrpSpPr/>
          <p:nvPr/>
        </p:nvGrpSpPr>
        <p:grpSpPr>
          <a:xfrm>
            <a:off x="2302339" y="1435071"/>
            <a:ext cx="602654" cy="602654"/>
            <a:chOff x="767045" y="2780595"/>
            <a:chExt cx="602654" cy="602654"/>
          </a:xfrm>
        </p:grpSpPr>
        <p:sp>
          <p:nvSpPr>
            <p:cNvPr id="49" name="Flussdiagramm: Verbinder 48"/>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0" name="Group 493"/>
            <p:cNvGrpSpPr>
              <a:grpSpLocks noChangeAspect="1"/>
            </p:cNvGrpSpPr>
            <p:nvPr/>
          </p:nvGrpSpPr>
          <p:grpSpPr bwMode="gray">
            <a:xfrm>
              <a:off x="767045" y="2780595"/>
              <a:ext cx="602654" cy="602654"/>
              <a:chOff x="6194" y="1960"/>
              <a:chExt cx="340" cy="340"/>
            </a:xfrm>
            <a:solidFill>
              <a:srgbClr val="007EC1"/>
            </a:solidFill>
          </p:grpSpPr>
          <p:sp>
            <p:nvSpPr>
              <p:cNvPr id="51"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uppieren 53"/>
          <p:cNvGrpSpPr/>
          <p:nvPr/>
        </p:nvGrpSpPr>
        <p:grpSpPr>
          <a:xfrm>
            <a:off x="2279267" y="3761902"/>
            <a:ext cx="602654" cy="602654"/>
            <a:chOff x="767045" y="2780595"/>
            <a:chExt cx="602654" cy="602654"/>
          </a:xfrm>
        </p:grpSpPr>
        <p:sp>
          <p:nvSpPr>
            <p:cNvPr id="55" name="Flussdiagramm: Verbinder 54"/>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oup 493"/>
            <p:cNvGrpSpPr>
              <a:grpSpLocks noChangeAspect="1"/>
            </p:cNvGrpSpPr>
            <p:nvPr/>
          </p:nvGrpSpPr>
          <p:grpSpPr bwMode="gray">
            <a:xfrm>
              <a:off x="767045" y="2780595"/>
              <a:ext cx="602654" cy="602654"/>
              <a:chOff x="6194" y="1960"/>
              <a:chExt cx="340" cy="340"/>
            </a:xfrm>
            <a:solidFill>
              <a:srgbClr val="007EC1"/>
            </a:solidFill>
          </p:grpSpPr>
          <p:sp>
            <p:nvSpPr>
              <p:cNvPr id="57"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9"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998078060"/>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bgerundete rechteckige Legende 35"/>
          <p:cNvSpPr/>
          <p:nvPr/>
        </p:nvSpPr>
        <p:spPr>
          <a:xfrm rot="21224559">
            <a:off x="4594438" y="1412281"/>
            <a:ext cx="5420790" cy="2373836"/>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sp>
        <p:nvSpPr>
          <p:cNvPr id="2" name="Foliennummernplatzhalter 1"/>
          <p:cNvSpPr>
            <a:spLocks noGrp="1"/>
          </p:cNvSpPr>
          <p:nvPr>
            <p:ph type="sldNum" sz="quarter" idx="12"/>
          </p:nvPr>
        </p:nvSpPr>
        <p:spPr/>
        <p:txBody>
          <a:bodyPr/>
          <a:lstStyle/>
          <a:p>
            <a:fld id="{6E90DB15-F479-43AD-A48C-7C7AA575C533}" type="slidenum">
              <a:rPr lang="de-DE" smtClean="0"/>
              <a:pPr/>
              <a:t>7</a:t>
            </a:fld>
            <a:endParaRPr lang="de-DE" dirty="0"/>
          </a:p>
        </p:txBody>
      </p:sp>
      <p:sp>
        <p:nvSpPr>
          <p:cNvPr id="3" name="Titel 2"/>
          <p:cNvSpPr>
            <a:spLocks noGrp="1"/>
          </p:cNvSpPr>
          <p:nvPr>
            <p:ph type="title"/>
          </p:nvPr>
        </p:nvSpPr>
        <p:spPr/>
        <p:txBody>
          <a:bodyPr/>
          <a:lstStyle/>
          <a:p>
            <a:r>
              <a:rPr lang="de-DE" dirty="0" smtClean="0"/>
              <a:t>HR4you </a:t>
            </a:r>
            <a:r>
              <a:rPr lang="de-DE" dirty="0" smtClean="0"/>
              <a:t>&amp; Drittsysteme</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56995" y="1551069"/>
            <a:ext cx="5085138" cy="2246769"/>
          </a:xfrm>
          <a:prstGeom prst="rect">
            <a:avLst/>
          </a:prstGeom>
          <a:noFill/>
        </p:spPr>
        <p:txBody>
          <a:bodyPr wrap="square" rtlCol="0">
            <a:spAutoFit/>
          </a:bodyPr>
          <a:lstStyle/>
          <a:p>
            <a:pPr marL="285750" indent="-285750" algn="just">
              <a:buClr>
                <a:schemeClr val="accent3"/>
              </a:buClr>
              <a:buFont typeface="Arial" panose="020B0604020202020204" pitchFamily="34" charset="0"/>
              <a:buChar char="•"/>
            </a:pPr>
            <a:r>
              <a:rPr lang="de-DE" sz="1400" dirty="0" smtClean="0">
                <a:solidFill>
                  <a:schemeClr val="bg2"/>
                </a:solidFill>
              </a:rPr>
              <a:t>Ingentis steht über </a:t>
            </a:r>
            <a:r>
              <a:rPr lang="de-DE" sz="1400" dirty="0" smtClean="0">
                <a:solidFill>
                  <a:schemeClr val="bg2"/>
                </a:solidFill>
              </a:rPr>
              <a:t>gate² </a:t>
            </a:r>
            <a:r>
              <a:rPr lang="de-DE" sz="1400" dirty="0" smtClean="0">
                <a:solidFill>
                  <a:schemeClr val="bg2"/>
                </a:solidFill>
              </a:rPr>
              <a:t>zur Verfügung – hier wurde das neue Ingentis verknüpft</a:t>
            </a:r>
          </a:p>
          <a:p>
            <a:pPr marL="285750" indent="-285750" algn="just">
              <a:buClr>
                <a:schemeClr val="accent3"/>
              </a:buClr>
              <a:buFont typeface="Arial" panose="020B0604020202020204" pitchFamily="34" charset="0"/>
              <a:buChar char="•"/>
            </a:pPr>
            <a:r>
              <a:rPr lang="de-DE" sz="1400" dirty="0" smtClean="0">
                <a:solidFill>
                  <a:schemeClr val="bg2"/>
                </a:solidFill>
              </a:rPr>
              <a:t>Empower &amp; Gedys stehen weiterhin zur Verfügung und bleiben relevant</a:t>
            </a:r>
          </a:p>
          <a:p>
            <a:pPr marL="285750" indent="-285750" algn="just">
              <a:buClr>
                <a:schemeClr val="accent3"/>
              </a:buClr>
              <a:buFont typeface="Arial" panose="020B0604020202020204" pitchFamily="34" charset="0"/>
              <a:buChar char="•"/>
            </a:pPr>
            <a:r>
              <a:rPr lang="de-DE" sz="1400" dirty="0" smtClean="0">
                <a:solidFill>
                  <a:schemeClr val="bg2"/>
                </a:solidFill>
              </a:rPr>
              <a:t>ESS/MSS bleibt ebenso relevant. Hier werden einzelne Funktionen wie die Pflege von Bürokontaktdaten nun über HR4You abgebildet und durch einen entsprechenden Vermerk in ESS/MSS gekennzeichnet.</a:t>
            </a:r>
          </a:p>
          <a:p>
            <a:pPr marL="742950" lvl="1" indent="-285750" algn="just">
              <a:buClr>
                <a:schemeClr val="accent3"/>
              </a:buClr>
              <a:buFont typeface="Arial" panose="020B0604020202020204" pitchFamily="34" charset="0"/>
              <a:buChar char="•"/>
            </a:pPr>
            <a:r>
              <a:rPr lang="de-DE" sz="1400" dirty="0" smtClean="0">
                <a:solidFill>
                  <a:schemeClr val="bg2"/>
                </a:solidFill>
              </a:rPr>
              <a:t>Zeitbuchungen sind explizit nicht Teil der Überführung nach </a:t>
            </a:r>
            <a:r>
              <a:rPr lang="de-DE" sz="1400" dirty="0" smtClean="0">
                <a:solidFill>
                  <a:schemeClr val="bg2"/>
                </a:solidFill>
              </a:rPr>
              <a:t>HR4you</a:t>
            </a:r>
            <a:endParaRPr lang="de-DE" sz="1400" dirty="0" smtClean="0">
              <a:solidFill>
                <a:schemeClr val="bg2"/>
              </a:solidFill>
            </a:endParaRPr>
          </a:p>
        </p:txBody>
      </p:sp>
      <p:sp>
        <p:nvSpPr>
          <p:cNvPr id="10" name="Abgerundete rechteckige Legende 9"/>
          <p:cNvSpPr/>
          <p:nvPr/>
        </p:nvSpPr>
        <p:spPr>
          <a:xfrm rot="341287">
            <a:off x="2338254" y="1704827"/>
            <a:ext cx="2074413" cy="1706122"/>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Was passiert mit Ingentis über </a:t>
            </a:r>
            <a:r>
              <a:rPr lang="de-DE" sz="1400" dirty="0" smtClean="0">
                <a:solidFill>
                  <a:srgbClr val="00406E"/>
                </a:solidFill>
              </a:rPr>
              <a:t>gate²defence</a:t>
            </a:r>
            <a:r>
              <a:rPr lang="de-DE" sz="1400" dirty="0" smtClean="0">
                <a:solidFill>
                  <a:srgbClr val="00406E"/>
                </a:solidFill>
              </a:rPr>
              <a:t>, Empower, Gedys, ESS/MSS?</a:t>
            </a:r>
          </a:p>
        </p:txBody>
      </p:sp>
      <p:sp>
        <p:nvSpPr>
          <p:cNvPr id="19" name="Abgerundete rechteckige Legende 18"/>
          <p:cNvSpPr/>
          <p:nvPr/>
        </p:nvSpPr>
        <p:spPr>
          <a:xfrm rot="341287">
            <a:off x="2343388" y="4463958"/>
            <a:ext cx="2074413" cy="1602490"/>
          </a:xfrm>
          <a:prstGeom prst="wedgeRoundRectCallout">
            <a:avLst>
              <a:gd name="adj1" fmla="val -62667"/>
              <a:gd name="adj2" fmla="val 73772"/>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Entsteht durch die bestehende Nutzung von ESS/MSS, Empower etc. Datenredundanz?</a:t>
            </a:r>
            <a:endParaRPr lang="de-DE" sz="4400" dirty="0">
              <a:solidFill>
                <a:srgbClr val="00406E"/>
              </a:solidFill>
            </a:endParaRPr>
          </a:p>
        </p:txBody>
      </p:sp>
      <p:sp>
        <p:nvSpPr>
          <p:cNvPr id="26" name="Abgerundete rechteckige Legende 25"/>
          <p:cNvSpPr/>
          <p:nvPr/>
        </p:nvSpPr>
        <p:spPr>
          <a:xfrm rot="21224559">
            <a:off x="4717424" y="4763494"/>
            <a:ext cx="5576082" cy="877837"/>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27" name="Gruppieren 26"/>
          <p:cNvGrpSpPr/>
          <p:nvPr/>
        </p:nvGrpSpPr>
        <p:grpSpPr>
          <a:xfrm>
            <a:off x="9929078" y="4189539"/>
            <a:ext cx="609933" cy="592110"/>
            <a:chOff x="1702952" y="1199773"/>
            <a:chExt cx="609933" cy="592110"/>
          </a:xfrm>
        </p:grpSpPr>
        <p:sp>
          <p:nvSpPr>
            <p:cNvPr id="28" name="Flussdiagramm: Verbinder 27"/>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1" name="Textfeld 30"/>
          <p:cNvSpPr txBox="1"/>
          <p:nvPr/>
        </p:nvSpPr>
        <p:spPr>
          <a:xfrm rot="21211966">
            <a:off x="4739700" y="4807175"/>
            <a:ext cx="5336973" cy="738664"/>
          </a:xfrm>
          <a:prstGeom prst="rect">
            <a:avLst/>
          </a:prstGeom>
          <a:noFill/>
        </p:spPr>
        <p:txBody>
          <a:bodyPr wrap="square" rtlCol="0">
            <a:spAutoFit/>
          </a:bodyPr>
          <a:lstStyle/>
          <a:p>
            <a:pPr algn="just">
              <a:buClr>
                <a:schemeClr val="accent3"/>
              </a:buClr>
            </a:pPr>
            <a:r>
              <a:rPr lang="de-DE" sz="1400" dirty="0" smtClean="0">
                <a:solidFill>
                  <a:schemeClr val="bg2"/>
                </a:solidFill>
              </a:rPr>
              <a:t>HR4you </a:t>
            </a:r>
            <a:r>
              <a:rPr lang="de-DE" sz="1400" dirty="0" smtClean="0">
                <a:solidFill>
                  <a:schemeClr val="bg2"/>
                </a:solidFill>
              </a:rPr>
              <a:t>fungiert als führendes System. Da die anderen Systeme per Schnittstelle Daten aus </a:t>
            </a:r>
            <a:r>
              <a:rPr lang="de-DE" sz="1400" dirty="0" smtClean="0">
                <a:solidFill>
                  <a:schemeClr val="bg2"/>
                </a:solidFill>
              </a:rPr>
              <a:t>HR4you </a:t>
            </a:r>
            <a:r>
              <a:rPr lang="de-DE" sz="1400" dirty="0" smtClean="0">
                <a:solidFill>
                  <a:schemeClr val="bg2"/>
                </a:solidFill>
              </a:rPr>
              <a:t>erhalten, entsteht keine Datenredundanz.</a:t>
            </a:r>
            <a:endParaRPr lang="de-DE" sz="1400" dirty="0">
              <a:solidFill>
                <a:schemeClr val="bg2"/>
              </a:solidFill>
            </a:endParaRPr>
          </a:p>
        </p:txBody>
      </p:sp>
      <p:grpSp>
        <p:nvGrpSpPr>
          <p:cNvPr id="32" name="Gruppieren 31"/>
          <p:cNvGrpSpPr/>
          <p:nvPr/>
        </p:nvGrpSpPr>
        <p:grpSpPr>
          <a:xfrm>
            <a:off x="9578771" y="1139016"/>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uppieren 47"/>
          <p:cNvGrpSpPr/>
          <p:nvPr/>
        </p:nvGrpSpPr>
        <p:grpSpPr>
          <a:xfrm>
            <a:off x="2302339" y="1439844"/>
            <a:ext cx="602654" cy="602654"/>
            <a:chOff x="767045" y="2780595"/>
            <a:chExt cx="602654" cy="602654"/>
          </a:xfrm>
        </p:grpSpPr>
        <p:sp>
          <p:nvSpPr>
            <p:cNvPr id="49" name="Flussdiagramm: Verbinder 48"/>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0" name="Group 493"/>
            <p:cNvGrpSpPr>
              <a:grpSpLocks noChangeAspect="1"/>
            </p:cNvGrpSpPr>
            <p:nvPr/>
          </p:nvGrpSpPr>
          <p:grpSpPr bwMode="gray">
            <a:xfrm>
              <a:off x="767045" y="2780595"/>
              <a:ext cx="602654" cy="602654"/>
              <a:chOff x="6194" y="1960"/>
              <a:chExt cx="340" cy="340"/>
            </a:xfrm>
            <a:solidFill>
              <a:srgbClr val="007EC1"/>
            </a:solidFill>
          </p:grpSpPr>
          <p:sp>
            <p:nvSpPr>
              <p:cNvPr id="51"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uppieren 53"/>
          <p:cNvGrpSpPr/>
          <p:nvPr/>
        </p:nvGrpSpPr>
        <p:grpSpPr>
          <a:xfrm>
            <a:off x="2279267" y="4097988"/>
            <a:ext cx="602654" cy="602654"/>
            <a:chOff x="767045" y="2780595"/>
            <a:chExt cx="602654" cy="602654"/>
          </a:xfrm>
        </p:grpSpPr>
        <p:sp>
          <p:nvSpPr>
            <p:cNvPr id="55" name="Flussdiagramm: Verbinder 54"/>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oup 493"/>
            <p:cNvGrpSpPr>
              <a:grpSpLocks noChangeAspect="1"/>
            </p:cNvGrpSpPr>
            <p:nvPr/>
          </p:nvGrpSpPr>
          <p:grpSpPr bwMode="gray">
            <a:xfrm>
              <a:off x="767045" y="2780595"/>
              <a:ext cx="602654" cy="602654"/>
              <a:chOff x="6194" y="1960"/>
              <a:chExt cx="340" cy="340"/>
            </a:xfrm>
            <a:solidFill>
              <a:srgbClr val="007EC1"/>
            </a:solidFill>
          </p:grpSpPr>
          <p:sp>
            <p:nvSpPr>
              <p:cNvPr id="57"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9"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96377539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E90DB15-F479-43AD-A48C-7C7AA575C533}" type="slidenum">
              <a:rPr lang="de-DE" smtClean="0"/>
              <a:pPr/>
              <a:t>8</a:t>
            </a:fld>
            <a:endParaRPr lang="de-DE" dirty="0"/>
          </a:p>
        </p:txBody>
      </p:sp>
      <p:sp>
        <p:nvSpPr>
          <p:cNvPr id="3" name="Titel 2"/>
          <p:cNvSpPr>
            <a:spLocks noGrp="1"/>
          </p:cNvSpPr>
          <p:nvPr>
            <p:ph type="title"/>
          </p:nvPr>
        </p:nvSpPr>
        <p:spPr>
          <a:xfrm>
            <a:off x="2207568" y="3249304"/>
            <a:ext cx="7920880" cy="576064"/>
          </a:xfrm>
        </p:spPr>
        <p:txBody>
          <a:bodyPr/>
          <a:lstStyle/>
          <a:p>
            <a:r>
              <a:rPr lang="de-DE" sz="6000" dirty="0" smtClean="0"/>
              <a:t>Startseite / Dashboards</a:t>
            </a:r>
            <a:endParaRPr lang="de-DE" sz="5400" dirty="0"/>
          </a:p>
        </p:txBody>
      </p:sp>
      <p:sp>
        <p:nvSpPr>
          <p:cNvPr id="5" name="Fußzeilenplatzhalter 4"/>
          <p:cNvSpPr>
            <a:spLocks noGrp="1"/>
          </p:cNvSpPr>
          <p:nvPr>
            <p:ph type="ftr" sz="quarter" idx="11"/>
          </p:nvPr>
        </p:nvSpPr>
        <p:spPr/>
        <p:txBody>
          <a:bodyPr/>
          <a:lstStyle/>
          <a:p>
            <a:r>
              <a:rPr lang="en-US" dirty="0" smtClean="0"/>
              <a:t>HR4you </a:t>
            </a:r>
            <a:r>
              <a:rPr lang="en-US" dirty="0"/>
              <a:t>FAQs</a:t>
            </a:r>
          </a:p>
        </p:txBody>
      </p:sp>
      <p:sp>
        <p:nvSpPr>
          <p:cNvPr id="6" name="Datumsplatzhalter 5"/>
          <p:cNvSpPr>
            <a:spLocks noGrp="1"/>
          </p:cNvSpPr>
          <p:nvPr>
            <p:ph type="dt" sz="half" idx="2"/>
          </p:nvPr>
        </p:nvSpPr>
        <p:spPr/>
        <p:txBody>
          <a:bodyPr/>
          <a:lstStyle/>
          <a:p>
            <a:r>
              <a:rPr lang="en-US" dirty="0" smtClean="0"/>
              <a:t>Neuss | November 2021</a:t>
            </a:r>
            <a:endParaRPr lang="de-DE" dirty="0"/>
          </a:p>
        </p:txBody>
      </p:sp>
    </p:spTree>
    <p:extLst>
      <p:ext uri="{BB962C8B-B14F-4D97-AF65-F5344CB8AC3E}">
        <p14:creationId xmlns:p14="http://schemas.microsoft.com/office/powerpoint/2010/main" val="504416932"/>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6E90DB15-F479-43AD-A48C-7C7AA575C533}" type="slidenum">
              <a:rPr lang="de-DE" smtClean="0"/>
              <a:pPr/>
              <a:t>9</a:t>
            </a:fld>
            <a:endParaRPr lang="de-DE" dirty="0"/>
          </a:p>
        </p:txBody>
      </p:sp>
      <p:sp>
        <p:nvSpPr>
          <p:cNvPr id="3" name="Titel 2"/>
          <p:cNvSpPr>
            <a:spLocks noGrp="1"/>
          </p:cNvSpPr>
          <p:nvPr>
            <p:ph type="title"/>
          </p:nvPr>
        </p:nvSpPr>
        <p:spPr/>
        <p:txBody>
          <a:bodyPr/>
          <a:lstStyle/>
          <a:p>
            <a:r>
              <a:rPr lang="de-DE" dirty="0" smtClean="0"/>
              <a:t>Startseite / Dashboards</a:t>
            </a:r>
            <a:endParaRPr lang="de-DE" dirty="0"/>
          </a:p>
        </p:txBody>
      </p:sp>
      <p:sp>
        <p:nvSpPr>
          <p:cNvPr id="4" name="Textplatzhalter 3"/>
          <p:cNvSpPr>
            <a:spLocks noGrp="1"/>
          </p:cNvSpPr>
          <p:nvPr>
            <p:ph type="body" sz="quarter" idx="14"/>
          </p:nvPr>
        </p:nvSpPr>
        <p:spPr/>
        <p:txBody>
          <a:bodyPr/>
          <a:lstStyle/>
          <a:p>
            <a:r>
              <a:rPr lang="de-DE" dirty="0" smtClean="0"/>
              <a:t>XX</a:t>
            </a:r>
            <a:endParaRPr lang="de-DE" dirty="0"/>
          </a:p>
        </p:txBody>
      </p:sp>
      <p:sp>
        <p:nvSpPr>
          <p:cNvPr id="5" name="Fußzeilenplatzhalter 4"/>
          <p:cNvSpPr>
            <a:spLocks noGrp="1"/>
          </p:cNvSpPr>
          <p:nvPr>
            <p:ph type="ftr" sz="quarter" idx="11"/>
          </p:nvPr>
        </p:nvSpPr>
        <p:spPr/>
        <p:txBody>
          <a:bodyPr/>
          <a:lstStyle/>
          <a:p>
            <a:r>
              <a:rPr lang="en-US" dirty="0" smtClean="0"/>
              <a:t>HR4you </a:t>
            </a:r>
            <a:r>
              <a:rPr lang="en-US" dirty="0" smtClean="0"/>
              <a:t>FAQs</a:t>
            </a:r>
            <a:endParaRPr lang="en-US" dirty="0"/>
          </a:p>
        </p:txBody>
      </p:sp>
      <p:sp>
        <p:nvSpPr>
          <p:cNvPr id="6" name="Datumsplatzhalter 5"/>
          <p:cNvSpPr>
            <a:spLocks noGrp="1"/>
          </p:cNvSpPr>
          <p:nvPr>
            <p:ph type="dt" sz="half" idx="2"/>
          </p:nvPr>
        </p:nvSpPr>
        <p:spPr>
          <a:xfrm>
            <a:off x="1667508" y="6555600"/>
            <a:ext cx="1343769" cy="183600"/>
          </a:xfrm>
        </p:spPr>
        <p:txBody>
          <a:bodyPr/>
          <a:lstStyle/>
          <a:p>
            <a:r>
              <a:rPr lang="en-US" dirty="0" smtClean="0"/>
              <a:t>Neuss | November 2021</a:t>
            </a:r>
            <a:endParaRPr lang="de-DE" dirty="0"/>
          </a:p>
        </p:txBody>
      </p:sp>
      <p:sp>
        <p:nvSpPr>
          <p:cNvPr id="7" name="Textfeld 6"/>
          <p:cNvSpPr txBox="1"/>
          <p:nvPr/>
        </p:nvSpPr>
        <p:spPr>
          <a:xfrm rot="21211966">
            <a:off x="4649116" y="2140407"/>
            <a:ext cx="7561125" cy="307777"/>
          </a:xfrm>
          <a:prstGeom prst="rect">
            <a:avLst/>
          </a:prstGeom>
          <a:noFill/>
        </p:spPr>
        <p:txBody>
          <a:bodyPr wrap="square" rtlCol="0">
            <a:spAutoFit/>
          </a:bodyPr>
          <a:lstStyle/>
          <a:p>
            <a:pPr algn="just">
              <a:buClr>
                <a:schemeClr val="accent3"/>
              </a:buClr>
            </a:pPr>
            <a:r>
              <a:rPr lang="de-DE" sz="1400" dirty="0" smtClean="0">
                <a:solidFill>
                  <a:schemeClr val="bg2"/>
                </a:solidFill>
              </a:rPr>
              <a:t>Diese Option kann aus Datenschutzgründen nicht umgesetzt werden.</a:t>
            </a:r>
            <a:endParaRPr lang="de-DE" sz="1400" dirty="0">
              <a:solidFill>
                <a:schemeClr val="bg2"/>
              </a:solidFill>
            </a:endParaRPr>
          </a:p>
        </p:txBody>
      </p:sp>
      <p:sp>
        <p:nvSpPr>
          <p:cNvPr id="10" name="Abgerundete rechteckige Legende 9"/>
          <p:cNvSpPr/>
          <p:nvPr/>
        </p:nvSpPr>
        <p:spPr>
          <a:xfrm rot="341287">
            <a:off x="2343389" y="1705082"/>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Kann das Manager-Dashboard auf einen gesamten Bereich erweitert werden und nicht nur die Direct Reports umfassen?</a:t>
            </a:r>
            <a:endParaRPr lang="de-DE" sz="4400" dirty="0">
              <a:solidFill>
                <a:srgbClr val="00406E"/>
              </a:solidFill>
            </a:endParaRPr>
          </a:p>
        </p:txBody>
      </p:sp>
      <p:sp>
        <p:nvSpPr>
          <p:cNvPr id="19" name="Abgerundete rechteckige Legende 18"/>
          <p:cNvSpPr/>
          <p:nvPr/>
        </p:nvSpPr>
        <p:spPr>
          <a:xfrm rot="341287">
            <a:off x="2343388" y="4126998"/>
            <a:ext cx="2074413" cy="1602490"/>
          </a:xfrm>
          <a:prstGeom prst="wedgeRoundRectCallout">
            <a:avLst>
              <a:gd name="adj1" fmla="val -58706"/>
              <a:gd name="adj2" fmla="val 84656"/>
              <a:gd name="adj3" fmla="val 16667"/>
            </a:avLst>
          </a:prstGeom>
          <a:solidFill>
            <a:srgbClr val="00406E">
              <a:alpha val="25000"/>
            </a:srgbClr>
          </a:solidFill>
          <a:ln w="38100">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406E"/>
                </a:solidFill>
              </a:rPr>
              <a:t>Ist geplant, auch Teamkalender mit aufzunehmen?</a:t>
            </a:r>
            <a:endParaRPr lang="de-DE" sz="4400" dirty="0">
              <a:solidFill>
                <a:srgbClr val="00406E"/>
              </a:solidFill>
            </a:endParaRPr>
          </a:p>
        </p:txBody>
      </p:sp>
      <p:sp>
        <p:nvSpPr>
          <p:cNvPr id="26" name="Abgerundete rechteckige Legende 25"/>
          <p:cNvSpPr/>
          <p:nvPr/>
        </p:nvSpPr>
        <p:spPr>
          <a:xfrm rot="21224559">
            <a:off x="4703925" y="4241424"/>
            <a:ext cx="5576082" cy="1187142"/>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grpSp>
        <p:nvGrpSpPr>
          <p:cNvPr id="27" name="Gruppieren 26"/>
          <p:cNvGrpSpPr/>
          <p:nvPr/>
        </p:nvGrpSpPr>
        <p:grpSpPr>
          <a:xfrm>
            <a:off x="9855567" y="3645024"/>
            <a:ext cx="609933" cy="592110"/>
            <a:chOff x="1702952" y="1199773"/>
            <a:chExt cx="609933" cy="592110"/>
          </a:xfrm>
        </p:grpSpPr>
        <p:sp>
          <p:nvSpPr>
            <p:cNvPr id="28" name="Flussdiagramm: Verbinder 27"/>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0" name="Abgerundete rechteckige Legende 29"/>
          <p:cNvSpPr/>
          <p:nvPr/>
        </p:nvSpPr>
        <p:spPr>
          <a:xfrm rot="21224559">
            <a:off x="4659769" y="2176405"/>
            <a:ext cx="5420790" cy="541513"/>
          </a:xfrm>
          <a:prstGeom prst="wedgeRoundRectCallout">
            <a:avLst>
              <a:gd name="adj1" fmla="val 47323"/>
              <a:gd name="adj2" fmla="val 77883"/>
              <a:gd name="adj3" fmla="val 16667"/>
            </a:avLst>
          </a:prstGeom>
          <a:solidFill>
            <a:schemeClr val="bg2">
              <a:alpha val="2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600" dirty="0">
              <a:solidFill>
                <a:schemeClr val="bg2"/>
              </a:solidFill>
            </a:endParaRPr>
          </a:p>
        </p:txBody>
      </p:sp>
      <p:sp>
        <p:nvSpPr>
          <p:cNvPr id="31" name="Textfeld 30"/>
          <p:cNvSpPr txBox="1"/>
          <p:nvPr/>
        </p:nvSpPr>
        <p:spPr>
          <a:xfrm rot="21211966">
            <a:off x="4739700" y="4362493"/>
            <a:ext cx="5336973" cy="954107"/>
          </a:xfrm>
          <a:prstGeom prst="rect">
            <a:avLst/>
          </a:prstGeom>
          <a:noFill/>
        </p:spPr>
        <p:txBody>
          <a:bodyPr wrap="square" rtlCol="0">
            <a:spAutoFit/>
          </a:bodyPr>
          <a:lstStyle/>
          <a:p>
            <a:pPr algn="just">
              <a:buClr>
                <a:schemeClr val="accent3"/>
              </a:buClr>
            </a:pPr>
            <a:r>
              <a:rPr lang="de-DE" sz="1400" dirty="0" smtClean="0">
                <a:solidFill>
                  <a:schemeClr val="bg2"/>
                </a:solidFill>
              </a:rPr>
              <a:t>Im Rahmen einer späteren Ausbaustufe durchaus denkbar (s. HR Big Picture), allerdings ist zum jetzigen Zeitpunkt noch unklar, ob diese Option in HR4You selbst oder durch ein anderes System zur Verfügung gestellt wird.</a:t>
            </a:r>
            <a:endParaRPr lang="de-DE" sz="1400" dirty="0">
              <a:solidFill>
                <a:schemeClr val="bg2"/>
              </a:solidFill>
            </a:endParaRPr>
          </a:p>
        </p:txBody>
      </p:sp>
      <p:grpSp>
        <p:nvGrpSpPr>
          <p:cNvPr id="32" name="Gruppieren 31"/>
          <p:cNvGrpSpPr/>
          <p:nvPr/>
        </p:nvGrpSpPr>
        <p:grpSpPr>
          <a:xfrm>
            <a:off x="9722917" y="1600781"/>
            <a:ext cx="609933" cy="592110"/>
            <a:chOff x="1702952" y="1199773"/>
            <a:chExt cx="609933" cy="592110"/>
          </a:xfrm>
        </p:grpSpPr>
        <p:sp>
          <p:nvSpPr>
            <p:cNvPr id="33" name="Flussdiagramm: Verbinder 32"/>
            <p:cNvSpPr/>
            <p:nvPr/>
          </p:nvSpPr>
          <p:spPr>
            <a:xfrm>
              <a:off x="1776463" y="1252694"/>
              <a:ext cx="462910" cy="46687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eform 518"/>
            <p:cNvSpPr>
              <a:spLocks noChangeAspect="1" noEditPoints="1"/>
            </p:cNvSpPr>
            <p:nvPr/>
          </p:nvSpPr>
          <p:spPr bwMode="gray">
            <a:xfrm>
              <a:off x="1702952" y="1199773"/>
              <a:ext cx="609933" cy="592110"/>
            </a:xfrm>
            <a:custGeom>
              <a:avLst/>
              <a:gdLst>
                <a:gd name="T0" fmla="*/ 266 w 512"/>
                <a:gd name="T1" fmla="*/ 384 h 512"/>
                <a:gd name="T2" fmla="*/ 256 w 512"/>
                <a:gd name="T3" fmla="*/ 394 h 512"/>
                <a:gd name="T4" fmla="*/ 245 w 512"/>
                <a:gd name="T5" fmla="*/ 384 h 512"/>
                <a:gd name="T6" fmla="*/ 256 w 512"/>
                <a:gd name="T7" fmla="*/ 373 h 512"/>
                <a:gd name="T8" fmla="*/ 266 w 512"/>
                <a:gd name="T9" fmla="*/ 384 h 512"/>
                <a:gd name="T10" fmla="*/ 244 w 512"/>
                <a:gd name="T11" fmla="*/ 309 h 512"/>
                <a:gd name="T12" fmla="*/ 267 w 512"/>
                <a:gd name="T13" fmla="*/ 309 h 512"/>
                <a:gd name="T14" fmla="*/ 276 w 512"/>
                <a:gd name="T15" fmla="*/ 117 h 512"/>
                <a:gd name="T16" fmla="*/ 235 w 512"/>
                <a:gd name="T17" fmla="*/ 117 h 512"/>
                <a:gd name="T18" fmla="*/ 244 w 512"/>
                <a:gd name="T19" fmla="*/ 309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288 w 512"/>
                <a:gd name="T31" fmla="*/ 384 h 512"/>
                <a:gd name="T32" fmla="*/ 256 w 512"/>
                <a:gd name="T33" fmla="*/ 352 h 512"/>
                <a:gd name="T34" fmla="*/ 224 w 512"/>
                <a:gd name="T35" fmla="*/ 384 h 512"/>
                <a:gd name="T36" fmla="*/ 256 w 512"/>
                <a:gd name="T37" fmla="*/ 416 h 512"/>
                <a:gd name="T38" fmla="*/ 288 w 512"/>
                <a:gd name="T39" fmla="*/ 384 h 512"/>
                <a:gd name="T40" fmla="*/ 298 w 512"/>
                <a:gd name="T41" fmla="*/ 107 h 512"/>
                <a:gd name="T42" fmla="*/ 288 w 512"/>
                <a:gd name="T43" fmla="*/ 96 h 512"/>
                <a:gd name="T44" fmla="*/ 288 w 512"/>
                <a:gd name="T45" fmla="*/ 96 h 512"/>
                <a:gd name="T46" fmla="*/ 224 w 512"/>
                <a:gd name="T47" fmla="*/ 96 h 512"/>
                <a:gd name="T48" fmla="*/ 223 w 512"/>
                <a:gd name="T49" fmla="*/ 96 h 512"/>
                <a:gd name="T50" fmla="*/ 213 w 512"/>
                <a:gd name="T51" fmla="*/ 107 h 512"/>
                <a:gd name="T52" fmla="*/ 224 w 512"/>
                <a:gd name="T53" fmla="*/ 320 h 512"/>
                <a:gd name="T54" fmla="*/ 234 w 512"/>
                <a:gd name="T55" fmla="*/ 330 h 512"/>
                <a:gd name="T56" fmla="*/ 234 w 512"/>
                <a:gd name="T57" fmla="*/ 330 h 512"/>
                <a:gd name="T58" fmla="*/ 235 w 512"/>
                <a:gd name="T59" fmla="*/ 330 h 512"/>
                <a:gd name="T60" fmla="*/ 276 w 512"/>
                <a:gd name="T61" fmla="*/ 330 h 512"/>
                <a:gd name="T62" fmla="*/ 277 w 512"/>
                <a:gd name="T63" fmla="*/ 330 h 512"/>
                <a:gd name="T64" fmla="*/ 277 w 512"/>
                <a:gd name="T65" fmla="*/ 330 h 512"/>
                <a:gd name="T66" fmla="*/ 288 w 512"/>
                <a:gd name="T67" fmla="*/ 320 h 512"/>
                <a:gd name="T68" fmla="*/ 298 w 512"/>
                <a:gd name="T69" fmla="*/ 1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66" y="384"/>
                  </a:moveTo>
                  <a:cubicBezTo>
                    <a:pt x="266" y="390"/>
                    <a:pt x="262" y="394"/>
                    <a:pt x="256" y="394"/>
                  </a:cubicBezTo>
                  <a:cubicBezTo>
                    <a:pt x="250" y="394"/>
                    <a:pt x="245" y="390"/>
                    <a:pt x="245" y="384"/>
                  </a:cubicBezTo>
                  <a:cubicBezTo>
                    <a:pt x="245" y="378"/>
                    <a:pt x="250" y="373"/>
                    <a:pt x="256" y="373"/>
                  </a:cubicBezTo>
                  <a:cubicBezTo>
                    <a:pt x="262" y="373"/>
                    <a:pt x="266" y="378"/>
                    <a:pt x="266" y="384"/>
                  </a:cubicBezTo>
                  <a:close/>
                  <a:moveTo>
                    <a:pt x="244" y="309"/>
                  </a:moveTo>
                  <a:cubicBezTo>
                    <a:pt x="267" y="309"/>
                    <a:pt x="267" y="309"/>
                    <a:pt x="267" y="309"/>
                  </a:cubicBezTo>
                  <a:cubicBezTo>
                    <a:pt x="276" y="117"/>
                    <a:pt x="276" y="117"/>
                    <a:pt x="276" y="117"/>
                  </a:cubicBezTo>
                  <a:cubicBezTo>
                    <a:pt x="235" y="117"/>
                    <a:pt x="235" y="117"/>
                    <a:pt x="235" y="117"/>
                  </a:cubicBezTo>
                  <a:lnTo>
                    <a:pt x="244"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8" y="384"/>
                  </a:moveTo>
                  <a:cubicBezTo>
                    <a:pt x="288" y="366"/>
                    <a:pt x="273" y="352"/>
                    <a:pt x="256" y="352"/>
                  </a:cubicBezTo>
                  <a:cubicBezTo>
                    <a:pt x="238" y="352"/>
                    <a:pt x="224" y="366"/>
                    <a:pt x="224" y="384"/>
                  </a:cubicBezTo>
                  <a:cubicBezTo>
                    <a:pt x="224" y="401"/>
                    <a:pt x="238" y="416"/>
                    <a:pt x="256" y="416"/>
                  </a:cubicBezTo>
                  <a:cubicBezTo>
                    <a:pt x="273" y="416"/>
                    <a:pt x="288" y="401"/>
                    <a:pt x="288" y="384"/>
                  </a:cubicBezTo>
                  <a:close/>
                  <a:moveTo>
                    <a:pt x="298" y="107"/>
                  </a:moveTo>
                  <a:cubicBezTo>
                    <a:pt x="299" y="101"/>
                    <a:pt x="294" y="96"/>
                    <a:pt x="288" y="96"/>
                  </a:cubicBezTo>
                  <a:cubicBezTo>
                    <a:pt x="288" y="96"/>
                    <a:pt x="288" y="96"/>
                    <a:pt x="288" y="96"/>
                  </a:cubicBezTo>
                  <a:cubicBezTo>
                    <a:pt x="224" y="96"/>
                    <a:pt x="224" y="96"/>
                    <a:pt x="224" y="96"/>
                  </a:cubicBezTo>
                  <a:cubicBezTo>
                    <a:pt x="224" y="96"/>
                    <a:pt x="223" y="96"/>
                    <a:pt x="223" y="96"/>
                  </a:cubicBezTo>
                  <a:cubicBezTo>
                    <a:pt x="217" y="96"/>
                    <a:pt x="213" y="101"/>
                    <a:pt x="213" y="107"/>
                  </a:cubicBezTo>
                  <a:cubicBezTo>
                    <a:pt x="224" y="320"/>
                    <a:pt x="224" y="320"/>
                    <a:pt x="224" y="320"/>
                  </a:cubicBezTo>
                  <a:cubicBezTo>
                    <a:pt x="224" y="326"/>
                    <a:pt x="229" y="330"/>
                    <a:pt x="234" y="330"/>
                  </a:cubicBezTo>
                  <a:cubicBezTo>
                    <a:pt x="234" y="330"/>
                    <a:pt x="234" y="330"/>
                    <a:pt x="234" y="330"/>
                  </a:cubicBezTo>
                  <a:cubicBezTo>
                    <a:pt x="235" y="330"/>
                    <a:pt x="235" y="330"/>
                    <a:pt x="235" y="330"/>
                  </a:cubicBezTo>
                  <a:cubicBezTo>
                    <a:pt x="276" y="330"/>
                    <a:pt x="276" y="330"/>
                    <a:pt x="276" y="330"/>
                  </a:cubicBezTo>
                  <a:cubicBezTo>
                    <a:pt x="277" y="330"/>
                    <a:pt x="277" y="330"/>
                    <a:pt x="277" y="330"/>
                  </a:cubicBezTo>
                  <a:cubicBezTo>
                    <a:pt x="277" y="330"/>
                    <a:pt x="277" y="330"/>
                    <a:pt x="277" y="330"/>
                  </a:cubicBezTo>
                  <a:cubicBezTo>
                    <a:pt x="283" y="330"/>
                    <a:pt x="287" y="326"/>
                    <a:pt x="288" y="320"/>
                  </a:cubicBezTo>
                  <a:lnTo>
                    <a:pt x="298" y="107"/>
                  </a:lnTo>
                  <a:close/>
                </a:path>
              </a:pathLst>
            </a:custGeom>
            <a:solidFill>
              <a:srgbClr val="007EC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7" name="Gruppieren 46"/>
          <p:cNvGrpSpPr/>
          <p:nvPr/>
        </p:nvGrpSpPr>
        <p:grpSpPr>
          <a:xfrm>
            <a:off x="2242854" y="1283298"/>
            <a:ext cx="602654" cy="602654"/>
            <a:chOff x="767045" y="2780595"/>
            <a:chExt cx="602654" cy="602654"/>
          </a:xfrm>
        </p:grpSpPr>
        <p:sp>
          <p:nvSpPr>
            <p:cNvPr id="48" name="Flussdiagramm: Verbinder 47"/>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9" name="Group 493"/>
            <p:cNvGrpSpPr>
              <a:grpSpLocks noChangeAspect="1"/>
            </p:cNvGrpSpPr>
            <p:nvPr/>
          </p:nvGrpSpPr>
          <p:grpSpPr bwMode="gray">
            <a:xfrm>
              <a:off x="767045" y="2780595"/>
              <a:ext cx="602654" cy="602654"/>
              <a:chOff x="6194" y="1960"/>
              <a:chExt cx="340" cy="340"/>
            </a:xfrm>
            <a:solidFill>
              <a:srgbClr val="007EC1"/>
            </a:solidFill>
          </p:grpSpPr>
          <p:sp>
            <p:nvSpPr>
              <p:cNvPr id="50"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3" name="Gruppieren 52"/>
          <p:cNvGrpSpPr/>
          <p:nvPr/>
        </p:nvGrpSpPr>
        <p:grpSpPr>
          <a:xfrm>
            <a:off x="2247800" y="3831321"/>
            <a:ext cx="602654" cy="602654"/>
            <a:chOff x="767045" y="2780595"/>
            <a:chExt cx="602654" cy="602654"/>
          </a:xfrm>
        </p:grpSpPr>
        <p:sp>
          <p:nvSpPr>
            <p:cNvPr id="54" name="Flussdiagramm: Verbinder 53"/>
            <p:cNvSpPr/>
            <p:nvPr/>
          </p:nvSpPr>
          <p:spPr>
            <a:xfrm>
              <a:off x="839416" y="2852935"/>
              <a:ext cx="504056" cy="504057"/>
            </a:xfrm>
            <a:prstGeom prst="flowChartConnector">
              <a:avLst/>
            </a:prstGeom>
            <a:solidFill>
              <a:schemeClr val="bg1"/>
            </a:solidFill>
            <a:ln>
              <a:solidFill>
                <a:srgbClr val="004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5" name="Group 493"/>
            <p:cNvGrpSpPr>
              <a:grpSpLocks noChangeAspect="1"/>
            </p:cNvGrpSpPr>
            <p:nvPr/>
          </p:nvGrpSpPr>
          <p:grpSpPr bwMode="gray">
            <a:xfrm>
              <a:off x="767045" y="2780595"/>
              <a:ext cx="602654" cy="602654"/>
              <a:chOff x="6194" y="1960"/>
              <a:chExt cx="340" cy="340"/>
            </a:xfrm>
            <a:solidFill>
              <a:srgbClr val="007EC1"/>
            </a:solidFill>
          </p:grpSpPr>
          <p:sp>
            <p:nvSpPr>
              <p:cNvPr id="56" name="Freeform 494"/>
              <p:cNvSpPr>
                <a:spLocks/>
              </p:cNvSpPr>
              <p:nvPr/>
            </p:nvSpPr>
            <p:spPr bwMode="gray">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95"/>
              <p:cNvSpPr>
                <a:spLocks noEditPoints="1"/>
              </p:cNvSpPr>
              <p:nvPr/>
            </p:nvSpPr>
            <p:spPr bwMode="gray">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Oval 496"/>
              <p:cNvSpPr>
                <a:spLocks noChangeArrowheads="1"/>
              </p:cNvSpPr>
              <p:nvPr/>
            </p:nvSpPr>
            <p:spPr bwMode="gray">
              <a:xfrm>
                <a:off x="6357" y="2208"/>
                <a:ext cx="14" cy="14"/>
              </a:xfrm>
              <a:prstGeom prst="ellipse">
                <a:avLst/>
              </a:prstGeom>
              <a:solidFill>
                <a:srgbClr val="00406E"/>
              </a:solidFill>
              <a:ln w="9525">
                <a:solidFill>
                  <a:srgbClr val="00406E"/>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863268387"/>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2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14&quot;&gt;&lt;elem m_fUsage=&quot;3.75857626647668530140E+00&quot;&gt;&lt;m_msothmcolidx val=&quot;0&quot;/&gt;&lt;m_rgb r=&quot;00&quot; g=&quot;40&quot; b=&quot;6E&quot;/&gt;&lt;m_nBrightness endver=&quot;26206&quot; val=&quot;0&quot;/&gt;&lt;/elem&gt;&lt;elem m_fUsage=&quot;2.79139514603024618822E+00&quot;&gt;&lt;m_msothmcolidx val=&quot;0&quot;/&gt;&lt;m_rgb r=&quot;00&quot; g=&quot;7E&quot; b=&quot;C1&quot;/&gt;&lt;m_nBrightness endver=&quot;26206&quot; val=&quot;0&quot;/&gt;&lt;/elem&gt;&lt;elem m_fUsage=&quot;2.59332747992621115429E+00&quot;&gt;&lt;m_msothmcolidx val=&quot;0&quot;/&gt;&lt;m_rgb r=&quot;80&quot; g=&quot;D3&quot; b=&quot;FF&quot;/&gt;&lt;m_nBrightness endver=&quot;26206&quot; val=&quot;0&quot;/&gt;&lt;/elem&gt;&lt;elem m_fUsage=&quot;7.67576625122990741090E-01&quot;&gt;&lt;m_msothmcolidx val=&quot;0&quot;/&gt;&lt;m_rgb r=&quot;00&quot; g=&quot;5F&quot; b=&quot;91&quot;/&gt;&lt;m_nBrightness endver=&quot;26206&quot; val=&quot;0&quot;/&gt;&lt;/elem&gt;&lt;elem m_fUsage=&quot;3.34399848895410439775E-02&quot;&gt;&lt;m_msothmcolidx val=&quot;0&quot;/&gt;&lt;m_rgb r=&quot;DA&quot; g=&quot;54&quot; b=&quot;3D&quot;/&gt;&lt;m_nBrightness endver=&quot;26206&quot; val=&quot;0&quot;/&gt;&lt;/elem&gt;&lt;elem m_fUsage=&quot;2.02755595904452780298E-02&quot;&gt;&lt;m_msothmcolidx val=&quot;0&quot;/&gt;&lt;m_rgb r=&quot;00&quot; g=&quot;B0&quot; b=&quot;50&quot;/&gt;&lt;m_nBrightness endver=&quot;26206&quot; val=&quot;0&quot;/&gt;&lt;/elem&gt;&lt;elem m_fUsage=&quot;1.64232032682606748919E-02&quot;&gt;&lt;m_msothmcolidx val=&quot;0&quot;/&gt;&lt;m_rgb r=&quot;E9&quot; g=&quot;E9&quot; b=&quot;E9&quot;/&gt;&lt;m_nBrightness endver=&quot;26206&quot; val=&quot;0&quot;/&gt;&lt;/elem&gt;&lt;elem m_fUsage=&quot;1.04657461115442024235E-02&quot;&gt;&lt;m_msothmcolidx val=&quot;0&quot;/&gt;&lt;m_rgb r=&quot;CE&quot; g=&quot;CE&quot; b=&quot;CE&quot;/&gt;&lt;m_nBrightness endver=&quot;26206&quot; val=&quot;0&quot;/&gt;&lt;/elem&gt;&lt;elem m_fUsage=&quot;6.47659562435221568266E-03&quot;&gt;&lt;m_msothmcolidx val=&quot;0&quot;/&gt;&lt;m_rgb r=&quot;41&quot; g=&quot;BD&quot; b=&quot;FF&quot;/&gt;&lt;m_nBrightness endver=&quot;26206&quot; val=&quot;0&quot;/&gt;&lt;/elem&gt;&lt;elem m_fUsage=&quot;1.13470772411914809681E-03&quot;&gt;&lt;m_msothmcolidx val=&quot;0&quot;/&gt;&lt;m_rgb r=&quot;C0&quot; g=&quot;E9&quot; b=&quot;FF&quot;/&gt;&lt;m_nBrightness endver=&quot;26206&quot; val=&quot;0&quot;/&gt;&lt;/elem&gt;&lt;elem m_fUsage=&quot;3.69988485035127590266E-04&quot;&gt;&lt;m_msothmcolidx val=&quot;0&quot;/&gt;&lt;m_rgb r=&quot;FD&quot; g=&quot;86&quot; b=&quot;02&quot;/&gt;&lt;m_nBrightness endver=&quot;26206&quot; val=&quot;0&quot;/&gt;&lt;/elem&gt;&lt;elem m_fUsage=&quot;3.32989636531614858345E-04&quot;&gt;&lt;m_msothmcolidx val=&quot;0&quot;/&gt;&lt;m_rgb r=&quot;FD&quot; g=&quot;F7&quot; b=&quot;11&quot;/&gt;&lt;m_nBrightness endver=&quot;26206&quot; val=&quot;0&quot;/&gt;&lt;/elem&gt;&lt;elem m_fUsage=&quot;1.11661004677353922852E-04&quot;&gt;&lt;m_msothmcolidx val=&quot;0&quot;/&gt;&lt;m_rgb r=&quot;00&quot; g=&quot;3F&quot; b=&quot;56&quot;/&gt;&lt;m_nBrightness endver=&quot;26206&quot; val=&quot;0&quot;/&gt;&lt;/elem&gt;&lt;elem m_fUsage=&quot;9.40461086986006715655E-05&quot;&gt;&lt;m_msothmcolidx val=&quot;0&quot;/&gt;&lt;m_rgb r=&quot;EA&quot; g=&quot;EA&quot; b=&quot;EA&quot;/&gt;&lt;m_nBrightness endver=&quot;26206&quot;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1_Master_Rh Group_deu">
  <a:themeElements>
    <a:clrScheme name="RH Farben 2016">
      <a:dk1>
        <a:srgbClr val="000000"/>
      </a:dk1>
      <a:lt1>
        <a:srgbClr val="FFFFFF"/>
      </a:lt1>
      <a:dk2>
        <a:srgbClr val="3E3D40"/>
      </a:dk2>
      <a:lt2>
        <a:srgbClr val="007EC1"/>
      </a:lt2>
      <a:accent1>
        <a:srgbClr val="00406E"/>
      </a:accent1>
      <a:accent2>
        <a:srgbClr val="B1C800"/>
      </a:accent2>
      <a:accent3>
        <a:srgbClr val="43B0E0"/>
      </a:accent3>
      <a:accent4>
        <a:srgbClr val="FFCC00"/>
      </a:accent4>
      <a:accent5>
        <a:srgbClr val="6E483D"/>
      </a:accent5>
      <a:accent6>
        <a:srgbClr val="D10019"/>
      </a:accent6>
      <a:hlink>
        <a:srgbClr val="00406E"/>
      </a:hlink>
      <a:folHlink>
        <a:srgbClr val="007EC1"/>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buClr>
            <a:schemeClr val="accent3"/>
          </a:buClr>
          <a:defRPr sz="1800" b="0" dirty="0" smtClean="0">
            <a:solidFill>
              <a:schemeClr val="tx1">
                <a:lumMod val="10000"/>
              </a:schemeClr>
            </a:solidFill>
          </a:defRPr>
        </a:defPPr>
      </a:lstStyle>
    </a:txDef>
  </a:objectDefaults>
  <a:extraClrSchemeLst/>
  <a:extLst>
    <a:ext uri="{05A4C25C-085E-4340-85A3-A5531E510DB2}">
      <thm15:themeFamily xmlns:thm15="http://schemas.microsoft.com/office/thememl/2012/main" name="Präsentation2" id="{E8493BE8-8584-4D73-9C1A-850DFB512C9E}" vid="{7DBCBFBD-7903-429C-BE93-C18254C1B962}"/>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5303F94B7E3F409E74993F561DB2A7" ma:contentTypeVersion="1" ma:contentTypeDescription="Create a new document." ma:contentTypeScope="" ma:versionID="31eba92be467e8ecfffcdb3dba923c91">
  <xsd:schema xmlns:xsd="http://www.w3.org/2001/XMLSchema" xmlns:xs="http://www.w3.org/2001/XMLSchema" xmlns:p="http://schemas.microsoft.com/office/2006/metadata/properties" xmlns:ns2="bbdf357b-5694-405a-a093-bab96429ab62" targetNamespace="http://schemas.microsoft.com/office/2006/metadata/properties" ma:root="true" ma:fieldsID="afe107bf85002bd5bcfcffe7469bf914" ns2:_="">
    <xsd:import namespace="bbdf357b-5694-405a-a093-bab96429ab62"/>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df357b-5694-405a-a093-bab96429ab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AB21DD-AA93-4525-AF66-3097A54FECF3}">
  <ds:schemaRefs>
    <ds:schemaRef ds:uri="http://schemas.microsoft.com/sharepoint/v3/contenttype/forms"/>
  </ds:schemaRefs>
</ds:datastoreItem>
</file>

<file path=customXml/itemProps2.xml><?xml version="1.0" encoding="utf-8"?>
<ds:datastoreItem xmlns:ds="http://schemas.openxmlformats.org/officeDocument/2006/customXml" ds:itemID="{16FEAADB-51E1-4088-AE4C-D21C9403B7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df357b-5694-405a-a093-bab96429ab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B3C885-8DCA-4090-9003-537D5E02C245}">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bbdf357b-5694-405a-a093-bab96429ab62"/>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1676</Words>
  <Application>Microsoft Office PowerPoint</Application>
  <PresentationFormat>Breitbild</PresentationFormat>
  <Paragraphs>213</Paragraphs>
  <Slides>26</Slides>
  <Notes>0</Notes>
  <HiddenSlides>1</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26</vt:i4>
      </vt:variant>
    </vt:vector>
  </HeadingPairs>
  <TitlesOfParts>
    <vt:vector size="34" baseType="lpstr">
      <vt:lpstr>ＭＳ Ｐゴシック</vt:lpstr>
      <vt:lpstr>Arial</vt:lpstr>
      <vt:lpstr>Calibri</vt:lpstr>
      <vt:lpstr>TisaOT-Bold</vt:lpstr>
      <vt:lpstr>TisaOT-Light</vt:lpstr>
      <vt:lpstr>Wingdings</vt:lpstr>
      <vt:lpstr>Wingdings 2</vt:lpstr>
      <vt:lpstr>1_Master_Rh Group_deu</vt:lpstr>
      <vt:lpstr>HR4you Führungskräfte FAQs</vt:lpstr>
      <vt:lpstr>HR4you &amp; Drittsysteme</vt:lpstr>
      <vt:lpstr>HR4you &amp; Drittsysteme</vt:lpstr>
      <vt:lpstr>HR4you &amp; Drittsysteme</vt:lpstr>
      <vt:lpstr>HR4you &amp; Drittsysteme</vt:lpstr>
      <vt:lpstr>HR4you &amp; Drittsysteme</vt:lpstr>
      <vt:lpstr>HR4you &amp; Drittsysteme</vt:lpstr>
      <vt:lpstr>Startseite / Dashboards</vt:lpstr>
      <vt:lpstr>Startseite / Dashboards</vt:lpstr>
      <vt:lpstr>Startseite / Dashboards</vt:lpstr>
      <vt:lpstr>Startseite / Dashboards</vt:lpstr>
      <vt:lpstr>Startseite / Dashboards</vt:lpstr>
      <vt:lpstr>Organigramme / Planstellen</vt:lpstr>
      <vt:lpstr>Organigramme / Planstellen</vt:lpstr>
      <vt:lpstr>Organigramme / Planstellen</vt:lpstr>
      <vt:lpstr>Organigramme / Planstellen</vt:lpstr>
      <vt:lpstr>Organigramme / Planstellen</vt:lpstr>
      <vt:lpstr>Organigramme / Planstellen</vt:lpstr>
      <vt:lpstr>Organigramme / Planstellen</vt:lpstr>
      <vt:lpstr>Prozesse</vt:lpstr>
      <vt:lpstr>Prozesse</vt:lpstr>
      <vt:lpstr>Prozesse</vt:lpstr>
      <vt:lpstr>Prozesse</vt:lpstr>
      <vt:lpstr>Prozesse</vt:lpstr>
      <vt:lpstr>PowerPoint-Präsentation</vt:lpstr>
      <vt:lpstr>Disclaimer</vt:lpstr>
    </vt:vector>
  </TitlesOfParts>
  <Company>Rheinmetall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TECHNOLOGY GROUP FOR SECURITY AND MOBILITY</dc:title>
  <dc:creator>Volker Schwarz</dc:creator>
  <cp:lastModifiedBy>Perle, Stefanie</cp:lastModifiedBy>
  <cp:revision>3977</cp:revision>
  <cp:lastPrinted>2021-07-09T11:54:15Z</cp:lastPrinted>
  <dcterms:created xsi:type="dcterms:W3CDTF">2016-11-08T08:42:19Z</dcterms:created>
  <dcterms:modified xsi:type="dcterms:W3CDTF">2022-01-10T10:14:33Z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8186194</vt:lpwstr>
  </property>
  <property fmtid="{D5CDD505-2E9C-101B-9397-08002B2CF9AE}" pid="3" name="NXPowerLiteSettings">
    <vt:lpwstr>B64006B004C800</vt:lpwstr>
  </property>
  <property fmtid="{D5CDD505-2E9C-101B-9397-08002B2CF9AE}" pid="4" name="NXPowerLiteVersion">
    <vt:lpwstr>D4.3.0</vt:lpwstr>
  </property>
  <property fmtid="{D5CDD505-2E9C-101B-9397-08002B2CF9AE}" pid="5" name="NXTAG2">
    <vt:lpwstr>00080038020000000000010243000207b64006b004c800</vt:lpwstr>
  </property>
  <property fmtid="{D5CDD505-2E9C-101B-9397-08002B2CF9AE}" pid="6" name="ContentTypeId">
    <vt:lpwstr>0x010100B05303F94B7E3F409E74993F561DB2A7</vt:lpwstr>
  </property>
</Properties>
</file>