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4"/>
  </p:sldMasterIdLst>
  <p:notesMasterIdLst>
    <p:notesMasterId r:id="rId19"/>
  </p:notesMasterIdLst>
  <p:handoutMasterIdLst>
    <p:handoutMasterId r:id="rId20"/>
  </p:handoutMasterIdLst>
  <p:sldIdLst>
    <p:sldId id="2528" r:id="rId5"/>
    <p:sldId id="2530" r:id="rId6"/>
    <p:sldId id="2531" r:id="rId7"/>
    <p:sldId id="2532" r:id="rId8"/>
    <p:sldId id="2533" r:id="rId9"/>
    <p:sldId id="2534" r:id="rId10"/>
    <p:sldId id="2535" r:id="rId11"/>
    <p:sldId id="2536" r:id="rId12"/>
    <p:sldId id="2537" r:id="rId13"/>
    <p:sldId id="2538" r:id="rId14"/>
    <p:sldId id="2539" r:id="rId15"/>
    <p:sldId id="2540" r:id="rId16"/>
    <p:sldId id="2529" r:id="rId17"/>
    <p:sldId id="2541" r:id="rId18"/>
  </p:sldIdLst>
  <p:sldSz cx="12192000" cy="6858000"/>
  <p:notesSz cx="6797675" cy="9926638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2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568" userDrawn="1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pos="2570" userDrawn="1">
          <p15:clr>
            <a:srgbClr val="A4A3A4"/>
          </p15:clr>
        </p15:guide>
        <p15:guide id="10" pos="7287">
          <p15:clr>
            <a:srgbClr val="A4A3A4"/>
          </p15:clr>
        </p15:guide>
        <p15:guide id="11" pos="6743" userDrawn="1">
          <p15:clr>
            <a:srgbClr val="A4A3A4"/>
          </p15:clr>
        </p15:guide>
        <p15:guide id="12" pos="6244" userDrawn="1">
          <p15:clr>
            <a:srgbClr val="A4A3A4"/>
          </p15:clr>
        </p15:guide>
        <p15:guide id="13" pos="257" userDrawn="1">
          <p15:clr>
            <a:srgbClr val="A4A3A4"/>
          </p15:clr>
        </p15:guide>
        <p15:guide id="14" pos="40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5" userDrawn="1">
          <p15:clr>
            <a:srgbClr val="A4A3A4"/>
          </p15:clr>
        </p15:guide>
        <p15:guide id="2" orient="horz" pos="496" userDrawn="1">
          <p15:clr>
            <a:srgbClr val="A4A3A4"/>
          </p15:clr>
        </p15:guide>
        <p15:guide id="3" orient="horz" pos="2808" userDrawn="1">
          <p15:clr>
            <a:srgbClr val="A4A3A4"/>
          </p15:clr>
        </p15:guide>
        <p15:guide id="4" orient="horz" pos="5848" userDrawn="1">
          <p15:clr>
            <a:srgbClr val="A4A3A4"/>
          </p15:clr>
        </p15:guide>
        <p15:guide id="5" pos="2141" userDrawn="1">
          <p15:clr>
            <a:srgbClr val="A4A3A4"/>
          </p15:clr>
        </p15:guide>
        <p15:guide id="6" pos="54" userDrawn="1">
          <p15:clr>
            <a:srgbClr val="A4A3A4"/>
          </p15:clr>
        </p15:guide>
        <p15:guide id="7" pos="4228" userDrawn="1">
          <p15:clr>
            <a:srgbClr val="A4A3A4"/>
          </p15:clr>
        </p15:guide>
        <p15:guide id="8" pos="417" userDrawn="1">
          <p15:clr>
            <a:srgbClr val="A4A3A4"/>
          </p15:clr>
        </p15:guide>
        <p15:guide id="9" pos="386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kels, Dirk" initials="W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E"/>
    <a:srgbClr val="D9E5D1"/>
    <a:srgbClr val="33CC33"/>
    <a:srgbClr val="CCFFCC"/>
    <a:srgbClr val="99FFCC"/>
    <a:srgbClr val="A5A5A5"/>
    <a:srgbClr val="007EC1"/>
    <a:srgbClr val="DFE5EF"/>
    <a:srgbClr val="C3D9E8"/>
    <a:srgbClr val="6F8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6350" autoAdjust="0"/>
  </p:normalViewPr>
  <p:slideViewPr>
    <p:cSldViewPr snapToObjects="1">
      <p:cViewPr varScale="1">
        <p:scale>
          <a:sx n="99" d="100"/>
          <a:sy n="99" d="100"/>
        </p:scale>
        <p:origin x="252" y="78"/>
      </p:cViewPr>
      <p:guideLst>
        <p:guide orient="horz" pos="2568"/>
        <p:guide orient="horz" pos="845"/>
        <p:guide pos="2570"/>
        <p:guide pos="7287"/>
        <p:guide pos="6743"/>
        <p:guide pos="6244"/>
        <p:guide pos="257"/>
        <p:guide pos="4021"/>
      </p:guideLst>
    </p:cSldViewPr>
  </p:slideViewPr>
  <p:outlineViewPr>
    <p:cViewPr>
      <p:scale>
        <a:sx n="33" d="100"/>
        <a:sy n="33" d="100"/>
      </p:scale>
      <p:origin x="0" y="1800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9" d="100"/>
          <a:sy n="69" d="100"/>
        </p:scale>
        <p:origin x="-3186" y="-492"/>
      </p:cViewPr>
      <p:guideLst>
        <p:guide orient="horz" pos="3035"/>
        <p:guide orient="horz" pos="496"/>
        <p:guide orient="horz" pos="2808"/>
        <p:guide orient="horz" pos="5848"/>
        <p:guide pos="2141"/>
        <p:guide pos="54"/>
        <p:guide pos="4228"/>
        <p:guide pos="417"/>
        <p:guide pos="38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6"/>
            <a:ext cx="2946399" cy="496888"/>
          </a:xfrm>
          <a:prstGeom prst="rect">
            <a:avLst/>
          </a:prstGeom>
        </p:spPr>
        <p:txBody>
          <a:bodyPr vert="horz" lIns="87047" tIns="43516" rIns="87047" bIns="43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91" y="16"/>
            <a:ext cx="2946399" cy="496888"/>
          </a:xfrm>
          <a:prstGeom prst="rect">
            <a:avLst/>
          </a:prstGeom>
        </p:spPr>
        <p:txBody>
          <a:bodyPr vert="horz" lIns="87047" tIns="43516" rIns="87047" bIns="43516" rtlCol="0"/>
          <a:lstStyle>
            <a:lvl1pPr algn="r">
              <a:defRPr sz="1200"/>
            </a:lvl1pPr>
          </a:lstStyle>
          <a:p>
            <a:fld id="{C7DB71A2-F258-4949-873F-F069EFAD229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9428182"/>
            <a:ext cx="2946399" cy="496887"/>
          </a:xfrm>
          <a:prstGeom prst="rect">
            <a:avLst/>
          </a:prstGeom>
        </p:spPr>
        <p:txBody>
          <a:bodyPr vert="horz" lIns="87047" tIns="43516" rIns="87047" bIns="43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91" y="9428182"/>
            <a:ext cx="2946399" cy="496887"/>
          </a:xfrm>
          <a:prstGeom prst="rect">
            <a:avLst/>
          </a:prstGeom>
        </p:spPr>
        <p:txBody>
          <a:bodyPr vert="horz" lIns="87047" tIns="43516" rIns="87047" bIns="43516" rtlCol="0" anchor="b"/>
          <a:lstStyle>
            <a:lvl1pPr algn="r">
              <a:defRPr sz="1200"/>
            </a:lvl1pPr>
          </a:lstStyle>
          <a:p>
            <a:fld id="{9B25A872-4A92-4C47-B4D9-8183A7CB6E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0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" y="1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047" tIns="43516" rIns="87047" bIns="43516" numCol="1" anchor="t" anchorCtr="0" compatLnSpc="1">
            <a:prstTxWarp prst="textNoShape">
              <a:avLst/>
            </a:prstTxWarp>
          </a:bodyPr>
          <a:lstStyle>
            <a:lvl1pPr eaLnBrk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61" y="1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047" tIns="43516" rIns="87047" bIns="43516" numCol="1" anchor="t" anchorCtr="0" compatLnSpc="1">
            <a:prstTxWarp prst="textNoShape">
              <a:avLst/>
            </a:prstTxWarp>
          </a:bodyPr>
          <a:lstStyle>
            <a:lvl1pPr algn="r" eaLnBrk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16700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71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047" tIns="43516" rIns="87047" bIns="43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0" y="9428582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047" tIns="43516" rIns="87047" bIns="43516" numCol="1" anchor="b" anchorCtr="0" compatLnSpc="1">
            <a:prstTxWarp prst="textNoShape">
              <a:avLst/>
            </a:prstTxWarp>
          </a:bodyPr>
          <a:lstStyle>
            <a:lvl1pPr eaLnBrk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61" y="9428582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047" tIns="43516" rIns="87047" bIns="435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CB1F548-C26E-47DD-8BF7-3513A723B4D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foli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99" y="6354940"/>
            <a:ext cx="1524484" cy="8721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4073080"/>
          </a:xfrm>
          <a:prstGeom prst="rect">
            <a:avLst/>
          </a:prstGeom>
        </p:spPr>
      </p:pic>
      <p:sp>
        <p:nvSpPr>
          <p:cNvPr id="542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4949" y="4473116"/>
            <a:ext cx="10603619" cy="972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 spc="0" baseline="0">
                <a:solidFill>
                  <a:schemeClr val="tx1">
                    <a:lumMod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noProof="0" dirty="0" smtClean="0"/>
              <a:t>Headline</a:t>
            </a:r>
            <a:br>
              <a:rPr lang="de-DE" noProof="0" dirty="0" smtClean="0"/>
            </a:br>
            <a:r>
              <a:rPr lang="de-DE" noProof="0" dirty="0" smtClean="0"/>
              <a:t>Calibri 32 </a:t>
            </a:r>
            <a:r>
              <a:rPr lang="de-DE" noProof="0" dirty="0" err="1" smtClean="0"/>
              <a:t>pt</a:t>
            </a:r>
            <a:endParaRPr lang="de-DE" noProof="0" dirty="0" smtClean="0"/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4949" y="5560316"/>
            <a:ext cx="10603619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lang="de-DE" sz="1600" b="0" i="0" kern="1200" spc="0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 dirty="0" smtClean="0"/>
              <a:t>Untertitelmaster durch Klicken bearbeiten</a:t>
            </a:r>
          </a:p>
        </p:txBody>
      </p:sp>
      <p:pic>
        <p:nvPicPr>
          <p:cNvPr id="11" name="Bild 6" descr="balken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73080"/>
            <a:ext cx="12192000" cy="1097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1368" y="6020113"/>
            <a:ext cx="1879576" cy="5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5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platzhalter 21"/>
          <p:cNvSpPr>
            <a:spLocks noGrp="1"/>
          </p:cNvSpPr>
          <p:nvPr>
            <p:ph type="title" hasCustomPrompt="1"/>
          </p:nvPr>
        </p:nvSpPr>
        <p:spPr>
          <a:xfrm>
            <a:off x="947429" y="595792"/>
            <a:ext cx="10799371" cy="39177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Edit title master format single line by clicking</a:t>
            </a:r>
            <a:endParaRPr lang="de-DE" dirty="0"/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1" y="595792"/>
            <a:ext cx="504628" cy="391776"/>
          </a:xfrm>
        </p:spPr>
        <p:txBody>
          <a:bodyPr anchor="b">
            <a:noAutofit/>
          </a:bodyPr>
          <a:lstStyle>
            <a:lvl1pPr>
              <a:defRPr sz="2400" b="1">
                <a:solidFill>
                  <a:srgbClr val="007EC1"/>
                </a:solidFill>
              </a:defRPr>
            </a:lvl1pPr>
          </a:lstStyle>
          <a:p>
            <a:pPr lvl="0"/>
            <a:r>
              <a:rPr lang="de-DE" dirty="0"/>
              <a:t>XX</a:t>
            </a:r>
          </a:p>
        </p:txBody>
      </p:sp>
      <p:pic>
        <p:nvPicPr>
          <p:cNvPr id="11" name="Bild 6" descr="bal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987568"/>
            <a:ext cx="12192000" cy="109701"/>
          </a:xfrm>
          <a:prstGeom prst="rect">
            <a:avLst/>
          </a:prstGeom>
        </p:spPr>
      </p:pic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42800" y="337438"/>
            <a:ext cx="8640000" cy="18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SuccessFactors SME Training Block 1</a:t>
            </a:r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de-DE" sz="1200" b="0" kern="1200" spc="0" baseline="0" smtClean="0">
                <a:solidFill>
                  <a:srgbClr val="3E3D40"/>
                </a:solidFill>
                <a:latin typeface="Calibri" pitchFamily="34" charset="0"/>
                <a:ea typeface="ＭＳ Ｐゴシック" pitchFamily="68" charset="-128"/>
                <a:cs typeface="TisaOT-Light" panose="02010504030101010102" pitchFamily="50" charset="0"/>
              </a:defRPr>
            </a:lvl1pPr>
          </a:lstStyle>
          <a:p>
            <a:r>
              <a:rPr lang="en-US"/>
              <a:t>Neuss | April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47327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feld_ohne_Titel_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2801" y="1206970"/>
            <a:ext cx="11303999" cy="444990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10000"/>
                </a:schemeClr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10000"/>
                </a:schemeClr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add text</a:t>
            </a:r>
          </a:p>
          <a:p>
            <a:endParaRPr lang="de-DE" dirty="0"/>
          </a:p>
        </p:txBody>
      </p:sp>
      <p:sp>
        <p:nvSpPr>
          <p:cNvPr id="7" name="Titelplatzhalter 21"/>
          <p:cNvSpPr>
            <a:spLocks noGrp="1"/>
          </p:cNvSpPr>
          <p:nvPr>
            <p:ph type="title" hasCustomPrompt="1"/>
          </p:nvPr>
        </p:nvSpPr>
        <p:spPr>
          <a:xfrm>
            <a:off x="1019436" y="595792"/>
            <a:ext cx="10727364" cy="39177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Disclaimer</a:t>
            </a:r>
          </a:p>
        </p:txBody>
      </p:sp>
      <p:pic>
        <p:nvPicPr>
          <p:cNvPr id="10" name="Bild 6" descr="bal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987568"/>
            <a:ext cx="12192000" cy="109701"/>
          </a:xfrm>
          <a:prstGeom prst="rect">
            <a:avLst/>
          </a:prstGeom>
        </p:spPr>
      </p:pic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42800" y="337438"/>
            <a:ext cx="8640000" cy="18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SuccessFactors SME Training Block 1</a:t>
            </a:r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de-DE" sz="1200" b="0" kern="1200" spc="0" baseline="0" smtClean="0">
                <a:solidFill>
                  <a:srgbClr val="3E3D40"/>
                </a:solidFill>
                <a:latin typeface="Calibri" pitchFamily="34" charset="0"/>
                <a:ea typeface="ＭＳ Ｐゴシック" pitchFamily="68" charset="-128"/>
                <a:cs typeface="TisaOT-Light" panose="02010504030101010102" pitchFamily="50" charset="0"/>
              </a:defRPr>
            </a:lvl1pPr>
          </a:lstStyle>
          <a:p>
            <a:r>
              <a:rPr lang="en-US"/>
              <a:t>Neuss | April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50268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elfoli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0" y="1"/>
            <a:ext cx="12189600" cy="4073080"/>
          </a:xfrm>
          <a:prstGeom prst="rect">
            <a:avLst/>
          </a:prstGeom>
        </p:spPr>
      </p:pic>
      <p:sp>
        <p:nvSpPr>
          <p:cNvPr id="542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4949" y="4473116"/>
            <a:ext cx="10603619" cy="972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 spc="0" baseline="0">
                <a:solidFill>
                  <a:schemeClr val="tx1">
                    <a:lumMod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noProof="0" dirty="0" smtClean="0"/>
              <a:t>Headline</a:t>
            </a:r>
            <a:br>
              <a:rPr lang="de-DE" noProof="0" dirty="0" smtClean="0"/>
            </a:br>
            <a:r>
              <a:rPr lang="de-DE" noProof="0" dirty="0" smtClean="0"/>
              <a:t>Calibri 32 </a:t>
            </a:r>
            <a:r>
              <a:rPr lang="de-DE" noProof="0" dirty="0" err="1" smtClean="0"/>
              <a:t>pt</a:t>
            </a:r>
            <a:endParaRPr lang="de-DE" noProof="0" dirty="0" smtClean="0"/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4949" y="5560316"/>
            <a:ext cx="10603619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lang="de-DE" sz="1600" b="0" i="0" kern="1200" spc="0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 dirty="0" smtClean="0"/>
              <a:t>Untertitelmaster durch Klicken bearbeiten</a:t>
            </a:r>
          </a:p>
        </p:txBody>
      </p:sp>
      <p:pic>
        <p:nvPicPr>
          <p:cNvPr id="11" name="Bild 6" descr="balk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73080"/>
            <a:ext cx="12192000" cy="1097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1368" y="6020113"/>
            <a:ext cx="1879576" cy="51923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99" y="6354940"/>
            <a:ext cx="1524484" cy="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059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1368" y="6020113"/>
            <a:ext cx="1879576" cy="51923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2" y="-8335"/>
            <a:ext cx="12190800" cy="4099037"/>
          </a:xfrm>
          <a:prstGeom prst="rect">
            <a:avLst/>
          </a:prstGeom>
        </p:spPr>
      </p:pic>
      <p:sp>
        <p:nvSpPr>
          <p:cNvPr id="542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4949" y="4473116"/>
            <a:ext cx="10603619" cy="972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 spc="0" baseline="0">
                <a:solidFill>
                  <a:schemeClr val="tx1">
                    <a:lumMod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noProof="0" dirty="0" smtClean="0"/>
              <a:t>Headline</a:t>
            </a:r>
            <a:br>
              <a:rPr lang="de-DE" noProof="0" dirty="0" smtClean="0"/>
            </a:br>
            <a:r>
              <a:rPr lang="de-DE" noProof="0" dirty="0" smtClean="0"/>
              <a:t>Calibri 32 </a:t>
            </a:r>
            <a:r>
              <a:rPr lang="de-DE" noProof="0" dirty="0" err="1" smtClean="0"/>
              <a:t>pt</a:t>
            </a:r>
            <a:endParaRPr lang="de-DE" noProof="0" dirty="0" smtClean="0"/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4949" y="5560316"/>
            <a:ext cx="10603619" cy="36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lang="de-DE" sz="1600" b="0" i="0" kern="1200" spc="0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 dirty="0" smtClean="0"/>
              <a:t>Untertitelmaster durch Klicken bearbeiten</a:t>
            </a:r>
          </a:p>
        </p:txBody>
      </p:sp>
      <p:pic>
        <p:nvPicPr>
          <p:cNvPr id="12" name="Bild 6" descr="balken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73311"/>
            <a:ext cx="12192000" cy="1097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99" y="6354940"/>
            <a:ext cx="1524484" cy="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Linie 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42800" y="597600"/>
            <a:ext cx="11304000" cy="828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zweizeilig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2800" y="1663200"/>
            <a:ext cx="11305016" cy="468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007EC1"/>
              </a:buClr>
              <a:buFont typeface="Wingdings 2" panose="05020102010507070707" pitchFamily="18" charset="2"/>
              <a:buChar char=""/>
              <a:defRPr lang="de-DE" sz="1800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914400" rtl="0" eaLnBrk="1" latinLnBrk="0" hangingPunct="1">
              <a:spcBef>
                <a:spcPts val="600"/>
              </a:spcBef>
              <a:buClr>
                <a:srgbClr val="007EC1"/>
              </a:buClr>
              <a:buFont typeface="Wingdings" panose="05000000000000000000" pitchFamily="2" charset="2"/>
              <a:buChar char="§"/>
              <a:tabLst/>
              <a:defRPr lang="de-DE" sz="1600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9750" indent="-180975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4pPr>
            <a:lvl5pPr marL="536575" indent="-177800">
              <a:lnSpc>
                <a:spcPts val="2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Kopfzeile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260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42800" y="597600"/>
            <a:ext cx="11305228" cy="82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dirty="0" smtClean="0"/>
              <a:t>Titelmasterformat zweizeilig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42800" y="1663200"/>
            <a:ext cx="5400000" cy="468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48028" y="1663200"/>
            <a:ext cx="5400000" cy="468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Kopfzeile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66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43612" y="597600"/>
            <a:ext cx="11305016" cy="82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zweizeilig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2801" y="1663200"/>
            <a:ext cx="5400000" cy="3493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800" y="2096704"/>
            <a:ext cx="5400000" cy="424853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 marL="536575" indent="-177800"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48628" y="1663200"/>
            <a:ext cx="5400000" cy="3716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48628" y="2096704"/>
            <a:ext cx="5400000" cy="424853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Kopfzeile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70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597600"/>
            <a:ext cx="11305016" cy="828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Kopfzeile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478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Kopfzeile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923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44" y="3155547"/>
            <a:ext cx="9436911" cy="5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46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149" y="144639"/>
            <a:ext cx="1493651" cy="412621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idx="1"/>
          </p:nvPr>
        </p:nvSpPr>
        <p:spPr>
          <a:xfrm>
            <a:off x="442800" y="1664232"/>
            <a:ext cx="11305016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71160" y="6574431"/>
            <a:ext cx="471204" cy="115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0">
                <a:solidFill>
                  <a:srgbClr val="3E3D40"/>
                </a:solidFill>
                <a:latin typeface="+mn-lt"/>
                <a:cs typeface="TisaOT-Bold" panose="02010804040101020102" pitchFamily="50" charset="0"/>
              </a:defRPr>
            </a:lvl1pPr>
          </a:lstStyle>
          <a:p>
            <a:fld id="{6E90DB15-F479-43AD-A48C-7C7AA575C53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42800" y="595792"/>
            <a:ext cx="11304000" cy="82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zweizeilig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2800" y="337438"/>
            <a:ext cx="86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 b="0">
                <a:solidFill>
                  <a:srgbClr val="3E3D40"/>
                </a:solidFill>
              </a:defRPr>
            </a:lvl1pPr>
          </a:lstStyle>
          <a:p>
            <a:r>
              <a:rPr lang="de-DE" smtClean="0"/>
              <a:t>Kopfzeile</a:t>
            </a:r>
            <a:endParaRPr lang="de-DE" dirty="0" smtClean="0"/>
          </a:p>
        </p:txBody>
      </p:sp>
      <p:cxnSp>
        <p:nvCxnSpPr>
          <p:cNvPr id="10" name="Gerader Verbinder 29"/>
          <p:cNvCxnSpPr/>
          <p:nvPr/>
        </p:nvCxnSpPr>
        <p:spPr>
          <a:xfrm>
            <a:off x="11324" y="6449378"/>
            <a:ext cx="12192000" cy="0"/>
          </a:xfrm>
          <a:prstGeom prst="line">
            <a:avLst/>
          </a:prstGeom>
          <a:noFill/>
          <a:ln w="22225" cap="rnd" cmpd="sng" algn="ctr">
            <a:solidFill>
              <a:srgbClr val="00406E"/>
            </a:solidFill>
            <a:prstDash val="sysDot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426848" y="6556702"/>
            <a:ext cx="1508636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spc="0" baseline="0" dirty="0" smtClean="0">
                <a:solidFill>
                  <a:srgbClr val="3E3D40"/>
                </a:solidFill>
                <a:latin typeface="Calibri" pitchFamily="34" charset="0"/>
                <a:ea typeface="ＭＳ Ｐゴシック" pitchFamily="68" charset="-128"/>
                <a:cs typeface="TisaOT-Light" panose="02010504030101010102" pitchFamily="50" charset="0"/>
              </a:rPr>
              <a:t>© Rheinmetall AG I</a:t>
            </a:r>
            <a:endParaRPr lang="de-DE" sz="1200" b="0" dirty="0">
              <a:solidFill>
                <a:srgbClr val="3E3D40"/>
              </a:solidFill>
              <a:latin typeface="+mn-lt"/>
            </a:endParaRPr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de-DE" sz="1200" b="0" kern="1200" spc="0" baseline="0" smtClean="0">
                <a:solidFill>
                  <a:srgbClr val="3E3D40"/>
                </a:solidFill>
                <a:latin typeface="Calibri" pitchFamily="34" charset="0"/>
                <a:ea typeface="ＭＳ Ｐゴシック" pitchFamily="68" charset="-128"/>
                <a:cs typeface="TisaOT-Light" panose="02010504030101010102" pitchFamily="50" charset="0"/>
              </a:defRPr>
            </a:lvl1pPr>
          </a:lstStyle>
          <a:p>
            <a:r>
              <a:rPr lang="de-DE" smtClean="0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3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>
            <a:lumMod val="10000"/>
          </a:schemeClr>
        </a:buClr>
        <a:buSzTx/>
        <a:buFontTx/>
        <a:buNone/>
        <a:tabLst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marR="0" indent="-1778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EC1"/>
        </a:buClr>
        <a:buSzTx/>
        <a:buFont typeface="Wingdings 2" panose="05020102010507070707" pitchFamily="18" charset="2"/>
        <a:buChar char="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marR="0" indent="-179388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EC1"/>
        </a:buClr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6575" indent="-177800" algn="l" defTabSz="914400" rtl="0" eaLnBrk="1" latinLnBrk="0" hangingPunct="1">
        <a:lnSpc>
          <a:spcPct val="100000"/>
        </a:lnSpc>
        <a:spcBef>
          <a:spcPts val="600"/>
        </a:spcBef>
        <a:buClr>
          <a:srgbClr val="007EC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HR</a:t>
            </a:r>
            <a:r>
              <a:rPr lang="de-DE" sz="3600" dirty="0" smtClean="0">
                <a:solidFill>
                  <a:srgbClr val="007EC1"/>
                </a:solidFill>
                <a:latin typeface="Calibri" panose="020F0502020204030204" pitchFamily="34" charset="0"/>
              </a:rPr>
              <a:t>4you</a:t>
            </a:r>
            <a:r>
              <a:rPr lang="de-DE" sz="3600" dirty="0" smtClean="0">
                <a:solidFill>
                  <a:srgbClr val="007EC1"/>
                </a:solidFill>
                <a:latin typeface="Calibri" panose="020F0502020204030204" pitchFamily="34" charset="0"/>
              </a:rPr>
              <a:t/>
            </a:r>
            <a:br>
              <a:rPr lang="de-DE" sz="3600" dirty="0" smtClean="0">
                <a:solidFill>
                  <a:srgbClr val="007EC1"/>
                </a:solidFill>
                <a:latin typeface="Calibri" panose="020F0502020204030204" pitchFamily="34" charset="0"/>
              </a:rPr>
            </a:br>
            <a:r>
              <a:rPr lang="de-DE" sz="3600" b="0" dirty="0" smtClean="0">
                <a:solidFill>
                  <a:srgbClr val="00406E"/>
                </a:solidFill>
                <a:latin typeface="Calibri" panose="020F0502020204030204" pitchFamily="34" charset="0"/>
              </a:rPr>
              <a:t>FAQs</a:t>
            </a:r>
            <a:endParaRPr lang="de-DE" sz="3600" b="0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031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 rechteckige Legende 8"/>
          <p:cNvSpPr/>
          <p:nvPr/>
        </p:nvSpPr>
        <p:spPr>
          <a:xfrm rot="20954648">
            <a:off x="2925344" y="2526189"/>
            <a:ext cx="8029463" cy="2274568"/>
          </a:xfrm>
          <a:prstGeom prst="wedgeRoundRectCallout">
            <a:avLst>
              <a:gd name="adj1" fmla="val 54705"/>
              <a:gd name="adj2" fmla="val 121116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Wird es zukünftig möglich sein, Urlaub über </a:t>
            </a:r>
            <a:r>
              <a:rPr lang="de-DE" dirty="0" smtClean="0"/>
              <a:t>HR4you </a:t>
            </a:r>
            <a:r>
              <a:rPr lang="de-DE" dirty="0" smtClean="0"/>
              <a:t>zu beantragen?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0954648">
            <a:off x="3090904" y="2693977"/>
            <a:ext cx="7561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Da zu diesem Zeitpunkt keine Zeitdaten der Mitarbeitenden im System vorliegen, sind Urlaubsanträge in </a:t>
            </a:r>
            <a:r>
              <a:rPr lang="de-DE" sz="2400" b="0" dirty="0" smtClean="0">
                <a:solidFill>
                  <a:schemeClr val="bg2"/>
                </a:solidFill>
              </a:rPr>
              <a:t>HR4you </a:t>
            </a:r>
            <a:r>
              <a:rPr lang="de-DE" sz="2400" b="0" dirty="0">
                <a:solidFill>
                  <a:schemeClr val="bg2"/>
                </a:solidFill>
              </a:rPr>
              <a:t>aktuell nicht möglich.</a:t>
            </a:r>
          </a:p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Aktuell kann keine Prognose darüber getroffen werden, wann diese Funktionalität eingeführt werden kann.</a:t>
            </a: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0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 rechteckige Legende 8"/>
          <p:cNvSpPr/>
          <p:nvPr/>
        </p:nvSpPr>
        <p:spPr>
          <a:xfrm rot="21202714">
            <a:off x="3273364" y="1937059"/>
            <a:ext cx="8029463" cy="4001676"/>
          </a:xfrm>
          <a:prstGeom prst="wedgeRoundRectCallout">
            <a:avLst>
              <a:gd name="adj1" fmla="val 54742"/>
              <a:gd name="adj2" fmla="val 69825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Wird die Funktionalität des neuen </a:t>
            </a:r>
            <a:r>
              <a:rPr lang="de-DE" sz="1800" dirty="0" err="1" smtClean="0"/>
              <a:t>OrgManagers</a:t>
            </a:r>
            <a:r>
              <a:rPr lang="de-DE" sz="1800" dirty="0" smtClean="0"/>
              <a:t> </a:t>
            </a:r>
            <a:r>
              <a:rPr lang="de-DE" sz="1800" dirty="0" smtClean="0"/>
              <a:t>identisch zum aktuellen sein (hinsichtlich </a:t>
            </a:r>
            <a:r>
              <a:rPr lang="de-DE" sz="1800" dirty="0" err="1" smtClean="0"/>
              <a:t>Cytric</a:t>
            </a:r>
            <a:r>
              <a:rPr lang="de-DE" sz="1800" dirty="0" smtClean="0"/>
              <a:t>, Workflows etc.)</a:t>
            </a:r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202714">
            <a:off x="3467525" y="2045070"/>
            <a:ext cx="7561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Auch über den derzeit in der P82 eingesetzten </a:t>
            </a:r>
            <a:r>
              <a:rPr lang="de-DE" sz="2400" b="0" dirty="0" err="1" smtClean="0">
                <a:solidFill>
                  <a:schemeClr val="bg2"/>
                </a:solidFill>
              </a:rPr>
              <a:t>OrgManager</a:t>
            </a:r>
            <a:r>
              <a:rPr lang="de-DE" sz="2400" b="0" dirty="0" smtClean="0">
                <a:solidFill>
                  <a:schemeClr val="bg2"/>
                </a:solidFill>
              </a:rPr>
              <a:t> </a:t>
            </a:r>
            <a:r>
              <a:rPr lang="de-DE" sz="2400" b="0" dirty="0">
                <a:solidFill>
                  <a:schemeClr val="bg2"/>
                </a:solidFill>
              </a:rPr>
              <a:t>werden keine Workflows abgebildet. Jedoch spielen die dort visualisierten Berichtslinien aus der P82 hier eine zentrale Rolle. Dasselbe gilt für die Berichtslinien in SuccessFactors. Im Rahmen der Migration wird </a:t>
            </a:r>
            <a:r>
              <a:rPr lang="de-DE" sz="2400" b="0" dirty="0" smtClean="0">
                <a:solidFill>
                  <a:schemeClr val="bg2"/>
                </a:solidFill>
              </a:rPr>
              <a:t>sicher-gestellt</a:t>
            </a:r>
            <a:r>
              <a:rPr lang="de-DE" sz="2400" b="0" dirty="0">
                <a:solidFill>
                  <a:schemeClr val="bg2"/>
                </a:solidFill>
              </a:rPr>
              <a:t>, dass keine Workflows in den SAP Systemen ungewollt verändert werden.</a:t>
            </a:r>
          </a:p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Für die Zukunft sind </a:t>
            </a:r>
            <a:r>
              <a:rPr lang="de-DE" sz="2400" b="0" dirty="0" smtClean="0">
                <a:solidFill>
                  <a:schemeClr val="bg2"/>
                </a:solidFill>
              </a:rPr>
              <a:t>Ergänzungen </a:t>
            </a:r>
            <a:r>
              <a:rPr lang="de-DE" sz="2400" b="0" dirty="0">
                <a:solidFill>
                  <a:schemeClr val="bg2"/>
                </a:solidFill>
              </a:rPr>
              <a:t>im </a:t>
            </a:r>
            <a:r>
              <a:rPr lang="de-DE" sz="2400" b="0" dirty="0" err="1" smtClean="0">
                <a:solidFill>
                  <a:schemeClr val="bg2"/>
                </a:solidFill>
              </a:rPr>
              <a:t>OrgManager</a:t>
            </a:r>
            <a:r>
              <a:rPr lang="de-DE" sz="2400" b="0" dirty="0" smtClean="0">
                <a:solidFill>
                  <a:schemeClr val="bg2"/>
                </a:solidFill>
              </a:rPr>
              <a:t> </a:t>
            </a:r>
            <a:r>
              <a:rPr lang="de-DE" sz="2400" b="0" dirty="0">
                <a:solidFill>
                  <a:schemeClr val="bg2"/>
                </a:solidFill>
              </a:rPr>
              <a:t>bereits geplant, dies </a:t>
            </a:r>
            <a:r>
              <a:rPr lang="de-DE" sz="2400" b="0" dirty="0" smtClean="0">
                <a:solidFill>
                  <a:schemeClr val="bg2"/>
                </a:solidFill>
              </a:rPr>
              <a:t>umschließt </a:t>
            </a:r>
            <a:r>
              <a:rPr lang="de-DE" sz="2400" b="0" dirty="0">
                <a:solidFill>
                  <a:schemeClr val="bg2"/>
                </a:solidFill>
              </a:rPr>
              <a:t>z.B. die Einführung einer Simulationsfunktionalität.</a:t>
            </a: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03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zu Servicecenter-Formular und -Prozess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082521">
            <a:off x="3353171" y="2724730"/>
            <a:ext cx="756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Bei Fragen rund um das Servicecenter-Formular sowie den dahinterliegenden Prozessen möchten wir Sie bitten,  das Service Center </a:t>
            </a:r>
            <a:r>
              <a:rPr lang="de-DE" sz="2400" b="0" dirty="0" err="1">
                <a:solidFill>
                  <a:schemeClr val="bg2"/>
                </a:solidFill>
              </a:rPr>
              <a:t>Payroll</a:t>
            </a:r>
            <a:r>
              <a:rPr lang="de-DE" sz="2400" b="0" dirty="0">
                <a:solidFill>
                  <a:schemeClr val="bg2"/>
                </a:solidFill>
              </a:rPr>
              <a:t> zu kontaktieren.</a:t>
            </a:r>
          </a:p>
        </p:txBody>
      </p:sp>
      <p:sp>
        <p:nvSpPr>
          <p:cNvPr id="9" name="Abgerundete rechteckige Legende 8"/>
          <p:cNvSpPr/>
          <p:nvPr/>
        </p:nvSpPr>
        <p:spPr>
          <a:xfrm rot="21082521">
            <a:off x="3174318" y="2424794"/>
            <a:ext cx="8029463" cy="1800200"/>
          </a:xfrm>
          <a:prstGeom prst="wedgeRoundRectCallout">
            <a:avLst>
              <a:gd name="adj1" fmla="val 53550"/>
              <a:gd name="adj2" fmla="val 109842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196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3A89B-0542-4B29-BA80-9A3C331672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3E3D40"/>
                </a:solidFill>
                <a:effectLst/>
                <a:uLnTx/>
                <a:uFillTx/>
                <a:latin typeface="Calibri"/>
                <a:ea typeface="+mn-ea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3E3D4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3390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contents of this document are to be considered confidential information, and may not be published, reproduced, copied, or disclosed to any unauthorized person. </a:t>
            </a:r>
          </a:p>
          <a:p>
            <a:r>
              <a:rPr lang="de-DE" dirty="0"/>
              <a:t>Rheinmetall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guarantee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completeness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contained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, </a:t>
            </a:r>
            <a:r>
              <a:rPr lang="de-DE" dirty="0" err="1"/>
              <a:t>nor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contained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at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time.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in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faith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warranty</a:t>
            </a:r>
            <a:r>
              <a:rPr lang="de-DE" dirty="0"/>
              <a:t>, express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implied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accepted</a:t>
            </a:r>
            <a:r>
              <a:rPr lang="de-DE" dirty="0"/>
              <a:t>. 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Disclaimer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de-DE" sz="1200" b="0" kern="1200" spc="0" baseline="0" smtClean="0">
                <a:solidFill>
                  <a:srgbClr val="3E3D40"/>
                </a:solidFill>
                <a:latin typeface="Calibri" pitchFamily="34" charset="0"/>
                <a:ea typeface="ＭＳ Ｐゴシック" pitchFamily="68" charset="-128"/>
                <a:cs typeface="TisaOT-Light" panose="02010504030101010102" pitchFamily="50" charset="0"/>
              </a:defRPr>
            </a:lvl1pPr>
          </a:lstStyle>
          <a:p>
            <a:r>
              <a:rPr lang="en-US" dirty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8692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Werden Zeitarbeitnehmer/innen in </a:t>
            </a:r>
            <a:r>
              <a:rPr lang="de-DE" dirty="0" smtClean="0"/>
              <a:t>HR4you </a:t>
            </a:r>
            <a:r>
              <a:rPr lang="de-DE" dirty="0" smtClean="0"/>
              <a:t>angelegt?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 rot="21211966">
            <a:off x="3785890" y="1689248"/>
            <a:ext cx="7561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Ja, auch externe Stammsätze werden im System geführt und können durch die Personalverantwortlichen gepflegt werden. Allerdings erhalten die externen Mitarbeitenden keinen Zugriff auf das System.</a:t>
            </a:r>
          </a:p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Hiervon ausgenommen sind externe Mitarbeitende der HR-Fachbereiche; hier ist der Zugang zum System für die Erbringung der eingekauften Dienstleistung notwendig.</a:t>
            </a:r>
          </a:p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Die Anlage externer Mitarbeitenden obliegt der Führungskraft, kann aber auch durch die HR Admins erfolgen.</a:t>
            </a:r>
          </a:p>
        </p:txBody>
      </p:sp>
      <p:sp>
        <p:nvSpPr>
          <p:cNvPr id="8" name="Abgerundete rechteckige Legende 7"/>
          <p:cNvSpPr/>
          <p:nvPr/>
        </p:nvSpPr>
        <p:spPr>
          <a:xfrm rot="21211966">
            <a:off x="3551720" y="1581235"/>
            <a:ext cx="8029463" cy="4001676"/>
          </a:xfrm>
          <a:prstGeom prst="wedgeRoundRectCallout">
            <a:avLst>
              <a:gd name="adj1" fmla="val 47323"/>
              <a:gd name="adj2" fmla="val 77883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069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 rot="21219810">
            <a:off x="3016989" y="1916627"/>
            <a:ext cx="8023490" cy="3367955"/>
          </a:xfrm>
          <a:prstGeom prst="wedgeRoundRectCallout">
            <a:avLst>
              <a:gd name="adj1" fmla="val 57784"/>
              <a:gd name="adj2" fmla="val 88823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 dirty="0">
              <a:solidFill>
                <a:schemeClr val="bg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der Unterschied zwischen Kunden- und allgemeiner Entsendung?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192590">
            <a:off x="3129454" y="2214672"/>
            <a:ext cx="7633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2"/>
                </a:solidFill>
              </a:rPr>
              <a:t>Entsendung/Global Assignment</a:t>
            </a:r>
            <a:r>
              <a:rPr lang="de-DE" sz="2400" b="0" dirty="0" smtClean="0">
                <a:solidFill>
                  <a:schemeClr val="bg2"/>
                </a:solidFill>
              </a:rPr>
              <a:t>:</a:t>
            </a:r>
            <a:br>
              <a:rPr lang="de-DE" sz="2400" b="0" dirty="0" smtClean="0">
                <a:solidFill>
                  <a:schemeClr val="bg2"/>
                </a:solidFill>
              </a:rPr>
            </a:br>
            <a:r>
              <a:rPr lang="de-DE" sz="2400" b="0" dirty="0" smtClean="0">
                <a:solidFill>
                  <a:schemeClr val="bg2"/>
                </a:solidFill>
              </a:rPr>
              <a:t>Entsendung der Mitarbeitenden an einen Standort mit Rheinmetall-Gesellschaft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de-DE" sz="2400" b="0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2"/>
                </a:solidFill>
              </a:rPr>
              <a:t>Kundenentsendung</a:t>
            </a:r>
            <a:r>
              <a:rPr lang="de-DE" sz="2400" b="0" dirty="0" smtClean="0">
                <a:solidFill>
                  <a:schemeClr val="bg2"/>
                </a:solidFill>
              </a:rPr>
              <a:t>:</a:t>
            </a:r>
            <a:br>
              <a:rPr lang="de-DE" sz="2400" b="0" dirty="0" smtClean="0">
                <a:solidFill>
                  <a:schemeClr val="bg2"/>
                </a:solidFill>
              </a:rPr>
            </a:br>
            <a:r>
              <a:rPr lang="de-DE" sz="2400" b="0" dirty="0" smtClean="0">
                <a:solidFill>
                  <a:schemeClr val="bg2"/>
                </a:solidFill>
              </a:rPr>
              <a:t>Entsendung der Mitarbeitenden an einen Standort, an dem (noch) keine Rheinmetall-Gesellschaft existiert</a:t>
            </a:r>
          </a:p>
        </p:txBody>
      </p:sp>
    </p:spTree>
    <p:extLst>
      <p:ext uri="{BB962C8B-B14F-4D97-AF65-F5344CB8AC3E}">
        <p14:creationId xmlns:p14="http://schemas.microsoft.com/office/powerpoint/2010/main" val="1106758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300" dirty="0" smtClean="0"/>
              <a:t>Ist eine spätere Verknüpfung zwischen Kunden- und allgemeiner Entsendung möglich?</a:t>
            </a:r>
            <a:endParaRPr lang="de-DE" sz="23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019450">
            <a:off x="3188611" y="2626838"/>
            <a:ext cx="7561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400" b="0" dirty="0">
                <a:solidFill>
                  <a:schemeClr val="bg2"/>
                </a:solidFill>
              </a:rPr>
              <a:t>Grundsätzlich gilt: Die Einführung neuer Gesellschaften und Standorte wird durch die Systemadministration unterstützt. Falls Entsendungen im Zuge der Gründung einer neuen Gesellschaft besser abgebildet werden </a:t>
            </a:r>
            <a:r>
              <a:rPr lang="de-DE" sz="2400" b="0" dirty="0" smtClean="0">
                <a:solidFill>
                  <a:schemeClr val="bg2"/>
                </a:solidFill>
              </a:rPr>
              <a:t>können, </a:t>
            </a:r>
            <a:r>
              <a:rPr lang="de-DE" sz="2400" b="0" dirty="0">
                <a:solidFill>
                  <a:schemeClr val="bg2"/>
                </a:solidFill>
              </a:rPr>
              <a:t>unterstützt auch hier die Systemadministration in der Datenkonsolidierung.</a:t>
            </a:r>
          </a:p>
        </p:txBody>
      </p:sp>
      <p:sp>
        <p:nvSpPr>
          <p:cNvPr id="9" name="Abgerundete rechteckige Legende 8"/>
          <p:cNvSpPr/>
          <p:nvPr/>
        </p:nvSpPr>
        <p:spPr>
          <a:xfrm rot="21024964">
            <a:off x="2954441" y="2412663"/>
            <a:ext cx="8029463" cy="2736674"/>
          </a:xfrm>
          <a:prstGeom prst="wedgeRoundRectCallout">
            <a:avLst>
              <a:gd name="adj1" fmla="val 53500"/>
              <a:gd name="adj2" fmla="val 85319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 dirty="0">
              <a:solidFill>
                <a:schemeClr val="bg2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802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erfolgt die Berechtigung für neue Mitarbeitende im System?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062582">
            <a:off x="3501750" y="2022363"/>
            <a:ext cx="7561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In SuccessFactors können Berechtigungen auf zwei Wegen vergeben werden:</a:t>
            </a:r>
          </a:p>
          <a:p>
            <a:pPr marL="342900" indent="-34290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2400" b="0" dirty="0">
                <a:solidFill>
                  <a:schemeClr val="bg2"/>
                </a:solidFill>
              </a:rPr>
              <a:t>Automatisch auf Grundlage einer dynamischen </a:t>
            </a:r>
            <a:r>
              <a:rPr lang="de-DE" sz="2400" b="0" dirty="0" err="1">
                <a:solidFill>
                  <a:schemeClr val="bg2"/>
                </a:solidFill>
              </a:rPr>
              <a:t>Berechtigtengruppe</a:t>
            </a:r>
            <a:r>
              <a:rPr lang="de-DE" sz="2400" b="0" dirty="0">
                <a:solidFill>
                  <a:schemeClr val="bg2"/>
                </a:solidFill>
              </a:rPr>
              <a:t> </a:t>
            </a:r>
            <a:r>
              <a:rPr lang="de-DE" sz="2400" b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sz="2400" b="0" dirty="0" err="1">
                <a:solidFill>
                  <a:schemeClr val="bg2"/>
                </a:solidFill>
                <a:sym typeface="Wingdings" panose="05000000000000000000" pitchFamily="2" charset="2"/>
              </a:rPr>
              <a:t>kriterienbasierte</a:t>
            </a:r>
            <a:r>
              <a:rPr lang="de-DE" sz="2400" b="0" dirty="0">
                <a:solidFill>
                  <a:schemeClr val="bg2"/>
                </a:solidFill>
                <a:sym typeface="Wingdings" panose="05000000000000000000" pitchFamily="2" charset="2"/>
              </a:rPr>
              <a:t> Berechtigungs-vergabe, wenn neue Mitarbeitende die Kriterien erfüllen, erhalten sie die Berechtigung</a:t>
            </a:r>
          </a:p>
          <a:p>
            <a:pPr marL="342900" indent="-34290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de-DE" sz="2400" b="0" dirty="0">
                <a:solidFill>
                  <a:schemeClr val="bg2"/>
                </a:solidFill>
                <a:sym typeface="Wingdings" panose="05000000000000000000" pitchFamily="2" charset="2"/>
              </a:rPr>
              <a:t>Manuelle Berechtigungsvergabe  wenn keine Kriterien definiert werden können, erfolgt die Berechtigungs-vergabe einzelfallorientiert auf </a:t>
            </a:r>
            <a:r>
              <a:rPr lang="de-DE" sz="2400" b="0" dirty="0" smtClean="0">
                <a:solidFill>
                  <a:schemeClr val="bg2"/>
                </a:solidFill>
                <a:sym typeface="Wingdings" panose="05000000000000000000" pitchFamily="2" charset="2"/>
              </a:rPr>
              <a:t>Antrag</a:t>
            </a:r>
            <a:endParaRPr lang="de-DE" sz="2400" b="0" dirty="0">
              <a:solidFill>
                <a:schemeClr val="bg2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 rot="21062582">
            <a:off x="3267580" y="1822310"/>
            <a:ext cx="8029463" cy="3816424"/>
          </a:xfrm>
          <a:prstGeom prst="wedgeRoundRectCallout">
            <a:avLst>
              <a:gd name="adj1" fmla="val 50083"/>
              <a:gd name="adj2" fmla="val 68421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145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300" dirty="0" smtClean="0"/>
              <a:t>Erhalten auch Werkstudierende, Azubis und Praktikant/innen die allgemeinen Rollen?</a:t>
            </a:r>
            <a:endParaRPr lang="de-DE" sz="23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174592">
            <a:off x="3670987" y="2439436"/>
            <a:ext cx="7561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Ja, Werkstudierende, Azubis und Praktikant/innen zählen zu der internen Belegschaft und erhalten daher Zugriff auf SuccessFactors. Für sie gelten dieselben Mechanismen in der Berechtigungsvergabe. In den Kriterien für HR Berechtigungen sind die Mitarbeiter(</a:t>
            </a:r>
            <a:r>
              <a:rPr lang="de-DE" sz="2400" b="0" dirty="0" err="1">
                <a:solidFill>
                  <a:schemeClr val="bg2"/>
                </a:solidFill>
              </a:rPr>
              <a:t>sub</a:t>
            </a:r>
            <a:r>
              <a:rPr lang="de-DE" sz="2400" b="0" dirty="0">
                <a:solidFill>
                  <a:schemeClr val="bg2"/>
                </a:solidFill>
              </a:rPr>
              <a:t>)gruppen für Azubis, Studierende bzw. Praktikant/innen allerdings oftmals </a:t>
            </a:r>
            <a:r>
              <a:rPr lang="de-DE" sz="2400" b="0" dirty="0" smtClean="0">
                <a:solidFill>
                  <a:schemeClr val="bg2"/>
                </a:solidFill>
              </a:rPr>
              <a:t>Ausschlusskriterium.</a:t>
            </a:r>
            <a:endParaRPr lang="de-DE" sz="2400" b="0" dirty="0">
              <a:solidFill>
                <a:schemeClr val="bg2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 rot="21174592">
            <a:off x="3436817" y="2304836"/>
            <a:ext cx="8029463" cy="2952328"/>
          </a:xfrm>
          <a:prstGeom prst="wedgeRoundRectCallout">
            <a:avLst>
              <a:gd name="adj1" fmla="val 48122"/>
              <a:gd name="adj2" fmla="val 79688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704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Wird es eine Rolle für </a:t>
            </a:r>
            <a:r>
              <a:rPr lang="de-DE" dirty="0" err="1" smtClean="0"/>
              <a:t>Betriebrät</a:t>
            </a:r>
            <a:r>
              <a:rPr lang="de-DE" dirty="0" smtClean="0"/>
              <a:t>/innen geben?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021246">
            <a:off x="3727053" y="2568931"/>
            <a:ext cx="7561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Ja, es ist in Planung eine Betriebsratsberechtigung aufzusetzen, die sich an der HR Sichtberechtigung orientiert. Zielgruppe für die Betriebsratsberechtigung wird der jeweilige Betreuungskreis sein.</a:t>
            </a:r>
          </a:p>
        </p:txBody>
      </p:sp>
      <p:sp>
        <p:nvSpPr>
          <p:cNvPr id="9" name="Abgerundete rechteckige Legende 8"/>
          <p:cNvSpPr/>
          <p:nvPr/>
        </p:nvSpPr>
        <p:spPr>
          <a:xfrm rot="21021246">
            <a:off x="3492883" y="2345649"/>
            <a:ext cx="8029463" cy="2016224"/>
          </a:xfrm>
          <a:prstGeom prst="wedgeRoundRectCallout">
            <a:avLst>
              <a:gd name="adj1" fmla="val 53313"/>
              <a:gd name="adj2" fmla="val 123456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1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 rechteckige Legende 8"/>
          <p:cNvSpPr/>
          <p:nvPr/>
        </p:nvSpPr>
        <p:spPr>
          <a:xfrm rot="21247060">
            <a:off x="3845606" y="1622083"/>
            <a:ext cx="8029463" cy="4226992"/>
          </a:xfrm>
          <a:prstGeom prst="wedgeRoundRectCallout">
            <a:avLst>
              <a:gd name="adj1" fmla="val 47080"/>
              <a:gd name="adj2" fmla="val 71517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Werden bei Erweiterung der </a:t>
            </a:r>
            <a:r>
              <a:rPr lang="de-DE" sz="2400" dirty="0" smtClean="0"/>
              <a:t>HR4you-Module </a:t>
            </a:r>
            <a:r>
              <a:rPr lang="de-DE" sz="2400" dirty="0" smtClean="0"/>
              <a:t>weitere Rollen hinzukommen?</a:t>
            </a:r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1247060">
            <a:off x="4079776" y="1658088"/>
            <a:ext cx="7561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Grundsätzlich gilt: In SuccessFactors werden keine Rollen definiert. Für den HR Bereich wurde bereits eine Vielzahl von Prozessen und prozessualen Rollen definiert. In </a:t>
            </a:r>
            <a:r>
              <a:rPr lang="de-DE" sz="2400" b="0" dirty="0" smtClean="0">
                <a:solidFill>
                  <a:schemeClr val="bg2"/>
                </a:solidFill>
              </a:rPr>
              <a:t>HR4you </a:t>
            </a:r>
            <a:r>
              <a:rPr lang="de-DE" sz="2400" b="0" dirty="0">
                <a:solidFill>
                  <a:schemeClr val="bg2"/>
                </a:solidFill>
              </a:rPr>
              <a:t>werden Rollen durch die Kombination von </a:t>
            </a:r>
            <a:r>
              <a:rPr lang="de-DE" sz="2400" b="0" dirty="0" smtClean="0">
                <a:solidFill>
                  <a:schemeClr val="bg2"/>
                </a:solidFill>
              </a:rPr>
              <a:t>Berechtigungs-profilen </a:t>
            </a:r>
            <a:r>
              <a:rPr lang="de-DE" sz="2400" b="0" dirty="0">
                <a:solidFill>
                  <a:schemeClr val="bg2"/>
                </a:solidFill>
              </a:rPr>
              <a:t>abgebildet. Es ist unwahrscheinlich, dass alle Rollen, die in Prozessen zusätzlicher Module beteiligt sein werden, mit den aktuell definierten Berechtigungen abgedeckt werden können.</a:t>
            </a:r>
          </a:p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Somit ist es sehr wahrscheinlich, dass neue Berechtigungen für SuccessFactors definiert werden sobald weitere Prozesse mit weiteren Rollen im System abgebildet werden.</a:t>
            </a: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61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 rechteckige Legende 8"/>
          <p:cNvSpPr/>
          <p:nvPr/>
        </p:nvSpPr>
        <p:spPr>
          <a:xfrm rot="20910263">
            <a:off x="3361118" y="2205317"/>
            <a:ext cx="8029463" cy="2808312"/>
          </a:xfrm>
          <a:prstGeom prst="wedgeRoundRectCallout">
            <a:avLst>
              <a:gd name="adj1" fmla="val 47395"/>
              <a:gd name="adj2" fmla="val 105828"/>
              <a:gd name="adj3" fmla="val 16667"/>
            </a:avLst>
          </a:prstGeom>
          <a:solidFill>
            <a:schemeClr val="bg2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chemeClr val="bg2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B15-F479-43AD-A48C-7C7AA575C53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900" dirty="0" smtClean="0"/>
              <a:t>Was ist hinsichtlich der Berechtigungen der Unterschied zwischen legalen und funktionalen Vorgesetzten?</a:t>
            </a:r>
            <a:endParaRPr lang="de-DE" sz="19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HR4you </a:t>
            </a:r>
            <a:r>
              <a:rPr lang="en-US" dirty="0"/>
              <a:t>FAQs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667508" y="6555600"/>
            <a:ext cx="1343769" cy="183600"/>
          </a:xfrm>
        </p:spPr>
        <p:txBody>
          <a:bodyPr/>
          <a:lstStyle/>
          <a:p>
            <a:r>
              <a:rPr lang="en-US" dirty="0" smtClean="0"/>
              <a:t>Neuss | </a:t>
            </a:r>
            <a:r>
              <a:rPr lang="en-US" dirty="0" err="1" smtClean="0"/>
              <a:t>Oktober</a:t>
            </a:r>
            <a:r>
              <a:rPr lang="en-US" dirty="0" smtClean="0"/>
              <a:t> 2021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20910263">
            <a:off x="3595289" y="2455311"/>
            <a:ext cx="7561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de-DE" sz="2400" b="0" dirty="0">
                <a:solidFill>
                  <a:schemeClr val="bg2"/>
                </a:solidFill>
              </a:rPr>
              <a:t>Fachliche und disziplinarische Vorgesetzte erhalten die-selben Berechtigungen, sodass es beiden möglich ist, die in ihren Verantwortungs- / Berechtigungsbereich </a:t>
            </a:r>
            <a:r>
              <a:rPr lang="de-DE" sz="2400" b="0" dirty="0" smtClean="0">
                <a:solidFill>
                  <a:schemeClr val="bg2"/>
                </a:solidFill>
              </a:rPr>
              <a:t>fallenden </a:t>
            </a:r>
            <a:r>
              <a:rPr lang="de-DE" sz="2400" b="0" dirty="0">
                <a:solidFill>
                  <a:schemeClr val="bg2"/>
                </a:solidFill>
              </a:rPr>
              <a:t>Änderungen vorzunehmen. Es gibt also in SuccessFactors de facto derzeit keinen Unterschied zwischen den Rollen fachliche und legale Führungskraft. </a:t>
            </a:r>
          </a:p>
        </p:txBody>
      </p:sp>
      <p:sp>
        <p:nvSpPr>
          <p:cNvPr id="10" name="Abgerundete rechteckige Legende 9"/>
          <p:cNvSpPr/>
          <p:nvPr/>
        </p:nvSpPr>
        <p:spPr>
          <a:xfrm rot="341287">
            <a:off x="577715" y="1852155"/>
            <a:ext cx="2074413" cy="1602490"/>
          </a:xfrm>
          <a:prstGeom prst="wedgeRoundRectCallout">
            <a:avLst>
              <a:gd name="adj1" fmla="val -58706"/>
              <a:gd name="adj2" fmla="val 84656"/>
              <a:gd name="adj3" fmla="val 16667"/>
            </a:avLst>
          </a:prstGeom>
          <a:solidFill>
            <a:srgbClr val="00406E">
              <a:alpha val="25000"/>
            </a:srgbClr>
          </a:solidFill>
          <a:ln w="38100">
            <a:solidFill>
              <a:srgbClr val="004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00406E"/>
                </a:solidFill>
              </a:rPr>
              <a:t>F?</a:t>
            </a:r>
            <a:endParaRPr lang="de-DE" dirty="0">
              <a:solidFill>
                <a:srgbClr val="004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028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2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4&quot;&gt;&lt;elem m_fUsage=&quot;3.75857626647668530140E+00&quot;&gt;&lt;m_msothmcolidx val=&quot;0&quot;/&gt;&lt;m_rgb r=&quot;00&quot; g=&quot;40&quot; b=&quot;6E&quot;/&gt;&lt;m_nBrightness endver=&quot;26206&quot; val=&quot;0&quot;/&gt;&lt;/elem&gt;&lt;elem m_fUsage=&quot;2.79139514603024618822E+00&quot;&gt;&lt;m_msothmcolidx val=&quot;0&quot;/&gt;&lt;m_rgb r=&quot;00&quot; g=&quot;7E&quot; b=&quot;C1&quot;/&gt;&lt;m_nBrightness endver=&quot;26206&quot; val=&quot;0&quot;/&gt;&lt;/elem&gt;&lt;elem m_fUsage=&quot;2.59332747992621115429E+00&quot;&gt;&lt;m_msothmcolidx val=&quot;0&quot;/&gt;&lt;m_rgb r=&quot;80&quot; g=&quot;D3&quot; b=&quot;FF&quot;/&gt;&lt;m_nBrightness endver=&quot;26206&quot; val=&quot;0&quot;/&gt;&lt;/elem&gt;&lt;elem m_fUsage=&quot;7.67576625122990741090E-01&quot;&gt;&lt;m_msothmcolidx val=&quot;0&quot;/&gt;&lt;m_rgb r=&quot;00&quot; g=&quot;5F&quot; b=&quot;91&quot;/&gt;&lt;m_nBrightness endver=&quot;26206&quot; val=&quot;0&quot;/&gt;&lt;/elem&gt;&lt;elem m_fUsage=&quot;3.34399848895410439775E-02&quot;&gt;&lt;m_msothmcolidx val=&quot;0&quot;/&gt;&lt;m_rgb r=&quot;DA&quot; g=&quot;54&quot; b=&quot;3D&quot;/&gt;&lt;m_nBrightness endver=&quot;26206&quot; val=&quot;0&quot;/&gt;&lt;/elem&gt;&lt;elem m_fUsage=&quot;2.02755595904452780298E-02&quot;&gt;&lt;m_msothmcolidx val=&quot;0&quot;/&gt;&lt;m_rgb r=&quot;00&quot; g=&quot;B0&quot; b=&quot;50&quot;/&gt;&lt;m_nBrightness endver=&quot;26206&quot; val=&quot;0&quot;/&gt;&lt;/elem&gt;&lt;elem m_fUsage=&quot;1.64232032682606748919E-02&quot;&gt;&lt;m_msothmcolidx val=&quot;0&quot;/&gt;&lt;m_rgb r=&quot;E9&quot; g=&quot;E9&quot; b=&quot;E9&quot;/&gt;&lt;m_nBrightness endver=&quot;26206&quot; val=&quot;0&quot;/&gt;&lt;/elem&gt;&lt;elem m_fUsage=&quot;1.04657461115442024235E-02&quot;&gt;&lt;m_msothmcolidx val=&quot;0&quot;/&gt;&lt;m_rgb r=&quot;CE&quot; g=&quot;CE&quot; b=&quot;CE&quot;/&gt;&lt;m_nBrightness endver=&quot;26206&quot; val=&quot;0&quot;/&gt;&lt;/elem&gt;&lt;elem m_fUsage=&quot;6.47659562435221568266E-03&quot;&gt;&lt;m_msothmcolidx val=&quot;0&quot;/&gt;&lt;m_rgb r=&quot;41&quot; g=&quot;BD&quot; b=&quot;FF&quot;/&gt;&lt;m_nBrightness endver=&quot;26206&quot; val=&quot;0&quot;/&gt;&lt;/elem&gt;&lt;elem m_fUsage=&quot;1.13470772411914809681E-03&quot;&gt;&lt;m_msothmcolidx val=&quot;0&quot;/&gt;&lt;m_rgb r=&quot;C0&quot; g=&quot;E9&quot; b=&quot;FF&quot;/&gt;&lt;m_nBrightness endver=&quot;26206&quot; val=&quot;0&quot;/&gt;&lt;/elem&gt;&lt;elem m_fUsage=&quot;3.69988485035127590266E-04&quot;&gt;&lt;m_msothmcolidx val=&quot;0&quot;/&gt;&lt;m_rgb r=&quot;FD&quot; g=&quot;86&quot; b=&quot;02&quot;/&gt;&lt;m_nBrightness endver=&quot;26206&quot; val=&quot;0&quot;/&gt;&lt;/elem&gt;&lt;elem m_fUsage=&quot;3.32989636531614858345E-04&quot;&gt;&lt;m_msothmcolidx val=&quot;0&quot;/&gt;&lt;m_rgb r=&quot;FD&quot; g=&quot;F7&quot; b=&quot;11&quot;/&gt;&lt;m_nBrightness endver=&quot;26206&quot; val=&quot;0&quot;/&gt;&lt;/elem&gt;&lt;elem m_fUsage=&quot;1.11661004677353922852E-04&quot;&gt;&lt;m_msothmcolidx val=&quot;0&quot;/&gt;&lt;m_rgb r=&quot;00&quot; g=&quot;3F&quot; b=&quot;56&quot;/&gt;&lt;m_nBrightness endver=&quot;26206&quot; val=&quot;0&quot;/&gt;&lt;/elem&gt;&lt;elem m_fUsage=&quot;9.40461086986006715655E-05&quot;&gt;&lt;m_msothmcolidx val=&quot;0&quot;/&gt;&lt;m_rgb r=&quot;EA&quot; g=&quot;EA&quot; b=&quot;EA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1_Master_Rh Group_deu">
  <a:themeElements>
    <a:clrScheme name="RH Farben 2016">
      <a:dk1>
        <a:srgbClr val="000000"/>
      </a:dk1>
      <a:lt1>
        <a:srgbClr val="FFFFFF"/>
      </a:lt1>
      <a:dk2>
        <a:srgbClr val="3E3D40"/>
      </a:dk2>
      <a:lt2>
        <a:srgbClr val="007EC1"/>
      </a:lt2>
      <a:accent1>
        <a:srgbClr val="00406E"/>
      </a:accent1>
      <a:accent2>
        <a:srgbClr val="B1C800"/>
      </a:accent2>
      <a:accent3>
        <a:srgbClr val="43B0E0"/>
      </a:accent3>
      <a:accent4>
        <a:srgbClr val="FFCC00"/>
      </a:accent4>
      <a:accent5>
        <a:srgbClr val="6E483D"/>
      </a:accent5>
      <a:accent6>
        <a:srgbClr val="D10019"/>
      </a:accent6>
      <a:hlink>
        <a:srgbClr val="00406E"/>
      </a:hlink>
      <a:folHlink>
        <a:srgbClr val="007EC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Clr>
            <a:schemeClr val="accent3"/>
          </a:buClr>
          <a:defRPr sz="1800" b="0" dirty="0" smtClean="0">
            <a:solidFill>
              <a:schemeClr val="tx1">
                <a:lumMod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E8493BE8-8584-4D73-9C1A-850DFB512C9E}" vid="{7DBCBFBD-7903-429C-BE93-C18254C1B96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303F94B7E3F409E74993F561DB2A7" ma:contentTypeVersion="1" ma:contentTypeDescription="Create a new document." ma:contentTypeScope="" ma:versionID="31eba92be467e8ecfffcdb3dba923c91">
  <xsd:schema xmlns:xsd="http://www.w3.org/2001/XMLSchema" xmlns:xs="http://www.w3.org/2001/XMLSchema" xmlns:p="http://schemas.microsoft.com/office/2006/metadata/properties" xmlns:ns2="bbdf357b-5694-405a-a093-bab96429ab62" targetNamespace="http://schemas.microsoft.com/office/2006/metadata/properties" ma:root="true" ma:fieldsID="afe107bf85002bd5bcfcffe7469bf914" ns2:_="">
    <xsd:import namespace="bbdf357b-5694-405a-a093-bab96429ab62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f357b-5694-405a-a093-bab96429ab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AB21DD-AA93-4525-AF66-3097A54FEC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FEAADB-51E1-4088-AE4C-D21C9403B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df357b-5694-405a-a093-bab96429a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B3C885-8DCA-4090-9003-537D5E02C24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bdf357b-5694-405a-a093-bab96429ab62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846</Words>
  <Application>Microsoft Office PowerPoint</Application>
  <PresentationFormat>Breitbild</PresentationFormat>
  <Paragraphs>94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TisaOT-Bold</vt:lpstr>
      <vt:lpstr>TisaOT-Light</vt:lpstr>
      <vt:lpstr>Wingdings</vt:lpstr>
      <vt:lpstr>Wingdings 2</vt:lpstr>
      <vt:lpstr>1_Master_Rh Group_deu</vt:lpstr>
      <vt:lpstr>HR4you FAQs</vt:lpstr>
      <vt:lpstr>Werden Zeitarbeitnehmer/innen in HR4you angelegt?</vt:lpstr>
      <vt:lpstr>Was ist der Unterschied zwischen Kunden- und allgemeiner Entsendung?</vt:lpstr>
      <vt:lpstr>Ist eine spätere Verknüpfung zwischen Kunden- und allgemeiner Entsendung möglich?</vt:lpstr>
      <vt:lpstr>Wie erfolgt die Berechtigung für neue Mitarbeitende im System?</vt:lpstr>
      <vt:lpstr>Erhalten auch Werkstudierende, Azubis und Praktikant/innen die allgemeinen Rollen?</vt:lpstr>
      <vt:lpstr>Wird es eine Rolle für Betriebrät/innen geben?</vt:lpstr>
      <vt:lpstr>Werden bei Erweiterung der HR4you-Module weitere Rollen hinzukommen?</vt:lpstr>
      <vt:lpstr>Was ist hinsichtlich der Berechtigungen der Unterschied zwischen legalen und funktionalen Vorgesetzten?</vt:lpstr>
      <vt:lpstr>Wird es zukünftig möglich sein, Urlaub über HR4you zu beantragen?</vt:lpstr>
      <vt:lpstr>Wird die Funktionalität des neuen OrgManagers identisch zum aktuellen sein (hinsichtlich Cytric, Workflows etc.)</vt:lpstr>
      <vt:lpstr>Fragen zu Servicecenter-Formular und -Prozess</vt:lpstr>
      <vt:lpstr>PowerPoint-Präsentation</vt:lpstr>
      <vt:lpstr>Disclaimer</vt:lpstr>
    </vt:vector>
  </TitlesOfParts>
  <Company>Rheinmetall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GROUP FOR SECURITY AND MOBILITY</dc:title>
  <dc:creator>Volker Schwarz</dc:creator>
  <cp:lastModifiedBy>Perle, Stefanie</cp:lastModifiedBy>
  <cp:revision>3977</cp:revision>
  <cp:lastPrinted>2021-07-09T11:54:15Z</cp:lastPrinted>
  <dcterms:created xsi:type="dcterms:W3CDTF">2016-11-08T08:42:19Z</dcterms:created>
  <dcterms:modified xsi:type="dcterms:W3CDTF">2022-01-10T10:25:40Z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8186194</vt:lpwstr>
  </property>
  <property fmtid="{D5CDD505-2E9C-101B-9397-08002B2CF9AE}" pid="3" name="NXPowerLiteSettings">
    <vt:lpwstr>B64006B004C800</vt:lpwstr>
  </property>
  <property fmtid="{D5CDD505-2E9C-101B-9397-08002B2CF9AE}" pid="4" name="NXPowerLiteVersion">
    <vt:lpwstr>D4.3.0</vt:lpwstr>
  </property>
  <property fmtid="{D5CDD505-2E9C-101B-9397-08002B2CF9AE}" pid="5" name="NXTAG2">
    <vt:lpwstr>00080038020000000000010243000207b64006b004c800</vt:lpwstr>
  </property>
  <property fmtid="{D5CDD505-2E9C-101B-9397-08002B2CF9AE}" pid="6" name="ContentTypeId">
    <vt:lpwstr>0x010100B05303F94B7E3F409E74993F561DB2A7</vt:lpwstr>
  </property>
</Properties>
</file>