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1" r:id="rId17"/>
    <p:sldId id="270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горь Журавский" initials="ИЖ" lastIdx="1" clrIdx="0">
    <p:extLst>
      <p:ext uri="{19B8F6BF-5375-455C-9EA6-DF929625EA0E}">
        <p15:presenceInfo xmlns:p15="http://schemas.microsoft.com/office/powerpoint/2012/main" userId="d0917a2efb0f6f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76" y="29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28T12:53:47.077" idx="1">
    <p:pos x="7680" y="3744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E21B3-150C-89D4-DDCA-55E97720D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CD301A-3CF8-4A50-67B2-A38254857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08EDB8-AE5E-796C-006A-85705A33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270B90-717A-E9FB-DD7B-140F07FD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C17163-900B-BE5A-8860-889F7FEE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37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6EDDF-5015-1C22-AA36-9CE336EEB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D83FF1-C063-5173-3BB7-837FBD534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7905A9-3694-23C5-8FB4-7BD3902A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AF87A-1742-E420-A290-F92EBA41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D5323A-DA51-D015-6E5B-066957D9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54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F078729-E172-8EA1-7ED8-7EFC160E2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7880EB-56A3-33F9-6A00-AB9CE027A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EA4046-5CA9-E20E-E057-9543D0DD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ACE55-297D-2EA2-2937-D0FC3C02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791BFE-F89E-B141-D459-D4834097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26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D6747-C509-F5E5-BE16-FC4952F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D70080-3F20-F434-1A13-0173F1B1B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9DC1CC-3EF3-870D-8146-C082DFF4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FD10D6-B2FF-C6D4-C034-CC96738C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174FC0-985F-A4A0-D905-9F63507C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30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96D56-E54A-E6F4-8332-B30F94B5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F781DA-DD9A-0209-F186-F03EC19A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4923D6-A1C9-F180-BECD-FEFBCE5A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D34568-CF38-ABCD-EBB3-765A192F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BD751D-001D-7E1E-626F-B3185C1B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43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19764-CC2A-B235-F36E-94F4C1D9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18D511-BF6D-CB36-BF40-ADCB44108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D246D3-3A92-A43E-80CC-DB7D2225D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272522-E17B-821E-6932-CB2E6872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7F076D-C676-EE6A-8D06-04FB3589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746C3E-B524-12AA-D809-88C5645C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25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8B625-EFB0-5284-D505-FF3A4F39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7E3977-2194-EC7A-A989-E020DCB5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A45290-6B77-D701-DBE3-7ED599EAC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7860B4-DF70-5C17-77E0-F60F05649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659EE58-4F81-EE01-E191-A363C1116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1627768-8078-FBF2-EF14-FB6075CF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A788F4E-A200-2098-D5EC-CE3D6135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E082B08-2398-B4AB-F8FB-CEBE1661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01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54408-FFE5-2D21-D4F7-A18A983F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39EC58-7CDB-19D1-52CC-0D5FF30B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572A54-17CC-E7F3-510F-FEC92E79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EE7022-6542-17E2-0041-FC7F2123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65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E331F6C-EB2E-BE3E-0DC5-BE0B6C3A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683C6A-08FC-B8D8-30F4-F5953218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1CA47A-5468-EE46-8FE0-048AD305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35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E3627-D095-34AD-7E11-684845CAC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3BC5B8-4134-CDA5-6AD5-D1C7640ED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825E5D-A01A-CFE6-D2EE-0EB03811C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D5C343-D3FB-E85E-4902-B0C03ABC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61F904-76FC-3F61-446B-9AE93CD4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368E5E-BA7F-DC5D-0710-E58A1F17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10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99D7C-ED9C-49EA-E2FD-1322F4E1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975B650-295A-E41B-A40A-24D6E75FF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28F987-13D2-5D43-AAD3-52A518B7C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36B747-EC8D-472D-EEB0-55F05B77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388846-C54C-D11C-E072-02A2DCC2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51A6C8-6BAF-1E50-C41A-47398250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9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73BF4-5E99-781F-0110-9C41DE66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7D124D-9DF3-D390-042C-56CF5171B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951CD0-87C7-89DB-6DE7-04032134A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C07FD-B1E0-4C18-9A99-120EA8225220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286D2A-D7AB-B92A-DBD8-98D276538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3E5C5B-FFCE-B477-4FA4-6EA5E1150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F56E9-EE0E-4CE7-BF56-29DACCF90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34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Метод Монте-Карло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745A51-B907-BA05-3780-C44ED32E4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>
                <a:solidFill>
                  <a:schemeClr val="bg2">
                    <a:lumMod val="10000"/>
                  </a:schemeClr>
                </a:solidFill>
                <a:latin typeface="Proxima Nova" panose="02000506030000020004" pitchFamily="50" charset="0"/>
              </a:rPr>
              <a:t>Журавский Игорь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596BFE7-5291-82C8-3394-E714CCB31D6E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A94FC-4474-71A6-F674-2A61DBCDBE13}"/>
              </a:ext>
            </a:extLst>
          </p:cNvPr>
          <p:cNvSpPr txBox="1"/>
          <p:nvPr/>
        </p:nvSpPr>
        <p:spPr>
          <a:xfrm>
            <a:off x="11538737" y="6079514"/>
            <a:ext cx="413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</a:t>
            </a:r>
            <a:endParaRPr lang="ru-RU" dirty="0">
              <a:latin typeface="Proxima Nova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2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7595" y="429210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Треугольник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367552" y="6074847"/>
            <a:ext cx="734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10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8F6BCC-4D3D-1552-B0D6-60855497E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22" y="429210"/>
            <a:ext cx="6992773" cy="625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34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Функция расчета площади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483769" y="6046857"/>
            <a:ext cx="643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11</a:t>
            </a:r>
            <a:endParaRPr lang="ru-RU" dirty="0">
              <a:latin typeface="Proxima Nova" panose="02000506030000020004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09185-94A4-B066-921C-4F2F2E6EA51E}"/>
              </a:ext>
            </a:extLst>
          </p:cNvPr>
          <p:cNvSpPr txBox="1"/>
          <p:nvPr/>
        </p:nvSpPr>
        <p:spPr>
          <a:xfrm>
            <a:off x="326571" y="2028616"/>
            <a:ext cx="1206137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Proxima Nova" panose="02000506030000020004" pitchFamily="50" charset="0"/>
              </a:rPr>
              <a:t>Estimated Area</a:t>
            </a:r>
            <a:r>
              <a:rPr lang="ru-RU" sz="4400" dirty="0">
                <a:solidFill>
                  <a:schemeClr val="bg1"/>
                </a:solidFill>
                <a:latin typeface="Proxima Nova" panose="02000506030000020004" pitchFamily="50" charset="0"/>
              </a:rPr>
              <a:t> </a:t>
            </a:r>
            <a:r>
              <a:rPr lang="en-US" sz="4400" dirty="0">
                <a:solidFill>
                  <a:schemeClr val="bg1"/>
                </a:solidFill>
                <a:latin typeface="Proxima Nova" panose="02000506030000020004" pitchFamily="50" charset="0"/>
              </a:rPr>
              <a:t>=</a:t>
            </a:r>
            <a:r>
              <a:rPr lang="ru-RU" sz="4400" dirty="0">
                <a:solidFill>
                  <a:schemeClr val="bg1"/>
                </a:solidFill>
                <a:latin typeface="Proxima Nova" panose="02000506030000020004" pitchFamily="50" charset="0"/>
              </a:rPr>
              <a:t> </a:t>
            </a:r>
            <a:endParaRPr lang="en-US" sz="4400" dirty="0">
              <a:solidFill>
                <a:schemeClr val="bg1"/>
              </a:solidFill>
              <a:latin typeface="Proxima Nova" panose="02000506030000020004" pitchFamily="50" charset="0"/>
            </a:endParaRPr>
          </a:p>
          <a:p>
            <a:r>
              <a:rPr lang="en-US" sz="4400" dirty="0">
                <a:solidFill>
                  <a:schemeClr val="bg1"/>
                </a:solidFill>
                <a:latin typeface="Proxima Nova" panose="02000506030000020004" pitchFamily="50" charset="0"/>
              </a:rPr>
              <a:t>(Total Number of Points</a:t>
            </a:r>
            <a:r>
              <a:rPr lang="ru-RU" sz="4400" dirty="0">
                <a:solidFill>
                  <a:schemeClr val="bg1"/>
                </a:solidFill>
                <a:latin typeface="Proxima Nova" panose="02000506030000020004" pitchFamily="50" charset="0"/>
              </a:rPr>
              <a:t>) </a:t>
            </a:r>
            <a:r>
              <a:rPr lang="en-US" sz="4400" dirty="0">
                <a:solidFill>
                  <a:schemeClr val="bg1"/>
                </a:solidFill>
                <a:latin typeface="Proxima Nova" panose="02000506030000020004" pitchFamily="50" charset="0"/>
              </a:rPr>
              <a:t>/ (Number of Points Inside Shape​) </a:t>
            </a:r>
          </a:p>
          <a:p>
            <a:r>
              <a:rPr lang="en-US" sz="4400" dirty="0">
                <a:solidFill>
                  <a:schemeClr val="bg1"/>
                </a:solidFill>
                <a:latin typeface="Proxima Nova" panose="02000506030000020004" pitchFamily="50" charset="0"/>
              </a:rPr>
              <a:t>× Area of Domain</a:t>
            </a:r>
            <a:endParaRPr lang="ru-RU" sz="4400" dirty="0">
              <a:solidFill>
                <a:schemeClr val="bg1"/>
              </a:solidFill>
              <a:latin typeface="Proxima Nova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1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Функция расчета площади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464521" y="6046857"/>
            <a:ext cx="724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12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4E02BD-7A1E-7127-25FB-8730744DA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48" y="1873404"/>
            <a:ext cx="6906589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8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Расчет ошибки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372361" y="6046857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13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0A4A16-1EB5-4E9A-57B5-C2BFDFAD2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06" y="2800968"/>
            <a:ext cx="9746953" cy="186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09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Параметры фигур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372361" y="6046857"/>
            <a:ext cx="729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14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3BAC6A-6642-C2A2-F6D5-04E4D39ED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58" y="1968350"/>
            <a:ext cx="10339674" cy="33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32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8"/>
            <a:ext cx="11952514" cy="914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Визуализация проставления точек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372361" y="6046857"/>
            <a:ext cx="729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15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95660B-8D26-084B-CBA2-8AE9FA007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55" y="1395597"/>
            <a:ext cx="3442788" cy="264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C2DA01F-DB13-F96E-4D2A-A11FE959A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242" y="1395597"/>
            <a:ext cx="3357516" cy="257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81B0586-BE19-B978-E5CF-1DCC1089C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04" y="4183719"/>
            <a:ext cx="3442789" cy="264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F377A49-667F-5574-3841-DB5771C08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469" y="4127446"/>
            <a:ext cx="3442790" cy="26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5F39067-BE4E-8081-88DD-F04BB0E53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34" y="1583715"/>
            <a:ext cx="3949650" cy="302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75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8"/>
            <a:ext cx="11952514" cy="914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Визуализация проставления точек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372361" y="6046857"/>
            <a:ext cx="729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16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B712078-63FE-689C-0727-FDB1EB935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7" y="1480008"/>
            <a:ext cx="2938355" cy="225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227FE85B-B0F6-E7EA-7DBD-67D5613BE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502" y="1480008"/>
            <a:ext cx="2938355" cy="225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8FE7899-7244-190E-389D-EDFCFE687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787" y="1480008"/>
            <a:ext cx="2938355" cy="225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37C61746-89C2-7268-40B6-B823C27E1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31" y="3945207"/>
            <a:ext cx="2938355" cy="225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F2887B1-8A59-52CD-7848-7408545A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821" y="3945207"/>
            <a:ext cx="2938355" cy="225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749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8"/>
            <a:ext cx="11952514" cy="914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Визуализация проставления точек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372361" y="6046857"/>
            <a:ext cx="700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17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3B6890E-9FD0-A24C-9D3B-7A96D4618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49" y="1834784"/>
            <a:ext cx="3138716" cy="242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EF2B321D-8808-739B-FD95-233F9ECE4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891" y="1834784"/>
            <a:ext cx="3138716" cy="242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9BA3564-2858-4765-F5A9-06AA818E2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133" y="1834784"/>
            <a:ext cx="3138716" cy="242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BECEEEBF-9E33-8212-EFF9-3060F15B9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752" y="4261831"/>
            <a:ext cx="3138716" cy="242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475E5BC-AF29-4A9D-7D3F-35907C267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258" y="4327695"/>
            <a:ext cx="3141552" cy="242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81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8"/>
            <a:ext cx="11952514" cy="914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Расчет ошибки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372361" y="6046857"/>
            <a:ext cx="731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18</a:t>
            </a:r>
            <a:endParaRPr lang="ru-RU" dirty="0">
              <a:latin typeface="Proxima Nova" panose="02000506030000020004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C8FC3C-3398-0DC3-9DE0-432CBD33C0D7}"/>
                  </a:ext>
                </a:extLst>
              </p:cNvPr>
              <p:cNvSpPr txBox="1"/>
              <p:nvPr/>
            </p:nvSpPr>
            <p:spPr>
              <a:xfrm>
                <a:off x="1581150" y="2462087"/>
                <a:ext cx="8394221" cy="1697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𝑬𝒓𝒓𝒐𝒓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48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4800" b="1" i="1" smtClean="0">
                                  <a:latin typeface="Cambria Math" panose="02040503050406030204" pitchFamily="18" charset="0"/>
                                </a:rPr>
                                <m:t>𝑵𝒖𝒎𝒃𝒆𝒓𝑶𝒇𝑷𝒐𝒊𝒏𝒕𝒔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C8FC3C-3398-0DC3-9DE0-432CBD33C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150" y="2462087"/>
                <a:ext cx="8394221" cy="16977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296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8"/>
            <a:ext cx="11952514" cy="914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График ошибки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372361" y="6046857"/>
            <a:ext cx="729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19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F5D9DF-F65E-6A33-5E2C-7EDC1A459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6" y="1718717"/>
            <a:ext cx="9564914" cy="457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7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Что это за метод?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8073C-9B27-20A9-A6AF-CB8E2F3A2FEC}"/>
              </a:ext>
            </a:extLst>
          </p:cNvPr>
          <p:cNvSpPr txBox="1"/>
          <p:nvPr/>
        </p:nvSpPr>
        <p:spPr>
          <a:xfrm>
            <a:off x="174171" y="2166256"/>
            <a:ext cx="11887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212121"/>
                </a:solidFill>
                <a:latin typeface="Proxima Nova" panose="02000506030000020004" pitchFamily="50" charset="0"/>
              </a:rPr>
              <a:t>Метод Монте-Карло - это численный метод решения </a:t>
            </a:r>
            <a:r>
              <a:rPr lang="ru-RU" sz="4400" b="0" i="0" dirty="0">
                <a:solidFill>
                  <a:srgbClr val="212121"/>
                </a:solidFill>
                <a:effectLst/>
                <a:latin typeface="Proxima Nova" panose="02000506030000020004" pitchFamily="50" charset="0"/>
              </a:rPr>
              <a:t>математических задач при помощи моделирования случайных величин</a:t>
            </a:r>
            <a:endParaRPr lang="ru-RU" sz="4400" dirty="0">
              <a:latin typeface="Proxima Nova" panose="02000506030000020004" pitchFamily="50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D3E0AA8-3579-2B83-A0A4-937214BA93B7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AD270-AADB-7D70-6DA4-3CE8253BF054}"/>
              </a:ext>
            </a:extLst>
          </p:cNvPr>
          <p:cNvSpPr txBox="1"/>
          <p:nvPr/>
        </p:nvSpPr>
        <p:spPr>
          <a:xfrm>
            <a:off x="11538737" y="6079514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2</a:t>
            </a:r>
            <a:endParaRPr lang="ru-RU" dirty="0">
              <a:latin typeface="Proxima Nova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01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8"/>
            <a:ext cx="11952514" cy="914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Итоговое время работы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372361" y="6046857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20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E52A45-72D3-8932-C9F0-867178699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00" y="2169993"/>
            <a:ext cx="10606051" cy="280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93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586" y="3429000"/>
            <a:ext cx="11952514" cy="914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Всем Спасибо!</a:t>
            </a:r>
            <a:b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</a:br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Готов ответить на вопросы!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372361" y="6046857"/>
            <a:ext cx="724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21</a:t>
            </a:r>
            <a:endParaRPr lang="ru-RU" dirty="0">
              <a:latin typeface="Proxima Nova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8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Идея метода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3F3CFAE-CA5E-5754-6D03-0F6B202E5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6" y="1485220"/>
            <a:ext cx="6712857" cy="514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DD1EEA29-ABE5-0AEF-6FFB-4D99B9BD88BF}"/>
              </a:ext>
            </a:extLst>
          </p:cNvPr>
          <p:cNvSpPr/>
          <p:nvPr/>
        </p:nvSpPr>
        <p:spPr>
          <a:xfrm>
            <a:off x="7634515" y="3287096"/>
            <a:ext cx="370114" cy="370114"/>
          </a:xfrm>
          <a:prstGeom prst="ellipse">
            <a:avLst/>
          </a:prstGeom>
          <a:solidFill>
            <a:srgbClr val="C00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2DD62CA-5028-7C39-E159-164C02E169D8}"/>
              </a:ext>
            </a:extLst>
          </p:cNvPr>
          <p:cNvSpPr/>
          <p:nvPr/>
        </p:nvSpPr>
        <p:spPr>
          <a:xfrm>
            <a:off x="7634515" y="4125298"/>
            <a:ext cx="370114" cy="370114"/>
          </a:xfrm>
          <a:prstGeom prst="ellipse">
            <a:avLst/>
          </a:prstGeom>
          <a:solidFill>
            <a:srgbClr val="00B05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F83B08-A92B-52E0-2C99-ACC4701B13A3}"/>
              </a:ext>
            </a:extLst>
          </p:cNvPr>
          <p:cNvSpPr txBox="1"/>
          <p:nvPr/>
        </p:nvSpPr>
        <p:spPr>
          <a:xfrm>
            <a:off x="8131629" y="3244334"/>
            <a:ext cx="1458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Proxima Nova" panose="02000506030000020004" pitchFamily="50" charset="0"/>
              </a:rPr>
              <a:t>- </a:t>
            </a:r>
            <a:r>
              <a:rPr lang="ru-RU" dirty="0">
                <a:solidFill>
                  <a:srgbClr val="212121"/>
                </a:solidFill>
                <a:latin typeface="Proxima Nova" panose="02000506030000020004" pitchFamily="50" charset="0"/>
              </a:rPr>
              <a:t>не попали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5C1A3B-C3A8-6278-71AA-BEAE8C9E4B98}"/>
              </a:ext>
            </a:extLst>
          </p:cNvPr>
          <p:cNvSpPr txBox="1"/>
          <p:nvPr/>
        </p:nvSpPr>
        <p:spPr>
          <a:xfrm>
            <a:off x="8131629" y="4125298"/>
            <a:ext cx="1458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Proxima Nova" panose="02000506030000020004" pitchFamily="50" charset="0"/>
              </a:rPr>
              <a:t>- </a:t>
            </a:r>
            <a:r>
              <a:rPr lang="ru-RU" sz="1800" b="0" i="0" dirty="0">
                <a:solidFill>
                  <a:srgbClr val="212121"/>
                </a:solidFill>
                <a:effectLst/>
                <a:latin typeface="Proxima Nova" panose="02000506030000020004" pitchFamily="50" charset="0"/>
              </a:rPr>
              <a:t>попали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5DA9D90-5A4C-6BB8-0C49-28E68362CE0F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BC7FDE-CC77-C88A-61CA-ABA23FD6740F}"/>
              </a:ext>
            </a:extLst>
          </p:cNvPr>
          <p:cNvSpPr txBox="1"/>
          <p:nvPr/>
        </p:nvSpPr>
        <p:spPr>
          <a:xfrm>
            <a:off x="11538737" y="6079514"/>
            <a:ext cx="494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3</a:t>
            </a:r>
            <a:endParaRPr lang="ru-RU" dirty="0">
              <a:latin typeface="Proxima Nova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64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Преимущества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8073C-9B27-20A9-A6AF-CB8E2F3A2FEC}"/>
              </a:ext>
            </a:extLst>
          </p:cNvPr>
          <p:cNvSpPr txBox="1"/>
          <p:nvPr/>
        </p:nvSpPr>
        <p:spPr>
          <a:xfrm>
            <a:off x="174171" y="2166256"/>
            <a:ext cx="1188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sz="4400" dirty="0">
                <a:solidFill>
                  <a:srgbClr val="212121"/>
                </a:solidFill>
                <a:latin typeface="Proxima Nova" panose="02000506030000020004" pitchFamily="50" charset="0"/>
              </a:rPr>
              <a:t>Простота понимания и реализации</a:t>
            </a:r>
          </a:p>
          <a:p>
            <a:pPr algn="l">
              <a:buFont typeface="+mj-lt"/>
              <a:buAutoNum type="arabicPeriod"/>
            </a:pPr>
            <a:r>
              <a:rPr lang="ru-RU" sz="4400" dirty="0">
                <a:solidFill>
                  <a:srgbClr val="212121"/>
                </a:solidFill>
                <a:latin typeface="Proxima Nova" panose="02000506030000020004" pitchFamily="50" charset="0"/>
              </a:rPr>
              <a:t>Универсальность применения</a:t>
            </a:r>
          </a:p>
          <a:p>
            <a:pPr algn="l">
              <a:buFont typeface="+mj-lt"/>
              <a:buAutoNum type="arabicPeriod"/>
            </a:pPr>
            <a:r>
              <a:rPr lang="ru-RU" sz="4400" dirty="0">
                <a:solidFill>
                  <a:srgbClr val="212121"/>
                </a:solidFill>
                <a:latin typeface="Proxima Nova" panose="02000506030000020004" pitchFamily="50" charset="0"/>
              </a:rPr>
              <a:t>Точность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538737" y="6079514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4</a:t>
            </a:r>
            <a:endParaRPr lang="ru-RU" dirty="0">
              <a:latin typeface="Proxima Nova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47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Недостатки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8073C-9B27-20A9-A6AF-CB8E2F3A2FEC}"/>
              </a:ext>
            </a:extLst>
          </p:cNvPr>
          <p:cNvSpPr txBox="1"/>
          <p:nvPr/>
        </p:nvSpPr>
        <p:spPr>
          <a:xfrm>
            <a:off x="174171" y="2166256"/>
            <a:ext cx="11887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742950">
              <a:buFont typeface="+mj-lt"/>
              <a:buAutoNum type="arabicPeriod"/>
            </a:pPr>
            <a:r>
              <a:rPr lang="ru-RU" sz="4400" dirty="0">
                <a:solidFill>
                  <a:srgbClr val="212121"/>
                </a:solidFill>
                <a:latin typeface="Proxima Nova" panose="02000506030000020004" pitchFamily="50" charset="0"/>
              </a:rPr>
              <a:t>Зависимость от количества точек</a:t>
            </a:r>
          </a:p>
          <a:p>
            <a:pPr indent="-742950">
              <a:buFont typeface="+mj-lt"/>
              <a:buAutoNum type="arabicPeriod"/>
            </a:pPr>
            <a:r>
              <a:rPr lang="ru-RU" sz="4400" dirty="0">
                <a:solidFill>
                  <a:srgbClr val="212121"/>
                </a:solidFill>
                <a:latin typeface="Proxima Nova" panose="02000506030000020004" pitchFamily="50" charset="0"/>
              </a:rPr>
              <a:t>Случайная природа</a:t>
            </a:r>
          </a:p>
          <a:p>
            <a:pPr indent="-742950">
              <a:buFont typeface="+mj-lt"/>
              <a:buAutoNum type="arabicPeriod"/>
            </a:pPr>
            <a:r>
              <a:rPr lang="ru-RU" sz="4400" dirty="0">
                <a:solidFill>
                  <a:srgbClr val="212121"/>
                </a:solidFill>
                <a:latin typeface="Proxima Nova" panose="02000506030000020004" pitchFamily="50" charset="0"/>
              </a:rPr>
              <a:t>Неэффективность в </a:t>
            </a:r>
            <a:r>
              <a:rPr lang="ru-RU" sz="4400" dirty="0" err="1">
                <a:solidFill>
                  <a:srgbClr val="212121"/>
                </a:solidFill>
                <a:latin typeface="Proxima Nova" panose="02000506030000020004" pitchFamily="50" charset="0"/>
              </a:rPr>
              <a:t>высокоразмерных</a:t>
            </a:r>
            <a:r>
              <a:rPr lang="ru-RU" sz="4400" dirty="0">
                <a:solidFill>
                  <a:srgbClr val="212121"/>
                </a:solidFill>
                <a:latin typeface="Proxima Nova" panose="02000506030000020004" pitchFamily="50" charset="0"/>
              </a:rPr>
              <a:t> пространствах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538737" y="6079514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5</a:t>
            </a:r>
            <a:endParaRPr lang="ru-RU" dirty="0">
              <a:latin typeface="Proxima Nova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8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Область применения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8073C-9B27-20A9-A6AF-CB8E2F3A2FEC}"/>
              </a:ext>
            </a:extLst>
          </p:cNvPr>
          <p:cNvSpPr txBox="1"/>
          <p:nvPr/>
        </p:nvSpPr>
        <p:spPr>
          <a:xfrm>
            <a:off x="174171" y="2166256"/>
            <a:ext cx="1188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742950">
              <a:buFont typeface="+mj-lt"/>
              <a:buAutoNum type="arabicPeriod"/>
            </a:pPr>
            <a:r>
              <a:rPr lang="ru-RU" sz="2800" dirty="0">
                <a:solidFill>
                  <a:srgbClr val="212121"/>
                </a:solidFill>
                <a:latin typeface="Proxima Nova" panose="02000506030000020004" pitchFamily="50" charset="0"/>
              </a:rPr>
              <a:t>моделирование облучения твёрдых тел ионами в физике;</a:t>
            </a:r>
          </a:p>
          <a:p>
            <a:pPr indent="-742950">
              <a:buFont typeface="+mj-lt"/>
              <a:buAutoNum type="arabicPeriod"/>
            </a:pPr>
            <a:r>
              <a:rPr lang="ru-RU" sz="2800" dirty="0">
                <a:solidFill>
                  <a:srgbClr val="212121"/>
                </a:solidFill>
                <a:latin typeface="Proxima Nova" panose="02000506030000020004" pitchFamily="50" charset="0"/>
              </a:rPr>
              <a:t>моделирование поведения разреженных газов</a:t>
            </a:r>
          </a:p>
          <a:p>
            <a:pPr indent="-742950">
              <a:buFont typeface="+mj-lt"/>
              <a:buAutoNum type="arabicPeriod"/>
            </a:pPr>
            <a:r>
              <a:rPr lang="ru-RU" sz="2800" dirty="0">
                <a:solidFill>
                  <a:srgbClr val="212121"/>
                </a:solidFill>
                <a:latin typeface="Proxima Nova" panose="02000506030000020004" pitchFamily="50" charset="0"/>
              </a:rPr>
              <a:t>исследования поведения разных тел при столкновении</a:t>
            </a:r>
          </a:p>
          <a:p>
            <a:pPr indent="-742950">
              <a:buFont typeface="+mj-lt"/>
              <a:buAutoNum type="arabicPeriod"/>
            </a:pPr>
            <a:r>
              <a:rPr lang="ru-RU" sz="2800" dirty="0">
                <a:solidFill>
                  <a:srgbClr val="212121"/>
                </a:solidFill>
                <a:latin typeface="Proxima Nova" panose="02000506030000020004" pitchFamily="50" charset="0"/>
              </a:rPr>
              <a:t>алгоритмы оптимизации и нахождения кратчайшего пути решения</a:t>
            </a:r>
          </a:p>
          <a:p>
            <a:pPr indent="-742950">
              <a:buFont typeface="+mj-lt"/>
              <a:buAutoNum type="arabicPeriod"/>
            </a:pPr>
            <a:r>
              <a:rPr lang="ru-RU" sz="2800" dirty="0">
                <a:solidFill>
                  <a:srgbClr val="212121"/>
                </a:solidFill>
                <a:latin typeface="Proxima Nova" panose="02000506030000020004" pitchFamily="50" charset="0"/>
              </a:rPr>
              <a:t>решение сложных интегралов (или когда их очень много)</a:t>
            </a:r>
          </a:p>
          <a:p>
            <a:pPr indent="-742950">
              <a:buFont typeface="+mj-lt"/>
              <a:buAutoNum type="arabicPeriod"/>
            </a:pPr>
            <a:r>
              <a:rPr lang="ru-RU" sz="2800" dirty="0">
                <a:solidFill>
                  <a:srgbClr val="212121"/>
                </a:solidFill>
                <a:latin typeface="Proxima Nova" panose="02000506030000020004" pitchFamily="50" charset="0"/>
              </a:rPr>
              <a:t>предсказание астрономических наблюдений</a:t>
            </a:r>
          </a:p>
          <a:p>
            <a:pPr indent="-742950">
              <a:buFont typeface="+mj-lt"/>
              <a:buAutoNum type="arabicPeriod"/>
            </a:pPr>
            <a:r>
              <a:rPr lang="ru-RU" sz="2800" dirty="0">
                <a:solidFill>
                  <a:srgbClr val="212121"/>
                </a:solidFill>
                <a:latin typeface="Proxima Nova" panose="02000506030000020004" pitchFamily="50" charset="0"/>
              </a:rPr>
              <a:t>поиск в дереве в различных алгоритмах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538737" y="6079514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6</a:t>
            </a:r>
            <a:endParaRPr lang="ru-RU" dirty="0">
              <a:latin typeface="Proxima Nova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06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Задача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8073C-9B27-20A9-A6AF-CB8E2F3A2FEC}"/>
              </a:ext>
            </a:extLst>
          </p:cNvPr>
          <p:cNvSpPr txBox="1"/>
          <p:nvPr/>
        </p:nvSpPr>
        <p:spPr>
          <a:xfrm>
            <a:off x="152400" y="1709056"/>
            <a:ext cx="1188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212121"/>
                </a:solidFill>
                <a:latin typeface="Proxima Nova" panose="02000506030000020004" pitchFamily="50" charset="0"/>
              </a:rPr>
              <a:t>Даны фигуры на координатной плоскости: треугольник, круг и квадрат. Нам известны их площади. Нужно рассчитать площади фигур с помощью метода Монте-Карло и сравнить вычисленное значение с реальным.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538737" y="6079514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7</a:t>
            </a:r>
            <a:endParaRPr lang="ru-RU" dirty="0">
              <a:latin typeface="Proxima Nova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29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Круг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538737" y="6079514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8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3F0AE5-701A-351F-9A44-51D73B4A2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80" y="1651240"/>
            <a:ext cx="8640381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69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27A-6DE0-075F-2141-03BDC4C3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6" y="566057"/>
            <a:ext cx="9144000" cy="91916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Proxima Nova" panose="02000506030000020004" pitchFamily="50" charset="0"/>
              </a:rPr>
              <a:t>Квадрат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D5FCB-FA58-B020-182A-276C8D9E344D}"/>
              </a:ext>
            </a:extLst>
          </p:cNvPr>
          <p:cNvSpPr/>
          <p:nvPr/>
        </p:nvSpPr>
        <p:spPr>
          <a:xfrm>
            <a:off x="11277600" y="5943600"/>
            <a:ext cx="914400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577F-66EE-2470-B544-59A9A9408FF8}"/>
              </a:ext>
            </a:extLst>
          </p:cNvPr>
          <p:cNvSpPr txBox="1"/>
          <p:nvPr/>
        </p:nvSpPr>
        <p:spPr>
          <a:xfrm>
            <a:off x="11538737" y="6079514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Proxima Nova" panose="02000506030000020004" pitchFamily="50" charset="0"/>
              </a:rPr>
              <a:t>9</a:t>
            </a:r>
            <a:endParaRPr lang="ru-RU" dirty="0">
              <a:latin typeface="Proxima Nova" panose="02000506030000020004" pitchFamily="50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0DBC56-AB04-A88B-1C24-1C287D76E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02" y="1485220"/>
            <a:ext cx="9669224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685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212</Words>
  <Application>Microsoft Office PowerPoint</Application>
  <PresentationFormat>Широкоэкранный</PresentationFormat>
  <Paragraphs>64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Proxima Nova</vt:lpstr>
      <vt:lpstr>Тема Office</vt:lpstr>
      <vt:lpstr>Метод Монте-Карло</vt:lpstr>
      <vt:lpstr>Что это за метод?</vt:lpstr>
      <vt:lpstr>Идея метода</vt:lpstr>
      <vt:lpstr>Преимущества</vt:lpstr>
      <vt:lpstr>Недостатки</vt:lpstr>
      <vt:lpstr>Область применения</vt:lpstr>
      <vt:lpstr>Задача</vt:lpstr>
      <vt:lpstr>Круг</vt:lpstr>
      <vt:lpstr>Квадрат</vt:lpstr>
      <vt:lpstr>Треугольник</vt:lpstr>
      <vt:lpstr>Функция расчета площади</vt:lpstr>
      <vt:lpstr>Функция расчета площади</vt:lpstr>
      <vt:lpstr>Расчет ошибки</vt:lpstr>
      <vt:lpstr>Параметры фигур</vt:lpstr>
      <vt:lpstr>Визуализация проставления точек</vt:lpstr>
      <vt:lpstr>Визуализация проставления точек</vt:lpstr>
      <vt:lpstr>Визуализация проставления точек</vt:lpstr>
      <vt:lpstr>Расчет ошибки</vt:lpstr>
      <vt:lpstr>График ошибки</vt:lpstr>
      <vt:lpstr>Итоговое время работы</vt:lpstr>
      <vt:lpstr>Всем Спасибо! Готов ответить на вопросы!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Игорь Журавский</dc:creator>
  <cp:lastModifiedBy>Игорь Журавский</cp:lastModifiedBy>
  <cp:revision>1</cp:revision>
  <dcterms:created xsi:type="dcterms:W3CDTF">2024-05-28T05:33:37Z</dcterms:created>
  <dcterms:modified xsi:type="dcterms:W3CDTF">2024-05-28T06:30:03Z</dcterms:modified>
</cp:coreProperties>
</file>