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D437-2CF6-0E59-F9EF-1CD8BE632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432B6-0315-71E5-26B4-BFDDA8AE4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57FB-5A54-15B4-8C46-1E195515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B42D-B382-3635-9836-FE65CDB2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7FBD4-689C-216A-3A70-61B33D49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6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744E-1D43-2D64-E521-7554DFEE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29244-4204-445C-AE78-F4F6C045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76F9-43CF-FF99-47BF-DE59858C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05BAD-C5FA-D521-6E3D-72833D51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6C831-9570-DF2F-79B7-67F8FF09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9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2444B-ED2C-8561-5CC5-656F8EF2D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2E3F7-1855-0CEC-585B-1DC2561DE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DC6D5-BD90-345A-A2E0-AF3AA39F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E126A-7DC0-F3C4-E1BE-FF37BEF1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C6AC5-E812-8A61-2FCB-6ADE6EE3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1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F3AD-5262-49F7-2F7A-A60E30CC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55675-3031-5573-D2C3-0CCFFC0A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4B2FE-38E5-DEFB-6C78-B996E632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31C74-7641-59E6-11F0-48CD693C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A2D36-A407-B2ED-B1DA-F645CF8D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AC44-FF10-D7F4-708E-290644834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A4825-52EC-6E77-2DFA-977ADBFB2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D8A04-8744-87D4-5D46-183F3E12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75983-041B-E90E-7873-EB7B2965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4C2B-87E7-CB49-5333-0B85B6D7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C272-DC7F-8B81-B918-A1224885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9282-9D80-C649-6E83-A7248A03F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3A257-5DE2-B35D-871E-30CD72CBB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E186-CF4F-45AE-7B04-A4E690CC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F1E6C-C10C-B65B-E70E-38153D5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439BB-262A-6B9B-8103-59BA3AB6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8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DC78-E94D-FA26-A329-88CCAA53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F5568-B195-BBE8-9C14-1B0666AEE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C89ED-6B92-266C-F47C-D956E57A6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1B56C-7335-4C45-D497-B85315557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0856D-D421-C286-725F-5CF99B832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1333F-4A8E-9418-3B58-FCAA11ED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449B6-3C5C-B6CF-B183-A549FBAF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DBB0B-720B-8146-B38F-7D730254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8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DF2E-8497-11B9-6DB5-DDCF89DC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4CBBA-12AD-2BFD-9C21-C8D1CCD1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B42C-AD7B-DD79-CA7C-19DD9052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D68B4-C72A-55AF-C337-19444EDC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1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6A4D5-F6B5-BD27-5AB1-4EAEBEBF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73F16-27CF-3E65-D9B1-89E23D9A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F75EC-212F-4FE0-4726-3D4CEB25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4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C1C5-711A-6C6C-644B-3B1261A7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110C-E31F-DDDA-FE9A-6747F6B9D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90CF5-2FDD-E284-60C6-CC2562777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29758-D402-0110-E78F-BC21C240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CEC6C-5CF8-C925-2641-5E66F571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A6A1B-B85F-5BD8-4651-404ED13A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C7C3-3062-76EC-DC76-7B0C566F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EA580-1FD0-217A-1BD9-0551E23E9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9797D-A4CD-3562-FB51-17057BF32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C0878-7959-2360-4C40-16DD03EF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937AE-6D21-1FCE-FD48-6AEA22E4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BA95C-8904-FE7C-5D38-35A641CF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9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88AED-95D2-8220-F82D-4E033A33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2480D-B40B-E8C2-4F2D-4E8982D22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34EC-08F6-FEDD-7EFD-F7A1E3873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77E40-6B33-BFF4-D2F2-D6961160C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FF35-5E7A-BE34-0298-6C7A099CC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40D420-FE8D-6F59-9D53-BF937CD9E784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Tables dependencies resolution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481B3-23BC-0D14-C323-3066A77EDE65}"/>
              </a:ext>
            </a:extLst>
          </p:cNvPr>
          <p:cNvSpPr txBox="1"/>
          <p:nvPr/>
        </p:nvSpPr>
        <p:spPr>
          <a:xfrm>
            <a:off x="0" y="532309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tell </a:t>
            </a:r>
            <a:r>
              <a:rPr lang="en-US" dirty="0" err="1"/>
              <a:t>dbt</a:t>
            </a:r>
            <a:r>
              <a:rPr lang="en-US" dirty="0"/>
              <a:t> which tables you want to build and it will automatically build all the other tables on which this table is dependent in a correct order and it will make sure that none table is built twice.</a:t>
            </a:r>
          </a:p>
          <a:p>
            <a:endParaRPr lang="en-US" dirty="0"/>
          </a:p>
          <a:p>
            <a:r>
              <a:rPr lang="en-US" dirty="0"/>
              <a:t>We can run a single command saying ‘build all tables’ and </a:t>
            </a:r>
            <a:r>
              <a:rPr lang="en-US" dirty="0" err="1"/>
              <a:t>dbt</a:t>
            </a:r>
            <a:r>
              <a:rPr lang="en-US" dirty="0"/>
              <a:t> will build all the tables in a correct order, without building any table twice.</a:t>
            </a:r>
          </a:p>
          <a:p>
            <a:endParaRPr lang="en-US" dirty="0"/>
          </a:p>
          <a:p>
            <a:r>
              <a:rPr lang="en-US" dirty="0"/>
              <a:t>For example let’s say that table2 and table3 are both dependent on table1. </a:t>
            </a:r>
            <a:r>
              <a:rPr lang="en-US" dirty="0" err="1"/>
              <a:t>dbt</a:t>
            </a:r>
            <a:r>
              <a:rPr lang="en-US" dirty="0"/>
              <a:t> helps us avoiding problems such as: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build table2 while table1 has not been built yet.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build table1 and table2, and after that we build table1 and table3. The table1 has been built twice.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4EFF7-6AA0-8223-0A2E-8E6FBD61F284}"/>
              </a:ext>
            </a:extLst>
          </p:cNvPr>
          <p:cNvSpPr txBox="1"/>
          <p:nvPr/>
        </p:nvSpPr>
        <p:spPr>
          <a:xfrm>
            <a:off x="995881" y="4816444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9878D7-714D-2FE7-1774-5DA7B2909423}"/>
              </a:ext>
            </a:extLst>
          </p:cNvPr>
          <p:cNvSpPr txBox="1"/>
          <p:nvPr/>
        </p:nvSpPr>
        <p:spPr>
          <a:xfrm>
            <a:off x="306309" y="5766655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EA727-EF38-54FE-1BE1-E5F7518E4BA7}"/>
              </a:ext>
            </a:extLst>
          </p:cNvPr>
          <p:cNvSpPr txBox="1"/>
          <p:nvPr/>
        </p:nvSpPr>
        <p:spPr>
          <a:xfrm>
            <a:off x="1812836" y="5766655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3985EC-FDB5-94A8-9AF4-BD8735D8032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714787" y="5185776"/>
            <a:ext cx="689572" cy="580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3FB268-F253-1CA1-DD6A-AC28D6C7E767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404359" y="5185776"/>
            <a:ext cx="816955" cy="580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9DD9DD-4FBA-2238-47BB-C9EAF8E973AB}"/>
              </a:ext>
            </a:extLst>
          </p:cNvPr>
          <p:cNvSpPr txBox="1"/>
          <p:nvPr/>
        </p:nvSpPr>
        <p:spPr>
          <a:xfrm>
            <a:off x="4663070" y="5397323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A06C61-0854-F5FB-8BBC-AFDA3CEDDBD0}"/>
              </a:ext>
            </a:extLst>
          </p:cNvPr>
          <p:cNvSpPr txBox="1"/>
          <p:nvPr/>
        </p:nvSpPr>
        <p:spPr>
          <a:xfrm>
            <a:off x="71236" y="4341339"/>
            <a:ext cx="266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order of building: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36CC34-DFBB-AFDF-6809-975DB7CD6AAF}"/>
              </a:ext>
            </a:extLst>
          </p:cNvPr>
          <p:cNvSpPr txBox="1"/>
          <p:nvPr/>
        </p:nvSpPr>
        <p:spPr>
          <a:xfrm>
            <a:off x="3651603" y="4387505"/>
            <a:ext cx="3002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Problem1</a:t>
            </a:r>
            <a:r>
              <a:rPr lang="en-US" dirty="0"/>
              <a:t>: We build table2 without building table1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863E9B-0043-0640-EF88-25581AF426D8}"/>
              </a:ext>
            </a:extLst>
          </p:cNvPr>
          <p:cNvSpPr txBox="1"/>
          <p:nvPr/>
        </p:nvSpPr>
        <p:spPr>
          <a:xfrm>
            <a:off x="8235634" y="4817343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A3C53-EE9B-ED84-54BE-C79875A02D99}"/>
              </a:ext>
            </a:extLst>
          </p:cNvPr>
          <p:cNvSpPr txBox="1"/>
          <p:nvPr/>
        </p:nvSpPr>
        <p:spPr>
          <a:xfrm>
            <a:off x="8235635" y="5755632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E75496-90AE-60F6-1F9C-18952BEB9D7B}"/>
              </a:ext>
            </a:extLst>
          </p:cNvPr>
          <p:cNvSpPr txBox="1"/>
          <p:nvPr/>
        </p:nvSpPr>
        <p:spPr>
          <a:xfrm>
            <a:off x="9597192" y="5766655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1D73A3-B679-176B-29EF-FF82A012A663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8644112" y="5186675"/>
            <a:ext cx="1" cy="568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215CE-F741-1BB1-FA08-AE784D446DF7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>
            <a:off x="10005670" y="5185776"/>
            <a:ext cx="0" cy="580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BD38CFF-0B89-33AB-F391-192D6DC4D07C}"/>
              </a:ext>
            </a:extLst>
          </p:cNvPr>
          <p:cNvSpPr txBox="1"/>
          <p:nvPr/>
        </p:nvSpPr>
        <p:spPr>
          <a:xfrm>
            <a:off x="9597192" y="4816444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9381EA-8D0C-9CC9-C080-A4C840FC4EC7}"/>
              </a:ext>
            </a:extLst>
          </p:cNvPr>
          <p:cNvSpPr txBox="1"/>
          <p:nvPr/>
        </p:nvSpPr>
        <p:spPr>
          <a:xfrm>
            <a:off x="7095653" y="3640113"/>
            <a:ext cx="4196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Problem2</a:t>
            </a:r>
            <a:r>
              <a:rPr lang="en-US" dirty="0"/>
              <a:t>: We build table1 twice, in two processes. One process is building table2, second one is building table3.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1EE7A1-C601-E20F-F9EA-7D95B87D5DB8}"/>
              </a:ext>
            </a:extLst>
          </p:cNvPr>
          <p:cNvSpPr/>
          <p:nvPr/>
        </p:nvSpPr>
        <p:spPr>
          <a:xfrm>
            <a:off x="8084745" y="4710671"/>
            <a:ext cx="1075528" cy="1572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CF6CD7-ACE5-46E0-2DC5-458EBF41CC76}"/>
              </a:ext>
            </a:extLst>
          </p:cNvPr>
          <p:cNvSpPr/>
          <p:nvPr/>
        </p:nvSpPr>
        <p:spPr>
          <a:xfrm>
            <a:off x="9461066" y="4710671"/>
            <a:ext cx="1075528" cy="1572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E467A-9880-700C-6BDD-89A3B47D8FB6}"/>
              </a:ext>
            </a:extLst>
          </p:cNvPr>
          <p:cNvSpPr txBox="1"/>
          <p:nvPr/>
        </p:nvSpPr>
        <p:spPr>
          <a:xfrm>
            <a:off x="8007329" y="6389777"/>
            <a:ext cx="115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499EA9-37BA-0055-0978-03F1E758D0DB}"/>
              </a:ext>
            </a:extLst>
          </p:cNvPr>
          <p:cNvSpPr txBox="1"/>
          <p:nvPr/>
        </p:nvSpPr>
        <p:spPr>
          <a:xfrm>
            <a:off x="9382688" y="6347534"/>
            <a:ext cx="115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</p:spTree>
    <p:extLst>
      <p:ext uri="{BB962C8B-B14F-4D97-AF65-F5344CB8AC3E}">
        <p14:creationId xmlns:p14="http://schemas.microsoft.com/office/powerpoint/2010/main" val="409221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2BDAF-62A2-E4F6-2426-9A85D0D70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53A043-9684-553A-C85C-571372FBE6E0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Macros</a:t>
            </a:r>
            <a:endParaRPr lang="en-US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52611-ECF3-D7A8-F2F2-8BBE1D1E2A0E}"/>
              </a:ext>
            </a:extLst>
          </p:cNvPr>
          <p:cNvSpPr txBox="1"/>
          <p:nvPr/>
        </p:nvSpPr>
        <p:spPr>
          <a:xfrm>
            <a:off x="0" y="54362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Macros are functions which we can use in our SQL queries. For example below we have a macro which is returning a data which is a beginning of a financial year specified number of years ago. It assumes that financial year begins at October. Below is also a query which is using this macro. In </a:t>
            </a:r>
            <a:r>
              <a:rPr lang="en-US" dirty="0" err="1"/>
              <a:t>dbt</a:t>
            </a:r>
            <a:r>
              <a:rPr lang="en-US" dirty="0"/>
              <a:t> we can use Jinja except for SQL which gives us more flexibility.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EF7377-828C-1A75-ACA4-29319222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4" y="2696156"/>
            <a:ext cx="7258455" cy="4161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6D75E2-71AF-03BC-332E-870D050E0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863" y="4132205"/>
            <a:ext cx="2753109" cy="19433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D06974-3AA0-03D5-69C3-F3E6BE8241E6}"/>
              </a:ext>
            </a:extLst>
          </p:cNvPr>
          <p:cNvSpPr txBox="1"/>
          <p:nvPr/>
        </p:nvSpPr>
        <p:spPr>
          <a:xfrm>
            <a:off x="2697932" y="2245259"/>
            <a:ext cx="179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Macro definition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C71A4-2CF0-E93F-07DF-3AAEBD435536}"/>
              </a:ext>
            </a:extLst>
          </p:cNvPr>
          <p:cNvSpPr txBox="1"/>
          <p:nvPr/>
        </p:nvSpPr>
        <p:spPr>
          <a:xfrm>
            <a:off x="9161940" y="360177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Macro usage</a:t>
            </a:r>
          </a:p>
        </p:txBody>
      </p:sp>
    </p:spTree>
    <p:extLst>
      <p:ext uri="{BB962C8B-B14F-4D97-AF65-F5344CB8AC3E}">
        <p14:creationId xmlns:p14="http://schemas.microsoft.com/office/powerpoint/2010/main" val="41928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8310C-9D0E-D80C-667E-3571B9DC6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FC3BC-F80F-C788-09FF-D4D2E28E8348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Data quality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5F3DC-7FF9-78B5-0EBC-5F11A5E42326}"/>
              </a:ext>
            </a:extLst>
          </p:cNvPr>
          <p:cNvSpPr txBox="1"/>
          <p:nvPr/>
        </p:nvSpPr>
        <p:spPr>
          <a:xfrm>
            <a:off x="0" y="532309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dbt</a:t>
            </a:r>
            <a:r>
              <a:rPr lang="en-US" dirty="0"/>
              <a:t> we are creating YAML files in which we can specify data quality tests. For example on the below example we are checking if ClientID satisfies the following checks: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Values are unique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 are no null values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Every value have corresponding value in the ‘clients’ table (as it is a foreign key).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C943C-BDEF-41AB-DC61-46FA9CCDB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9" y="2484844"/>
            <a:ext cx="6313046" cy="238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1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1C410-09F3-7CFF-4718-7F0F47C02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57A39E-0F74-E090-4ABD-5D46AEF759B7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Slowly changing dimensions type 2</a:t>
            </a:r>
            <a:endParaRPr lang="en-US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3A9C3-6671-3E7C-87BF-EEB6E2A61F37}"/>
              </a:ext>
            </a:extLst>
          </p:cNvPr>
          <p:cNvSpPr txBox="1"/>
          <p:nvPr/>
        </p:nvSpPr>
        <p:spPr>
          <a:xfrm>
            <a:off x="0" y="543626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snapshots in order to create slowly changing dimensions type 2. We are defining snapshots in a YAML file. </a:t>
            </a:r>
          </a:p>
          <a:p>
            <a:endParaRPr lang="en-US" dirty="0"/>
          </a:p>
          <a:p>
            <a:r>
              <a:rPr lang="en-US" dirty="0"/>
              <a:t>For example, in the below snapshot we are creating snapshot in such a way that we will create a new record </a:t>
            </a:r>
            <a:r>
              <a:rPr lang="en-US" dirty="0" err="1"/>
              <a:t>everytime</a:t>
            </a:r>
            <a:r>
              <a:rPr lang="en-US" dirty="0"/>
              <a:t> values in the specified columns changes.</a:t>
            </a:r>
          </a:p>
          <a:p>
            <a:endParaRPr lang="en-US" dirty="0"/>
          </a:p>
          <a:p>
            <a:r>
              <a:rPr lang="en-US" dirty="0"/>
              <a:t>If the clients table have the following columns:</a:t>
            </a:r>
          </a:p>
          <a:p>
            <a:r>
              <a:rPr lang="en-US" dirty="0" err="1"/>
              <a:t>clientID</a:t>
            </a:r>
            <a:r>
              <a:rPr lang="en-US" dirty="0"/>
              <a:t> | </a:t>
            </a:r>
            <a:r>
              <a:rPr lang="en-US" dirty="0" err="1"/>
              <a:t>clientName</a:t>
            </a:r>
            <a:r>
              <a:rPr lang="en-US" dirty="0"/>
              <a:t> | </a:t>
            </a:r>
            <a:r>
              <a:rPr lang="en-US" dirty="0" err="1"/>
              <a:t>clientCountry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output snapshot will have the following columns:</a:t>
            </a:r>
          </a:p>
          <a:p>
            <a:endParaRPr lang="en-US" dirty="0"/>
          </a:p>
          <a:p>
            <a:r>
              <a:rPr lang="en-US" dirty="0" err="1"/>
              <a:t>scd_id</a:t>
            </a:r>
            <a:r>
              <a:rPr lang="en-US" dirty="0"/>
              <a:t> | </a:t>
            </a:r>
            <a:r>
              <a:rPr lang="en-US" dirty="0" err="1"/>
              <a:t>clientID</a:t>
            </a:r>
            <a:r>
              <a:rPr lang="en-US" dirty="0"/>
              <a:t> | </a:t>
            </a:r>
            <a:r>
              <a:rPr lang="en-US" dirty="0" err="1"/>
              <a:t>clientName</a:t>
            </a:r>
            <a:r>
              <a:rPr lang="en-US" dirty="0"/>
              <a:t> | </a:t>
            </a:r>
            <a:r>
              <a:rPr lang="en-US" dirty="0" err="1"/>
              <a:t>clientCountry</a:t>
            </a:r>
            <a:r>
              <a:rPr lang="en-US" dirty="0"/>
              <a:t> | </a:t>
            </a:r>
            <a:r>
              <a:rPr lang="en-US" dirty="0" err="1"/>
              <a:t>valid_from</a:t>
            </a:r>
            <a:r>
              <a:rPr lang="en-US" dirty="0"/>
              <a:t> | </a:t>
            </a:r>
            <a:r>
              <a:rPr lang="en-US" dirty="0" err="1"/>
              <a:t>valid_to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5E69D-CE26-59A2-62CE-7A6AE9C4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3" y="4137187"/>
            <a:ext cx="4147542" cy="217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7D707-25B0-F8CA-D74A-8B0B2B19A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4987D4-46F2-3D62-8949-8D220129EC5C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Data documentation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EC8CC-08BB-A0DB-BD00-A62EED2AFE37}"/>
              </a:ext>
            </a:extLst>
          </p:cNvPr>
          <p:cNvSpPr txBox="1"/>
          <p:nvPr/>
        </p:nvSpPr>
        <p:spPr>
          <a:xfrm>
            <a:off x="0" y="5323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dbt</a:t>
            </a:r>
            <a:r>
              <a:rPr lang="en-US" dirty="0"/>
              <a:t> generates a website with data documentation like it is shown below. Tables and columns descriptions are defined in YAML files like it is shown in the previous slide.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6DF1B5-52D7-E87D-1002-A404A8FE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25" y="1152682"/>
            <a:ext cx="11099549" cy="54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04B51-0840-7592-42D0-81D756F85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946BA2-5726-261E-0852-2F1AD84409C1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Data documentation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E8C71-B31D-2AB1-C54D-D01D0AE8D541}"/>
              </a:ext>
            </a:extLst>
          </p:cNvPr>
          <p:cNvSpPr txBox="1"/>
          <p:nvPr/>
        </p:nvSpPr>
        <p:spPr>
          <a:xfrm>
            <a:off x="0" y="53230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dbt</a:t>
            </a:r>
            <a:r>
              <a:rPr lang="en-US" dirty="0"/>
              <a:t> generates a website with data documentation like it is shown below.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C87E25-511A-2B3E-39A6-34600593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13" y="1199500"/>
            <a:ext cx="11036174" cy="540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0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7646A-8C09-C970-7177-42D906E52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162CC6-4A74-5249-51E6-69562DC5F668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Data documentation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4B1AD-BDB0-0997-DC11-5A38199859C9}"/>
              </a:ext>
            </a:extLst>
          </p:cNvPr>
          <p:cNvSpPr txBox="1"/>
          <p:nvPr/>
        </p:nvSpPr>
        <p:spPr>
          <a:xfrm>
            <a:off x="0" y="53230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run </a:t>
            </a:r>
            <a:r>
              <a:rPr lang="en-US" dirty="0" err="1"/>
              <a:t>dbt</a:t>
            </a:r>
            <a:r>
              <a:rPr lang="en-US" dirty="0"/>
              <a:t> in Airflow using cosmos then we will also see data lineage in an Airflow graph. If we click on a specific task we can see the code used for building a table and logs. In that Airflow graph we can have also other tasks than </a:t>
            </a:r>
            <a:r>
              <a:rPr lang="en-US" dirty="0" err="1"/>
              <a:t>dbt</a:t>
            </a:r>
            <a:r>
              <a:rPr lang="en-US" dirty="0"/>
              <a:t> transformations.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466192-5268-DDD7-45B9-EB330C1F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0795"/>
            <a:ext cx="12192000" cy="517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7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03206-D4DE-26A4-4D43-1BEAB9269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3EB654-6D13-1311-150E-3282A0C7B7E0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Specifying the target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5EB72-F7AE-3F46-B0F3-1E47B50378C8}"/>
              </a:ext>
            </a:extLst>
          </p:cNvPr>
          <p:cNvSpPr txBox="1"/>
          <p:nvPr/>
        </p:nvSpPr>
        <p:spPr>
          <a:xfrm>
            <a:off x="0" y="5323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dbt</a:t>
            </a:r>
            <a:r>
              <a:rPr lang="en-US" dirty="0"/>
              <a:t> we can easily define a location in a database our models will be built. We can specify different targets in the </a:t>
            </a:r>
            <a:r>
              <a:rPr lang="en-US" dirty="0" err="1"/>
              <a:t>profiles.yml</a:t>
            </a:r>
            <a:r>
              <a:rPr lang="en-US" dirty="0"/>
              <a:t> file.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CB6BE-2B6F-3B29-2077-334F9D0498D9}"/>
              </a:ext>
            </a:extLst>
          </p:cNvPr>
          <p:cNvSpPr txBox="1"/>
          <p:nvPr/>
        </p:nvSpPr>
        <p:spPr>
          <a:xfrm>
            <a:off x="0" y="1883121"/>
            <a:ext cx="7288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have for example two targets, ‘dev’ and ‘prod’. For each of them we are specifying database parameters where they will be saving data.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BA746E-A111-8632-3289-5F68B8ACB1C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88039" y="2206287"/>
            <a:ext cx="5251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491D73E-0FB1-ABCE-258F-23A31A35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94" y="1318653"/>
            <a:ext cx="3753374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4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EB96B-DBC0-0872-2625-C933B9720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2650C3-909D-5D80-F0A7-8E759BA42683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Specifying the target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B3B85-3D7A-971D-8929-DE8AA4A08990}"/>
              </a:ext>
            </a:extLst>
          </p:cNvPr>
          <p:cNvSpPr txBox="1"/>
          <p:nvPr/>
        </p:nvSpPr>
        <p:spPr>
          <a:xfrm>
            <a:off x="81481" y="1060185"/>
            <a:ext cx="488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in a Python script creating Airflow DAG we can specify which target we want to use: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4EF27-299E-1A37-079D-380BFDDA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45" y="909176"/>
            <a:ext cx="4553585" cy="56681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DE979D-40C3-0768-D0D8-21FE20105BE2}"/>
              </a:ext>
            </a:extLst>
          </p:cNvPr>
          <p:cNvSpPr/>
          <p:nvPr/>
        </p:nvSpPr>
        <p:spPr>
          <a:xfrm>
            <a:off x="6355533" y="1269401"/>
            <a:ext cx="4771176" cy="213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3CB2FD-DFF4-5CCA-CF67-A9E03C6899EF}"/>
              </a:ext>
            </a:extLst>
          </p:cNvPr>
          <p:cNvCxnSpPr>
            <a:stCxn id="9" idx="3"/>
          </p:cNvCxnSpPr>
          <p:nvPr/>
        </p:nvCxnSpPr>
        <p:spPr>
          <a:xfrm>
            <a:off x="4970352" y="1383351"/>
            <a:ext cx="1125648" cy="1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AFFF08-48A5-DF8D-A7CF-1963A744F989}"/>
              </a:ext>
            </a:extLst>
          </p:cNvPr>
          <p:cNvSpPr txBox="1"/>
          <p:nvPr/>
        </p:nvSpPr>
        <p:spPr>
          <a:xfrm>
            <a:off x="47975" y="4508626"/>
            <a:ext cx="488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which tables we want to build in that target: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4041D8-644B-138F-1607-E58817BA4DC7}"/>
              </a:ext>
            </a:extLst>
          </p:cNvPr>
          <p:cNvCxnSpPr/>
          <p:nvPr/>
        </p:nvCxnSpPr>
        <p:spPr>
          <a:xfrm>
            <a:off x="5097856" y="4693292"/>
            <a:ext cx="1125648" cy="1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BC6D68A-847F-E592-7A40-0A6AB2CEF5A6}"/>
              </a:ext>
            </a:extLst>
          </p:cNvPr>
          <p:cNvSpPr/>
          <p:nvPr/>
        </p:nvSpPr>
        <p:spPr>
          <a:xfrm>
            <a:off x="6355533" y="4508626"/>
            <a:ext cx="4835307" cy="47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5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99668-8CD2-3BAD-BBB2-E66D7E016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360EA-86B2-AB2E-0579-2F39A9213C3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dbt_project.yml</a:t>
            </a:r>
            <a:endParaRPr lang="en-US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F3DD5-B910-9D3E-4D85-8CA9F819E51C}"/>
              </a:ext>
            </a:extLst>
          </p:cNvPr>
          <p:cNvSpPr txBox="1"/>
          <p:nvPr/>
        </p:nvSpPr>
        <p:spPr>
          <a:xfrm>
            <a:off x="0" y="543626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dirty="0" err="1"/>
              <a:t>dbt_project.yml</a:t>
            </a:r>
            <a:r>
              <a:rPr lang="en-US" dirty="0"/>
              <a:t> file we are specifying our </a:t>
            </a:r>
            <a:r>
              <a:rPr lang="en-US" dirty="0" err="1"/>
              <a:t>dbt</a:t>
            </a:r>
            <a:r>
              <a:rPr lang="en-US" dirty="0"/>
              <a:t> project configuration. </a:t>
            </a:r>
          </a:p>
          <a:p>
            <a:endParaRPr lang="en-US" dirty="0"/>
          </a:p>
          <a:p>
            <a:r>
              <a:rPr lang="en-US" dirty="0"/>
              <a:t>For example we might create models in different folders and in the </a:t>
            </a:r>
            <a:r>
              <a:rPr lang="en-US" dirty="0" err="1"/>
              <a:t>dbt_project.yml</a:t>
            </a:r>
            <a:r>
              <a:rPr lang="en-US" dirty="0"/>
              <a:t> we are specifying where those models will be saved in the database (in which database and schema) and how they will be materialized (we can create a view or a table).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94547-7C8A-FB0A-7CA4-987BECA42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70" y="3103490"/>
            <a:ext cx="1638529" cy="2114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0A0D6A-21AD-7BC6-8304-892EAE9E8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221" y="3160648"/>
            <a:ext cx="5906324" cy="2057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26E37E-A87E-18D6-703E-6A742C7EADB5}"/>
              </a:ext>
            </a:extLst>
          </p:cNvPr>
          <p:cNvSpPr txBox="1"/>
          <p:nvPr/>
        </p:nvSpPr>
        <p:spPr>
          <a:xfrm>
            <a:off x="318744" y="2307756"/>
            <a:ext cx="2299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dbt</a:t>
            </a:r>
            <a:r>
              <a:rPr lang="en-US" dirty="0"/>
              <a:t> models structure in a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04FBA-9C29-EE96-87B2-692B53F654FD}"/>
              </a:ext>
            </a:extLst>
          </p:cNvPr>
          <p:cNvSpPr txBox="1"/>
          <p:nvPr/>
        </p:nvSpPr>
        <p:spPr>
          <a:xfrm>
            <a:off x="5756496" y="2584755"/>
            <a:ext cx="229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dbt_project.yml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6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700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RWS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Marcin Bułka</dc:creator>
  <cp:lastModifiedBy>Marcin Bułka</cp:lastModifiedBy>
  <cp:revision>30</cp:revision>
  <dcterms:created xsi:type="dcterms:W3CDTF">2025-05-28T11:12:09Z</dcterms:created>
  <dcterms:modified xsi:type="dcterms:W3CDTF">2025-06-07T15:48:41Z</dcterms:modified>
</cp:coreProperties>
</file>