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964" autoAdjust="0"/>
  </p:normalViewPr>
  <p:slideViewPr>
    <p:cSldViewPr snapToGrid="0">
      <p:cViewPr varScale="1">
        <p:scale>
          <a:sx n="106" d="100"/>
          <a:sy n="106" d="100"/>
        </p:scale>
        <p:origin x="75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00A5-5A69-2922-A58A-D0C1A76E79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D60A82-A09F-274D-BD6D-65329EA5AD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592A42-AD85-D732-2559-247FC46244BB}"/>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5" name="Footer Placeholder 4">
            <a:extLst>
              <a:ext uri="{FF2B5EF4-FFF2-40B4-BE49-F238E27FC236}">
                <a16:creationId xmlns:a16="http://schemas.microsoft.com/office/drawing/2014/main" id="{936A2CD9-276D-0972-219A-1738E45FD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5C12CD-9F27-8AC6-263E-60A366C37411}"/>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3545751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043D-4E29-D2ED-F56C-3FD206FCB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AD90C9-DA79-265A-8D96-BCACF372A8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1ACF5A-909A-1990-F4A0-BDFACCCEC2F7}"/>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5" name="Footer Placeholder 4">
            <a:extLst>
              <a:ext uri="{FF2B5EF4-FFF2-40B4-BE49-F238E27FC236}">
                <a16:creationId xmlns:a16="http://schemas.microsoft.com/office/drawing/2014/main" id="{8E6DCB66-55AA-A985-8F92-A70D88C71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A1B4A9-7D1D-B40A-FA3B-573F7500CA92}"/>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53972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C123D2-8811-49DE-FF50-5E88E5D1D0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C0A1A11-0EA4-D625-64CA-1D777ADE58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4C928-6FCA-0E78-BE9F-8FC2480E1EB5}"/>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5" name="Footer Placeholder 4">
            <a:extLst>
              <a:ext uri="{FF2B5EF4-FFF2-40B4-BE49-F238E27FC236}">
                <a16:creationId xmlns:a16="http://schemas.microsoft.com/office/drawing/2014/main" id="{24D5A82C-A6C9-BC4B-690F-5B372CAEB3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A48237-AC0B-8226-6401-2183BA251852}"/>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365648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C05FC-57C2-8923-E430-C93F9567D3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C2CABA-41D5-1153-0FD4-03BE304F36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ED26FA-8BEA-D2A1-0484-BF5A226167DB}"/>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5" name="Footer Placeholder 4">
            <a:extLst>
              <a:ext uri="{FF2B5EF4-FFF2-40B4-BE49-F238E27FC236}">
                <a16:creationId xmlns:a16="http://schemas.microsoft.com/office/drawing/2014/main" id="{4B858A41-765E-3645-D37E-C0DFDE4F6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3B3960-5AE7-489A-8734-49A5A6ABA9CD}"/>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4855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8C27F-1FA5-C1B7-327A-14D0129018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B16504-1347-84AE-0EE7-52EB280381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FDF41-45C1-E229-51E9-40EC106552B1}"/>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5" name="Footer Placeholder 4">
            <a:extLst>
              <a:ext uri="{FF2B5EF4-FFF2-40B4-BE49-F238E27FC236}">
                <a16:creationId xmlns:a16="http://schemas.microsoft.com/office/drawing/2014/main" id="{6955DCA3-6295-4BCA-2579-B5FCAB5950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B2B81-51C3-A17E-DB74-05972A5E3749}"/>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61209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70FA-FE88-8237-6B69-E54D17E9ED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CBE227-CF7F-25F4-B657-50976D2F7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85FD5-B670-EE39-DEAD-940E559B2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32CA6AA-322D-0E02-C87C-AE8F29D716D1}"/>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6" name="Footer Placeholder 5">
            <a:extLst>
              <a:ext uri="{FF2B5EF4-FFF2-40B4-BE49-F238E27FC236}">
                <a16:creationId xmlns:a16="http://schemas.microsoft.com/office/drawing/2014/main" id="{BB53D68D-F269-9EBF-76EB-7C66058A36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FEB6C5-209D-5541-6797-0426C3A74219}"/>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400173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FBFC-17E6-D774-0011-E4E192B0B0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61E653-64F7-35C0-6A04-733FA33A5E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11734E-4630-E88E-15A4-981DB182E7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B2EDD4-4B0F-C079-9436-128870F840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D7B578-7A25-9791-58BE-49B71657C8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3CA05D-A3A3-FA2C-4197-E2BB684EF865}"/>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8" name="Footer Placeholder 7">
            <a:extLst>
              <a:ext uri="{FF2B5EF4-FFF2-40B4-BE49-F238E27FC236}">
                <a16:creationId xmlns:a16="http://schemas.microsoft.com/office/drawing/2014/main" id="{593EEBBA-ACF8-AE95-4607-36333BDDE1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660805-4D76-2C1B-C960-FA01C639C893}"/>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4022824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4F9AE-FD84-0E76-3A5E-871AEA6A24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25DA26-0920-D3E6-77D0-539FA89AEE5A}"/>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4" name="Footer Placeholder 3">
            <a:extLst>
              <a:ext uri="{FF2B5EF4-FFF2-40B4-BE49-F238E27FC236}">
                <a16:creationId xmlns:a16="http://schemas.microsoft.com/office/drawing/2014/main" id="{7C3BDF47-F852-2C7D-0251-6366F84E02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3236B0-9A4C-E48B-EFC3-3091484D77FA}"/>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2141719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0A3C75-0061-DC2A-C7DE-5601270B29FB}"/>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3" name="Footer Placeholder 2">
            <a:extLst>
              <a:ext uri="{FF2B5EF4-FFF2-40B4-BE49-F238E27FC236}">
                <a16:creationId xmlns:a16="http://schemas.microsoft.com/office/drawing/2014/main" id="{9D818FA7-2695-8387-8271-737F69E73CA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2AE6D0-E624-C0D2-C608-34802A96549B}"/>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916862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C54E-11E5-4CE7-0532-CAD5F94BC9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3424CE-C7CB-D6A2-8187-7C3FD1F366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C202AE-3D99-4122-A5C9-482921298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B2F737-2015-88B4-B7F1-A94BEFECD86D}"/>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6" name="Footer Placeholder 5">
            <a:extLst>
              <a:ext uri="{FF2B5EF4-FFF2-40B4-BE49-F238E27FC236}">
                <a16:creationId xmlns:a16="http://schemas.microsoft.com/office/drawing/2014/main" id="{930880B1-0DDD-6F2C-D85A-16B734191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3C3EF7-ADCF-DA32-C879-35DC2871E311}"/>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431988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9A45D-F0BD-956A-0DF9-A740F2A0AF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474EE-8F9A-CB4A-9F78-692B35F312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40EA24-DC25-90C2-1153-41BE9BA42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77A0F8-43DF-CBCE-911D-6E84431B217F}"/>
              </a:ext>
            </a:extLst>
          </p:cNvPr>
          <p:cNvSpPr>
            <a:spLocks noGrp="1"/>
          </p:cNvSpPr>
          <p:nvPr>
            <p:ph type="dt" sz="half" idx="10"/>
          </p:nvPr>
        </p:nvSpPr>
        <p:spPr/>
        <p:txBody>
          <a:bodyPr/>
          <a:lstStyle/>
          <a:p>
            <a:fld id="{0B7A1F37-4AA3-49E9-890E-6FDF3557FA31}" type="datetimeFigureOut">
              <a:rPr lang="en-US" smtClean="0"/>
              <a:t>6/1/2025</a:t>
            </a:fld>
            <a:endParaRPr lang="en-US"/>
          </a:p>
        </p:txBody>
      </p:sp>
      <p:sp>
        <p:nvSpPr>
          <p:cNvPr id="6" name="Footer Placeholder 5">
            <a:extLst>
              <a:ext uri="{FF2B5EF4-FFF2-40B4-BE49-F238E27FC236}">
                <a16:creationId xmlns:a16="http://schemas.microsoft.com/office/drawing/2014/main" id="{2D93CB3B-59D5-9E8C-EA93-BAEA5F80F9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6B3138-C5D9-A00A-BE05-7FD3BE088AFC}"/>
              </a:ext>
            </a:extLst>
          </p:cNvPr>
          <p:cNvSpPr>
            <a:spLocks noGrp="1"/>
          </p:cNvSpPr>
          <p:nvPr>
            <p:ph type="sldNum" sz="quarter" idx="12"/>
          </p:nvPr>
        </p:nvSpPr>
        <p:spPr/>
        <p:txBody>
          <a:bodyPr/>
          <a:lstStyle/>
          <a:p>
            <a:fld id="{6D9A4DFE-EF3B-4289-83A6-13402AE85A5F}" type="slidenum">
              <a:rPr lang="en-US" smtClean="0"/>
              <a:t>‹#›</a:t>
            </a:fld>
            <a:endParaRPr lang="en-US"/>
          </a:p>
        </p:txBody>
      </p:sp>
    </p:spTree>
    <p:extLst>
      <p:ext uri="{BB962C8B-B14F-4D97-AF65-F5344CB8AC3E}">
        <p14:creationId xmlns:p14="http://schemas.microsoft.com/office/powerpoint/2010/main" val="594544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E49B85-BB50-996C-37A2-D54DB5D64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2E1C852-1875-AACA-C41C-E32BCB52BB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DB7B4A-F3A5-0CC9-D39F-993FEE98D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7A1F37-4AA3-49E9-890E-6FDF3557FA31}" type="datetimeFigureOut">
              <a:rPr lang="en-US" smtClean="0"/>
              <a:t>6/1/2025</a:t>
            </a:fld>
            <a:endParaRPr lang="en-US"/>
          </a:p>
        </p:txBody>
      </p:sp>
      <p:sp>
        <p:nvSpPr>
          <p:cNvPr id="5" name="Footer Placeholder 4">
            <a:extLst>
              <a:ext uri="{FF2B5EF4-FFF2-40B4-BE49-F238E27FC236}">
                <a16:creationId xmlns:a16="http://schemas.microsoft.com/office/drawing/2014/main" id="{F5DCF5D2-5629-8577-F090-4F9BC2D350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B42DF60-8622-E92C-0278-B547B71CC7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9A4DFE-EF3B-4289-83A6-13402AE85A5F}" type="slidenum">
              <a:rPr lang="en-US" smtClean="0"/>
              <a:t>‹#›</a:t>
            </a:fld>
            <a:endParaRPr lang="en-US"/>
          </a:p>
        </p:txBody>
      </p:sp>
    </p:spTree>
    <p:extLst>
      <p:ext uri="{BB962C8B-B14F-4D97-AF65-F5344CB8AC3E}">
        <p14:creationId xmlns:p14="http://schemas.microsoft.com/office/powerpoint/2010/main" val="2620993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png"/><Relationship Id="rId7"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bulka4/azure_terraform" TargetMode="External"/><Relationship Id="rId2" Type="http://schemas.openxmlformats.org/officeDocument/2006/relationships/hyperlink" Target="https://github.com/bulka4/airflow_docker" TargetMode="External"/><Relationship Id="rId1" Type="http://schemas.openxmlformats.org/officeDocument/2006/relationships/slideLayout" Target="../slideLayouts/slideLayout1.xml"/><Relationship Id="rId4" Type="http://schemas.openxmlformats.org/officeDocument/2006/relationships/hyperlink" Target="https://github.com/bulka4/data_lake_data_ingestion"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8C831E-CF3D-BD20-B4E5-1D8F94544C05}"/>
              </a:ext>
            </a:extLst>
          </p:cNvPr>
          <p:cNvSpPr txBox="1"/>
          <p:nvPr/>
        </p:nvSpPr>
        <p:spPr>
          <a:xfrm>
            <a:off x="0" y="0"/>
            <a:ext cx="12192000" cy="477054"/>
          </a:xfrm>
          <a:prstGeom prst="rect">
            <a:avLst/>
          </a:prstGeom>
          <a:noFill/>
        </p:spPr>
        <p:txBody>
          <a:bodyPr wrap="square" rtlCol="0">
            <a:spAutoFit/>
          </a:bodyPr>
          <a:lstStyle/>
          <a:p>
            <a:pPr algn="ctr"/>
            <a:r>
              <a:rPr lang="en-US" sz="2500" b="1" dirty="0"/>
              <a:t>Introduction</a:t>
            </a:r>
          </a:p>
        </p:txBody>
      </p:sp>
      <p:sp>
        <p:nvSpPr>
          <p:cNvPr id="5" name="TextBox 4">
            <a:extLst>
              <a:ext uri="{FF2B5EF4-FFF2-40B4-BE49-F238E27FC236}">
                <a16:creationId xmlns:a16="http://schemas.microsoft.com/office/drawing/2014/main" id="{F4A87821-C7C2-AAC1-18A7-D8FE3E973163}"/>
              </a:ext>
            </a:extLst>
          </p:cNvPr>
          <p:cNvSpPr txBox="1"/>
          <p:nvPr/>
        </p:nvSpPr>
        <p:spPr>
          <a:xfrm>
            <a:off x="0" y="986828"/>
            <a:ext cx="12191999" cy="369332"/>
          </a:xfrm>
          <a:prstGeom prst="rect">
            <a:avLst/>
          </a:prstGeom>
          <a:noFill/>
        </p:spPr>
        <p:txBody>
          <a:bodyPr wrap="square" rtlCol="0">
            <a:spAutoFit/>
          </a:bodyPr>
          <a:lstStyle/>
          <a:p>
            <a:r>
              <a:rPr lang="en-US" dirty="0"/>
              <a:t>We will be using Airflow for ingesting data from a MS SQL </a:t>
            </a:r>
            <a:r>
              <a:rPr lang="en-US" dirty="0" err="1"/>
              <a:t>db</a:t>
            </a:r>
            <a:r>
              <a:rPr lang="en-US" dirty="0"/>
              <a:t> into an Azure Data </a:t>
            </a:r>
            <a:r>
              <a:rPr lang="en-US"/>
              <a:t>Lake.</a:t>
            </a:r>
            <a:endParaRPr lang="en-US" dirty="0"/>
          </a:p>
        </p:txBody>
      </p:sp>
      <p:pic>
        <p:nvPicPr>
          <p:cNvPr id="9" name="Picture 8">
            <a:extLst>
              <a:ext uri="{FF2B5EF4-FFF2-40B4-BE49-F238E27FC236}">
                <a16:creationId xmlns:a16="http://schemas.microsoft.com/office/drawing/2014/main" id="{421DD344-6473-F385-B17D-D81BDC834B5D}"/>
              </a:ext>
            </a:extLst>
          </p:cNvPr>
          <p:cNvPicPr>
            <a:picLocks noChangeAspect="1"/>
          </p:cNvPicPr>
          <p:nvPr/>
        </p:nvPicPr>
        <p:blipFill>
          <a:blip r:embed="rId2"/>
          <a:stretch>
            <a:fillRect/>
          </a:stretch>
        </p:blipFill>
        <p:spPr>
          <a:xfrm>
            <a:off x="4735242" y="3965118"/>
            <a:ext cx="2076740" cy="781159"/>
          </a:xfrm>
          <a:prstGeom prst="rect">
            <a:avLst/>
          </a:prstGeom>
        </p:spPr>
      </p:pic>
      <p:pic>
        <p:nvPicPr>
          <p:cNvPr id="13" name="Picture 12">
            <a:extLst>
              <a:ext uri="{FF2B5EF4-FFF2-40B4-BE49-F238E27FC236}">
                <a16:creationId xmlns:a16="http://schemas.microsoft.com/office/drawing/2014/main" id="{03143393-6C49-44E3-71A3-0338B1051382}"/>
              </a:ext>
            </a:extLst>
          </p:cNvPr>
          <p:cNvPicPr>
            <a:picLocks noChangeAspect="1"/>
          </p:cNvPicPr>
          <p:nvPr/>
        </p:nvPicPr>
        <p:blipFill>
          <a:blip r:embed="rId3"/>
          <a:stretch>
            <a:fillRect/>
          </a:stretch>
        </p:blipFill>
        <p:spPr>
          <a:xfrm>
            <a:off x="8159509" y="2189168"/>
            <a:ext cx="2209725" cy="902470"/>
          </a:xfrm>
          <a:prstGeom prst="rect">
            <a:avLst/>
          </a:prstGeom>
        </p:spPr>
      </p:pic>
      <p:pic>
        <p:nvPicPr>
          <p:cNvPr id="15" name="Picture 14">
            <a:extLst>
              <a:ext uri="{FF2B5EF4-FFF2-40B4-BE49-F238E27FC236}">
                <a16:creationId xmlns:a16="http://schemas.microsoft.com/office/drawing/2014/main" id="{7F26AF8D-CACC-F394-B7A5-168FC945803B}"/>
              </a:ext>
            </a:extLst>
          </p:cNvPr>
          <p:cNvPicPr>
            <a:picLocks noChangeAspect="1"/>
          </p:cNvPicPr>
          <p:nvPr/>
        </p:nvPicPr>
        <p:blipFill>
          <a:blip r:embed="rId4"/>
          <a:stretch>
            <a:fillRect/>
          </a:stretch>
        </p:blipFill>
        <p:spPr>
          <a:xfrm>
            <a:off x="7572377" y="4580896"/>
            <a:ext cx="2242938" cy="964159"/>
          </a:xfrm>
          <a:prstGeom prst="rect">
            <a:avLst/>
          </a:prstGeom>
        </p:spPr>
      </p:pic>
      <p:pic>
        <p:nvPicPr>
          <p:cNvPr id="17" name="Picture 16">
            <a:extLst>
              <a:ext uri="{FF2B5EF4-FFF2-40B4-BE49-F238E27FC236}">
                <a16:creationId xmlns:a16="http://schemas.microsoft.com/office/drawing/2014/main" id="{46143162-BE78-5789-DCD9-D22AEB730FA8}"/>
              </a:ext>
            </a:extLst>
          </p:cNvPr>
          <p:cNvPicPr>
            <a:picLocks noChangeAspect="1"/>
          </p:cNvPicPr>
          <p:nvPr/>
        </p:nvPicPr>
        <p:blipFill>
          <a:blip r:embed="rId5"/>
          <a:stretch>
            <a:fillRect/>
          </a:stretch>
        </p:blipFill>
        <p:spPr>
          <a:xfrm>
            <a:off x="2085033" y="4219896"/>
            <a:ext cx="1695687" cy="1686160"/>
          </a:xfrm>
          <a:prstGeom prst="rect">
            <a:avLst/>
          </a:prstGeom>
        </p:spPr>
      </p:pic>
      <p:cxnSp>
        <p:nvCxnSpPr>
          <p:cNvPr id="19" name="Straight Arrow Connector 18">
            <a:extLst>
              <a:ext uri="{FF2B5EF4-FFF2-40B4-BE49-F238E27FC236}">
                <a16:creationId xmlns:a16="http://schemas.microsoft.com/office/drawing/2014/main" id="{A8B66C11-4EBC-ACCA-B7F9-A427E218890E}"/>
              </a:ext>
            </a:extLst>
          </p:cNvPr>
          <p:cNvCxnSpPr>
            <a:stCxn id="17" idx="3"/>
            <a:endCxn id="15" idx="1"/>
          </p:cNvCxnSpPr>
          <p:nvPr/>
        </p:nvCxnSpPr>
        <p:spPr>
          <a:xfrm>
            <a:off x="3780720" y="5062976"/>
            <a:ext cx="3791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353520BF-EAAC-1889-F00C-E17544A61CF3}"/>
              </a:ext>
            </a:extLst>
          </p:cNvPr>
          <p:cNvSpPr/>
          <p:nvPr/>
        </p:nvSpPr>
        <p:spPr>
          <a:xfrm>
            <a:off x="1822763" y="3287234"/>
            <a:ext cx="8546471" cy="30917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9437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67D46-4BEF-7F21-55A4-DA739DD5101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AC7A319-A061-687E-CEC7-4A6B16AADF6C}"/>
              </a:ext>
            </a:extLst>
          </p:cNvPr>
          <p:cNvSpPr txBox="1"/>
          <p:nvPr/>
        </p:nvSpPr>
        <p:spPr>
          <a:xfrm>
            <a:off x="0" y="0"/>
            <a:ext cx="12192000" cy="477054"/>
          </a:xfrm>
          <a:prstGeom prst="rect">
            <a:avLst/>
          </a:prstGeom>
          <a:noFill/>
        </p:spPr>
        <p:txBody>
          <a:bodyPr wrap="square" rtlCol="0">
            <a:spAutoFit/>
          </a:bodyPr>
          <a:lstStyle/>
          <a:p>
            <a:pPr algn="ctr"/>
            <a:r>
              <a:rPr lang="en-US" sz="2500" b="1" dirty="0"/>
              <a:t>Incremental load</a:t>
            </a:r>
          </a:p>
        </p:txBody>
      </p:sp>
      <p:sp>
        <p:nvSpPr>
          <p:cNvPr id="7" name="TextBox 6">
            <a:extLst>
              <a:ext uri="{FF2B5EF4-FFF2-40B4-BE49-F238E27FC236}">
                <a16:creationId xmlns:a16="http://schemas.microsoft.com/office/drawing/2014/main" id="{5E7FE14F-85BC-28DB-D289-8E3FBC0CBCFF}"/>
              </a:ext>
            </a:extLst>
          </p:cNvPr>
          <p:cNvSpPr txBox="1"/>
          <p:nvPr/>
        </p:nvSpPr>
        <p:spPr>
          <a:xfrm>
            <a:off x="190121" y="4765338"/>
            <a:ext cx="4774640" cy="1754326"/>
          </a:xfrm>
          <a:prstGeom prst="rect">
            <a:avLst/>
          </a:prstGeom>
          <a:noFill/>
          <a:ln>
            <a:solidFill>
              <a:schemeClr val="accent1"/>
            </a:solidFill>
          </a:ln>
        </p:spPr>
        <p:txBody>
          <a:bodyPr wrap="none" rtlCol="0">
            <a:spAutoFit/>
          </a:bodyPr>
          <a:lstStyle/>
          <a:p>
            <a:r>
              <a:rPr lang="en-US" dirty="0"/>
              <a:t>Table2_changes</a:t>
            </a:r>
          </a:p>
          <a:p>
            <a:r>
              <a:rPr lang="en-US" dirty="0"/>
              <a:t>ID | </a:t>
            </a:r>
            <a:r>
              <a:rPr lang="en-US" dirty="0" err="1"/>
              <a:t>dim_col</a:t>
            </a:r>
            <a:r>
              <a:rPr lang="en-US" dirty="0"/>
              <a:t> | measure | deleted | </a:t>
            </a:r>
            <a:r>
              <a:rPr lang="en-US" dirty="0" err="1"/>
              <a:t>date_created</a:t>
            </a:r>
            <a:endParaRPr lang="en-US" dirty="0"/>
          </a:p>
          <a:p>
            <a:endParaRPr lang="en-US" dirty="0"/>
          </a:p>
          <a:p>
            <a:r>
              <a:rPr lang="en-US" dirty="0"/>
              <a:t>1 | 1 | 1 | 1 | date3</a:t>
            </a:r>
          </a:p>
          <a:p>
            <a:r>
              <a:rPr lang="en-US" dirty="0"/>
              <a:t>2 | 22 | 22 | 0 | date3</a:t>
            </a:r>
          </a:p>
          <a:p>
            <a:r>
              <a:rPr lang="en-US" dirty="0"/>
              <a:t>3 | 3 | 3 | 0 | date3</a:t>
            </a:r>
          </a:p>
        </p:txBody>
      </p:sp>
      <p:pic>
        <p:nvPicPr>
          <p:cNvPr id="3" name="Picture 2">
            <a:extLst>
              <a:ext uri="{FF2B5EF4-FFF2-40B4-BE49-F238E27FC236}">
                <a16:creationId xmlns:a16="http://schemas.microsoft.com/office/drawing/2014/main" id="{C7256A6B-0B33-51D7-13D5-3F61B21A4BD0}"/>
              </a:ext>
            </a:extLst>
          </p:cNvPr>
          <p:cNvPicPr>
            <a:picLocks noChangeAspect="1"/>
          </p:cNvPicPr>
          <p:nvPr/>
        </p:nvPicPr>
        <p:blipFill>
          <a:blip r:embed="rId2"/>
          <a:stretch>
            <a:fillRect/>
          </a:stretch>
        </p:blipFill>
        <p:spPr>
          <a:xfrm>
            <a:off x="282543" y="3504883"/>
            <a:ext cx="1061800" cy="1055834"/>
          </a:xfrm>
          <a:prstGeom prst="rect">
            <a:avLst/>
          </a:prstGeom>
        </p:spPr>
      </p:pic>
      <p:sp>
        <p:nvSpPr>
          <p:cNvPr id="2" name="TextBox 1">
            <a:extLst>
              <a:ext uri="{FF2B5EF4-FFF2-40B4-BE49-F238E27FC236}">
                <a16:creationId xmlns:a16="http://schemas.microsoft.com/office/drawing/2014/main" id="{883D5453-CB8C-8B00-6A30-52735467CC3C}"/>
              </a:ext>
            </a:extLst>
          </p:cNvPr>
          <p:cNvSpPr txBox="1"/>
          <p:nvPr/>
        </p:nvSpPr>
        <p:spPr>
          <a:xfrm>
            <a:off x="210384" y="1822934"/>
            <a:ext cx="2387257" cy="1477328"/>
          </a:xfrm>
          <a:prstGeom prst="rect">
            <a:avLst/>
          </a:prstGeom>
          <a:noFill/>
          <a:ln>
            <a:solidFill>
              <a:schemeClr val="accent1"/>
            </a:solidFill>
          </a:ln>
        </p:spPr>
        <p:txBody>
          <a:bodyPr wrap="none" rtlCol="0">
            <a:spAutoFit/>
          </a:bodyPr>
          <a:lstStyle/>
          <a:p>
            <a:r>
              <a:rPr lang="en-US" dirty="0"/>
              <a:t>Table2</a:t>
            </a:r>
          </a:p>
          <a:p>
            <a:r>
              <a:rPr lang="en-US" dirty="0"/>
              <a:t>ID | </a:t>
            </a:r>
            <a:r>
              <a:rPr lang="en-US" dirty="0" err="1"/>
              <a:t>dim_col</a:t>
            </a:r>
            <a:r>
              <a:rPr lang="en-US" dirty="0"/>
              <a:t> | measure</a:t>
            </a:r>
          </a:p>
          <a:p>
            <a:endParaRPr lang="en-US" dirty="0"/>
          </a:p>
          <a:p>
            <a:r>
              <a:rPr lang="en-US" dirty="0"/>
              <a:t>1 | 1 | 1</a:t>
            </a:r>
          </a:p>
          <a:p>
            <a:r>
              <a:rPr lang="en-US" dirty="0"/>
              <a:t>2 | 2 | 2</a:t>
            </a:r>
          </a:p>
        </p:txBody>
      </p:sp>
      <p:pic>
        <p:nvPicPr>
          <p:cNvPr id="5" name="Picture 4">
            <a:extLst>
              <a:ext uri="{FF2B5EF4-FFF2-40B4-BE49-F238E27FC236}">
                <a16:creationId xmlns:a16="http://schemas.microsoft.com/office/drawing/2014/main" id="{0D0DD3D5-58CA-B6EC-4198-70DE96958336}"/>
              </a:ext>
            </a:extLst>
          </p:cNvPr>
          <p:cNvPicPr>
            <a:picLocks noChangeAspect="1"/>
          </p:cNvPicPr>
          <p:nvPr/>
        </p:nvPicPr>
        <p:blipFill>
          <a:blip r:embed="rId3"/>
          <a:stretch>
            <a:fillRect/>
          </a:stretch>
        </p:blipFill>
        <p:spPr>
          <a:xfrm>
            <a:off x="282543" y="601504"/>
            <a:ext cx="2242938" cy="964159"/>
          </a:xfrm>
          <a:prstGeom prst="rect">
            <a:avLst/>
          </a:prstGeom>
        </p:spPr>
      </p:pic>
      <p:cxnSp>
        <p:nvCxnSpPr>
          <p:cNvPr id="9" name="Straight Arrow Connector 8">
            <a:extLst>
              <a:ext uri="{FF2B5EF4-FFF2-40B4-BE49-F238E27FC236}">
                <a16:creationId xmlns:a16="http://schemas.microsoft.com/office/drawing/2014/main" id="{06A8B6F1-9FC7-56F0-E2C2-3A2A461A1F07}"/>
              </a:ext>
            </a:extLst>
          </p:cNvPr>
          <p:cNvCxnSpPr>
            <a:cxnSpLocks/>
            <a:stCxn id="2" idx="3"/>
            <a:endCxn id="13" idx="1"/>
          </p:cNvCxnSpPr>
          <p:nvPr/>
        </p:nvCxnSpPr>
        <p:spPr>
          <a:xfrm>
            <a:off x="2597641" y="2561598"/>
            <a:ext cx="3204460" cy="5480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EA06135-D469-12BB-CC48-FB0B73E701CC}"/>
              </a:ext>
            </a:extLst>
          </p:cNvPr>
          <p:cNvCxnSpPr>
            <a:cxnSpLocks/>
            <a:stCxn id="7" idx="3"/>
            <a:endCxn id="13" idx="1"/>
          </p:cNvCxnSpPr>
          <p:nvPr/>
        </p:nvCxnSpPr>
        <p:spPr>
          <a:xfrm flipV="1">
            <a:off x="4964761" y="3109614"/>
            <a:ext cx="837340" cy="25328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71B3AC5-19BE-6791-2CB5-BDFDFD667F6B}"/>
              </a:ext>
            </a:extLst>
          </p:cNvPr>
          <p:cNvSpPr txBox="1"/>
          <p:nvPr/>
        </p:nvSpPr>
        <p:spPr>
          <a:xfrm>
            <a:off x="4188297" y="3241688"/>
            <a:ext cx="1236942" cy="369332"/>
          </a:xfrm>
          <a:prstGeom prst="rect">
            <a:avLst/>
          </a:prstGeom>
          <a:noFill/>
        </p:spPr>
        <p:txBody>
          <a:bodyPr wrap="none" rtlCol="0">
            <a:spAutoFit/>
          </a:bodyPr>
          <a:lstStyle/>
          <a:p>
            <a:r>
              <a:rPr lang="en-US" dirty="0"/>
              <a:t>Join tables</a:t>
            </a:r>
          </a:p>
        </p:txBody>
      </p:sp>
      <p:sp>
        <p:nvSpPr>
          <p:cNvPr id="13" name="TextBox 12">
            <a:extLst>
              <a:ext uri="{FF2B5EF4-FFF2-40B4-BE49-F238E27FC236}">
                <a16:creationId xmlns:a16="http://schemas.microsoft.com/office/drawing/2014/main" id="{FAF39A9C-02E4-5BF6-6A7F-5D450686E528}"/>
              </a:ext>
            </a:extLst>
          </p:cNvPr>
          <p:cNvSpPr txBox="1"/>
          <p:nvPr/>
        </p:nvSpPr>
        <p:spPr>
          <a:xfrm>
            <a:off x="5802101" y="2232451"/>
            <a:ext cx="3410421" cy="1754326"/>
          </a:xfrm>
          <a:prstGeom prst="rect">
            <a:avLst/>
          </a:prstGeom>
          <a:noFill/>
          <a:ln>
            <a:solidFill>
              <a:schemeClr val="accent1"/>
            </a:solidFill>
          </a:ln>
        </p:spPr>
        <p:txBody>
          <a:bodyPr wrap="none" rtlCol="0">
            <a:spAutoFit/>
          </a:bodyPr>
          <a:lstStyle/>
          <a:p>
            <a:r>
              <a:rPr lang="en-US" dirty="0"/>
              <a:t>Table2_changes</a:t>
            </a:r>
          </a:p>
          <a:p>
            <a:r>
              <a:rPr lang="en-US" dirty="0"/>
              <a:t>ID | </a:t>
            </a:r>
            <a:r>
              <a:rPr lang="en-US" dirty="0" err="1"/>
              <a:t>dim_col</a:t>
            </a:r>
            <a:r>
              <a:rPr lang="en-US" dirty="0"/>
              <a:t> | measure | deleted</a:t>
            </a:r>
          </a:p>
          <a:p>
            <a:endParaRPr lang="en-US" dirty="0"/>
          </a:p>
          <a:p>
            <a:r>
              <a:rPr lang="en-US" dirty="0"/>
              <a:t>1 | 1 | 1 | 1</a:t>
            </a:r>
          </a:p>
          <a:p>
            <a:r>
              <a:rPr lang="en-US" dirty="0"/>
              <a:t>2 | 22 | 22 | 0 </a:t>
            </a:r>
          </a:p>
          <a:p>
            <a:r>
              <a:rPr lang="en-US" dirty="0"/>
              <a:t>3 | 3 | 3 | 0</a:t>
            </a:r>
          </a:p>
        </p:txBody>
      </p:sp>
      <p:sp>
        <p:nvSpPr>
          <p:cNvPr id="16" name="TextBox 15">
            <a:extLst>
              <a:ext uri="{FF2B5EF4-FFF2-40B4-BE49-F238E27FC236}">
                <a16:creationId xmlns:a16="http://schemas.microsoft.com/office/drawing/2014/main" id="{84A15535-7094-F8A0-D0E4-F5D55DB40461}"/>
              </a:ext>
            </a:extLst>
          </p:cNvPr>
          <p:cNvSpPr txBox="1"/>
          <p:nvPr/>
        </p:nvSpPr>
        <p:spPr>
          <a:xfrm>
            <a:off x="9695739" y="2376932"/>
            <a:ext cx="2496261" cy="1477328"/>
          </a:xfrm>
          <a:prstGeom prst="rect">
            <a:avLst/>
          </a:prstGeom>
          <a:noFill/>
          <a:ln>
            <a:solidFill>
              <a:schemeClr val="accent1"/>
            </a:solidFill>
          </a:ln>
        </p:spPr>
        <p:txBody>
          <a:bodyPr wrap="none" rtlCol="0">
            <a:spAutoFit/>
          </a:bodyPr>
          <a:lstStyle/>
          <a:p>
            <a:r>
              <a:rPr lang="en-US" dirty="0"/>
              <a:t>Table2 - Updated</a:t>
            </a:r>
          </a:p>
          <a:p>
            <a:r>
              <a:rPr lang="en-US" dirty="0"/>
              <a:t>ID | </a:t>
            </a:r>
            <a:r>
              <a:rPr lang="en-US" dirty="0" err="1"/>
              <a:t>dim_col</a:t>
            </a:r>
            <a:r>
              <a:rPr lang="en-US" dirty="0"/>
              <a:t> | measure </a:t>
            </a:r>
          </a:p>
          <a:p>
            <a:endParaRPr lang="en-US" dirty="0"/>
          </a:p>
          <a:p>
            <a:r>
              <a:rPr lang="en-US" dirty="0"/>
              <a:t>2 | 22 | 22</a:t>
            </a:r>
          </a:p>
          <a:p>
            <a:r>
              <a:rPr lang="en-US" dirty="0"/>
              <a:t>3 | 3 | 3</a:t>
            </a:r>
          </a:p>
        </p:txBody>
      </p:sp>
      <p:sp>
        <p:nvSpPr>
          <p:cNvPr id="17" name="TextBox 16">
            <a:extLst>
              <a:ext uri="{FF2B5EF4-FFF2-40B4-BE49-F238E27FC236}">
                <a16:creationId xmlns:a16="http://schemas.microsoft.com/office/drawing/2014/main" id="{58925C23-A937-0046-FBC4-EBB464A68C81}"/>
              </a:ext>
            </a:extLst>
          </p:cNvPr>
          <p:cNvSpPr txBox="1"/>
          <p:nvPr/>
        </p:nvSpPr>
        <p:spPr>
          <a:xfrm>
            <a:off x="7507311" y="3059668"/>
            <a:ext cx="1078757" cy="369332"/>
          </a:xfrm>
          <a:prstGeom prst="rect">
            <a:avLst/>
          </a:prstGeom>
          <a:noFill/>
        </p:spPr>
        <p:txBody>
          <a:bodyPr wrap="none" rtlCol="0">
            <a:spAutoFit/>
          </a:bodyPr>
          <a:lstStyle/>
          <a:p>
            <a:r>
              <a:rPr lang="en-US" dirty="0"/>
              <a:t>To delete</a:t>
            </a:r>
          </a:p>
        </p:txBody>
      </p:sp>
      <p:cxnSp>
        <p:nvCxnSpPr>
          <p:cNvPr id="19" name="Straight Arrow Connector 18">
            <a:extLst>
              <a:ext uri="{FF2B5EF4-FFF2-40B4-BE49-F238E27FC236}">
                <a16:creationId xmlns:a16="http://schemas.microsoft.com/office/drawing/2014/main" id="{2D29E1A0-7499-A5C3-50BC-FE26E8CD04F9}"/>
              </a:ext>
            </a:extLst>
          </p:cNvPr>
          <p:cNvCxnSpPr>
            <a:cxnSpLocks/>
            <a:stCxn id="17" idx="1"/>
          </p:cNvCxnSpPr>
          <p:nvPr/>
        </p:nvCxnSpPr>
        <p:spPr>
          <a:xfrm flipH="1">
            <a:off x="7008399" y="3244334"/>
            <a:ext cx="49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70365FD-24C9-7BD6-977C-B6800C869227}"/>
              </a:ext>
            </a:extLst>
          </p:cNvPr>
          <p:cNvCxnSpPr>
            <a:stCxn id="13" idx="3"/>
            <a:endCxn id="16" idx="1"/>
          </p:cNvCxnSpPr>
          <p:nvPr/>
        </p:nvCxnSpPr>
        <p:spPr>
          <a:xfrm>
            <a:off x="9212522" y="3109614"/>
            <a:ext cx="483217" cy="5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F2691B5-11FF-BBCA-49BD-66019802E7BF}"/>
              </a:ext>
            </a:extLst>
          </p:cNvPr>
          <p:cNvSpPr txBox="1"/>
          <p:nvPr/>
        </p:nvSpPr>
        <p:spPr>
          <a:xfrm>
            <a:off x="3521798" y="914400"/>
            <a:ext cx="8670202" cy="646331"/>
          </a:xfrm>
          <a:prstGeom prst="rect">
            <a:avLst/>
          </a:prstGeom>
          <a:noFill/>
        </p:spPr>
        <p:txBody>
          <a:bodyPr wrap="square" rtlCol="0">
            <a:spAutoFit/>
          </a:bodyPr>
          <a:lstStyle/>
          <a:p>
            <a:r>
              <a:rPr lang="en-US" dirty="0"/>
              <a:t>Then we can use new records in the changes table in order to update the target table in Data Lake in the following way.</a:t>
            </a:r>
          </a:p>
        </p:txBody>
      </p:sp>
      <p:sp>
        <p:nvSpPr>
          <p:cNvPr id="10" name="TextBox 9">
            <a:extLst>
              <a:ext uri="{FF2B5EF4-FFF2-40B4-BE49-F238E27FC236}">
                <a16:creationId xmlns:a16="http://schemas.microsoft.com/office/drawing/2014/main" id="{E7280720-F936-2A2D-05FC-8675ECAD7031}"/>
              </a:ext>
            </a:extLst>
          </p:cNvPr>
          <p:cNvSpPr txBox="1"/>
          <p:nvPr/>
        </p:nvSpPr>
        <p:spPr>
          <a:xfrm>
            <a:off x="9695739" y="4996170"/>
            <a:ext cx="2202023" cy="646331"/>
          </a:xfrm>
          <a:prstGeom prst="rect">
            <a:avLst/>
          </a:prstGeom>
          <a:noFill/>
        </p:spPr>
        <p:txBody>
          <a:bodyPr wrap="square" rtlCol="0">
            <a:spAutoFit/>
          </a:bodyPr>
          <a:lstStyle/>
          <a:p>
            <a:pPr algn="ctr"/>
            <a:r>
              <a:rPr lang="en-US" dirty="0"/>
              <a:t>A new updated Table2 in Data Lake</a:t>
            </a:r>
          </a:p>
        </p:txBody>
      </p:sp>
      <p:cxnSp>
        <p:nvCxnSpPr>
          <p:cNvPr id="15" name="Straight Arrow Connector 14">
            <a:extLst>
              <a:ext uri="{FF2B5EF4-FFF2-40B4-BE49-F238E27FC236}">
                <a16:creationId xmlns:a16="http://schemas.microsoft.com/office/drawing/2014/main" id="{0D17A18F-AEEB-B701-B86B-8EDF0D98B268}"/>
              </a:ext>
            </a:extLst>
          </p:cNvPr>
          <p:cNvCxnSpPr>
            <a:stCxn id="10" idx="0"/>
            <a:endCxn id="16" idx="2"/>
          </p:cNvCxnSpPr>
          <p:nvPr/>
        </p:nvCxnSpPr>
        <p:spPr>
          <a:xfrm flipV="1">
            <a:off x="10796751" y="3854260"/>
            <a:ext cx="147119" cy="1141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3159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CA982-FBD6-EAAF-2CAC-BB3AFCBA6D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91650B4-A160-F1F2-6B5C-EF367623E018}"/>
              </a:ext>
            </a:extLst>
          </p:cNvPr>
          <p:cNvSpPr txBox="1"/>
          <p:nvPr/>
        </p:nvSpPr>
        <p:spPr>
          <a:xfrm>
            <a:off x="0" y="0"/>
            <a:ext cx="12192000" cy="477054"/>
          </a:xfrm>
          <a:prstGeom prst="rect">
            <a:avLst/>
          </a:prstGeom>
          <a:noFill/>
        </p:spPr>
        <p:txBody>
          <a:bodyPr wrap="square" rtlCol="0">
            <a:spAutoFit/>
          </a:bodyPr>
          <a:lstStyle/>
          <a:p>
            <a:pPr algn="ctr"/>
            <a:r>
              <a:rPr lang="en-US" sz="2500" b="1" dirty="0"/>
              <a:t>Introduction</a:t>
            </a:r>
          </a:p>
        </p:txBody>
      </p:sp>
      <p:sp>
        <p:nvSpPr>
          <p:cNvPr id="5" name="TextBox 4">
            <a:extLst>
              <a:ext uri="{FF2B5EF4-FFF2-40B4-BE49-F238E27FC236}">
                <a16:creationId xmlns:a16="http://schemas.microsoft.com/office/drawing/2014/main" id="{2EF33EA7-BB18-040E-BF9E-D765F5E4151A}"/>
              </a:ext>
            </a:extLst>
          </p:cNvPr>
          <p:cNvSpPr txBox="1"/>
          <p:nvPr/>
        </p:nvSpPr>
        <p:spPr>
          <a:xfrm>
            <a:off x="0" y="986828"/>
            <a:ext cx="12191999" cy="1754326"/>
          </a:xfrm>
          <a:prstGeom prst="rect">
            <a:avLst/>
          </a:prstGeom>
          <a:noFill/>
        </p:spPr>
        <p:txBody>
          <a:bodyPr wrap="square" rtlCol="0">
            <a:spAutoFit/>
          </a:bodyPr>
          <a:lstStyle/>
          <a:p>
            <a:r>
              <a:rPr lang="en-US" dirty="0"/>
              <a:t>We will be using the Delta Lake framework and the </a:t>
            </a:r>
            <a:r>
              <a:rPr lang="en-US" dirty="0" err="1"/>
              <a:t>deltalake</a:t>
            </a:r>
            <a:r>
              <a:rPr lang="en-US" dirty="0"/>
              <a:t> Python library for creating tables in Azure.</a:t>
            </a:r>
          </a:p>
          <a:p>
            <a:endParaRPr lang="en-US" dirty="0"/>
          </a:p>
          <a:p>
            <a:r>
              <a:rPr lang="en-US" dirty="0"/>
              <a:t>Delta Lake is an efficient storage format for big data analytics. It provides such a benefits as ACID transactions or keeping track of what changes occur in data.</a:t>
            </a:r>
          </a:p>
          <a:p>
            <a:endParaRPr lang="en-US" dirty="0"/>
          </a:p>
          <a:p>
            <a:r>
              <a:rPr lang="en-US" dirty="0"/>
              <a:t>We will be using the </a:t>
            </a:r>
            <a:r>
              <a:rPr lang="en-US" dirty="0" err="1"/>
              <a:t>deltalake</a:t>
            </a:r>
            <a:r>
              <a:rPr lang="en-US" dirty="0"/>
              <a:t> library, not delta. The </a:t>
            </a:r>
            <a:r>
              <a:rPr lang="en-US" dirty="0" err="1"/>
              <a:t>deltalake</a:t>
            </a:r>
            <a:r>
              <a:rPr lang="en-US" dirty="0"/>
              <a:t> one doesn’t require to use Spark while the delta does.</a:t>
            </a:r>
          </a:p>
        </p:txBody>
      </p:sp>
      <p:pic>
        <p:nvPicPr>
          <p:cNvPr id="15" name="Picture 14">
            <a:extLst>
              <a:ext uri="{FF2B5EF4-FFF2-40B4-BE49-F238E27FC236}">
                <a16:creationId xmlns:a16="http://schemas.microsoft.com/office/drawing/2014/main" id="{F49B2133-59F2-4B24-0A72-38A87F17D53F}"/>
              </a:ext>
            </a:extLst>
          </p:cNvPr>
          <p:cNvPicPr>
            <a:picLocks noChangeAspect="1"/>
          </p:cNvPicPr>
          <p:nvPr/>
        </p:nvPicPr>
        <p:blipFill>
          <a:blip r:embed="rId2"/>
          <a:stretch>
            <a:fillRect/>
          </a:stretch>
        </p:blipFill>
        <p:spPr>
          <a:xfrm>
            <a:off x="5345225" y="3892832"/>
            <a:ext cx="2242938" cy="964159"/>
          </a:xfrm>
          <a:prstGeom prst="rect">
            <a:avLst/>
          </a:prstGeom>
        </p:spPr>
      </p:pic>
      <p:pic>
        <p:nvPicPr>
          <p:cNvPr id="3" name="Picture 2">
            <a:extLst>
              <a:ext uri="{FF2B5EF4-FFF2-40B4-BE49-F238E27FC236}">
                <a16:creationId xmlns:a16="http://schemas.microsoft.com/office/drawing/2014/main" id="{E8274A1F-F199-FB7D-721D-908E4D0F11F6}"/>
              </a:ext>
            </a:extLst>
          </p:cNvPr>
          <p:cNvPicPr>
            <a:picLocks noChangeAspect="1"/>
          </p:cNvPicPr>
          <p:nvPr/>
        </p:nvPicPr>
        <p:blipFill>
          <a:blip r:embed="rId3"/>
          <a:stretch>
            <a:fillRect/>
          </a:stretch>
        </p:blipFill>
        <p:spPr>
          <a:xfrm>
            <a:off x="3483204" y="3679489"/>
            <a:ext cx="1676634" cy="1390844"/>
          </a:xfrm>
          <a:prstGeom prst="rect">
            <a:avLst/>
          </a:prstGeom>
        </p:spPr>
      </p:pic>
    </p:spTree>
    <p:extLst>
      <p:ext uri="{BB962C8B-B14F-4D97-AF65-F5344CB8AC3E}">
        <p14:creationId xmlns:p14="http://schemas.microsoft.com/office/powerpoint/2010/main" val="2744537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BC85A-995D-1A0C-BFE2-87D265DDB26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36F9355-01F3-852F-78A1-A887CE20EFC3}"/>
              </a:ext>
            </a:extLst>
          </p:cNvPr>
          <p:cNvSpPr txBox="1"/>
          <p:nvPr/>
        </p:nvSpPr>
        <p:spPr>
          <a:xfrm>
            <a:off x="0" y="0"/>
            <a:ext cx="12192000" cy="477054"/>
          </a:xfrm>
          <a:prstGeom prst="rect">
            <a:avLst/>
          </a:prstGeom>
          <a:noFill/>
        </p:spPr>
        <p:txBody>
          <a:bodyPr wrap="square" rtlCol="0">
            <a:spAutoFit/>
          </a:bodyPr>
          <a:lstStyle/>
          <a:p>
            <a:pPr algn="ctr"/>
            <a:r>
              <a:rPr lang="en-US" sz="2500" b="1" dirty="0"/>
              <a:t>Introduction</a:t>
            </a:r>
          </a:p>
        </p:txBody>
      </p:sp>
      <p:sp>
        <p:nvSpPr>
          <p:cNvPr id="5" name="TextBox 4">
            <a:extLst>
              <a:ext uri="{FF2B5EF4-FFF2-40B4-BE49-F238E27FC236}">
                <a16:creationId xmlns:a16="http://schemas.microsoft.com/office/drawing/2014/main" id="{3ED6AE9D-830A-3073-71F0-B16498B36A57}"/>
              </a:ext>
            </a:extLst>
          </p:cNvPr>
          <p:cNvSpPr txBox="1"/>
          <p:nvPr/>
        </p:nvSpPr>
        <p:spPr>
          <a:xfrm>
            <a:off x="0" y="797919"/>
            <a:ext cx="12191999" cy="369332"/>
          </a:xfrm>
          <a:prstGeom prst="rect">
            <a:avLst/>
          </a:prstGeom>
          <a:noFill/>
        </p:spPr>
        <p:txBody>
          <a:bodyPr wrap="square" rtlCol="0">
            <a:spAutoFit/>
          </a:bodyPr>
          <a:lstStyle/>
          <a:p>
            <a:r>
              <a:rPr lang="en-US" dirty="0"/>
              <a:t>Data will be saved straight away as a delta table using the </a:t>
            </a:r>
            <a:r>
              <a:rPr lang="en-US" dirty="0" err="1"/>
              <a:t>deltalake</a:t>
            </a:r>
            <a:r>
              <a:rPr lang="en-US" dirty="0"/>
              <a:t> library. </a:t>
            </a:r>
          </a:p>
        </p:txBody>
      </p:sp>
      <p:pic>
        <p:nvPicPr>
          <p:cNvPr id="15" name="Picture 14">
            <a:extLst>
              <a:ext uri="{FF2B5EF4-FFF2-40B4-BE49-F238E27FC236}">
                <a16:creationId xmlns:a16="http://schemas.microsoft.com/office/drawing/2014/main" id="{59AE73A9-391F-C756-D0D6-25A46D1F00C0}"/>
              </a:ext>
            </a:extLst>
          </p:cNvPr>
          <p:cNvPicPr>
            <a:picLocks noChangeAspect="1"/>
          </p:cNvPicPr>
          <p:nvPr/>
        </p:nvPicPr>
        <p:blipFill>
          <a:blip r:embed="rId2"/>
          <a:stretch>
            <a:fillRect/>
          </a:stretch>
        </p:blipFill>
        <p:spPr>
          <a:xfrm>
            <a:off x="7105570" y="2226780"/>
            <a:ext cx="2242938" cy="964159"/>
          </a:xfrm>
          <a:prstGeom prst="rect">
            <a:avLst/>
          </a:prstGeom>
        </p:spPr>
      </p:pic>
      <p:pic>
        <p:nvPicPr>
          <p:cNvPr id="2" name="Picture 1">
            <a:extLst>
              <a:ext uri="{FF2B5EF4-FFF2-40B4-BE49-F238E27FC236}">
                <a16:creationId xmlns:a16="http://schemas.microsoft.com/office/drawing/2014/main" id="{F3FC9E54-56F4-4502-823B-C403F507CA53}"/>
              </a:ext>
            </a:extLst>
          </p:cNvPr>
          <p:cNvPicPr>
            <a:picLocks noChangeAspect="1"/>
          </p:cNvPicPr>
          <p:nvPr/>
        </p:nvPicPr>
        <p:blipFill>
          <a:blip r:embed="rId3"/>
          <a:stretch>
            <a:fillRect/>
          </a:stretch>
        </p:blipFill>
        <p:spPr>
          <a:xfrm>
            <a:off x="909840" y="2121932"/>
            <a:ext cx="1695687" cy="1686160"/>
          </a:xfrm>
          <a:prstGeom prst="rect">
            <a:avLst/>
          </a:prstGeom>
        </p:spPr>
      </p:pic>
      <p:cxnSp>
        <p:nvCxnSpPr>
          <p:cNvPr id="7" name="Straight Arrow Connector 6">
            <a:extLst>
              <a:ext uri="{FF2B5EF4-FFF2-40B4-BE49-F238E27FC236}">
                <a16:creationId xmlns:a16="http://schemas.microsoft.com/office/drawing/2014/main" id="{988A59D5-9897-BC88-46E9-1C5C9169D148}"/>
              </a:ext>
            </a:extLst>
          </p:cNvPr>
          <p:cNvCxnSpPr>
            <a:cxnSpLocks/>
            <a:stCxn id="9" idx="3"/>
            <a:endCxn id="36" idx="1"/>
          </p:cNvCxnSpPr>
          <p:nvPr/>
        </p:nvCxnSpPr>
        <p:spPr>
          <a:xfrm flipV="1">
            <a:off x="2228453" y="5051834"/>
            <a:ext cx="4290042" cy="65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CF30DF5-FB80-AA7D-AD21-7E7576F8E367}"/>
              </a:ext>
            </a:extLst>
          </p:cNvPr>
          <p:cNvSpPr txBox="1"/>
          <p:nvPr/>
        </p:nvSpPr>
        <p:spPr>
          <a:xfrm>
            <a:off x="1286913" y="4873742"/>
            <a:ext cx="941540" cy="369332"/>
          </a:xfrm>
          <a:prstGeom prst="rect">
            <a:avLst/>
          </a:prstGeom>
          <a:noFill/>
        </p:spPr>
        <p:txBody>
          <a:bodyPr wrap="none" rtlCol="0">
            <a:spAutoFit/>
          </a:bodyPr>
          <a:lstStyle/>
          <a:p>
            <a:r>
              <a:rPr lang="en-US" dirty="0"/>
              <a:t>Table_1</a:t>
            </a:r>
          </a:p>
        </p:txBody>
      </p:sp>
      <p:sp>
        <p:nvSpPr>
          <p:cNvPr id="10" name="TextBox 9">
            <a:extLst>
              <a:ext uri="{FF2B5EF4-FFF2-40B4-BE49-F238E27FC236}">
                <a16:creationId xmlns:a16="http://schemas.microsoft.com/office/drawing/2014/main" id="{4F165C89-D454-C627-F80B-8A78283B8CEC}"/>
              </a:ext>
            </a:extLst>
          </p:cNvPr>
          <p:cNvSpPr txBox="1"/>
          <p:nvPr/>
        </p:nvSpPr>
        <p:spPr>
          <a:xfrm>
            <a:off x="7121168" y="3438760"/>
            <a:ext cx="941540" cy="369332"/>
          </a:xfrm>
          <a:prstGeom prst="rect">
            <a:avLst/>
          </a:prstGeom>
          <a:noFill/>
        </p:spPr>
        <p:txBody>
          <a:bodyPr wrap="none" rtlCol="0">
            <a:spAutoFit/>
          </a:bodyPr>
          <a:lstStyle/>
          <a:p>
            <a:r>
              <a:rPr lang="en-US" dirty="0"/>
              <a:t>Table_1</a:t>
            </a:r>
          </a:p>
        </p:txBody>
      </p:sp>
      <p:pic>
        <p:nvPicPr>
          <p:cNvPr id="12" name="Picture 11">
            <a:extLst>
              <a:ext uri="{FF2B5EF4-FFF2-40B4-BE49-F238E27FC236}">
                <a16:creationId xmlns:a16="http://schemas.microsoft.com/office/drawing/2014/main" id="{AABB536E-D4E7-7FC7-8318-06DC03892283}"/>
              </a:ext>
            </a:extLst>
          </p:cNvPr>
          <p:cNvPicPr>
            <a:picLocks noChangeAspect="1"/>
          </p:cNvPicPr>
          <p:nvPr/>
        </p:nvPicPr>
        <p:blipFill>
          <a:blip r:embed="rId4"/>
          <a:stretch>
            <a:fillRect/>
          </a:stretch>
        </p:blipFill>
        <p:spPr>
          <a:xfrm>
            <a:off x="6675002" y="3414029"/>
            <a:ext cx="514961" cy="418793"/>
          </a:xfrm>
          <a:prstGeom prst="rect">
            <a:avLst/>
          </a:prstGeom>
        </p:spPr>
      </p:pic>
      <p:pic>
        <p:nvPicPr>
          <p:cNvPr id="14" name="Picture 13">
            <a:extLst>
              <a:ext uri="{FF2B5EF4-FFF2-40B4-BE49-F238E27FC236}">
                <a16:creationId xmlns:a16="http://schemas.microsoft.com/office/drawing/2014/main" id="{158D80C0-FE15-1E0F-FFE5-B3392E6EBCB1}"/>
              </a:ext>
            </a:extLst>
          </p:cNvPr>
          <p:cNvPicPr>
            <a:picLocks noChangeAspect="1"/>
          </p:cNvPicPr>
          <p:nvPr/>
        </p:nvPicPr>
        <p:blipFill>
          <a:blip r:embed="rId5"/>
          <a:stretch>
            <a:fillRect/>
          </a:stretch>
        </p:blipFill>
        <p:spPr>
          <a:xfrm>
            <a:off x="7127193" y="4042148"/>
            <a:ext cx="505626" cy="473352"/>
          </a:xfrm>
          <a:prstGeom prst="rect">
            <a:avLst/>
          </a:prstGeom>
        </p:spPr>
      </p:pic>
      <p:pic>
        <p:nvPicPr>
          <p:cNvPr id="16" name="Picture 15">
            <a:extLst>
              <a:ext uri="{FF2B5EF4-FFF2-40B4-BE49-F238E27FC236}">
                <a16:creationId xmlns:a16="http://schemas.microsoft.com/office/drawing/2014/main" id="{3F7A462E-8229-128E-FD1E-172D419A153C}"/>
              </a:ext>
            </a:extLst>
          </p:cNvPr>
          <p:cNvPicPr>
            <a:picLocks noChangeAspect="1"/>
          </p:cNvPicPr>
          <p:nvPr/>
        </p:nvPicPr>
        <p:blipFill>
          <a:blip r:embed="rId4"/>
          <a:stretch>
            <a:fillRect/>
          </a:stretch>
        </p:blipFill>
        <p:spPr>
          <a:xfrm>
            <a:off x="7105570" y="5160728"/>
            <a:ext cx="514961" cy="418793"/>
          </a:xfrm>
          <a:prstGeom prst="rect">
            <a:avLst/>
          </a:prstGeom>
        </p:spPr>
      </p:pic>
      <p:sp>
        <p:nvSpPr>
          <p:cNvPr id="17" name="TextBox 16">
            <a:extLst>
              <a:ext uri="{FF2B5EF4-FFF2-40B4-BE49-F238E27FC236}">
                <a16:creationId xmlns:a16="http://schemas.microsoft.com/office/drawing/2014/main" id="{D3422CA5-4B36-FDD4-6C21-E5786007E7B7}"/>
              </a:ext>
            </a:extLst>
          </p:cNvPr>
          <p:cNvSpPr txBox="1"/>
          <p:nvPr/>
        </p:nvSpPr>
        <p:spPr>
          <a:xfrm>
            <a:off x="7632819" y="4111704"/>
            <a:ext cx="2116605" cy="369332"/>
          </a:xfrm>
          <a:prstGeom prst="rect">
            <a:avLst/>
          </a:prstGeom>
          <a:noFill/>
        </p:spPr>
        <p:txBody>
          <a:bodyPr wrap="none" rtlCol="0">
            <a:spAutoFit/>
          </a:bodyPr>
          <a:lstStyle/>
          <a:p>
            <a:r>
              <a:rPr lang="en-US" dirty="0"/>
              <a:t>data_part1.parquet</a:t>
            </a:r>
          </a:p>
        </p:txBody>
      </p:sp>
      <p:sp>
        <p:nvSpPr>
          <p:cNvPr id="18" name="TextBox 17">
            <a:extLst>
              <a:ext uri="{FF2B5EF4-FFF2-40B4-BE49-F238E27FC236}">
                <a16:creationId xmlns:a16="http://schemas.microsoft.com/office/drawing/2014/main" id="{34983B8A-9367-7476-5DE0-DC7A198BCFEC}"/>
              </a:ext>
            </a:extLst>
          </p:cNvPr>
          <p:cNvSpPr txBox="1"/>
          <p:nvPr/>
        </p:nvSpPr>
        <p:spPr>
          <a:xfrm>
            <a:off x="7754912" y="5185458"/>
            <a:ext cx="1097480" cy="369332"/>
          </a:xfrm>
          <a:prstGeom prst="rect">
            <a:avLst/>
          </a:prstGeom>
          <a:noFill/>
        </p:spPr>
        <p:txBody>
          <a:bodyPr wrap="none" rtlCol="0">
            <a:spAutoFit/>
          </a:bodyPr>
          <a:lstStyle/>
          <a:p>
            <a:r>
              <a:rPr lang="en-US" dirty="0" err="1"/>
              <a:t>delta_log</a:t>
            </a:r>
            <a:endParaRPr lang="en-US" dirty="0"/>
          </a:p>
        </p:txBody>
      </p:sp>
      <p:sp>
        <p:nvSpPr>
          <p:cNvPr id="19" name="TextBox 18">
            <a:extLst>
              <a:ext uri="{FF2B5EF4-FFF2-40B4-BE49-F238E27FC236}">
                <a16:creationId xmlns:a16="http://schemas.microsoft.com/office/drawing/2014/main" id="{A5D4AA9F-A327-27D0-920A-D82D0AD64C0C}"/>
              </a:ext>
            </a:extLst>
          </p:cNvPr>
          <p:cNvSpPr txBox="1"/>
          <p:nvPr/>
        </p:nvSpPr>
        <p:spPr>
          <a:xfrm>
            <a:off x="8041802" y="5702448"/>
            <a:ext cx="1283300" cy="369332"/>
          </a:xfrm>
          <a:prstGeom prst="rect">
            <a:avLst/>
          </a:prstGeom>
          <a:noFill/>
        </p:spPr>
        <p:txBody>
          <a:bodyPr wrap="none" rtlCol="0">
            <a:spAutoFit/>
          </a:bodyPr>
          <a:lstStyle/>
          <a:p>
            <a:r>
              <a:rPr lang="en-US" dirty="0"/>
              <a:t>Log1.json()</a:t>
            </a:r>
          </a:p>
        </p:txBody>
      </p:sp>
      <p:sp>
        <p:nvSpPr>
          <p:cNvPr id="20" name="TextBox 19">
            <a:extLst>
              <a:ext uri="{FF2B5EF4-FFF2-40B4-BE49-F238E27FC236}">
                <a16:creationId xmlns:a16="http://schemas.microsoft.com/office/drawing/2014/main" id="{57894E44-BE0E-147D-4F0D-DB59247CBB82}"/>
              </a:ext>
            </a:extLst>
          </p:cNvPr>
          <p:cNvSpPr txBox="1"/>
          <p:nvPr/>
        </p:nvSpPr>
        <p:spPr>
          <a:xfrm>
            <a:off x="8041802" y="6123964"/>
            <a:ext cx="1283300" cy="369332"/>
          </a:xfrm>
          <a:prstGeom prst="rect">
            <a:avLst/>
          </a:prstGeom>
          <a:noFill/>
        </p:spPr>
        <p:txBody>
          <a:bodyPr wrap="none" rtlCol="0">
            <a:spAutoFit/>
          </a:bodyPr>
          <a:lstStyle/>
          <a:p>
            <a:r>
              <a:rPr lang="en-US" dirty="0"/>
              <a:t>Log2.json()</a:t>
            </a:r>
          </a:p>
        </p:txBody>
      </p:sp>
      <p:pic>
        <p:nvPicPr>
          <p:cNvPr id="22" name="Picture 21">
            <a:extLst>
              <a:ext uri="{FF2B5EF4-FFF2-40B4-BE49-F238E27FC236}">
                <a16:creationId xmlns:a16="http://schemas.microsoft.com/office/drawing/2014/main" id="{0DD20FB4-C1FB-3C5B-ADE7-BAEF45A3E2EE}"/>
              </a:ext>
            </a:extLst>
          </p:cNvPr>
          <p:cNvPicPr>
            <a:picLocks noChangeAspect="1"/>
          </p:cNvPicPr>
          <p:nvPr/>
        </p:nvPicPr>
        <p:blipFill>
          <a:blip r:embed="rId6"/>
          <a:stretch>
            <a:fillRect/>
          </a:stretch>
        </p:blipFill>
        <p:spPr>
          <a:xfrm>
            <a:off x="7754912" y="5695422"/>
            <a:ext cx="286890" cy="366996"/>
          </a:xfrm>
          <a:prstGeom prst="rect">
            <a:avLst/>
          </a:prstGeom>
        </p:spPr>
      </p:pic>
      <p:pic>
        <p:nvPicPr>
          <p:cNvPr id="23" name="Picture 22">
            <a:extLst>
              <a:ext uri="{FF2B5EF4-FFF2-40B4-BE49-F238E27FC236}">
                <a16:creationId xmlns:a16="http://schemas.microsoft.com/office/drawing/2014/main" id="{4575719B-C65A-5276-3B89-982C0189665F}"/>
              </a:ext>
            </a:extLst>
          </p:cNvPr>
          <p:cNvPicPr>
            <a:picLocks noChangeAspect="1"/>
          </p:cNvPicPr>
          <p:nvPr/>
        </p:nvPicPr>
        <p:blipFill>
          <a:blip r:embed="rId6"/>
          <a:stretch>
            <a:fillRect/>
          </a:stretch>
        </p:blipFill>
        <p:spPr>
          <a:xfrm>
            <a:off x="7754912" y="6126300"/>
            <a:ext cx="286890" cy="366996"/>
          </a:xfrm>
          <a:prstGeom prst="rect">
            <a:avLst/>
          </a:prstGeom>
        </p:spPr>
      </p:pic>
      <p:cxnSp>
        <p:nvCxnSpPr>
          <p:cNvPr id="25" name="Straight Connector 24">
            <a:extLst>
              <a:ext uri="{FF2B5EF4-FFF2-40B4-BE49-F238E27FC236}">
                <a16:creationId xmlns:a16="http://schemas.microsoft.com/office/drawing/2014/main" id="{00964110-AC3E-86FA-C86F-F5CBB111A12E}"/>
              </a:ext>
            </a:extLst>
          </p:cNvPr>
          <p:cNvCxnSpPr>
            <a:cxnSpLocks/>
            <a:stCxn id="12" idx="2"/>
          </p:cNvCxnSpPr>
          <p:nvPr/>
        </p:nvCxnSpPr>
        <p:spPr>
          <a:xfrm>
            <a:off x="6932483" y="3832822"/>
            <a:ext cx="29642" cy="26604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93F9C27-D242-77D7-C48C-661A2F2BA790}"/>
              </a:ext>
            </a:extLst>
          </p:cNvPr>
          <p:cNvCxnSpPr>
            <a:stCxn id="16" idx="2"/>
          </p:cNvCxnSpPr>
          <p:nvPr/>
        </p:nvCxnSpPr>
        <p:spPr>
          <a:xfrm flipH="1">
            <a:off x="7363050" y="5579521"/>
            <a:ext cx="1" cy="913775"/>
          </a:xfrm>
          <a:prstGeom prst="line">
            <a:avLst/>
          </a:prstGeom>
        </p:spPr>
        <p:style>
          <a:lnRef idx="2">
            <a:schemeClr val="accent1"/>
          </a:lnRef>
          <a:fillRef idx="0">
            <a:schemeClr val="accent1"/>
          </a:fillRef>
          <a:effectRef idx="1">
            <a:schemeClr val="accent1"/>
          </a:effectRef>
          <a:fontRef idx="minor">
            <a:schemeClr val="tx1"/>
          </a:fontRef>
        </p:style>
      </p:cxnSp>
      <p:pic>
        <p:nvPicPr>
          <p:cNvPr id="29" name="Picture 28">
            <a:extLst>
              <a:ext uri="{FF2B5EF4-FFF2-40B4-BE49-F238E27FC236}">
                <a16:creationId xmlns:a16="http://schemas.microsoft.com/office/drawing/2014/main" id="{D2652FC3-1352-C91F-7DFD-C53904D9CB71}"/>
              </a:ext>
            </a:extLst>
          </p:cNvPr>
          <p:cNvPicPr>
            <a:picLocks noChangeAspect="1"/>
          </p:cNvPicPr>
          <p:nvPr/>
        </p:nvPicPr>
        <p:blipFill>
          <a:blip r:embed="rId5"/>
          <a:stretch>
            <a:fillRect/>
          </a:stretch>
        </p:blipFill>
        <p:spPr>
          <a:xfrm>
            <a:off x="7127193" y="4585056"/>
            <a:ext cx="505626" cy="473352"/>
          </a:xfrm>
          <a:prstGeom prst="rect">
            <a:avLst/>
          </a:prstGeom>
        </p:spPr>
      </p:pic>
      <p:sp>
        <p:nvSpPr>
          <p:cNvPr id="30" name="TextBox 29">
            <a:extLst>
              <a:ext uri="{FF2B5EF4-FFF2-40B4-BE49-F238E27FC236}">
                <a16:creationId xmlns:a16="http://schemas.microsoft.com/office/drawing/2014/main" id="{E5BF77EC-9885-F0CF-1475-F1349A825FD1}"/>
              </a:ext>
            </a:extLst>
          </p:cNvPr>
          <p:cNvSpPr txBox="1"/>
          <p:nvPr/>
        </p:nvSpPr>
        <p:spPr>
          <a:xfrm>
            <a:off x="7632819" y="4627947"/>
            <a:ext cx="2116605" cy="369332"/>
          </a:xfrm>
          <a:prstGeom prst="rect">
            <a:avLst/>
          </a:prstGeom>
          <a:noFill/>
        </p:spPr>
        <p:txBody>
          <a:bodyPr wrap="none" rtlCol="0">
            <a:spAutoFit/>
          </a:bodyPr>
          <a:lstStyle/>
          <a:p>
            <a:r>
              <a:rPr lang="en-US" dirty="0"/>
              <a:t>data_part2.parquet</a:t>
            </a:r>
          </a:p>
        </p:txBody>
      </p:sp>
      <p:sp>
        <p:nvSpPr>
          <p:cNvPr id="36" name="Rectangle 35">
            <a:extLst>
              <a:ext uri="{FF2B5EF4-FFF2-40B4-BE49-F238E27FC236}">
                <a16:creationId xmlns:a16="http://schemas.microsoft.com/office/drawing/2014/main" id="{542A43D3-01D6-FADA-4138-CAF6B4F7FADD}"/>
              </a:ext>
            </a:extLst>
          </p:cNvPr>
          <p:cNvSpPr/>
          <p:nvPr/>
        </p:nvSpPr>
        <p:spPr>
          <a:xfrm>
            <a:off x="6518495" y="3322622"/>
            <a:ext cx="3538748" cy="345842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63DD7484-9542-13AB-9B89-63EF376791B2}"/>
              </a:ext>
            </a:extLst>
          </p:cNvPr>
          <p:cNvPicPr>
            <a:picLocks noChangeAspect="1"/>
          </p:cNvPicPr>
          <p:nvPr/>
        </p:nvPicPr>
        <p:blipFill>
          <a:blip r:embed="rId7"/>
          <a:stretch>
            <a:fillRect/>
          </a:stretch>
        </p:blipFill>
        <p:spPr>
          <a:xfrm>
            <a:off x="5010588" y="3964958"/>
            <a:ext cx="993395" cy="824066"/>
          </a:xfrm>
          <a:prstGeom prst="rect">
            <a:avLst/>
          </a:prstGeom>
        </p:spPr>
      </p:pic>
      <p:pic>
        <p:nvPicPr>
          <p:cNvPr id="40" name="Picture 39">
            <a:extLst>
              <a:ext uri="{FF2B5EF4-FFF2-40B4-BE49-F238E27FC236}">
                <a16:creationId xmlns:a16="http://schemas.microsoft.com/office/drawing/2014/main" id="{C47D3B43-FD19-63DB-0F94-2578C95C51FF}"/>
              </a:ext>
            </a:extLst>
          </p:cNvPr>
          <p:cNvPicPr>
            <a:picLocks noChangeAspect="1"/>
          </p:cNvPicPr>
          <p:nvPr/>
        </p:nvPicPr>
        <p:blipFill>
          <a:blip r:embed="rId8"/>
          <a:stretch>
            <a:fillRect/>
          </a:stretch>
        </p:blipFill>
        <p:spPr>
          <a:xfrm>
            <a:off x="3233647" y="4172728"/>
            <a:ext cx="1633496" cy="614434"/>
          </a:xfrm>
          <a:prstGeom prst="rect">
            <a:avLst/>
          </a:prstGeom>
        </p:spPr>
      </p:pic>
    </p:spTree>
    <p:extLst>
      <p:ext uri="{BB962C8B-B14F-4D97-AF65-F5344CB8AC3E}">
        <p14:creationId xmlns:p14="http://schemas.microsoft.com/office/powerpoint/2010/main" val="2194593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FC718-2E6D-5481-B6EA-52EEA712DE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58450D3-0FD9-2D81-8BB3-46AE7A4FE1C4}"/>
              </a:ext>
            </a:extLst>
          </p:cNvPr>
          <p:cNvSpPr txBox="1"/>
          <p:nvPr/>
        </p:nvSpPr>
        <p:spPr>
          <a:xfrm>
            <a:off x="0" y="0"/>
            <a:ext cx="12192000" cy="477054"/>
          </a:xfrm>
          <a:prstGeom prst="rect">
            <a:avLst/>
          </a:prstGeom>
          <a:noFill/>
        </p:spPr>
        <p:txBody>
          <a:bodyPr wrap="square" rtlCol="0">
            <a:spAutoFit/>
          </a:bodyPr>
          <a:lstStyle/>
          <a:p>
            <a:pPr algn="ctr"/>
            <a:r>
              <a:rPr lang="en-US" sz="2500" b="1" dirty="0"/>
              <a:t>Introduction</a:t>
            </a:r>
          </a:p>
        </p:txBody>
      </p:sp>
      <p:sp>
        <p:nvSpPr>
          <p:cNvPr id="5" name="TextBox 4">
            <a:extLst>
              <a:ext uri="{FF2B5EF4-FFF2-40B4-BE49-F238E27FC236}">
                <a16:creationId xmlns:a16="http://schemas.microsoft.com/office/drawing/2014/main" id="{64F956AE-37C5-9D58-0A2D-B50520C890B1}"/>
              </a:ext>
            </a:extLst>
          </p:cNvPr>
          <p:cNvSpPr txBox="1"/>
          <p:nvPr/>
        </p:nvSpPr>
        <p:spPr>
          <a:xfrm>
            <a:off x="0" y="571060"/>
            <a:ext cx="12191999" cy="923330"/>
          </a:xfrm>
          <a:prstGeom prst="rect">
            <a:avLst/>
          </a:prstGeom>
          <a:noFill/>
        </p:spPr>
        <p:txBody>
          <a:bodyPr wrap="square" rtlCol="0">
            <a:spAutoFit/>
          </a:bodyPr>
          <a:lstStyle/>
          <a:p>
            <a:r>
              <a:rPr lang="en-US" dirty="0"/>
              <a:t>We will be loading data using full truncate and load, and incremental load. We will perform two iterations, in the first one we create initial tables in the SQL </a:t>
            </a:r>
            <a:r>
              <a:rPr lang="en-US" dirty="0" err="1"/>
              <a:t>db</a:t>
            </a:r>
            <a:r>
              <a:rPr lang="en-US" dirty="0"/>
              <a:t> and load them to the Data Lake. In the second one we modify one table in the SQL </a:t>
            </a:r>
            <a:r>
              <a:rPr lang="en-US" dirty="0" err="1"/>
              <a:t>db</a:t>
            </a:r>
            <a:r>
              <a:rPr lang="en-US" dirty="0"/>
              <a:t> and again we load data into the Data Lake.</a:t>
            </a:r>
          </a:p>
        </p:txBody>
      </p:sp>
      <p:pic>
        <p:nvPicPr>
          <p:cNvPr id="15" name="Picture 14">
            <a:extLst>
              <a:ext uri="{FF2B5EF4-FFF2-40B4-BE49-F238E27FC236}">
                <a16:creationId xmlns:a16="http://schemas.microsoft.com/office/drawing/2014/main" id="{8B24097A-91AD-59F9-49EB-55522ED508E3}"/>
              </a:ext>
            </a:extLst>
          </p:cNvPr>
          <p:cNvPicPr>
            <a:picLocks noChangeAspect="1"/>
          </p:cNvPicPr>
          <p:nvPr/>
        </p:nvPicPr>
        <p:blipFill>
          <a:blip r:embed="rId2"/>
          <a:stretch>
            <a:fillRect/>
          </a:stretch>
        </p:blipFill>
        <p:spPr>
          <a:xfrm>
            <a:off x="8215353" y="2793117"/>
            <a:ext cx="1386580" cy="596041"/>
          </a:xfrm>
          <a:prstGeom prst="rect">
            <a:avLst/>
          </a:prstGeom>
        </p:spPr>
      </p:pic>
      <p:pic>
        <p:nvPicPr>
          <p:cNvPr id="2" name="Picture 1">
            <a:extLst>
              <a:ext uri="{FF2B5EF4-FFF2-40B4-BE49-F238E27FC236}">
                <a16:creationId xmlns:a16="http://schemas.microsoft.com/office/drawing/2014/main" id="{93780109-718A-C8D6-0251-32206A83D84E}"/>
              </a:ext>
            </a:extLst>
          </p:cNvPr>
          <p:cNvPicPr>
            <a:picLocks noChangeAspect="1"/>
          </p:cNvPicPr>
          <p:nvPr/>
        </p:nvPicPr>
        <p:blipFill>
          <a:blip r:embed="rId3"/>
          <a:stretch>
            <a:fillRect/>
          </a:stretch>
        </p:blipFill>
        <p:spPr>
          <a:xfrm>
            <a:off x="2158930" y="2213964"/>
            <a:ext cx="810319" cy="805766"/>
          </a:xfrm>
          <a:prstGeom prst="rect">
            <a:avLst/>
          </a:prstGeom>
        </p:spPr>
      </p:pic>
      <p:sp>
        <p:nvSpPr>
          <p:cNvPr id="3" name="TextBox 2">
            <a:extLst>
              <a:ext uri="{FF2B5EF4-FFF2-40B4-BE49-F238E27FC236}">
                <a16:creationId xmlns:a16="http://schemas.microsoft.com/office/drawing/2014/main" id="{C15ED829-EBD0-0A69-3842-3BD974E253B7}"/>
              </a:ext>
            </a:extLst>
          </p:cNvPr>
          <p:cNvSpPr txBox="1"/>
          <p:nvPr/>
        </p:nvSpPr>
        <p:spPr>
          <a:xfrm>
            <a:off x="1794544" y="3196266"/>
            <a:ext cx="1539089" cy="646331"/>
          </a:xfrm>
          <a:prstGeom prst="rect">
            <a:avLst/>
          </a:prstGeom>
          <a:noFill/>
        </p:spPr>
        <p:txBody>
          <a:bodyPr wrap="square" rtlCol="0">
            <a:spAutoFit/>
          </a:bodyPr>
          <a:lstStyle/>
          <a:p>
            <a:pPr algn="ctr"/>
            <a:r>
              <a:rPr lang="en-US" dirty="0"/>
              <a:t>Create table1 and table2</a:t>
            </a:r>
          </a:p>
        </p:txBody>
      </p:sp>
      <p:sp>
        <p:nvSpPr>
          <p:cNvPr id="6" name="TextBox 5">
            <a:extLst>
              <a:ext uri="{FF2B5EF4-FFF2-40B4-BE49-F238E27FC236}">
                <a16:creationId xmlns:a16="http://schemas.microsoft.com/office/drawing/2014/main" id="{887AB171-113A-B4C7-2BE3-696F44673958}"/>
              </a:ext>
            </a:extLst>
          </p:cNvPr>
          <p:cNvSpPr txBox="1"/>
          <p:nvPr/>
        </p:nvSpPr>
        <p:spPr>
          <a:xfrm>
            <a:off x="4839967" y="2527746"/>
            <a:ext cx="816955" cy="369332"/>
          </a:xfrm>
          <a:prstGeom prst="rect">
            <a:avLst/>
          </a:prstGeom>
          <a:noFill/>
        </p:spPr>
        <p:txBody>
          <a:bodyPr wrap="none" rtlCol="0">
            <a:spAutoFit/>
          </a:bodyPr>
          <a:lstStyle/>
          <a:p>
            <a:r>
              <a:rPr lang="en-US" dirty="0"/>
              <a:t>table1</a:t>
            </a:r>
          </a:p>
        </p:txBody>
      </p:sp>
      <p:cxnSp>
        <p:nvCxnSpPr>
          <p:cNvPr id="11" name="Straight Arrow Connector 10">
            <a:extLst>
              <a:ext uri="{FF2B5EF4-FFF2-40B4-BE49-F238E27FC236}">
                <a16:creationId xmlns:a16="http://schemas.microsoft.com/office/drawing/2014/main" id="{DB964AD7-0EBF-D0EF-CD17-3570E4B7D1A1}"/>
              </a:ext>
            </a:extLst>
          </p:cNvPr>
          <p:cNvCxnSpPr>
            <a:cxnSpLocks/>
            <a:stCxn id="6" idx="3"/>
          </p:cNvCxnSpPr>
          <p:nvPr/>
        </p:nvCxnSpPr>
        <p:spPr>
          <a:xfrm>
            <a:off x="5656922" y="2712412"/>
            <a:ext cx="2353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7DD302ED-9A8C-D73E-FAEC-2AA658F97C79}"/>
              </a:ext>
            </a:extLst>
          </p:cNvPr>
          <p:cNvSpPr txBox="1"/>
          <p:nvPr/>
        </p:nvSpPr>
        <p:spPr>
          <a:xfrm>
            <a:off x="5574633" y="2134204"/>
            <a:ext cx="2355838" cy="369332"/>
          </a:xfrm>
          <a:prstGeom prst="rect">
            <a:avLst/>
          </a:prstGeom>
          <a:noFill/>
        </p:spPr>
        <p:txBody>
          <a:bodyPr wrap="none" rtlCol="0">
            <a:spAutoFit/>
          </a:bodyPr>
          <a:lstStyle/>
          <a:p>
            <a:r>
              <a:rPr lang="en-US" dirty="0"/>
              <a:t>Full truncate and load</a:t>
            </a:r>
          </a:p>
        </p:txBody>
      </p:sp>
      <p:sp>
        <p:nvSpPr>
          <p:cNvPr id="27" name="TextBox 26">
            <a:extLst>
              <a:ext uri="{FF2B5EF4-FFF2-40B4-BE49-F238E27FC236}">
                <a16:creationId xmlns:a16="http://schemas.microsoft.com/office/drawing/2014/main" id="{64E4045B-C494-AE9D-B4CC-E2C24171EBDF}"/>
              </a:ext>
            </a:extLst>
          </p:cNvPr>
          <p:cNvSpPr txBox="1"/>
          <p:nvPr/>
        </p:nvSpPr>
        <p:spPr>
          <a:xfrm>
            <a:off x="4919511" y="3477669"/>
            <a:ext cx="816955" cy="369332"/>
          </a:xfrm>
          <a:prstGeom prst="rect">
            <a:avLst/>
          </a:prstGeom>
          <a:noFill/>
        </p:spPr>
        <p:txBody>
          <a:bodyPr wrap="none" rtlCol="0">
            <a:spAutoFit/>
          </a:bodyPr>
          <a:lstStyle/>
          <a:p>
            <a:r>
              <a:rPr lang="en-US" dirty="0"/>
              <a:t>table2</a:t>
            </a:r>
          </a:p>
        </p:txBody>
      </p:sp>
      <p:cxnSp>
        <p:nvCxnSpPr>
          <p:cNvPr id="31" name="Straight Arrow Connector 30">
            <a:extLst>
              <a:ext uri="{FF2B5EF4-FFF2-40B4-BE49-F238E27FC236}">
                <a16:creationId xmlns:a16="http://schemas.microsoft.com/office/drawing/2014/main" id="{9E230CE8-65EB-AFA7-0CD7-13E77AFDFB3E}"/>
              </a:ext>
            </a:extLst>
          </p:cNvPr>
          <p:cNvCxnSpPr>
            <a:cxnSpLocks/>
            <a:stCxn id="27" idx="3"/>
          </p:cNvCxnSpPr>
          <p:nvPr/>
        </p:nvCxnSpPr>
        <p:spPr>
          <a:xfrm>
            <a:off x="5736466" y="3662335"/>
            <a:ext cx="2353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A2BC863-2B71-CBAD-D7BF-86AD3111598D}"/>
              </a:ext>
            </a:extLst>
          </p:cNvPr>
          <p:cNvSpPr txBox="1"/>
          <p:nvPr/>
        </p:nvSpPr>
        <p:spPr>
          <a:xfrm>
            <a:off x="5974710" y="3130165"/>
            <a:ext cx="1876604" cy="369332"/>
          </a:xfrm>
          <a:prstGeom prst="rect">
            <a:avLst/>
          </a:prstGeom>
          <a:noFill/>
        </p:spPr>
        <p:txBody>
          <a:bodyPr wrap="none" rtlCol="0">
            <a:spAutoFit/>
          </a:bodyPr>
          <a:lstStyle/>
          <a:p>
            <a:r>
              <a:rPr lang="en-US" dirty="0"/>
              <a:t>Incremental load</a:t>
            </a:r>
          </a:p>
        </p:txBody>
      </p:sp>
      <p:pic>
        <p:nvPicPr>
          <p:cNvPr id="34" name="Picture 33">
            <a:extLst>
              <a:ext uri="{FF2B5EF4-FFF2-40B4-BE49-F238E27FC236}">
                <a16:creationId xmlns:a16="http://schemas.microsoft.com/office/drawing/2014/main" id="{213A3B8A-A14C-AAA2-CDA6-54C88212319F}"/>
              </a:ext>
            </a:extLst>
          </p:cNvPr>
          <p:cNvPicPr>
            <a:picLocks noChangeAspect="1"/>
          </p:cNvPicPr>
          <p:nvPr/>
        </p:nvPicPr>
        <p:blipFill>
          <a:blip r:embed="rId3"/>
          <a:stretch>
            <a:fillRect/>
          </a:stretch>
        </p:blipFill>
        <p:spPr>
          <a:xfrm>
            <a:off x="2126483" y="5096413"/>
            <a:ext cx="810319" cy="805766"/>
          </a:xfrm>
          <a:prstGeom prst="rect">
            <a:avLst/>
          </a:prstGeom>
        </p:spPr>
      </p:pic>
      <p:sp>
        <p:nvSpPr>
          <p:cNvPr id="35" name="TextBox 34">
            <a:extLst>
              <a:ext uri="{FF2B5EF4-FFF2-40B4-BE49-F238E27FC236}">
                <a16:creationId xmlns:a16="http://schemas.microsoft.com/office/drawing/2014/main" id="{52AC1AB6-6294-5541-AA57-6D1C911300B9}"/>
              </a:ext>
            </a:extLst>
          </p:cNvPr>
          <p:cNvSpPr txBox="1"/>
          <p:nvPr/>
        </p:nvSpPr>
        <p:spPr>
          <a:xfrm>
            <a:off x="1762097" y="6078715"/>
            <a:ext cx="1539089" cy="369332"/>
          </a:xfrm>
          <a:prstGeom prst="rect">
            <a:avLst/>
          </a:prstGeom>
          <a:noFill/>
        </p:spPr>
        <p:txBody>
          <a:bodyPr wrap="square" rtlCol="0">
            <a:spAutoFit/>
          </a:bodyPr>
          <a:lstStyle/>
          <a:p>
            <a:pPr algn="ctr"/>
            <a:r>
              <a:rPr lang="en-US" dirty="0"/>
              <a:t>Modify table2</a:t>
            </a:r>
          </a:p>
        </p:txBody>
      </p:sp>
      <p:sp>
        <p:nvSpPr>
          <p:cNvPr id="45" name="Rectangle 44">
            <a:extLst>
              <a:ext uri="{FF2B5EF4-FFF2-40B4-BE49-F238E27FC236}">
                <a16:creationId xmlns:a16="http://schemas.microsoft.com/office/drawing/2014/main" id="{128A8A61-5DAC-AA84-6C0C-E9E6F0FE6473}"/>
              </a:ext>
            </a:extLst>
          </p:cNvPr>
          <p:cNvSpPr/>
          <p:nvPr/>
        </p:nvSpPr>
        <p:spPr>
          <a:xfrm>
            <a:off x="0" y="1837854"/>
            <a:ext cx="11918150" cy="23890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E3C74B4-8A5E-0CE4-2D1B-C45F211FC54C}"/>
              </a:ext>
            </a:extLst>
          </p:cNvPr>
          <p:cNvSpPr/>
          <p:nvPr/>
        </p:nvSpPr>
        <p:spPr>
          <a:xfrm>
            <a:off x="0" y="4596251"/>
            <a:ext cx="11918150" cy="226174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8ED0A02-077D-C9FC-F8D1-E36A346481D3}"/>
              </a:ext>
            </a:extLst>
          </p:cNvPr>
          <p:cNvSpPr txBox="1"/>
          <p:nvPr/>
        </p:nvSpPr>
        <p:spPr>
          <a:xfrm>
            <a:off x="10323433" y="2796671"/>
            <a:ext cx="1184491" cy="369332"/>
          </a:xfrm>
          <a:prstGeom prst="rect">
            <a:avLst/>
          </a:prstGeom>
          <a:noFill/>
        </p:spPr>
        <p:txBody>
          <a:bodyPr wrap="none" rtlCol="0">
            <a:spAutoFit/>
          </a:bodyPr>
          <a:lstStyle/>
          <a:p>
            <a:r>
              <a:rPr lang="en-US" dirty="0"/>
              <a:t>Iteration 1</a:t>
            </a:r>
          </a:p>
        </p:txBody>
      </p:sp>
      <p:sp>
        <p:nvSpPr>
          <p:cNvPr id="48" name="TextBox 47">
            <a:extLst>
              <a:ext uri="{FF2B5EF4-FFF2-40B4-BE49-F238E27FC236}">
                <a16:creationId xmlns:a16="http://schemas.microsoft.com/office/drawing/2014/main" id="{CF497145-63B9-4A2A-53B6-684DA190C901}"/>
              </a:ext>
            </a:extLst>
          </p:cNvPr>
          <p:cNvSpPr txBox="1"/>
          <p:nvPr/>
        </p:nvSpPr>
        <p:spPr>
          <a:xfrm>
            <a:off x="10363191" y="5428648"/>
            <a:ext cx="1184491" cy="369332"/>
          </a:xfrm>
          <a:prstGeom prst="rect">
            <a:avLst/>
          </a:prstGeom>
          <a:noFill/>
        </p:spPr>
        <p:txBody>
          <a:bodyPr wrap="none" rtlCol="0">
            <a:spAutoFit/>
          </a:bodyPr>
          <a:lstStyle/>
          <a:p>
            <a:r>
              <a:rPr lang="en-US" dirty="0"/>
              <a:t>Iteration 2</a:t>
            </a:r>
          </a:p>
        </p:txBody>
      </p:sp>
      <p:pic>
        <p:nvPicPr>
          <p:cNvPr id="49" name="Picture 48">
            <a:extLst>
              <a:ext uri="{FF2B5EF4-FFF2-40B4-BE49-F238E27FC236}">
                <a16:creationId xmlns:a16="http://schemas.microsoft.com/office/drawing/2014/main" id="{0A05C1FD-D85F-3297-CC50-B8642FFC4A9A}"/>
              </a:ext>
            </a:extLst>
          </p:cNvPr>
          <p:cNvPicPr>
            <a:picLocks noChangeAspect="1"/>
          </p:cNvPicPr>
          <p:nvPr/>
        </p:nvPicPr>
        <p:blipFill>
          <a:blip r:embed="rId4"/>
          <a:stretch>
            <a:fillRect/>
          </a:stretch>
        </p:blipFill>
        <p:spPr>
          <a:xfrm>
            <a:off x="8518626" y="2060503"/>
            <a:ext cx="1035794" cy="423027"/>
          </a:xfrm>
          <a:prstGeom prst="rect">
            <a:avLst/>
          </a:prstGeom>
        </p:spPr>
      </p:pic>
      <p:sp>
        <p:nvSpPr>
          <p:cNvPr id="50" name="Rectangle 49">
            <a:extLst>
              <a:ext uri="{FF2B5EF4-FFF2-40B4-BE49-F238E27FC236}">
                <a16:creationId xmlns:a16="http://schemas.microsoft.com/office/drawing/2014/main" id="{36B965EC-E43C-BE94-3C37-C79CA7171B63}"/>
              </a:ext>
            </a:extLst>
          </p:cNvPr>
          <p:cNvSpPr/>
          <p:nvPr/>
        </p:nvSpPr>
        <p:spPr>
          <a:xfrm>
            <a:off x="4705500" y="1925328"/>
            <a:ext cx="5287224" cy="19849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A31FB159-B0CE-2452-0A46-17A8904B3119}"/>
              </a:ext>
            </a:extLst>
          </p:cNvPr>
          <p:cNvPicPr>
            <a:picLocks noChangeAspect="1"/>
          </p:cNvPicPr>
          <p:nvPr/>
        </p:nvPicPr>
        <p:blipFill>
          <a:blip r:embed="rId2"/>
          <a:stretch>
            <a:fillRect/>
          </a:stretch>
        </p:blipFill>
        <p:spPr>
          <a:xfrm>
            <a:off x="8215353" y="5565131"/>
            <a:ext cx="1386580" cy="596041"/>
          </a:xfrm>
          <a:prstGeom prst="rect">
            <a:avLst/>
          </a:prstGeom>
        </p:spPr>
      </p:pic>
      <p:sp>
        <p:nvSpPr>
          <p:cNvPr id="61" name="TextBox 60">
            <a:extLst>
              <a:ext uri="{FF2B5EF4-FFF2-40B4-BE49-F238E27FC236}">
                <a16:creationId xmlns:a16="http://schemas.microsoft.com/office/drawing/2014/main" id="{96115A6C-25E2-703D-665C-15424AED0521}"/>
              </a:ext>
            </a:extLst>
          </p:cNvPr>
          <p:cNvSpPr txBox="1"/>
          <p:nvPr/>
        </p:nvSpPr>
        <p:spPr>
          <a:xfrm>
            <a:off x="4839967" y="5299760"/>
            <a:ext cx="816955" cy="369332"/>
          </a:xfrm>
          <a:prstGeom prst="rect">
            <a:avLst/>
          </a:prstGeom>
          <a:noFill/>
        </p:spPr>
        <p:txBody>
          <a:bodyPr wrap="none" rtlCol="0">
            <a:spAutoFit/>
          </a:bodyPr>
          <a:lstStyle/>
          <a:p>
            <a:r>
              <a:rPr lang="en-US" dirty="0"/>
              <a:t>table1</a:t>
            </a:r>
          </a:p>
        </p:txBody>
      </p:sp>
      <p:cxnSp>
        <p:nvCxnSpPr>
          <p:cNvPr id="62" name="Straight Arrow Connector 61">
            <a:extLst>
              <a:ext uri="{FF2B5EF4-FFF2-40B4-BE49-F238E27FC236}">
                <a16:creationId xmlns:a16="http://schemas.microsoft.com/office/drawing/2014/main" id="{21D74A14-E124-628C-351D-FE8E17612232}"/>
              </a:ext>
            </a:extLst>
          </p:cNvPr>
          <p:cNvCxnSpPr>
            <a:cxnSpLocks/>
            <a:stCxn id="61" idx="3"/>
          </p:cNvCxnSpPr>
          <p:nvPr/>
        </p:nvCxnSpPr>
        <p:spPr>
          <a:xfrm>
            <a:off x="5656922" y="5484426"/>
            <a:ext cx="2353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D55534F5-174B-8A4C-5A56-63E1807D2D5D}"/>
              </a:ext>
            </a:extLst>
          </p:cNvPr>
          <p:cNvSpPr txBox="1"/>
          <p:nvPr/>
        </p:nvSpPr>
        <p:spPr>
          <a:xfrm>
            <a:off x="5574633" y="4906218"/>
            <a:ext cx="2355838" cy="369332"/>
          </a:xfrm>
          <a:prstGeom prst="rect">
            <a:avLst/>
          </a:prstGeom>
          <a:noFill/>
        </p:spPr>
        <p:txBody>
          <a:bodyPr wrap="none" rtlCol="0">
            <a:spAutoFit/>
          </a:bodyPr>
          <a:lstStyle/>
          <a:p>
            <a:r>
              <a:rPr lang="en-US" dirty="0"/>
              <a:t>Full truncate and load</a:t>
            </a:r>
          </a:p>
        </p:txBody>
      </p:sp>
      <p:sp>
        <p:nvSpPr>
          <p:cNvPr id="64" name="TextBox 63">
            <a:extLst>
              <a:ext uri="{FF2B5EF4-FFF2-40B4-BE49-F238E27FC236}">
                <a16:creationId xmlns:a16="http://schemas.microsoft.com/office/drawing/2014/main" id="{536FAFD3-BEB6-BC8A-C3E3-D9325B924520}"/>
              </a:ext>
            </a:extLst>
          </p:cNvPr>
          <p:cNvSpPr txBox="1"/>
          <p:nvPr/>
        </p:nvSpPr>
        <p:spPr>
          <a:xfrm>
            <a:off x="4919511" y="6249683"/>
            <a:ext cx="816955" cy="369332"/>
          </a:xfrm>
          <a:prstGeom prst="rect">
            <a:avLst/>
          </a:prstGeom>
          <a:noFill/>
        </p:spPr>
        <p:txBody>
          <a:bodyPr wrap="none" rtlCol="0">
            <a:spAutoFit/>
          </a:bodyPr>
          <a:lstStyle/>
          <a:p>
            <a:r>
              <a:rPr lang="en-US" dirty="0"/>
              <a:t>table2</a:t>
            </a:r>
          </a:p>
        </p:txBody>
      </p:sp>
      <p:cxnSp>
        <p:nvCxnSpPr>
          <p:cNvPr id="65" name="Straight Arrow Connector 64">
            <a:extLst>
              <a:ext uri="{FF2B5EF4-FFF2-40B4-BE49-F238E27FC236}">
                <a16:creationId xmlns:a16="http://schemas.microsoft.com/office/drawing/2014/main" id="{D9298BFC-7A51-CB27-29C3-2B7998446625}"/>
              </a:ext>
            </a:extLst>
          </p:cNvPr>
          <p:cNvCxnSpPr>
            <a:cxnSpLocks/>
            <a:stCxn id="64" idx="3"/>
          </p:cNvCxnSpPr>
          <p:nvPr/>
        </p:nvCxnSpPr>
        <p:spPr>
          <a:xfrm>
            <a:off x="5736466" y="6434349"/>
            <a:ext cx="2353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11A6BA3A-2B4D-690E-0293-9FAA41CCD664}"/>
              </a:ext>
            </a:extLst>
          </p:cNvPr>
          <p:cNvSpPr txBox="1"/>
          <p:nvPr/>
        </p:nvSpPr>
        <p:spPr>
          <a:xfrm>
            <a:off x="5974710" y="5902179"/>
            <a:ext cx="1876604" cy="369332"/>
          </a:xfrm>
          <a:prstGeom prst="rect">
            <a:avLst/>
          </a:prstGeom>
          <a:noFill/>
        </p:spPr>
        <p:txBody>
          <a:bodyPr wrap="none" rtlCol="0">
            <a:spAutoFit/>
          </a:bodyPr>
          <a:lstStyle/>
          <a:p>
            <a:r>
              <a:rPr lang="en-US" dirty="0"/>
              <a:t>Incremental load</a:t>
            </a:r>
          </a:p>
        </p:txBody>
      </p:sp>
      <p:pic>
        <p:nvPicPr>
          <p:cNvPr id="67" name="Picture 66">
            <a:extLst>
              <a:ext uri="{FF2B5EF4-FFF2-40B4-BE49-F238E27FC236}">
                <a16:creationId xmlns:a16="http://schemas.microsoft.com/office/drawing/2014/main" id="{6751401F-059E-4B13-3E28-7731C227136A}"/>
              </a:ext>
            </a:extLst>
          </p:cNvPr>
          <p:cNvPicPr>
            <a:picLocks noChangeAspect="1"/>
          </p:cNvPicPr>
          <p:nvPr/>
        </p:nvPicPr>
        <p:blipFill>
          <a:blip r:embed="rId4"/>
          <a:stretch>
            <a:fillRect/>
          </a:stretch>
        </p:blipFill>
        <p:spPr>
          <a:xfrm>
            <a:off x="8518626" y="4832517"/>
            <a:ext cx="1035794" cy="423027"/>
          </a:xfrm>
          <a:prstGeom prst="rect">
            <a:avLst/>
          </a:prstGeom>
        </p:spPr>
      </p:pic>
      <p:sp>
        <p:nvSpPr>
          <p:cNvPr id="68" name="Rectangle 67">
            <a:extLst>
              <a:ext uri="{FF2B5EF4-FFF2-40B4-BE49-F238E27FC236}">
                <a16:creationId xmlns:a16="http://schemas.microsoft.com/office/drawing/2014/main" id="{6C3EC6D9-6192-0A03-CA9B-1E680DE3F36B}"/>
              </a:ext>
            </a:extLst>
          </p:cNvPr>
          <p:cNvSpPr/>
          <p:nvPr/>
        </p:nvSpPr>
        <p:spPr>
          <a:xfrm>
            <a:off x="4705500" y="4697342"/>
            <a:ext cx="5287224" cy="198493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68">
            <a:extLst>
              <a:ext uri="{FF2B5EF4-FFF2-40B4-BE49-F238E27FC236}">
                <a16:creationId xmlns:a16="http://schemas.microsoft.com/office/drawing/2014/main" id="{D2050D4B-8387-06F8-4434-2E6B740B5E45}"/>
              </a:ext>
            </a:extLst>
          </p:cNvPr>
          <p:cNvPicPr>
            <a:picLocks noChangeAspect="1"/>
          </p:cNvPicPr>
          <p:nvPr/>
        </p:nvPicPr>
        <p:blipFill>
          <a:blip r:embed="rId5"/>
          <a:stretch>
            <a:fillRect/>
          </a:stretch>
        </p:blipFill>
        <p:spPr>
          <a:xfrm>
            <a:off x="504165" y="2552732"/>
            <a:ext cx="1178958" cy="443461"/>
          </a:xfrm>
          <a:prstGeom prst="rect">
            <a:avLst/>
          </a:prstGeom>
        </p:spPr>
      </p:pic>
      <p:pic>
        <p:nvPicPr>
          <p:cNvPr id="70" name="Picture 69">
            <a:extLst>
              <a:ext uri="{FF2B5EF4-FFF2-40B4-BE49-F238E27FC236}">
                <a16:creationId xmlns:a16="http://schemas.microsoft.com/office/drawing/2014/main" id="{65596C30-D128-32A7-7ACB-3B7700E196F2}"/>
              </a:ext>
            </a:extLst>
          </p:cNvPr>
          <p:cNvPicPr>
            <a:picLocks noChangeAspect="1"/>
          </p:cNvPicPr>
          <p:nvPr/>
        </p:nvPicPr>
        <p:blipFill>
          <a:blip r:embed="rId5"/>
          <a:stretch>
            <a:fillRect/>
          </a:stretch>
        </p:blipFill>
        <p:spPr>
          <a:xfrm>
            <a:off x="369698" y="5391584"/>
            <a:ext cx="1178958" cy="443461"/>
          </a:xfrm>
          <a:prstGeom prst="rect">
            <a:avLst/>
          </a:prstGeom>
        </p:spPr>
      </p:pic>
    </p:spTree>
    <p:extLst>
      <p:ext uri="{BB962C8B-B14F-4D97-AF65-F5344CB8AC3E}">
        <p14:creationId xmlns:p14="http://schemas.microsoft.com/office/powerpoint/2010/main" val="817110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97C1-60F6-A40D-9D0D-DA555924030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AD76BC1-5534-8CE0-8F76-BD328B3255FD}"/>
              </a:ext>
            </a:extLst>
          </p:cNvPr>
          <p:cNvSpPr txBox="1"/>
          <p:nvPr/>
        </p:nvSpPr>
        <p:spPr>
          <a:xfrm>
            <a:off x="0" y="0"/>
            <a:ext cx="12192000" cy="477054"/>
          </a:xfrm>
          <a:prstGeom prst="rect">
            <a:avLst/>
          </a:prstGeom>
          <a:noFill/>
        </p:spPr>
        <p:txBody>
          <a:bodyPr wrap="square" rtlCol="0">
            <a:spAutoFit/>
          </a:bodyPr>
          <a:lstStyle/>
          <a:p>
            <a:pPr algn="ctr"/>
            <a:r>
              <a:rPr lang="en-US" sz="2500" b="1" dirty="0"/>
              <a:t>Introduction</a:t>
            </a:r>
          </a:p>
        </p:txBody>
      </p:sp>
      <p:sp>
        <p:nvSpPr>
          <p:cNvPr id="3" name="TextBox 2">
            <a:extLst>
              <a:ext uri="{FF2B5EF4-FFF2-40B4-BE49-F238E27FC236}">
                <a16:creationId xmlns:a16="http://schemas.microsoft.com/office/drawing/2014/main" id="{EE1CB9B4-1971-2972-7991-CAA27A3B17F4}"/>
              </a:ext>
            </a:extLst>
          </p:cNvPr>
          <p:cNvSpPr txBox="1"/>
          <p:nvPr/>
        </p:nvSpPr>
        <p:spPr>
          <a:xfrm>
            <a:off x="0" y="1285592"/>
            <a:ext cx="12191999" cy="1754326"/>
          </a:xfrm>
          <a:prstGeom prst="rect">
            <a:avLst/>
          </a:prstGeom>
          <a:noFill/>
        </p:spPr>
        <p:txBody>
          <a:bodyPr wrap="square" rtlCol="0">
            <a:spAutoFit/>
          </a:bodyPr>
          <a:lstStyle/>
          <a:p>
            <a:r>
              <a:rPr lang="en-US" dirty="0"/>
              <a:t>Before we run the Airflow DAG we need to perform the following steps first:</a:t>
            </a:r>
          </a:p>
          <a:p>
            <a:pPr marL="285750" indent="-285750">
              <a:buFont typeface="Arial" panose="020B0604020202020204" pitchFamily="34" charset="0"/>
              <a:buChar char="•"/>
            </a:pPr>
            <a:r>
              <a:rPr lang="en-US" dirty="0"/>
              <a:t>Create an Azure MS SQL database and Azure Data Lake</a:t>
            </a:r>
          </a:p>
          <a:p>
            <a:pPr marL="285750" indent="-285750">
              <a:buFont typeface="Arial" panose="020B0604020202020204" pitchFamily="34" charset="0"/>
              <a:buChar char="•"/>
            </a:pPr>
            <a:r>
              <a:rPr lang="en-US" dirty="0"/>
              <a:t>Set up firewall rules in the SQL database</a:t>
            </a:r>
          </a:p>
          <a:p>
            <a:pPr marL="285750" indent="-285750">
              <a:buFont typeface="Arial" panose="020B0604020202020204" pitchFamily="34" charset="0"/>
              <a:buChar char="•"/>
            </a:pPr>
            <a:r>
              <a:rPr lang="en-US" dirty="0"/>
              <a:t>Ingest data into the SQL database</a:t>
            </a:r>
          </a:p>
          <a:p>
            <a:pPr marL="285750" indent="-285750">
              <a:buFont typeface="Arial" panose="020B0604020202020204" pitchFamily="34" charset="0"/>
              <a:buChar char="•"/>
            </a:pPr>
            <a:r>
              <a:rPr lang="en-US" dirty="0"/>
              <a:t>Set up a container in the Data Lake</a:t>
            </a:r>
          </a:p>
          <a:p>
            <a:pPr marL="285750" indent="-285750">
              <a:buFont typeface="Arial" panose="020B0604020202020204" pitchFamily="34" charset="0"/>
              <a:buChar char="•"/>
            </a:pPr>
            <a:r>
              <a:rPr lang="en-US" dirty="0"/>
              <a:t>Create .env file with confidential variables which will be used in our code</a:t>
            </a:r>
          </a:p>
        </p:txBody>
      </p:sp>
    </p:spTree>
    <p:extLst>
      <p:ext uri="{BB962C8B-B14F-4D97-AF65-F5344CB8AC3E}">
        <p14:creationId xmlns:p14="http://schemas.microsoft.com/office/powerpoint/2010/main" val="251211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9E6DD-CC3E-3685-6941-8EF232C81C5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8104409-1F6F-0127-6802-42E8586ECD86}"/>
              </a:ext>
            </a:extLst>
          </p:cNvPr>
          <p:cNvSpPr txBox="1"/>
          <p:nvPr/>
        </p:nvSpPr>
        <p:spPr>
          <a:xfrm>
            <a:off x="0" y="0"/>
            <a:ext cx="12192000" cy="477054"/>
          </a:xfrm>
          <a:prstGeom prst="rect">
            <a:avLst/>
          </a:prstGeom>
          <a:noFill/>
        </p:spPr>
        <p:txBody>
          <a:bodyPr wrap="square" rtlCol="0">
            <a:spAutoFit/>
          </a:bodyPr>
          <a:lstStyle/>
          <a:p>
            <a:pPr algn="ctr"/>
            <a:r>
              <a:rPr lang="en-US" sz="2500" b="1" dirty="0"/>
              <a:t>Repositories with code</a:t>
            </a:r>
          </a:p>
        </p:txBody>
      </p:sp>
      <p:sp>
        <p:nvSpPr>
          <p:cNvPr id="3" name="TextBox 2">
            <a:extLst>
              <a:ext uri="{FF2B5EF4-FFF2-40B4-BE49-F238E27FC236}">
                <a16:creationId xmlns:a16="http://schemas.microsoft.com/office/drawing/2014/main" id="{50B2A89D-4DDB-C611-BE10-EABB3D47FF53}"/>
              </a:ext>
            </a:extLst>
          </p:cNvPr>
          <p:cNvSpPr txBox="1"/>
          <p:nvPr/>
        </p:nvSpPr>
        <p:spPr>
          <a:xfrm>
            <a:off x="0" y="1285592"/>
            <a:ext cx="12191999" cy="1477328"/>
          </a:xfrm>
          <a:prstGeom prst="rect">
            <a:avLst/>
          </a:prstGeom>
          <a:noFill/>
        </p:spPr>
        <p:txBody>
          <a:bodyPr wrap="square" rtlCol="0">
            <a:spAutoFit/>
          </a:bodyPr>
          <a:lstStyle/>
          <a:p>
            <a:r>
              <a:rPr lang="en-US" dirty="0"/>
              <a:t>We will be working with 3 repositories:</a:t>
            </a:r>
          </a:p>
          <a:p>
            <a:pPr marL="285750" indent="-285750">
              <a:buFont typeface="Arial" panose="020B0604020202020204" pitchFamily="34" charset="0"/>
              <a:buChar char="•"/>
            </a:pPr>
            <a:r>
              <a:rPr lang="en-US" dirty="0">
                <a:hlinkClick r:id="rId2"/>
              </a:rPr>
              <a:t>https://github.com/bulka4/airflow_docker</a:t>
            </a:r>
            <a:r>
              <a:rPr lang="en-US" dirty="0"/>
              <a:t> – Airflow application</a:t>
            </a:r>
          </a:p>
          <a:p>
            <a:pPr marL="285750" indent="-285750">
              <a:buFont typeface="Arial" panose="020B0604020202020204" pitchFamily="34" charset="0"/>
              <a:buChar char="•"/>
            </a:pPr>
            <a:r>
              <a:rPr lang="en-US" dirty="0">
                <a:hlinkClick r:id="rId3"/>
              </a:rPr>
              <a:t>https://github.com/bulka4/azure_terraform</a:t>
            </a:r>
            <a:r>
              <a:rPr lang="en-US" dirty="0"/>
              <a:t> – Terraform code for creating the Azure MS SQL </a:t>
            </a:r>
            <a:r>
              <a:rPr lang="en-US" dirty="0" err="1"/>
              <a:t>db</a:t>
            </a:r>
            <a:r>
              <a:rPr lang="en-US" dirty="0"/>
              <a:t> and Azure Data Lake</a:t>
            </a:r>
          </a:p>
          <a:p>
            <a:pPr marL="285750" indent="-285750">
              <a:buFont typeface="Arial" panose="020B0604020202020204" pitchFamily="34" charset="0"/>
              <a:buChar char="•"/>
            </a:pPr>
            <a:r>
              <a:rPr lang="en-US" dirty="0">
                <a:hlinkClick r:id="rId4"/>
              </a:rPr>
              <a:t>https://github.com/bulka4/data_lake_data_ingestion</a:t>
            </a:r>
            <a:r>
              <a:rPr lang="en-US" dirty="0"/>
              <a:t> - Code for ingesting data into the Azure MS SQL </a:t>
            </a:r>
            <a:r>
              <a:rPr lang="en-US" dirty="0" err="1"/>
              <a:t>db</a:t>
            </a:r>
            <a:r>
              <a:rPr lang="en-US" dirty="0"/>
              <a:t> and creating container in the Data Lake</a:t>
            </a:r>
          </a:p>
        </p:txBody>
      </p:sp>
    </p:spTree>
    <p:extLst>
      <p:ext uri="{BB962C8B-B14F-4D97-AF65-F5344CB8AC3E}">
        <p14:creationId xmlns:p14="http://schemas.microsoft.com/office/powerpoint/2010/main" val="283572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F658-53FD-B118-C9E5-AA7C30E934C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66EC89-E563-65E2-2B3E-79B8730851B0}"/>
              </a:ext>
            </a:extLst>
          </p:cNvPr>
          <p:cNvSpPr txBox="1"/>
          <p:nvPr/>
        </p:nvSpPr>
        <p:spPr>
          <a:xfrm>
            <a:off x="0" y="0"/>
            <a:ext cx="12192000" cy="477054"/>
          </a:xfrm>
          <a:prstGeom prst="rect">
            <a:avLst/>
          </a:prstGeom>
          <a:noFill/>
        </p:spPr>
        <p:txBody>
          <a:bodyPr wrap="square" rtlCol="0">
            <a:spAutoFit/>
          </a:bodyPr>
          <a:lstStyle/>
          <a:p>
            <a:pPr algn="ctr"/>
            <a:r>
              <a:rPr lang="en-US" sz="2500" b="1" dirty="0"/>
              <a:t>Incremental load</a:t>
            </a:r>
          </a:p>
        </p:txBody>
      </p:sp>
      <p:sp>
        <p:nvSpPr>
          <p:cNvPr id="5" name="TextBox 4">
            <a:extLst>
              <a:ext uri="{FF2B5EF4-FFF2-40B4-BE49-F238E27FC236}">
                <a16:creationId xmlns:a16="http://schemas.microsoft.com/office/drawing/2014/main" id="{5F1FF2BC-92ED-4152-8F3B-69F8F78CA786}"/>
              </a:ext>
            </a:extLst>
          </p:cNvPr>
          <p:cNvSpPr txBox="1"/>
          <p:nvPr/>
        </p:nvSpPr>
        <p:spPr>
          <a:xfrm>
            <a:off x="1" y="563630"/>
            <a:ext cx="12191999" cy="2308324"/>
          </a:xfrm>
          <a:prstGeom prst="rect">
            <a:avLst/>
          </a:prstGeom>
          <a:noFill/>
        </p:spPr>
        <p:txBody>
          <a:bodyPr wrap="square" rtlCol="0">
            <a:spAutoFit/>
          </a:bodyPr>
          <a:lstStyle/>
          <a:p>
            <a:pPr>
              <a:buNone/>
            </a:pPr>
            <a:r>
              <a:rPr lang="en-US" dirty="0"/>
              <a:t>In this example we are performing an incremental load using a changes table. Changes table contains information about what changes happened to the table, that is what records have been added, modified and deleted. We will use that table in order to update the table in Data Lake.</a:t>
            </a:r>
          </a:p>
          <a:p>
            <a:pPr>
              <a:buNone/>
            </a:pPr>
            <a:endParaRPr lang="en-US" dirty="0"/>
          </a:p>
          <a:p>
            <a:r>
              <a:rPr lang="en-US" dirty="0"/>
              <a:t>We will be loading from the changes table only those records which we created since the last time we updated the target table in the Data Lake.</a:t>
            </a:r>
          </a:p>
          <a:p>
            <a:endParaRPr lang="en-US" dirty="0"/>
          </a:p>
          <a:p>
            <a:r>
              <a:rPr lang="en-US" dirty="0"/>
              <a:t>We have a table and a changes table with columns like below:</a:t>
            </a:r>
          </a:p>
        </p:txBody>
      </p:sp>
      <p:sp>
        <p:nvSpPr>
          <p:cNvPr id="6" name="TextBox 5">
            <a:extLst>
              <a:ext uri="{FF2B5EF4-FFF2-40B4-BE49-F238E27FC236}">
                <a16:creationId xmlns:a16="http://schemas.microsoft.com/office/drawing/2014/main" id="{80BA1355-0C52-AA6A-8144-A5B32B496C75}"/>
              </a:ext>
            </a:extLst>
          </p:cNvPr>
          <p:cNvSpPr txBox="1"/>
          <p:nvPr/>
        </p:nvSpPr>
        <p:spPr>
          <a:xfrm>
            <a:off x="380243" y="4376121"/>
            <a:ext cx="2387257" cy="646331"/>
          </a:xfrm>
          <a:prstGeom prst="rect">
            <a:avLst/>
          </a:prstGeom>
          <a:noFill/>
          <a:ln>
            <a:solidFill>
              <a:schemeClr val="accent1"/>
            </a:solidFill>
          </a:ln>
        </p:spPr>
        <p:txBody>
          <a:bodyPr wrap="none" rtlCol="0">
            <a:spAutoFit/>
          </a:bodyPr>
          <a:lstStyle/>
          <a:p>
            <a:r>
              <a:rPr lang="en-US" dirty="0"/>
              <a:t>Table2</a:t>
            </a:r>
          </a:p>
          <a:p>
            <a:r>
              <a:rPr lang="en-US" dirty="0"/>
              <a:t>ID | </a:t>
            </a:r>
            <a:r>
              <a:rPr lang="en-US" dirty="0" err="1"/>
              <a:t>dim_col</a:t>
            </a:r>
            <a:r>
              <a:rPr lang="en-US" dirty="0"/>
              <a:t> | measure</a:t>
            </a:r>
          </a:p>
        </p:txBody>
      </p:sp>
      <p:sp>
        <p:nvSpPr>
          <p:cNvPr id="7" name="TextBox 6">
            <a:extLst>
              <a:ext uri="{FF2B5EF4-FFF2-40B4-BE49-F238E27FC236}">
                <a16:creationId xmlns:a16="http://schemas.microsoft.com/office/drawing/2014/main" id="{95CE3F68-1FFC-5ACB-34A4-196158B4DF3D}"/>
              </a:ext>
            </a:extLst>
          </p:cNvPr>
          <p:cNvSpPr txBox="1"/>
          <p:nvPr/>
        </p:nvSpPr>
        <p:spPr>
          <a:xfrm>
            <a:off x="380243" y="5276847"/>
            <a:ext cx="4774640" cy="646331"/>
          </a:xfrm>
          <a:prstGeom prst="rect">
            <a:avLst/>
          </a:prstGeom>
          <a:noFill/>
          <a:ln>
            <a:solidFill>
              <a:schemeClr val="accent1"/>
            </a:solidFill>
          </a:ln>
        </p:spPr>
        <p:txBody>
          <a:bodyPr wrap="none" rtlCol="0">
            <a:spAutoFit/>
          </a:bodyPr>
          <a:lstStyle/>
          <a:p>
            <a:r>
              <a:rPr lang="en-US" dirty="0"/>
              <a:t>Table2_changes</a:t>
            </a:r>
          </a:p>
          <a:p>
            <a:r>
              <a:rPr lang="en-US" dirty="0"/>
              <a:t>ID | </a:t>
            </a:r>
            <a:r>
              <a:rPr lang="en-US" dirty="0" err="1"/>
              <a:t>dim_col</a:t>
            </a:r>
            <a:r>
              <a:rPr lang="en-US" dirty="0"/>
              <a:t> | measure | deleted | </a:t>
            </a:r>
            <a:r>
              <a:rPr lang="en-US" dirty="0" err="1"/>
              <a:t>date_created</a:t>
            </a:r>
            <a:endParaRPr lang="en-US" dirty="0"/>
          </a:p>
        </p:txBody>
      </p:sp>
      <p:pic>
        <p:nvPicPr>
          <p:cNvPr id="8" name="Picture 7">
            <a:extLst>
              <a:ext uri="{FF2B5EF4-FFF2-40B4-BE49-F238E27FC236}">
                <a16:creationId xmlns:a16="http://schemas.microsoft.com/office/drawing/2014/main" id="{4A108234-4AE3-AA42-591D-236CD0DA80DF}"/>
              </a:ext>
            </a:extLst>
          </p:cNvPr>
          <p:cNvPicPr>
            <a:picLocks noChangeAspect="1"/>
          </p:cNvPicPr>
          <p:nvPr/>
        </p:nvPicPr>
        <p:blipFill>
          <a:blip r:embed="rId2"/>
          <a:stretch>
            <a:fillRect/>
          </a:stretch>
        </p:blipFill>
        <p:spPr>
          <a:xfrm>
            <a:off x="380243" y="3141176"/>
            <a:ext cx="1063815" cy="1057838"/>
          </a:xfrm>
          <a:prstGeom prst="rect">
            <a:avLst/>
          </a:prstGeom>
        </p:spPr>
      </p:pic>
      <p:sp>
        <p:nvSpPr>
          <p:cNvPr id="2" name="TextBox 1">
            <a:extLst>
              <a:ext uri="{FF2B5EF4-FFF2-40B4-BE49-F238E27FC236}">
                <a16:creationId xmlns:a16="http://schemas.microsoft.com/office/drawing/2014/main" id="{111B4712-27F5-157B-18A8-A7919A0B8D7B}"/>
              </a:ext>
            </a:extLst>
          </p:cNvPr>
          <p:cNvSpPr txBox="1"/>
          <p:nvPr/>
        </p:nvSpPr>
        <p:spPr>
          <a:xfrm>
            <a:off x="5469025" y="3429000"/>
            <a:ext cx="6437746" cy="2585323"/>
          </a:xfrm>
          <a:prstGeom prst="rect">
            <a:avLst/>
          </a:prstGeom>
          <a:noFill/>
        </p:spPr>
        <p:txBody>
          <a:bodyPr wrap="square" rtlCol="0">
            <a:spAutoFit/>
          </a:bodyPr>
          <a:lstStyle/>
          <a:p>
            <a:pPr>
              <a:buNone/>
            </a:pPr>
            <a:r>
              <a:rPr lang="en-US" dirty="0"/>
              <a:t>The ‘deleted’ column indicates if a given record has been deleted from the table Table2. </a:t>
            </a:r>
          </a:p>
          <a:p>
            <a:pPr>
              <a:buNone/>
            </a:pPr>
            <a:endParaRPr lang="en-US" dirty="0"/>
          </a:p>
          <a:p>
            <a:pPr>
              <a:buNone/>
            </a:pPr>
            <a:r>
              <a:rPr lang="en-US" dirty="0"/>
              <a:t>The ‘</a:t>
            </a:r>
            <a:r>
              <a:rPr lang="en-US" dirty="0" err="1"/>
              <a:t>date_created</a:t>
            </a:r>
            <a:r>
              <a:rPr lang="en-US" dirty="0"/>
              <a:t>’ column indicates when that record has been created in the changes table, that is when the change happened to the Table2.</a:t>
            </a:r>
          </a:p>
          <a:p>
            <a:pPr>
              <a:buNone/>
            </a:pPr>
            <a:endParaRPr lang="en-US" dirty="0"/>
          </a:p>
          <a:p>
            <a:r>
              <a:rPr lang="en-US" dirty="0"/>
              <a:t>When loading data for the first time we are loading the entire table into the Data Lake.</a:t>
            </a:r>
          </a:p>
        </p:txBody>
      </p:sp>
    </p:spTree>
    <p:extLst>
      <p:ext uri="{BB962C8B-B14F-4D97-AF65-F5344CB8AC3E}">
        <p14:creationId xmlns:p14="http://schemas.microsoft.com/office/powerpoint/2010/main" val="2003392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BBC0A-86CF-80B5-3606-2A8D357377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6C108D4-C005-87E9-638B-7F5CDCCB1183}"/>
              </a:ext>
            </a:extLst>
          </p:cNvPr>
          <p:cNvSpPr txBox="1"/>
          <p:nvPr/>
        </p:nvSpPr>
        <p:spPr>
          <a:xfrm>
            <a:off x="0" y="0"/>
            <a:ext cx="12192000" cy="477054"/>
          </a:xfrm>
          <a:prstGeom prst="rect">
            <a:avLst/>
          </a:prstGeom>
          <a:noFill/>
        </p:spPr>
        <p:txBody>
          <a:bodyPr wrap="square" rtlCol="0">
            <a:spAutoFit/>
          </a:bodyPr>
          <a:lstStyle/>
          <a:p>
            <a:pPr algn="ctr"/>
            <a:r>
              <a:rPr lang="en-US" sz="2500" b="1" dirty="0"/>
              <a:t>Incremental load</a:t>
            </a:r>
          </a:p>
        </p:txBody>
      </p:sp>
      <p:sp>
        <p:nvSpPr>
          <p:cNvPr id="6" name="TextBox 5">
            <a:extLst>
              <a:ext uri="{FF2B5EF4-FFF2-40B4-BE49-F238E27FC236}">
                <a16:creationId xmlns:a16="http://schemas.microsoft.com/office/drawing/2014/main" id="{B0715BF3-CAD1-C098-91B3-4FF03EBC0BD1}"/>
              </a:ext>
            </a:extLst>
          </p:cNvPr>
          <p:cNvSpPr txBox="1"/>
          <p:nvPr/>
        </p:nvSpPr>
        <p:spPr>
          <a:xfrm>
            <a:off x="335038" y="2969941"/>
            <a:ext cx="2387257" cy="1477328"/>
          </a:xfrm>
          <a:prstGeom prst="rect">
            <a:avLst/>
          </a:prstGeom>
          <a:noFill/>
          <a:ln>
            <a:solidFill>
              <a:schemeClr val="accent1"/>
            </a:solidFill>
          </a:ln>
        </p:spPr>
        <p:txBody>
          <a:bodyPr wrap="none" rtlCol="0">
            <a:spAutoFit/>
          </a:bodyPr>
          <a:lstStyle/>
          <a:p>
            <a:r>
              <a:rPr lang="en-US" dirty="0"/>
              <a:t>Table2</a:t>
            </a:r>
          </a:p>
          <a:p>
            <a:r>
              <a:rPr lang="en-US" dirty="0"/>
              <a:t>ID | </a:t>
            </a:r>
            <a:r>
              <a:rPr lang="en-US" dirty="0" err="1"/>
              <a:t>dim_col</a:t>
            </a:r>
            <a:r>
              <a:rPr lang="en-US" dirty="0"/>
              <a:t> | measure</a:t>
            </a:r>
          </a:p>
          <a:p>
            <a:endParaRPr lang="en-US" dirty="0"/>
          </a:p>
          <a:p>
            <a:r>
              <a:rPr lang="en-US" dirty="0"/>
              <a:t>1 | 1 | 1</a:t>
            </a:r>
          </a:p>
          <a:p>
            <a:r>
              <a:rPr lang="en-US" dirty="0"/>
              <a:t>2 | 2 | 2</a:t>
            </a:r>
          </a:p>
        </p:txBody>
      </p:sp>
      <p:sp>
        <p:nvSpPr>
          <p:cNvPr id="7" name="TextBox 6">
            <a:extLst>
              <a:ext uri="{FF2B5EF4-FFF2-40B4-BE49-F238E27FC236}">
                <a16:creationId xmlns:a16="http://schemas.microsoft.com/office/drawing/2014/main" id="{BC98444F-AB7B-385B-B113-9BFAA82F7F20}"/>
              </a:ext>
            </a:extLst>
          </p:cNvPr>
          <p:cNvSpPr txBox="1"/>
          <p:nvPr/>
        </p:nvSpPr>
        <p:spPr>
          <a:xfrm>
            <a:off x="334975" y="4778462"/>
            <a:ext cx="4774640" cy="1477328"/>
          </a:xfrm>
          <a:prstGeom prst="rect">
            <a:avLst/>
          </a:prstGeom>
          <a:noFill/>
          <a:ln>
            <a:solidFill>
              <a:schemeClr val="accent1"/>
            </a:solidFill>
          </a:ln>
        </p:spPr>
        <p:txBody>
          <a:bodyPr wrap="none" rtlCol="0">
            <a:spAutoFit/>
          </a:bodyPr>
          <a:lstStyle/>
          <a:p>
            <a:r>
              <a:rPr lang="en-US" dirty="0"/>
              <a:t>Table2_changes</a:t>
            </a:r>
          </a:p>
          <a:p>
            <a:r>
              <a:rPr lang="en-US" dirty="0"/>
              <a:t>ID | </a:t>
            </a:r>
            <a:r>
              <a:rPr lang="en-US" dirty="0" err="1"/>
              <a:t>dim_col</a:t>
            </a:r>
            <a:r>
              <a:rPr lang="en-US" dirty="0"/>
              <a:t> | measure | deleted | </a:t>
            </a:r>
            <a:r>
              <a:rPr lang="en-US" dirty="0" err="1"/>
              <a:t>date_created</a:t>
            </a:r>
            <a:endParaRPr lang="en-US" dirty="0"/>
          </a:p>
          <a:p>
            <a:endParaRPr lang="en-US" dirty="0"/>
          </a:p>
          <a:p>
            <a:r>
              <a:rPr lang="en-US" dirty="0"/>
              <a:t>1 | 1 | 1 | 0 | date1</a:t>
            </a:r>
          </a:p>
          <a:p>
            <a:r>
              <a:rPr lang="en-US" dirty="0"/>
              <a:t>2 | 2 | 2 | 0 | date1</a:t>
            </a:r>
          </a:p>
        </p:txBody>
      </p:sp>
      <p:pic>
        <p:nvPicPr>
          <p:cNvPr id="3" name="Picture 2">
            <a:extLst>
              <a:ext uri="{FF2B5EF4-FFF2-40B4-BE49-F238E27FC236}">
                <a16:creationId xmlns:a16="http://schemas.microsoft.com/office/drawing/2014/main" id="{A6D17653-5508-3196-D9A3-DB9BB2E2B834}"/>
              </a:ext>
            </a:extLst>
          </p:cNvPr>
          <p:cNvPicPr>
            <a:picLocks noChangeAspect="1"/>
          </p:cNvPicPr>
          <p:nvPr/>
        </p:nvPicPr>
        <p:blipFill>
          <a:blip r:embed="rId2"/>
          <a:stretch>
            <a:fillRect/>
          </a:stretch>
        </p:blipFill>
        <p:spPr>
          <a:xfrm>
            <a:off x="997766" y="1748511"/>
            <a:ext cx="1061800" cy="1055834"/>
          </a:xfrm>
          <a:prstGeom prst="rect">
            <a:avLst/>
          </a:prstGeom>
        </p:spPr>
      </p:pic>
      <p:sp>
        <p:nvSpPr>
          <p:cNvPr id="9" name="TextBox 8">
            <a:extLst>
              <a:ext uri="{FF2B5EF4-FFF2-40B4-BE49-F238E27FC236}">
                <a16:creationId xmlns:a16="http://schemas.microsoft.com/office/drawing/2014/main" id="{3663CA8C-ABCA-4CB1-5E80-DF4ECDAAA96C}"/>
              </a:ext>
            </a:extLst>
          </p:cNvPr>
          <p:cNvSpPr txBox="1"/>
          <p:nvPr/>
        </p:nvSpPr>
        <p:spPr>
          <a:xfrm>
            <a:off x="8038028" y="2969941"/>
            <a:ext cx="2387257" cy="1477328"/>
          </a:xfrm>
          <a:prstGeom prst="rect">
            <a:avLst/>
          </a:prstGeom>
          <a:noFill/>
          <a:ln>
            <a:solidFill>
              <a:schemeClr val="accent1"/>
            </a:solidFill>
          </a:ln>
        </p:spPr>
        <p:txBody>
          <a:bodyPr wrap="none" rtlCol="0">
            <a:spAutoFit/>
          </a:bodyPr>
          <a:lstStyle/>
          <a:p>
            <a:r>
              <a:rPr lang="en-US" dirty="0"/>
              <a:t>Table2</a:t>
            </a:r>
          </a:p>
          <a:p>
            <a:r>
              <a:rPr lang="en-US" dirty="0"/>
              <a:t>ID | </a:t>
            </a:r>
            <a:r>
              <a:rPr lang="en-US" dirty="0" err="1"/>
              <a:t>dim_col</a:t>
            </a:r>
            <a:r>
              <a:rPr lang="en-US" dirty="0"/>
              <a:t> | measure</a:t>
            </a:r>
          </a:p>
          <a:p>
            <a:endParaRPr lang="en-US" dirty="0"/>
          </a:p>
          <a:p>
            <a:r>
              <a:rPr lang="en-US" dirty="0"/>
              <a:t>1 | 1 | 1</a:t>
            </a:r>
          </a:p>
          <a:p>
            <a:r>
              <a:rPr lang="en-US" dirty="0"/>
              <a:t>2 | 2 | 2</a:t>
            </a:r>
          </a:p>
        </p:txBody>
      </p:sp>
      <p:pic>
        <p:nvPicPr>
          <p:cNvPr id="10" name="Picture 9">
            <a:extLst>
              <a:ext uri="{FF2B5EF4-FFF2-40B4-BE49-F238E27FC236}">
                <a16:creationId xmlns:a16="http://schemas.microsoft.com/office/drawing/2014/main" id="{E29513BB-584E-3340-5CD7-D4B0041BCEC6}"/>
              </a:ext>
            </a:extLst>
          </p:cNvPr>
          <p:cNvPicPr>
            <a:picLocks noChangeAspect="1"/>
          </p:cNvPicPr>
          <p:nvPr/>
        </p:nvPicPr>
        <p:blipFill>
          <a:blip r:embed="rId3"/>
          <a:stretch>
            <a:fillRect/>
          </a:stretch>
        </p:blipFill>
        <p:spPr>
          <a:xfrm>
            <a:off x="8110187" y="1748511"/>
            <a:ext cx="2242938" cy="964159"/>
          </a:xfrm>
          <a:prstGeom prst="rect">
            <a:avLst/>
          </a:prstGeom>
        </p:spPr>
      </p:pic>
      <p:sp>
        <p:nvSpPr>
          <p:cNvPr id="13" name="TextBox 12">
            <a:extLst>
              <a:ext uri="{FF2B5EF4-FFF2-40B4-BE49-F238E27FC236}">
                <a16:creationId xmlns:a16="http://schemas.microsoft.com/office/drawing/2014/main" id="{A5CD62B7-BC52-27D9-53B3-DE0D2F82FED5}"/>
              </a:ext>
            </a:extLst>
          </p:cNvPr>
          <p:cNvSpPr txBox="1"/>
          <p:nvPr/>
        </p:nvSpPr>
        <p:spPr>
          <a:xfrm>
            <a:off x="3782929" y="2573512"/>
            <a:ext cx="3194464" cy="646331"/>
          </a:xfrm>
          <a:prstGeom prst="rect">
            <a:avLst/>
          </a:prstGeom>
          <a:noFill/>
        </p:spPr>
        <p:txBody>
          <a:bodyPr wrap="none" rtlCol="0">
            <a:spAutoFit/>
          </a:bodyPr>
          <a:lstStyle/>
          <a:p>
            <a:r>
              <a:rPr lang="en-US" dirty="0"/>
              <a:t>Extracting data at date = date2</a:t>
            </a:r>
          </a:p>
          <a:p>
            <a:r>
              <a:rPr lang="en-US" dirty="0"/>
              <a:t>date2 &gt; date1</a:t>
            </a:r>
          </a:p>
        </p:txBody>
      </p:sp>
      <p:cxnSp>
        <p:nvCxnSpPr>
          <p:cNvPr id="15" name="Straight Arrow Connector 14">
            <a:extLst>
              <a:ext uri="{FF2B5EF4-FFF2-40B4-BE49-F238E27FC236}">
                <a16:creationId xmlns:a16="http://schemas.microsoft.com/office/drawing/2014/main" id="{9C65A3B3-6D75-0910-C7F5-A4CB84E8CFCA}"/>
              </a:ext>
            </a:extLst>
          </p:cNvPr>
          <p:cNvCxnSpPr>
            <a:stCxn id="6" idx="3"/>
            <a:endCxn id="9" idx="1"/>
          </p:cNvCxnSpPr>
          <p:nvPr/>
        </p:nvCxnSpPr>
        <p:spPr>
          <a:xfrm>
            <a:off x="2722295" y="3708605"/>
            <a:ext cx="531573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EFED367A-14C7-A1D8-5839-0DC563F5F687}"/>
              </a:ext>
            </a:extLst>
          </p:cNvPr>
          <p:cNvSpPr txBox="1"/>
          <p:nvPr/>
        </p:nvSpPr>
        <p:spPr>
          <a:xfrm>
            <a:off x="0" y="878186"/>
            <a:ext cx="12192000" cy="369332"/>
          </a:xfrm>
          <a:prstGeom prst="rect">
            <a:avLst/>
          </a:prstGeom>
          <a:noFill/>
        </p:spPr>
        <p:txBody>
          <a:bodyPr wrap="square" rtlCol="0">
            <a:spAutoFit/>
          </a:bodyPr>
          <a:lstStyle/>
          <a:p>
            <a:r>
              <a:rPr lang="en-US" dirty="0"/>
              <a:t>When loading data for the first time we are loading the entire table into the Data Lake.</a:t>
            </a:r>
          </a:p>
        </p:txBody>
      </p:sp>
    </p:spTree>
    <p:extLst>
      <p:ext uri="{BB962C8B-B14F-4D97-AF65-F5344CB8AC3E}">
        <p14:creationId xmlns:p14="http://schemas.microsoft.com/office/powerpoint/2010/main" val="2828202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B438B-4E2A-1FB9-0B0B-BBF504EC11A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4F973C6-093C-75CF-9683-BAB9DF4096FC}"/>
              </a:ext>
            </a:extLst>
          </p:cNvPr>
          <p:cNvSpPr txBox="1"/>
          <p:nvPr/>
        </p:nvSpPr>
        <p:spPr>
          <a:xfrm>
            <a:off x="0" y="0"/>
            <a:ext cx="12192000" cy="477054"/>
          </a:xfrm>
          <a:prstGeom prst="rect">
            <a:avLst/>
          </a:prstGeom>
          <a:noFill/>
        </p:spPr>
        <p:txBody>
          <a:bodyPr wrap="square" rtlCol="0">
            <a:spAutoFit/>
          </a:bodyPr>
          <a:lstStyle/>
          <a:p>
            <a:pPr algn="ctr"/>
            <a:r>
              <a:rPr lang="en-US" sz="2500" b="1" dirty="0"/>
              <a:t>Incremental load</a:t>
            </a:r>
          </a:p>
        </p:txBody>
      </p:sp>
      <p:sp>
        <p:nvSpPr>
          <p:cNvPr id="6" name="TextBox 5">
            <a:extLst>
              <a:ext uri="{FF2B5EF4-FFF2-40B4-BE49-F238E27FC236}">
                <a16:creationId xmlns:a16="http://schemas.microsoft.com/office/drawing/2014/main" id="{2D029D1E-3ECB-88E2-C9FE-D7ACB7058773}"/>
              </a:ext>
            </a:extLst>
          </p:cNvPr>
          <p:cNvSpPr txBox="1"/>
          <p:nvPr/>
        </p:nvSpPr>
        <p:spPr>
          <a:xfrm>
            <a:off x="262611" y="2227557"/>
            <a:ext cx="2387257" cy="1477328"/>
          </a:xfrm>
          <a:prstGeom prst="rect">
            <a:avLst/>
          </a:prstGeom>
          <a:noFill/>
          <a:ln>
            <a:solidFill>
              <a:schemeClr val="accent1"/>
            </a:solidFill>
          </a:ln>
        </p:spPr>
        <p:txBody>
          <a:bodyPr wrap="none" rtlCol="0">
            <a:spAutoFit/>
          </a:bodyPr>
          <a:lstStyle/>
          <a:p>
            <a:r>
              <a:rPr lang="en-US" dirty="0"/>
              <a:t>Table2</a:t>
            </a:r>
          </a:p>
          <a:p>
            <a:r>
              <a:rPr lang="en-US" dirty="0"/>
              <a:t>ID | </a:t>
            </a:r>
            <a:r>
              <a:rPr lang="en-US" dirty="0" err="1"/>
              <a:t>dim_col</a:t>
            </a:r>
            <a:r>
              <a:rPr lang="en-US" dirty="0"/>
              <a:t> | measure</a:t>
            </a:r>
          </a:p>
          <a:p>
            <a:endParaRPr lang="en-US" dirty="0"/>
          </a:p>
          <a:p>
            <a:r>
              <a:rPr lang="en-US" dirty="0"/>
              <a:t>2 | 22 | 22</a:t>
            </a:r>
          </a:p>
          <a:p>
            <a:r>
              <a:rPr lang="en-US" dirty="0"/>
              <a:t>3 | 3 | 3</a:t>
            </a:r>
          </a:p>
        </p:txBody>
      </p:sp>
      <p:sp>
        <p:nvSpPr>
          <p:cNvPr id="7" name="TextBox 6">
            <a:extLst>
              <a:ext uri="{FF2B5EF4-FFF2-40B4-BE49-F238E27FC236}">
                <a16:creationId xmlns:a16="http://schemas.microsoft.com/office/drawing/2014/main" id="{D6F588D5-AEAE-5170-D3AC-B3DADA75B033}"/>
              </a:ext>
            </a:extLst>
          </p:cNvPr>
          <p:cNvSpPr txBox="1"/>
          <p:nvPr/>
        </p:nvSpPr>
        <p:spPr>
          <a:xfrm>
            <a:off x="262547" y="3889448"/>
            <a:ext cx="5833453" cy="2308324"/>
          </a:xfrm>
          <a:prstGeom prst="rect">
            <a:avLst/>
          </a:prstGeom>
          <a:noFill/>
          <a:ln>
            <a:solidFill>
              <a:schemeClr val="accent1"/>
            </a:solidFill>
          </a:ln>
        </p:spPr>
        <p:txBody>
          <a:bodyPr wrap="square" rtlCol="0">
            <a:spAutoFit/>
          </a:bodyPr>
          <a:lstStyle/>
          <a:p>
            <a:r>
              <a:rPr lang="en-US" dirty="0"/>
              <a:t>Table2_changes</a:t>
            </a:r>
          </a:p>
          <a:p>
            <a:r>
              <a:rPr lang="en-US" dirty="0"/>
              <a:t>ID | </a:t>
            </a:r>
            <a:r>
              <a:rPr lang="en-US" dirty="0" err="1"/>
              <a:t>dim_col</a:t>
            </a:r>
            <a:r>
              <a:rPr lang="en-US" dirty="0"/>
              <a:t> | measure | deleted | </a:t>
            </a:r>
            <a:r>
              <a:rPr lang="en-US" dirty="0" err="1"/>
              <a:t>date_created</a:t>
            </a:r>
            <a:endParaRPr lang="en-US" dirty="0"/>
          </a:p>
          <a:p>
            <a:endParaRPr lang="en-US" dirty="0"/>
          </a:p>
          <a:p>
            <a:r>
              <a:rPr lang="en-US" dirty="0"/>
              <a:t>1 | 1 | 1 | 0 | date1</a:t>
            </a:r>
          </a:p>
          <a:p>
            <a:r>
              <a:rPr lang="en-US" dirty="0"/>
              <a:t>2 | 2 | 2 | 0 | date1</a:t>
            </a:r>
          </a:p>
          <a:p>
            <a:r>
              <a:rPr lang="en-US" dirty="0"/>
              <a:t>1 | 1 | 1 | 1 | date3</a:t>
            </a:r>
          </a:p>
          <a:p>
            <a:r>
              <a:rPr lang="en-US" dirty="0"/>
              <a:t>2 | 22 | 22 | 0 | date3</a:t>
            </a:r>
          </a:p>
          <a:p>
            <a:r>
              <a:rPr lang="en-US" dirty="0"/>
              <a:t>3 | 3 | 3 | 0 | date3</a:t>
            </a:r>
          </a:p>
        </p:txBody>
      </p:sp>
      <p:pic>
        <p:nvPicPr>
          <p:cNvPr id="3" name="Picture 2">
            <a:extLst>
              <a:ext uri="{FF2B5EF4-FFF2-40B4-BE49-F238E27FC236}">
                <a16:creationId xmlns:a16="http://schemas.microsoft.com/office/drawing/2014/main" id="{E8C2961A-B121-8BC8-AE8F-EF7C5F1A2178}"/>
              </a:ext>
            </a:extLst>
          </p:cNvPr>
          <p:cNvPicPr>
            <a:picLocks noChangeAspect="1"/>
          </p:cNvPicPr>
          <p:nvPr/>
        </p:nvPicPr>
        <p:blipFill>
          <a:blip r:embed="rId2"/>
          <a:stretch>
            <a:fillRect/>
          </a:stretch>
        </p:blipFill>
        <p:spPr>
          <a:xfrm>
            <a:off x="925339" y="1006127"/>
            <a:ext cx="1061800" cy="1055834"/>
          </a:xfrm>
          <a:prstGeom prst="rect">
            <a:avLst/>
          </a:prstGeom>
        </p:spPr>
      </p:pic>
      <p:sp>
        <p:nvSpPr>
          <p:cNvPr id="14" name="Rectangle 13">
            <a:extLst>
              <a:ext uri="{FF2B5EF4-FFF2-40B4-BE49-F238E27FC236}">
                <a16:creationId xmlns:a16="http://schemas.microsoft.com/office/drawing/2014/main" id="{F6540FBA-1465-27CF-38EB-DFB25F406B29}"/>
              </a:ext>
            </a:extLst>
          </p:cNvPr>
          <p:cNvSpPr/>
          <p:nvPr/>
        </p:nvSpPr>
        <p:spPr>
          <a:xfrm>
            <a:off x="262548" y="5323438"/>
            <a:ext cx="2037032" cy="87433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D3B72D0-F4DC-815D-941B-6046457F599D}"/>
              </a:ext>
            </a:extLst>
          </p:cNvPr>
          <p:cNvSpPr txBox="1"/>
          <p:nvPr/>
        </p:nvSpPr>
        <p:spPr>
          <a:xfrm>
            <a:off x="2882464" y="2577080"/>
            <a:ext cx="2877326" cy="646331"/>
          </a:xfrm>
          <a:prstGeom prst="rect">
            <a:avLst/>
          </a:prstGeom>
          <a:noFill/>
        </p:spPr>
        <p:txBody>
          <a:bodyPr wrap="none" rtlCol="0">
            <a:spAutoFit/>
          </a:bodyPr>
          <a:lstStyle/>
          <a:p>
            <a:r>
              <a:rPr lang="en-US" dirty="0"/>
              <a:t>Last extracted date = date2</a:t>
            </a:r>
          </a:p>
          <a:p>
            <a:r>
              <a:rPr lang="en-US" dirty="0"/>
              <a:t>date1 &lt; date2 &lt; date3</a:t>
            </a:r>
          </a:p>
        </p:txBody>
      </p:sp>
      <p:sp>
        <p:nvSpPr>
          <p:cNvPr id="17" name="TextBox 16">
            <a:extLst>
              <a:ext uri="{FF2B5EF4-FFF2-40B4-BE49-F238E27FC236}">
                <a16:creationId xmlns:a16="http://schemas.microsoft.com/office/drawing/2014/main" id="{E9483626-4B3A-4A36-A468-27A4E9285644}"/>
              </a:ext>
            </a:extLst>
          </p:cNvPr>
          <p:cNvSpPr txBox="1"/>
          <p:nvPr/>
        </p:nvSpPr>
        <p:spPr>
          <a:xfrm>
            <a:off x="2696928" y="5575939"/>
            <a:ext cx="3399072" cy="369332"/>
          </a:xfrm>
          <a:prstGeom prst="rect">
            <a:avLst/>
          </a:prstGeom>
          <a:noFill/>
        </p:spPr>
        <p:txBody>
          <a:bodyPr wrap="none" rtlCol="0">
            <a:spAutoFit/>
          </a:bodyPr>
          <a:lstStyle/>
          <a:p>
            <a:r>
              <a:rPr lang="en-US" dirty="0"/>
              <a:t>New data changes to implement</a:t>
            </a:r>
          </a:p>
        </p:txBody>
      </p:sp>
      <p:cxnSp>
        <p:nvCxnSpPr>
          <p:cNvPr id="19" name="Straight Arrow Connector 18">
            <a:extLst>
              <a:ext uri="{FF2B5EF4-FFF2-40B4-BE49-F238E27FC236}">
                <a16:creationId xmlns:a16="http://schemas.microsoft.com/office/drawing/2014/main" id="{C9663837-03D5-ADDD-66D5-2D9349815990}"/>
              </a:ext>
            </a:extLst>
          </p:cNvPr>
          <p:cNvCxnSpPr>
            <a:stCxn id="17" idx="1"/>
            <a:endCxn id="14" idx="3"/>
          </p:cNvCxnSpPr>
          <p:nvPr/>
        </p:nvCxnSpPr>
        <p:spPr>
          <a:xfrm flipH="1">
            <a:off x="2299580" y="5760605"/>
            <a:ext cx="3973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56C7A377-C579-3AEF-4F36-5D61A41F9EFB}"/>
              </a:ext>
            </a:extLst>
          </p:cNvPr>
          <p:cNvSpPr txBox="1"/>
          <p:nvPr/>
        </p:nvSpPr>
        <p:spPr>
          <a:xfrm>
            <a:off x="6096000" y="912729"/>
            <a:ext cx="6096000" cy="2308324"/>
          </a:xfrm>
          <a:prstGeom prst="rect">
            <a:avLst/>
          </a:prstGeom>
          <a:noFill/>
        </p:spPr>
        <p:txBody>
          <a:bodyPr wrap="square" rtlCol="0">
            <a:spAutoFit/>
          </a:bodyPr>
          <a:lstStyle/>
          <a:p>
            <a:r>
              <a:rPr lang="en-US" dirty="0"/>
              <a:t>In the second iteration we are changing the Table2.</a:t>
            </a:r>
          </a:p>
          <a:p>
            <a:endParaRPr lang="en-US" dirty="0"/>
          </a:p>
          <a:p>
            <a:r>
              <a:rPr lang="en-US" dirty="0"/>
              <a:t>Changes which we will do:</a:t>
            </a:r>
          </a:p>
          <a:p>
            <a:pPr marL="285750" indent="-285750">
              <a:buFont typeface="Arial" panose="020B0604020202020204" pitchFamily="34" charset="0"/>
              <a:buChar char="•"/>
            </a:pPr>
            <a:r>
              <a:rPr lang="en-US" dirty="0"/>
              <a:t>the record with ID = 1 will be deleted</a:t>
            </a:r>
          </a:p>
          <a:p>
            <a:pPr marL="285750" indent="-285750">
              <a:buFont typeface="Arial" panose="020B0604020202020204" pitchFamily="34" charset="0"/>
              <a:buChar char="•"/>
            </a:pPr>
            <a:r>
              <a:rPr lang="en-US" dirty="0"/>
              <a:t>record with ID = 2 will be modified </a:t>
            </a:r>
          </a:p>
          <a:p>
            <a:pPr marL="285750" indent="-285750">
              <a:buFont typeface="Arial" panose="020B0604020202020204" pitchFamily="34" charset="0"/>
              <a:buChar char="•"/>
            </a:pPr>
            <a:r>
              <a:rPr lang="en-US" dirty="0"/>
              <a:t>there will be a new record with ID = 3</a:t>
            </a:r>
          </a:p>
          <a:p>
            <a:endParaRPr lang="en-US" dirty="0"/>
          </a:p>
          <a:p>
            <a:r>
              <a:rPr lang="en-US" dirty="0"/>
              <a:t>Then our Table2 and changes table will look like this.</a:t>
            </a:r>
          </a:p>
        </p:txBody>
      </p:sp>
    </p:spTree>
    <p:extLst>
      <p:ext uri="{BB962C8B-B14F-4D97-AF65-F5344CB8AC3E}">
        <p14:creationId xmlns:p14="http://schemas.microsoft.com/office/powerpoint/2010/main" val="3673072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521</TotalTime>
  <Words>958</Words>
  <Application>Microsoft Office PowerPoint</Application>
  <PresentationFormat>Widescreen</PresentationFormat>
  <Paragraphs>129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RWS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Marcin Bułka</dc:creator>
  <cp:lastModifiedBy>Marcin Bułka</cp:lastModifiedBy>
  <cp:revision>64</cp:revision>
  <dcterms:created xsi:type="dcterms:W3CDTF">2025-05-22T07:03:08Z</dcterms:created>
  <dcterms:modified xsi:type="dcterms:W3CDTF">2025-06-01T13:37:57Z</dcterms:modified>
</cp:coreProperties>
</file>