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FD437-2CF6-0E59-F9EF-1CD8BE632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D432B6-0315-71E5-26B4-BFDDA8AE4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B57FB-5A54-15B4-8C46-1E195515D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90F3-3DC3-4711-864C-EB4C1863B33D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2B42D-B382-3635-9836-FE65CDB2A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7FBD4-689C-216A-3A70-61B33D49D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EF77-C9AC-449F-A6FE-0B5494E86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61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3744E-1D43-2D64-E521-7554DFEE8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229244-4204-445C-AE78-F4F6C045C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876F9-43CF-FF99-47BF-DE59858C8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90F3-3DC3-4711-864C-EB4C1863B33D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05BAD-C5FA-D521-6E3D-72833D51C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6C831-9570-DF2F-79B7-67F8FF091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EF77-C9AC-449F-A6FE-0B5494E86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92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F2444B-ED2C-8561-5CC5-656F8EF2D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72E3F7-1855-0CEC-585B-1DC2561DE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DC6D5-BD90-345A-A2E0-AF3AA39FF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90F3-3DC3-4711-864C-EB4C1863B33D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E126A-7DC0-F3C4-E1BE-FF37BEF1F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C6AC5-E812-8A61-2FCB-6ADE6EE3F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EF77-C9AC-449F-A6FE-0B5494E86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19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1F3AD-5262-49F7-2F7A-A60E30CCB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55675-3031-5573-D2C3-0CCFFC0AA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4B2FE-38E5-DEFB-6C78-B996E6328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90F3-3DC3-4711-864C-EB4C1863B33D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31C74-7641-59E6-11F0-48CD693CF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A2D36-A407-B2ED-B1DA-F645CF8D3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EF77-C9AC-449F-A6FE-0B5494E86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7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DAC44-FF10-D7F4-708E-290644834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A4825-52EC-6E77-2DFA-977ADBFB2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D8A04-8744-87D4-5D46-183F3E12E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90F3-3DC3-4711-864C-EB4C1863B33D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75983-041B-E90E-7873-EB7B2965F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64C2B-87E7-CB49-5333-0B85B6D73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EF77-C9AC-449F-A6FE-0B5494E86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9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CC272-DC7F-8B81-B918-A12248850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79282-9D80-C649-6E83-A7248A03F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3A257-5DE2-B35D-871E-30CD72CBB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6E186-CF4F-45AE-7B04-A4E690CCA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90F3-3DC3-4711-864C-EB4C1863B33D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F1E6C-C10C-B65B-E70E-38153D523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439BB-262A-6B9B-8103-59BA3AB63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EF77-C9AC-449F-A6FE-0B5494E86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8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4DC78-E94D-FA26-A329-88CCAA538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F5568-B195-BBE8-9C14-1B0666AEE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C89ED-6B92-266C-F47C-D956E57A6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51B56C-7335-4C45-D497-B85315557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F0856D-D421-C286-725F-5CF99B8320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D1333F-4A8E-9418-3B58-FCAA11ED0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90F3-3DC3-4711-864C-EB4C1863B33D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C449B6-3C5C-B6CF-B183-A549FBAFC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8DBB0B-720B-8146-B38F-7D7302540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EF77-C9AC-449F-A6FE-0B5494E86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83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8DF2E-8497-11B9-6DB5-DDCF89DC8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64CBBA-12AD-2BFD-9C21-C8D1CCD1C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90F3-3DC3-4711-864C-EB4C1863B33D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CB42C-AD7B-DD79-CA7C-19DD90528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AD68B4-C72A-55AF-C337-19444EDC7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EF77-C9AC-449F-A6FE-0B5494E86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11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46A4D5-F6B5-BD27-5AB1-4EAEBEBF6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90F3-3DC3-4711-864C-EB4C1863B33D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773F16-27CF-3E65-D9B1-89E23D9A3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7F75EC-212F-4FE0-4726-3D4CEB250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EF77-C9AC-449F-A6FE-0B5494E86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4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DC1C5-711A-6C6C-644B-3B1261A72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3110C-E31F-DDDA-FE9A-6747F6B9D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90CF5-2FDD-E284-60C6-CC2562777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29758-D402-0110-E78F-BC21C2408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90F3-3DC3-4711-864C-EB4C1863B33D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CEC6C-5CF8-C925-2641-5E66F5711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A6A1B-B85F-5BD8-4651-404ED13A7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EF77-C9AC-449F-A6FE-0B5494E86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3C7C3-3062-76EC-DC76-7B0C566FE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EA580-1FD0-217A-1BD9-0551E23E9D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9797D-A4CD-3562-FB51-17057BF32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C0878-7959-2360-4C40-16DD03EF6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90F3-3DC3-4711-864C-EB4C1863B33D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937AE-6D21-1FCE-FD48-6AEA22E49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BA95C-8904-FE7C-5D38-35A641CFC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EF77-C9AC-449F-A6FE-0B5494E86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97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888AED-95D2-8220-F82D-4E033A333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2480D-B40B-E8C2-4F2D-4E8982D22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434EC-08F6-FEDD-7EFD-F7A1E3873D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4590F3-3DC3-4711-864C-EB4C1863B33D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77E40-6B33-BFF4-D2F2-D6961160C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FFF35-5E7A-BE34-0298-6C7A099CC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2BEF77-C9AC-449F-A6FE-0B5494E86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0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40D420-FE8D-6F59-9D53-BF937CD9E784}"/>
              </a:ext>
            </a:extLst>
          </p:cNvPr>
          <p:cNvSpPr txBox="1"/>
          <p:nvPr/>
        </p:nvSpPr>
        <p:spPr>
          <a:xfrm>
            <a:off x="0" y="0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/>
              <a:t>Tables dependencies resolution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3481B3-23BC-0D14-C323-3066A77EDE65}"/>
              </a:ext>
            </a:extLst>
          </p:cNvPr>
          <p:cNvSpPr txBox="1"/>
          <p:nvPr/>
        </p:nvSpPr>
        <p:spPr>
          <a:xfrm>
            <a:off x="0" y="532309"/>
            <a:ext cx="1219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tell </a:t>
            </a:r>
            <a:r>
              <a:rPr lang="en-US" dirty="0" err="1"/>
              <a:t>dbt</a:t>
            </a:r>
            <a:r>
              <a:rPr lang="en-US" dirty="0"/>
              <a:t> which tables you want to build and it will automatically build all the other tables on which this table is dependent in a correct order and it will make sure that none table is built twice.</a:t>
            </a:r>
          </a:p>
          <a:p>
            <a:endParaRPr lang="en-US" dirty="0"/>
          </a:p>
          <a:p>
            <a:r>
              <a:rPr lang="en-US" dirty="0"/>
              <a:t>We can run a single command saying ‘build all tables’ and </a:t>
            </a:r>
            <a:r>
              <a:rPr lang="en-US" dirty="0" err="1"/>
              <a:t>dbt</a:t>
            </a:r>
            <a:r>
              <a:rPr lang="en-US" dirty="0"/>
              <a:t> will build all the tables in a correct order, without building any table twice.</a:t>
            </a:r>
          </a:p>
          <a:p>
            <a:endParaRPr lang="en-US" dirty="0"/>
          </a:p>
          <a:p>
            <a:r>
              <a:rPr lang="en-US" dirty="0"/>
              <a:t>For example let’s say that table2 and table3 are both dependent on table1. </a:t>
            </a:r>
            <a:r>
              <a:rPr lang="en-US" dirty="0" err="1"/>
              <a:t>dbt</a:t>
            </a:r>
            <a:r>
              <a:rPr lang="en-US" dirty="0"/>
              <a:t> helps us avoiding problems such as: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build table2 while table1 has not been built yet.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build table1 and table2, and after that we build table1 and table3. The table1 has been built twice.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F4EFF7-6AA0-8223-0A2E-8E6FBD61F284}"/>
              </a:ext>
            </a:extLst>
          </p:cNvPr>
          <p:cNvSpPr txBox="1"/>
          <p:nvPr/>
        </p:nvSpPr>
        <p:spPr>
          <a:xfrm>
            <a:off x="995881" y="4816444"/>
            <a:ext cx="816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9878D7-714D-2FE7-1774-5DA7B2909423}"/>
              </a:ext>
            </a:extLst>
          </p:cNvPr>
          <p:cNvSpPr txBox="1"/>
          <p:nvPr/>
        </p:nvSpPr>
        <p:spPr>
          <a:xfrm>
            <a:off x="306309" y="5766655"/>
            <a:ext cx="816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1EA727-EF38-54FE-1BE1-E5F7518E4BA7}"/>
              </a:ext>
            </a:extLst>
          </p:cNvPr>
          <p:cNvSpPr txBox="1"/>
          <p:nvPr/>
        </p:nvSpPr>
        <p:spPr>
          <a:xfrm>
            <a:off x="1812836" y="5766655"/>
            <a:ext cx="816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D3985EC-FDB5-94A8-9AF4-BD8735D8032B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714787" y="5185776"/>
            <a:ext cx="689572" cy="5808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3FB268-F253-1CA1-DD6A-AC28D6C7E767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1404359" y="5185776"/>
            <a:ext cx="816955" cy="5808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99DD9DD-4FBA-2238-47BB-C9EAF8E973AB}"/>
              </a:ext>
            </a:extLst>
          </p:cNvPr>
          <p:cNvSpPr txBox="1"/>
          <p:nvPr/>
        </p:nvSpPr>
        <p:spPr>
          <a:xfrm>
            <a:off x="4663070" y="5397323"/>
            <a:ext cx="816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A06C61-0854-F5FB-8BBC-AFDA3CEDDBD0}"/>
              </a:ext>
            </a:extLst>
          </p:cNvPr>
          <p:cNvSpPr txBox="1"/>
          <p:nvPr/>
        </p:nvSpPr>
        <p:spPr>
          <a:xfrm>
            <a:off x="71236" y="4341339"/>
            <a:ext cx="266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Correct order of building: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36CC34-DFBB-AFDF-6809-975DB7CD6AAF}"/>
              </a:ext>
            </a:extLst>
          </p:cNvPr>
          <p:cNvSpPr txBox="1"/>
          <p:nvPr/>
        </p:nvSpPr>
        <p:spPr>
          <a:xfrm>
            <a:off x="3651603" y="4387505"/>
            <a:ext cx="3002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Problem1</a:t>
            </a:r>
            <a:r>
              <a:rPr lang="en-US" dirty="0"/>
              <a:t>: We build table2 without building table1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863E9B-0043-0640-EF88-25581AF426D8}"/>
              </a:ext>
            </a:extLst>
          </p:cNvPr>
          <p:cNvSpPr txBox="1"/>
          <p:nvPr/>
        </p:nvSpPr>
        <p:spPr>
          <a:xfrm>
            <a:off x="8235634" y="4817343"/>
            <a:ext cx="816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9A3C53-EE9B-ED84-54BE-C79875A02D99}"/>
              </a:ext>
            </a:extLst>
          </p:cNvPr>
          <p:cNvSpPr txBox="1"/>
          <p:nvPr/>
        </p:nvSpPr>
        <p:spPr>
          <a:xfrm>
            <a:off x="8235635" y="5755632"/>
            <a:ext cx="816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E75496-90AE-60F6-1F9C-18952BEB9D7B}"/>
              </a:ext>
            </a:extLst>
          </p:cNvPr>
          <p:cNvSpPr txBox="1"/>
          <p:nvPr/>
        </p:nvSpPr>
        <p:spPr>
          <a:xfrm>
            <a:off x="9597192" y="5766655"/>
            <a:ext cx="816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table3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01D73A3-B679-176B-29EF-FF82A012A663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>
            <a:off x="8644112" y="5186675"/>
            <a:ext cx="1" cy="5689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8A215CE-F741-1BB1-FA08-AE784D446DF7}"/>
              </a:ext>
            </a:extLst>
          </p:cNvPr>
          <p:cNvCxnSpPr>
            <a:cxnSpLocks/>
            <a:stCxn id="27" idx="2"/>
            <a:endCxn id="22" idx="0"/>
          </p:cNvCxnSpPr>
          <p:nvPr/>
        </p:nvCxnSpPr>
        <p:spPr>
          <a:xfrm>
            <a:off x="10005670" y="5185776"/>
            <a:ext cx="0" cy="5808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BD38CFF-0B89-33AB-F391-192D6DC4D07C}"/>
              </a:ext>
            </a:extLst>
          </p:cNvPr>
          <p:cNvSpPr txBox="1"/>
          <p:nvPr/>
        </p:nvSpPr>
        <p:spPr>
          <a:xfrm>
            <a:off x="9597192" y="4816444"/>
            <a:ext cx="816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99381EA-8D0C-9CC9-C080-A4C840FC4EC7}"/>
              </a:ext>
            </a:extLst>
          </p:cNvPr>
          <p:cNvSpPr txBox="1"/>
          <p:nvPr/>
        </p:nvSpPr>
        <p:spPr>
          <a:xfrm>
            <a:off x="7095653" y="3640113"/>
            <a:ext cx="4196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Problem2</a:t>
            </a:r>
            <a:r>
              <a:rPr lang="en-US" dirty="0"/>
              <a:t>: We build table1 twice, in two processes. One process is building table2, second one is building table3.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1EE7A1-C601-E20F-F9EA-7D95B87D5DB8}"/>
              </a:ext>
            </a:extLst>
          </p:cNvPr>
          <p:cNvSpPr/>
          <p:nvPr/>
        </p:nvSpPr>
        <p:spPr>
          <a:xfrm>
            <a:off x="8084745" y="4710671"/>
            <a:ext cx="1075528" cy="15724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BCF6CD7-ACE5-46E0-2DC5-458EBF41CC76}"/>
              </a:ext>
            </a:extLst>
          </p:cNvPr>
          <p:cNvSpPr/>
          <p:nvPr/>
        </p:nvSpPr>
        <p:spPr>
          <a:xfrm>
            <a:off x="9461066" y="4710671"/>
            <a:ext cx="1075528" cy="15724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7E467A-9880-700C-6BDD-89A3B47D8FB6}"/>
              </a:ext>
            </a:extLst>
          </p:cNvPr>
          <p:cNvSpPr txBox="1"/>
          <p:nvPr/>
        </p:nvSpPr>
        <p:spPr>
          <a:xfrm>
            <a:off x="8007329" y="6389777"/>
            <a:ext cx="1152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A499EA9-37BA-0055-0978-03F1E758D0DB}"/>
              </a:ext>
            </a:extLst>
          </p:cNvPr>
          <p:cNvSpPr txBox="1"/>
          <p:nvPr/>
        </p:nvSpPr>
        <p:spPr>
          <a:xfrm>
            <a:off x="9382688" y="6347534"/>
            <a:ext cx="1153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2</a:t>
            </a:r>
          </a:p>
        </p:txBody>
      </p:sp>
    </p:spTree>
    <p:extLst>
      <p:ext uri="{BB962C8B-B14F-4D97-AF65-F5344CB8AC3E}">
        <p14:creationId xmlns:p14="http://schemas.microsoft.com/office/powerpoint/2010/main" val="4092215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88310C-9D0E-D80C-667E-3571B9DC6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2FC3BC-F80F-C788-09FF-D4D2E28E8348}"/>
              </a:ext>
            </a:extLst>
          </p:cNvPr>
          <p:cNvSpPr txBox="1"/>
          <p:nvPr/>
        </p:nvSpPr>
        <p:spPr>
          <a:xfrm>
            <a:off x="0" y="0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/>
              <a:t>Data quality tests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F5F3DC-7FF9-78B5-0EBC-5F11A5E42326}"/>
              </a:ext>
            </a:extLst>
          </p:cNvPr>
          <p:cNvSpPr txBox="1"/>
          <p:nvPr/>
        </p:nvSpPr>
        <p:spPr>
          <a:xfrm>
            <a:off x="0" y="532309"/>
            <a:ext cx="1219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dbt</a:t>
            </a:r>
            <a:r>
              <a:rPr lang="en-US" dirty="0"/>
              <a:t> we are creating YAML files in which we can specify data quality tests. For example on the below example we are checking if ClientID satisfies the following checks:</a:t>
            </a:r>
          </a:p>
          <a:p>
            <a:pPr marL="285750" indent="-285750">
              <a:buFontTx/>
              <a:buChar char="-"/>
            </a:pPr>
            <a:r>
              <a:rPr lang="en-US" dirty="0"/>
              <a:t>Values are unique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There are no null values</a:t>
            </a:r>
          </a:p>
          <a:p>
            <a:pPr marL="285750" indent="-285750">
              <a:buFontTx/>
              <a:buChar char="-"/>
            </a:pPr>
            <a:r>
              <a:rPr lang="en-US" dirty="0"/>
              <a:t>Every value have corresponding value in the ‘clients’ table (as it is a foreign key).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FC943C-BDEF-41AB-DC61-46FA9CCDB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29" y="2484844"/>
            <a:ext cx="6313046" cy="238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017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27D707-25B0-F8CA-D74A-8B0B2B19A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4987D4-46F2-3D62-8949-8D220129EC5C}"/>
              </a:ext>
            </a:extLst>
          </p:cNvPr>
          <p:cNvSpPr txBox="1"/>
          <p:nvPr/>
        </p:nvSpPr>
        <p:spPr>
          <a:xfrm>
            <a:off x="0" y="0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/>
              <a:t>Data documentation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2EC8CC-08BB-A0DB-BD00-A62EED2AFE37}"/>
              </a:ext>
            </a:extLst>
          </p:cNvPr>
          <p:cNvSpPr txBox="1"/>
          <p:nvPr/>
        </p:nvSpPr>
        <p:spPr>
          <a:xfrm>
            <a:off x="0" y="53230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dbt</a:t>
            </a:r>
            <a:r>
              <a:rPr lang="en-US" dirty="0"/>
              <a:t> generates a website with data documentation like it is shown below. Tables and columns descriptions are defined in YAML files like it is shown in the previous slide.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6DF1B5-52D7-E87D-1002-A404A8FE1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25" y="1152682"/>
            <a:ext cx="11099549" cy="549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35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C04B51-0840-7592-42D0-81D756F85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946BA2-5726-261E-0852-2F1AD84409C1}"/>
              </a:ext>
            </a:extLst>
          </p:cNvPr>
          <p:cNvSpPr txBox="1"/>
          <p:nvPr/>
        </p:nvSpPr>
        <p:spPr>
          <a:xfrm>
            <a:off x="0" y="0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/>
              <a:t>Data documentation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1E8C71-B31D-2AB1-C54D-D01D0AE8D541}"/>
              </a:ext>
            </a:extLst>
          </p:cNvPr>
          <p:cNvSpPr txBox="1"/>
          <p:nvPr/>
        </p:nvSpPr>
        <p:spPr>
          <a:xfrm>
            <a:off x="0" y="53230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dbt</a:t>
            </a:r>
            <a:r>
              <a:rPr lang="en-US" dirty="0"/>
              <a:t> generates a website with data documentation like it is shown below.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C87E25-511A-2B3E-39A6-346005937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13" y="1199500"/>
            <a:ext cx="11036174" cy="540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207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703206-D4DE-26A4-4D43-1BEAB9269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3EB654-6D13-1311-150E-3282A0C7B7E0}"/>
              </a:ext>
            </a:extLst>
          </p:cNvPr>
          <p:cNvSpPr txBox="1"/>
          <p:nvPr/>
        </p:nvSpPr>
        <p:spPr>
          <a:xfrm>
            <a:off x="0" y="0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/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E5EB72-F7AE-3F46-B0F3-1E47B50378C8}"/>
              </a:ext>
            </a:extLst>
          </p:cNvPr>
          <p:cNvSpPr txBox="1"/>
          <p:nvPr/>
        </p:nvSpPr>
        <p:spPr>
          <a:xfrm>
            <a:off x="0" y="53230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81249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289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RWS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Marcin Bułka</dc:creator>
  <cp:lastModifiedBy>Marcin Bułka</cp:lastModifiedBy>
  <cp:revision>10</cp:revision>
  <dcterms:created xsi:type="dcterms:W3CDTF">2025-05-28T11:12:09Z</dcterms:created>
  <dcterms:modified xsi:type="dcterms:W3CDTF">2025-05-28T14:03:01Z</dcterms:modified>
</cp:coreProperties>
</file>