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218" r:id="rId2"/>
    <p:sldId id="1219" r:id="rId3"/>
    <p:sldId id="1222" r:id="rId4"/>
    <p:sldId id="1407" r:id="rId5"/>
    <p:sldId id="1223" r:id="rId6"/>
    <p:sldId id="1224" r:id="rId7"/>
    <p:sldId id="1225" r:id="rId8"/>
    <p:sldId id="1226" r:id="rId9"/>
    <p:sldId id="1228" r:id="rId10"/>
    <p:sldId id="1229" r:id="rId11"/>
    <p:sldId id="1230" r:id="rId12"/>
    <p:sldId id="1231" r:id="rId13"/>
    <p:sldId id="1408" r:id="rId14"/>
    <p:sldId id="1428" r:id="rId15"/>
    <p:sldId id="1429" r:id="rId16"/>
    <p:sldId id="1430" r:id="rId17"/>
    <p:sldId id="1431" r:id="rId18"/>
    <p:sldId id="1432" r:id="rId19"/>
    <p:sldId id="1412" r:id="rId20"/>
    <p:sldId id="1433" r:id="rId21"/>
    <p:sldId id="1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5124" autoAdjust="0"/>
  </p:normalViewPr>
  <p:slideViewPr>
    <p:cSldViewPr snapToGrid="0" snapToObjects="1">
      <p:cViewPr varScale="1">
        <p:scale>
          <a:sx n="65" d="100"/>
          <a:sy n="65" d="100"/>
        </p:scale>
        <p:origin x="1109" y="48"/>
      </p:cViewPr>
      <p:guideLst>
        <p:guide orient="horz" pos="96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Control Message Protocol (ICMP) </a:t>
            </a:r>
          </a:p>
          <a:p>
            <a:r>
              <a:rPr lang="en-US" dirty="0" smtClean="0"/>
              <a:t>Address Resolution Protocol (ARP) </a:t>
            </a:r>
          </a:p>
          <a:p>
            <a:r>
              <a:rPr lang="en-US" dirty="0" smtClean="0"/>
              <a:t>Classless inter-domain routing (CIDR) </a:t>
            </a:r>
          </a:p>
          <a:p>
            <a:r>
              <a:rPr lang="en-US" b="1" dirty="0" smtClean="0"/>
              <a:t>network bandwidth is defined as the maximum transfer throughput capacity of a network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Throughput measures how many packets arrive at their destinations successfully.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5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2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Covered until here….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3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600" dirty="0" smtClean="0">
                <a:cs typeface="新細明體"/>
              </a:rPr>
              <a:t>Data files are shared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Data are stored in a centralized place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All users have access to identical, up-to-date information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Software can also be shared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Site licenses</a:t>
            </a:r>
          </a:p>
          <a:p>
            <a:r>
              <a:rPr lang="en-US" altLang="zh-TW" sz="1800" dirty="0" smtClean="0">
                <a:cs typeface="新細明體"/>
              </a:rPr>
              <a:t>Sharing of hardware resources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Printers and faxes are commonly shared devices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Reduces the cost per user</a:t>
            </a:r>
          </a:p>
          <a:p>
            <a:pPr lvl="1"/>
            <a:endParaRPr lang="en-US" altLang="zh-TW" sz="1600" dirty="0" smtClean="0">
              <a:cs typeface="新細明體"/>
            </a:endParaRPr>
          </a:p>
          <a:p>
            <a:r>
              <a:rPr lang="en-US" altLang="zh-TW" sz="1800" dirty="0" smtClean="0">
                <a:cs typeface="新細明體"/>
              </a:rPr>
              <a:t>Collaborative work by multiple people</a:t>
            </a:r>
          </a:p>
          <a:p>
            <a:r>
              <a:rPr lang="en-US" altLang="zh-TW" sz="1800" dirty="0" smtClean="0">
                <a:cs typeface="新細明體"/>
              </a:rPr>
              <a:t>Personal communication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Email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Instant messaging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Conferencing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Videoconferencing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Voice over IP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Phone communication over network wires</a:t>
            </a:r>
          </a:p>
          <a:p>
            <a:r>
              <a:rPr lang="en-US" altLang="zh-TW" sz="1800" dirty="0" smtClean="0">
                <a:cs typeface="新細明體"/>
              </a:rPr>
              <a:t>Easier data backup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Usually in business corporations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Employers keep the data on a shared storage device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The network manager makes regular backups of the data</a:t>
            </a:r>
            <a:endParaRPr lang="zh-TW" altLang="en-US" sz="1400" dirty="0" smtClean="0">
              <a:cs typeface="新細明體"/>
            </a:endParaRPr>
          </a:p>
          <a:p>
            <a:r>
              <a:rPr lang="en-US" b="1" dirty="0" smtClean="0"/>
              <a:t>Correctness </a:t>
            </a:r>
            <a:r>
              <a:rPr lang="en-US" dirty="0" smtClean="0"/>
              <a:t>: The ability of software products to perform their exact tasks, as defined by their specification. </a:t>
            </a:r>
          </a:p>
          <a:p>
            <a:r>
              <a:rPr lang="en-US" b="1" dirty="0" smtClean="0"/>
              <a:t>Robustness </a:t>
            </a:r>
            <a:r>
              <a:rPr lang="en-US" dirty="0" smtClean="0"/>
              <a:t>: The ability of software systems to react appropriately to abnormal conditions. </a:t>
            </a:r>
          </a:p>
          <a:p>
            <a:r>
              <a:rPr lang="en-US" b="1" dirty="0" smtClean="0"/>
              <a:t>Reliability </a:t>
            </a:r>
            <a:r>
              <a:rPr lang="en-US" dirty="0" smtClean="0"/>
              <a:t>: A concern encompassing correctness and robustness.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3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NjU0OTIwNTEyMzI3?cjc=qg7pjw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 </a:t>
            </a: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Course </a:t>
            </a: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organization and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introduction</a:t>
            </a: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dirty="0">
                <a:solidFill>
                  <a:srgbClr val="0000A3"/>
                </a:solidFill>
                <a:cs typeface="Calibri" panose="020F0502020204030204" pitchFamily="34" charset="0"/>
              </a:rPr>
              <a:t>Spring-2024</a:t>
            </a:r>
            <a:endParaRPr lang="en-GB" sz="3900" dirty="0">
              <a:solidFill>
                <a:srgbClr val="0000A3"/>
              </a:solidFill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/>
              </a:rPr>
              <a:t>Grading policy</a:t>
            </a:r>
            <a:endParaRPr lang="en-US" dirty="0">
              <a:latin typeface="Calibri" panose="020F0502020204030204"/>
            </a:endParaRP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grading</a:t>
            </a:r>
            <a:r>
              <a:rPr lang="en-US" sz="2800" dirty="0"/>
              <a:t> scheme</a:t>
            </a:r>
          </a:p>
          <a:p>
            <a:r>
              <a:rPr lang="en-US" dirty="0">
                <a:latin typeface="Calibri" panose="020F0502020204030204"/>
              </a:rPr>
              <a:t>Missed assessment items </a:t>
            </a: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of missed assessment items </a:t>
            </a:r>
            <a:r>
              <a:rPr lang="en-US" sz="2800" dirty="0"/>
              <a:t>(other than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) will not be held</a:t>
            </a:r>
          </a:p>
          <a:p>
            <a:pPr lvl="1"/>
            <a:r>
              <a:rPr lang="en-US" sz="2800" dirty="0"/>
              <a:t>For a missed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, an exam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retake/ </a:t>
            </a:r>
            <a:r>
              <a:rPr lang="en-US" sz="2800" dirty="0" err="1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pretake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2800" dirty="0"/>
              <a:t> along with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 evidence </a:t>
            </a:r>
            <a:r>
              <a:rPr lang="en-US" sz="2800" dirty="0"/>
              <a:t>are required to be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</a:t>
            </a:r>
            <a:r>
              <a:rPr lang="en-US" sz="2800" dirty="0"/>
              <a:t> to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secretary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examination assessment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committee </a:t>
            </a:r>
            <a:r>
              <a:rPr lang="en-US" sz="2800" dirty="0"/>
              <a:t>will decide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 retake/ pre-take cases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policies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Plagiarism/cheating</a:t>
            </a:r>
            <a:r>
              <a:rPr lang="en-US" sz="3600" dirty="0" smtClean="0"/>
              <a:t> </a:t>
            </a:r>
            <a:r>
              <a:rPr lang="en-US" sz="3600" dirty="0"/>
              <a:t>in sessional or final exams may result in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F grade </a:t>
            </a:r>
            <a:r>
              <a:rPr lang="en-US" sz="3600" dirty="0"/>
              <a:t>in the course</a:t>
            </a:r>
          </a:p>
          <a:p>
            <a:r>
              <a:rPr lang="en-US" sz="3600" dirty="0"/>
              <a:t>Any kind of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cheating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/>
              <a:t> or in an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en-US" sz="3600" dirty="0"/>
              <a:t> will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result in zero marks </a:t>
            </a:r>
            <a:r>
              <a:rPr lang="en-US" sz="3600" dirty="0"/>
              <a:t>in that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  <a:p>
            <a:pPr marL="130175" indent="0" algn="ctr">
              <a:buNone/>
            </a:pP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Please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do not cheat yourself! 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660033"/>
                </a:solidFill>
                <a:sym typeface="Wingdings" panose="05000000000000000000" pitchFamily="2" charset="2"/>
              </a:rPr>
              <a:t>	</a:t>
            </a:r>
            <a:r>
              <a:rPr lang="en-GB" sz="3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			                  </a:t>
            </a:r>
            <a:r>
              <a:rPr lang="en-GB" sz="9300" dirty="0" smtClean="0">
                <a:solidFill>
                  <a:srgbClr val="660033"/>
                </a:solidFill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“I would prefer even to fail with </a:t>
            </a:r>
            <a:r>
              <a:rPr lang="en-GB" sz="3600" dirty="0" err="1">
                <a:solidFill>
                  <a:srgbClr val="0000A3"/>
                </a:solidFill>
                <a:latin typeface="Calibri" panose="020F0502020204030204"/>
              </a:rPr>
              <a:t>honor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 than win by cheating”</a:t>
            </a:r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					</a:t>
            </a: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				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Sophocles</a:t>
            </a:r>
            <a:endParaRPr lang="en-US" sz="3600" dirty="0">
              <a:solidFill>
                <a:srgbClr val="0000A3"/>
              </a:solidFill>
              <a:latin typeface="Calibri" panose="020F0502020204030204"/>
            </a:endParaRPr>
          </a:p>
          <a:p>
            <a:endParaRPr lang="en-US" dirty="0">
              <a:solidFill>
                <a:srgbClr val="0000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dishonesty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 </a:t>
            </a:r>
            <a:r>
              <a:rPr lang="en-US" alt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</a:t>
            </a:r>
            <a:r>
              <a:rPr lang="en-US" altLang="en-US" sz="3000" dirty="0"/>
              <a:t>before asking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 </a:t>
            </a:r>
            <a:r>
              <a:rPr lang="en-US" altLang="en-US" sz="3000" dirty="0"/>
              <a:t>and then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 </a:t>
            </a:r>
            <a:r>
              <a:rPr lang="en-US" altLang="en-US" sz="3100" dirty="0"/>
              <a:t>for the permission</a:t>
            </a:r>
          </a:p>
          <a:p>
            <a:r>
              <a:rPr lang="en-US" altLang="en-US" sz="3000" dirty="0" smtClean="0"/>
              <a:t>Never </a:t>
            </a:r>
            <a:r>
              <a:rPr lang="en-US" altLang="en-US" sz="3000" dirty="0"/>
              <a:t>ever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r>
              <a:rPr lang="en-US" altLang="en-US" sz="3000" dirty="0">
                <a:solidFill>
                  <a:srgbClr val="660033"/>
                </a:solidFill>
              </a:rPr>
              <a:t> </a:t>
            </a:r>
            <a:r>
              <a:rPr lang="en-US" altLang="en-US" sz="3000" dirty="0"/>
              <a:t>a </a:t>
            </a:r>
            <a:r>
              <a:rPr lang="en-US" altLang="en-US" sz="3000" dirty="0" smtClean="0"/>
              <a:t>class</a:t>
            </a:r>
            <a:endParaRPr lang="en-US" altLang="en-US" sz="3000" dirty="0" smtClean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</a:t>
            </a:r>
            <a:r>
              <a:rPr lang="en-US" sz="3000" dirty="0"/>
              <a:t> for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comers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/>
              <a:t>(Be aware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 less </a:t>
            </a:r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 80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will debar </a:t>
            </a:r>
            <a:r>
              <a:rPr lang="en-US" sz="3000" dirty="0"/>
              <a:t>you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allow </a:t>
            </a:r>
            <a:r>
              <a:rPr lang="en-US" sz="3000" dirty="0"/>
              <a:t>you for the final </a:t>
            </a:r>
            <a:r>
              <a:rPr lang="en-US" sz="3000" dirty="0" smtClean="0"/>
              <a:t>exam)</a:t>
            </a:r>
          </a:p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altLang="en-US" sz="3000" dirty="0"/>
              <a:t> in the class</a:t>
            </a: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Mobiles</a:t>
            </a:r>
            <a:r>
              <a:rPr lang="en-US" sz="3000" dirty="0" smtClean="0"/>
              <a:t> </a:t>
            </a:r>
            <a:r>
              <a:rPr lang="en-US" sz="3000" dirty="0"/>
              <a:t>must be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US" sz="3000" dirty="0"/>
              <a:t> at the start of a lecture and must be put in pocket i.e., mobile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lang="en-US" sz="3000" dirty="0"/>
              <a:t> in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anyone’s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en-US" sz="3000" dirty="0"/>
              <a:t> or on desk</a:t>
            </a:r>
          </a:p>
          <a:p>
            <a:r>
              <a:rPr lang="en-US" altLang="en-US" sz="3000" dirty="0" smtClean="0"/>
              <a:t>Never ever </a:t>
            </a:r>
            <a:r>
              <a:rPr lang="en-US" altLang="ja-JP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en-US" altLang="ja-JP" sz="3000" dirty="0" smtClean="0"/>
              <a:t> during </a:t>
            </a:r>
            <a:r>
              <a:rPr lang="en-US" altLang="ja-JP" sz="3000" dirty="0"/>
              <a:t>the </a:t>
            </a:r>
            <a:r>
              <a:rPr lang="en-US" altLang="ja-JP" sz="3000" dirty="0" smtClean="0"/>
              <a:t>lecture</a:t>
            </a:r>
          </a:p>
          <a:p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active,</a:t>
            </a:r>
          </a:p>
          <a:p>
            <a:pPr lvl="1"/>
            <a:r>
              <a:rPr lang="en-US" altLang="ja-JP" sz="33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ja-JP" sz="3100" dirty="0" smtClean="0">
                <a:solidFill>
                  <a:srgbClr val="FF0000"/>
                </a:solidFill>
              </a:rPr>
              <a:t> never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ja-JP" sz="31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ja-JP" sz="3100" dirty="0" smtClean="0">
                <a:solidFill>
                  <a:srgbClr val="FF0000"/>
                </a:solidFill>
              </a:rPr>
              <a:t>fake awake  </a:t>
            </a:r>
            <a:endParaRPr lang="en-US" altLang="ja-JP" sz="3100" dirty="0">
              <a:solidFill>
                <a:srgbClr val="FF0000"/>
              </a:solidFill>
            </a:endParaRPr>
          </a:p>
          <a:p>
            <a:endParaRPr lang="en-US" sz="31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rules for </a:t>
            </a:r>
            <a:r>
              <a:rPr lang="en-GB" dirty="0" smtClean="0"/>
              <a:t>the class </a:t>
            </a:r>
            <a:r>
              <a:rPr lang="en-GB" dirty="0"/>
              <a:t>discipline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0705" b="13971"/>
          <a:stretch/>
        </p:blipFill>
        <p:spPr>
          <a:xfrm>
            <a:off x="8924219" y="4651895"/>
            <a:ext cx="2568126" cy="210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04" y="4663440"/>
            <a:ext cx="2194560" cy="2194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77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Build</a:t>
            </a:r>
            <a:r>
              <a:rPr lang="en-US" altLang="en-US" dirty="0"/>
              <a:t> a computer network which</a:t>
            </a:r>
          </a:p>
          <a:p>
            <a:pPr lvl="1"/>
            <a:r>
              <a:rPr lang="en-US" altLang="en-US" sz="2800" dirty="0"/>
              <a:t>Can grow 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global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proportions</a:t>
            </a:r>
          </a:p>
          <a:p>
            <a:pPr lvl="1"/>
            <a:r>
              <a:rPr lang="en-US" altLang="en-US" sz="2800" dirty="0" smtClean="0"/>
              <a:t>And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support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diverse</a:t>
            </a:r>
            <a:r>
              <a:rPr lang="en-US" altLang="en-US" sz="2800" dirty="0"/>
              <a:t> applications</a:t>
            </a:r>
          </a:p>
          <a:p>
            <a:r>
              <a:rPr lang="en-US" altLang="en-US" dirty="0" smtClean="0"/>
              <a:t> to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understand</a:t>
            </a:r>
            <a:r>
              <a:rPr lang="en-US" altLang="en-US" dirty="0" smtClean="0"/>
              <a:t> the underlying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dirty="0"/>
              <a:t> blocks</a:t>
            </a:r>
          </a:p>
          <a:p>
            <a:pPr lvl="1"/>
            <a:r>
              <a:rPr lang="en-US" altLang="en-US" sz="2800" dirty="0" smtClean="0"/>
              <a:t>available </a:t>
            </a:r>
            <a:r>
              <a:rPr lang="en-US" altLang="en-US" sz="2800" dirty="0"/>
              <a:t>technologies to use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Integration</a:t>
            </a:r>
            <a:r>
              <a:rPr lang="en-US" altLang="en-US" sz="2800" dirty="0" smtClean="0"/>
              <a:t> of </a:t>
            </a: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blocks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communicate</a:t>
            </a:r>
          </a:p>
          <a:p>
            <a:pPr lvl="1"/>
            <a:r>
              <a:rPr lang="en-US" altLang="en-US" sz="2800" dirty="0" smtClean="0"/>
              <a:t>And which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software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architecture</a:t>
            </a:r>
            <a:r>
              <a:rPr lang="en-US" altLang="en-US" sz="2800" dirty="0"/>
              <a:t> to use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</a:t>
            </a:r>
            <a:r>
              <a:rPr lang="en-US" altLang="en-US" dirty="0" smtClean="0"/>
              <a:t>are the Goal of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7405929" cy="4727575"/>
          </a:xfrm>
        </p:spPr>
        <p:txBody>
          <a:bodyPr>
            <a:normAutofit/>
          </a:bodyPr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hat a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dirty="0"/>
              <a:t> is?</a:t>
            </a:r>
          </a:p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Set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serial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lines</a:t>
            </a:r>
            <a:r>
              <a:rPr lang="en-US" altLang="en-US" dirty="0"/>
              <a:t> to attach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terminals</a:t>
            </a:r>
            <a:r>
              <a:rPr lang="en-US" altLang="en-US" dirty="0"/>
              <a:t> to </a:t>
            </a:r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desktop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computer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sz="2800" dirty="0"/>
              <a:t>Specialized 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handle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keystrokes</a:t>
            </a:r>
          </a:p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Telephone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dirty="0" smtClean="0"/>
              <a:t> carrying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voice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traffic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sz="2800" dirty="0" smtClean="0"/>
              <a:t>Specialized 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handle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voice</a:t>
            </a:r>
            <a:r>
              <a:rPr lang="en-US" altLang="en-US" sz="2800" dirty="0" smtClean="0"/>
              <a:t> </a:t>
            </a:r>
          </a:p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Cable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dirty="0" smtClean="0"/>
              <a:t> to disseminate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video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signals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sz="2800" dirty="0" smtClean="0"/>
              <a:t>Specialized 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handle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video</a:t>
            </a:r>
          </a:p>
          <a:p>
            <a:r>
              <a:rPr lang="en-US" dirty="0" smtClean="0"/>
              <a:t>Other examples: </a:t>
            </a:r>
            <a:r>
              <a:rPr lang="en-US" dirty="0">
                <a:solidFill>
                  <a:srgbClr val="0000A8"/>
                </a:solidFill>
                <a:cs typeface="Calibri" panose="020F0502020204030204" pitchFamily="34" charset="0"/>
              </a:rPr>
              <a:t>Cellular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A8"/>
                </a:solidFill>
                <a:cs typeface="Calibri" panose="020F0502020204030204" pitchFamily="34" charset="0"/>
              </a:rPr>
              <a:t>Adhoc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networks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A8"/>
                </a:solidFill>
                <a:cs typeface="Calibri" panose="020F0502020204030204" pitchFamily="34" charset="0"/>
              </a:rPr>
              <a:t>VSN</a:t>
            </a:r>
            <a:r>
              <a:rPr lang="en-US" dirty="0" smtClean="0"/>
              <a:t>, and </a:t>
            </a:r>
            <a:r>
              <a:rPr lang="en-US" dirty="0" err="1">
                <a:solidFill>
                  <a:srgbClr val="0000A8"/>
                </a:solidFill>
                <a:cs typeface="Calibri" panose="020F0502020204030204" pitchFamily="34" charset="0"/>
              </a:rPr>
              <a:t>IoT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networks</a:t>
            </a:r>
            <a:r>
              <a:rPr lang="en-US" dirty="0" smtClean="0"/>
              <a:t> etc.,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12978" r="8481" b="18489"/>
          <a:stretch/>
        </p:blipFill>
        <p:spPr>
          <a:xfrm>
            <a:off x="8499230" y="789361"/>
            <a:ext cx="2599467" cy="16348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71" y="2643560"/>
            <a:ext cx="31813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90" y="4158409"/>
            <a:ext cx="3606312" cy="17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000" dirty="0" smtClean="0"/>
              <a:t>What </a:t>
            </a:r>
            <a:r>
              <a:rPr lang="en-US" alt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distinguishes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a Computer Network</a:t>
            </a:r>
            <a:r>
              <a:rPr lang="en-US" altLang="en-US" sz="3000" dirty="0" smtClean="0"/>
              <a:t>?</a:t>
            </a:r>
          </a:p>
          <a:p>
            <a:pPr lvl="1"/>
            <a:r>
              <a:rPr lang="en-US" alt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Generality</a:t>
            </a:r>
            <a:r>
              <a:rPr lang="en-US" altLang="en-US" sz="3000" dirty="0" smtClean="0"/>
              <a:t>: built </a:t>
            </a:r>
            <a:r>
              <a:rPr lang="en-US" altLang="en-US" sz="3000" dirty="0"/>
              <a:t>from general purpose programmable hardware</a:t>
            </a:r>
          </a:p>
          <a:p>
            <a:pPr lvl="1"/>
            <a:r>
              <a:rPr lang="en-US" altLang="en-US" sz="3000" dirty="0"/>
              <a:t>Supports </a:t>
            </a:r>
            <a:r>
              <a:rPr lang="en-US" alt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wide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range</a:t>
            </a:r>
            <a:r>
              <a:rPr lang="en-US" altLang="en-US" sz="3000" dirty="0"/>
              <a:t> of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Geographically</a:t>
            </a:r>
            <a:r>
              <a:rPr lang="en-US" sz="3000" dirty="0" smtClean="0"/>
              <a:t> </a:t>
            </a:r>
            <a:r>
              <a:rPr lang="en-US" sz="3000" dirty="0"/>
              <a:t>located </a:t>
            </a:r>
            <a:r>
              <a:rPr lang="en-US" sz="3000" dirty="0" smtClean="0"/>
              <a:t>anywhere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Objective</a:t>
            </a:r>
            <a:r>
              <a:rPr lang="en-US" sz="3000" dirty="0" smtClean="0"/>
              <a:t> </a:t>
            </a:r>
            <a:r>
              <a:rPr lang="en-US" sz="3000" dirty="0"/>
              <a:t>is to </a:t>
            </a: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exchange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data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images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videos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A8"/>
                </a:solidFill>
                <a:cs typeface="Calibri" panose="020F0502020204030204" pitchFamily="34" charset="0"/>
              </a:rPr>
              <a:t>voice</a:t>
            </a:r>
            <a:r>
              <a:rPr lang="en-US" sz="3000" dirty="0"/>
              <a:t> etc</a:t>
            </a:r>
            <a:r>
              <a:rPr lang="en-US" sz="3000" dirty="0" smtClean="0"/>
              <a:t>.,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23" y="1065089"/>
            <a:ext cx="5637948" cy="43238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48246" y="5204262"/>
            <a:ext cx="300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Office 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2701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What must a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dirty="0"/>
              <a:t> provide ?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Connectivity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Cost-effective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sharing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Functionality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Performance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Openness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r>
              <a:rPr lang="en-US" altLang="en-US" dirty="0"/>
              <a:t>How are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designed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built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Layering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Protocols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Standards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Network </a:t>
            </a:r>
            <a:r>
              <a:rPr lang="en-US" alt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For an user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Connectivity</a:t>
            </a:r>
            <a:r>
              <a:rPr lang="en-US" altLang="en-US" sz="2800" dirty="0"/>
              <a:t>: for services required;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error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free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delivery</a:t>
            </a:r>
            <a:r>
              <a:rPr lang="en-US" altLang="en-US" sz="2800" dirty="0"/>
              <a:t> within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acceptable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time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limits</a:t>
            </a:r>
          </a:p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For a designer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Efficiency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cost-effective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design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fair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allocation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efficient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use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of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resources</a:t>
            </a:r>
          </a:p>
          <a:p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For an operator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Maintenance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easy</a:t>
            </a:r>
            <a:r>
              <a:rPr lang="en-US" altLang="en-US" sz="2800" dirty="0"/>
              <a:t> to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administer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fault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localization</a:t>
            </a:r>
            <a:r>
              <a:rPr lang="en-US" altLang="en-US" sz="2800" dirty="0"/>
              <a:t> &amp;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isolation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usage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accounting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perspectives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Network and its components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1413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4400" dirty="0"/>
              <a:t>What is </a:t>
            </a:r>
            <a:r>
              <a:rPr lang="en-US" altLang="zh-TW" sz="4500" dirty="0">
                <a:solidFill>
                  <a:srgbClr val="0000A8"/>
                </a:solidFill>
                <a:cs typeface="Calibri" panose="020F0502020204030204" pitchFamily="34" charset="0"/>
              </a:rPr>
              <a:t>Computer</a:t>
            </a:r>
            <a:r>
              <a:rPr lang="en-US" altLang="zh-TW" sz="4400" dirty="0"/>
              <a:t> </a:t>
            </a:r>
            <a:r>
              <a:rPr lang="en-US" altLang="zh-TW" sz="4500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zh-TW" sz="4400" dirty="0"/>
              <a:t>? </a:t>
            </a:r>
          </a:p>
          <a:p>
            <a:pPr lvl="1"/>
            <a:r>
              <a:rPr lang="en-US" altLang="zh-TW" sz="4400" dirty="0"/>
              <a:t>A group of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computers</a:t>
            </a:r>
            <a:r>
              <a:rPr lang="en-US" altLang="zh-TW" sz="4400" dirty="0"/>
              <a:t> connected together to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communicate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exchange</a:t>
            </a:r>
            <a:r>
              <a:rPr lang="en-US" altLang="zh-TW" sz="4400" dirty="0"/>
              <a:t>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data</a:t>
            </a:r>
            <a:r>
              <a:rPr lang="en-US" altLang="zh-TW" sz="4400" dirty="0"/>
              <a:t>, and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share</a:t>
            </a:r>
            <a:r>
              <a:rPr lang="en-US" altLang="zh-TW" sz="4400" dirty="0"/>
              <a:t>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resources</a:t>
            </a:r>
            <a:r>
              <a:rPr lang="en-US" altLang="zh-TW" sz="4400" dirty="0"/>
              <a:t> in real time</a:t>
            </a:r>
          </a:p>
          <a:p>
            <a:pPr lvl="1"/>
            <a:r>
              <a:rPr lang="en-US" sz="4400" dirty="0"/>
              <a:t>Computers on a network may be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linked</a:t>
            </a:r>
            <a:r>
              <a:rPr lang="en-US" sz="4400" dirty="0"/>
              <a:t> through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Internet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cables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telephone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lines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radio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waves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satellites</a:t>
            </a:r>
            <a:r>
              <a:rPr lang="en-US" sz="4400" dirty="0"/>
              <a:t>, or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infrared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light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0000A8"/>
                </a:solidFill>
                <a:cs typeface="Calibri" panose="020F0502020204030204" pitchFamily="34" charset="0"/>
              </a:rPr>
              <a:t>beams</a:t>
            </a:r>
          </a:p>
          <a:p>
            <a:r>
              <a:rPr lang="en-US" altLang="en-US" sz="4400" dirty="0" smtClean="0"/>
              <a:t>A </a:t>
            </a:r>
            <a:r>
              <a:rPr lang="en-US" altLang="en-US" sz="4400" dirty="0"/>
              <a:t>network can be defined recursively </a:t>
            </a:r>
            <a:r>
              <a:rPr lang="en-US" altLang="en-US" sz="4400" dirty="0" smtClean="0"/>
              <a:t>as: </a:t>
            </a:r>
          </a:p>
          <a:p>
            <a:pPr lvl="1"/>
            <a:r>
              <a:rPr lang="en-US" altLang="en-US" sz="4400" dirty="0" smtClean="0"/>
              <a:t>Two </a:t>
            </a:r>
            <a:r>
              <a:rPr lang="en-US" altLang="en-US" sz="4400" dirty="0"/>
              <a:t>or more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nodes</a:t>
            </a:r>
            <a:r>
              <a:rPr lang="en-US" altLang="en-US" sz="4400" dirty="0"/>
              <a:t>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connected</a:t>
            </a:r>
            <a:r>
              <a:rPr lang="en-US" altLang="en-US" sz="4400" dirty="0"/>
              <a:t> by a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physical</a:t>
            </a:r>
            <a:r>
              <a:rPr lang="en-US" altLang="en-US" sz="4400" dirty="0"/>
              <a:t>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link</a:t>
            </a:r>
          </a:p>
          <a:p>
            <a:pPr lvl="1"/>
            <a:r>
              <a:rPr lang="en-US" altLang="en-US" sz="4400" dirty="0" smtClean="0"/>
              <a:t>Or two </a:t>
            </a:r>
            <a:r>
              <a:rPr lang="en-US" altLang="en-US" sz="4400" dirty="0"/>
              <a:t>or more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networks</a:t>
            </a:r>
            <a:r>
              <a:rPr lang="en-US" altLang="en-US" sz="4400" dirty="0"/>
              <a:t>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connected</a:t>
            </a:r>
            <a:r>
              <a:rPr lang="en-US" altLang="en-US" sz="4400" dirty="0"/>
              <a:t> by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one</a:t>
            </a:r>
            <a:r>
              <a:rPr lang="en-US" altLang="en-US" sz="4400" dirty="0"/>
              <a:t> or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more</a:t>
            </a:r>
            <a:r>
              <a:rPr lang="en-US" altLang="en-US" sz="4400" dirty="0"/>
              <a:t> </a:t>
            </a:r>
            <a:r>
              <a:rPr lang="en-US" altLang="en-US" sz="4500" dirty="0">
                <a:solidFill>
                  <a:srgbClr val="0000A8"/>
                </a:solidFill>
                <a:cs typeface="Calibri" panose="020F0502020204030204" pitchFamily="34" charset="0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3" descr="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8771663" y="3211354"/>
            <a:ext cx="3357831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ig09-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03" y="1374541"/>
            <a:ext cx="3639105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5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Fortunately, we are not the </a:t>
            </a:r>
            <a:r>
              <a:rPr lang="en-US" altLang="en-US" sz="2400" dirty="0"/>
              <a:t>first to </a:t>
            </a:r>
            <a:r>
              <a:rPr lang="en-US" altLang="en-US" sz="2400" dirty="0">
                <a:solidFill>
                  <a:srgbClr val="0000A3"/>
                </a:solidFill>
              </a:rPr>
              <a:t>build </a:t>
            </a: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0000A3"/>
                </a:solidFill>
              </a:rPr>
              <a:t>computer network</a:t>
            </a:r>
          </a:p>
          <a:p>
            <a:r>
              <a:rPr lang="en-US" altLang="en-US" sz="2400" dirty="0" smtClean="0"/>
              <a:t>Lets </a:t>
            </a:r>
            <a:r>
              <a:rPr lang="en-US" altLang="en-US" sz="2400" dirty="0"/>
              <a:t>start exploring the </a:t>
            </a:r>
            <a:r>
              <a:rPr lang="en-US" altLang="en-US" sz="2400" dirty="0">
                <a:solidFill>
                  <a:srgbClr val="0000A3"/>
                </a:solidFill>
              </a:rPr>
              <a:t>path</a:t>
            </a:r>
            <a:r>
              <a:rPr lang="en-US" altLang="en-US" sz="2400" dirty="0"/>
              <a:t> that others have already dig deep</a:t>
            </a:r>
          </a:p>
          <a:p>
            <a:pPr lvl="1"/>
            <a:r>
              <a:rPr lang="en-US" altLang="en-US" dirty="0" smtClean="0"/>
              <a:t>By </a:t>
            </a:r>
            <a:r>
              <a:rPr lang="en-US" altLang="en-US" dirty="0"/>
              <a:t>asking (and answering)  why  </a:t>
            </a:r>
            <a:r>
              <a:rPr lang="en-US" altLang="en-US" dirty="0">
                <a:solidFill>
                  <a:srgbClr val="0000A3"/>
                </a:solidFill>
              </a:rPr>
              <a:t>networks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0000A3"/>
                </a:solidFill>
              </a:rPr>
              <a:t>designed</a:t>
            </a:r>
            <a:r>
              <a:rPr lang="en-US" altLang="en-US" dirty="0"/>
              <a:t> the way they 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Road Map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Class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</a:p>
          <a:p>
            <a:pPr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  <a:endParaRPr lang="en-US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Aims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objective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of the course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outcome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outline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materials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assessment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methodology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policies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some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rules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discipline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Overview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roadmap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Chapter 1 </a:t>
            </a:r>
            <a:endParaRPr lang="en-GB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Advantages: </a:t>
            </a:r>
          </a:p>
          <a:p>
            <a:pPr lvl="1"/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Simultaneous</a:t>
            </a:r>
            <a:r>
              <a:rPr lang="en-US" altLang="zh-TW" sz="2900" dirty="0" smtClean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altLang="zh-TW" sz="2900" dirty="0"/>
              <a:t> to </a:t>
            </a:r>
            <a:r>
              <a:rPr lang="en-US" altLang="zh-TW" sz="2900" dirty="0" smtClean="0"/>
              <a:t>data</a:t>
            </a:r>
            <a:endParaRPr lang="en-US" altLang="zh-TW" sz="2900" dirty="0"/>
          </a:p>
          <a:p>
            <a:pPr lvl="1"/>
            <a:r>
              <a:rPr lang="en-US" altLang="zh-TW" sz="2900" dirty="0"/>
              <a:t>Sharing</a:t>
            </a:r>
            <a:r>
              <a:rPr lang="en-US" altLang="zh-TW" sz="2900" dirty="0" smtClean="0"/>
              <a:t> </a:t>
            </a:r>
            <a:r>
              <a:rPr lang="en-US" altLang="zh-TW" sz="2900" dirty="0"/>
              <a:t>of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altLang="zh-TW" sz="2900" dirty="0"/>
              <a:t> by multiple people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eliability </a:t>
            </a:r>
            <a:r>
              <a:rPr lang="en-US" altLang="zh-TW" sz="2900" dirty="0"/>
              <a:t>of the system etc., </a:t>
            </a:r>
          </a:p>
          <a:p>
            <a:r>
              <a:rPr lang="en-US" altLang="zh-TW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Disadvantages: </a:t>
            </a:r>
          </a:p>
          <a:p>
            <a:pPr lvl="1"/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Costs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network</a:t>
            </a:r>
          </a:p>
          <a:p>
            <a:pPr lvl="1"/>
            <a:r>
              <a:rPr lang="en-US" altLang="zh-TW" sz="2900" dirty="0"/>
              <a:t>Lack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robustness </a:t>
            </a:r>
            <a:r>
              <a:rPr lang="en-US" altLang="zh-TW" sz="2900" dirty="0"/>
              <a:t>and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independence </a:t>
            </a:r>
          </a:p>
          <a:p>
            <a:pPr lvl="1"/>
            <a:r>
              <a:rPr lang="en-US" altLang="zh-TW" sz="2900" dirty="0"/>
              <a:t>Easy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spread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viruses </a:t>
            </a:r>
            <a:r>
              <a:rPr lang="en-US" altLang="zh-TW" sz="2900" dirty="0"/>
              <a:t>and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malware </a:t>
            </a:r>
            <a:r>
              <a:rPr lang="en-US" altLang="zh-TW" sz="2900" dirty="0"/>
              <a:t>etc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</a:t>
            </a:r>
            <a:endParaRPr lang="en-US" altLang="zh-TW" sz="29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network </a:t>
            </a:r>
            <a:r>
              <a:rPr lang="en-US" sz="3100" dirty="0" smtClean="0"/>
              <a:t>(advantages and disadvantages) </a:t>
            </a:r>
            <a:endParaRPr lang="en-US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86384" y="4370688"/>
            <a:ext cx="1800512" cy="525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A8"/>
                </a:solidFill>
              </a:rPr>
              <a:t>Any other advantages? </a:t>
            </a:r>
            <a:endParaRPr lang="en-US" dirty="0">
              <a:solidFill>
                <a:srgbClr val="0000A8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2840" y="5938546"/>
            <a:ext cx="1834056" cy="525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A8"/>
                </a:solidFill>
              </a:rPr>
              <a:t>Any other disadvantages? </a:t>
            </a:r>
            <a:endParaRPr lang="en-US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524373"/>
          </a:xfrm>
        </p:spPr>
        <p:txBody>
          <a:bodyPr>
            <a:noAutofit/>
          </a:bodyPr>
          <a:lstStyle/>
          <a:p>
            <a:r>
              <a:rPr lang="en-GB" sz="2400" dirty="0">
                <a:cs typeface="Calibri" panose="020F0502020204030204" pitchFamily="34" charset="0"/>
              </a:rPr>
              <a:t>Assistant </a:t>
            </a:r>
            <a:r>
              <a:rPr lang="en-GB" sz="2400" dirty="0" smtClean="0">
                <a:cs typeface="Calibri" panose="020F0502020204030204" pitchFamily="34" charset="0"/>
              </a:rPr>
              <a:t>Professor: Department of </a:t>
            </a:r>
            <a:r>
              <a:rPr lang="en-GB" sz="2400" dirty="0" smtClean="0">
                <a:solidFill>
                  <a:srgbClr val="0000A8"/>
                </a:solidFill>
                <a:cs typeface="Calibri" panose="020F0502020204030204" pitchFamily="34" charset="0"/>
              </a:rPr>
              <a:t>Cybersecurity, FAST School of Computing (FSC)</a:t>
            </a:r>
            <a:endParaRPr lang="en-GB" sz="2400" dirty="0">
              <a:solidFill>
                <a:srgbClr val="0000A8"/>
              </a:solidFill>
              <a:cs typeface="Calibri" panose="020F0502020204030204" pitchFamily="34" charset="0"/>
            </a:endParaRPr>
          </a:p>
          <a:p>
            <a:r>
              <a:rPr lang="en-GB" sz="2400" dirty="0" smtClean="0"/>
              <a:t>Education</a:t>
            </a:r>
            <a:r>
              <a:rPr lang="en-GB" sz="2400" i="1" dirty="0" smtClean="0"/>
              <a:t> </a:t>
            </a:r>
            <a:endParaRPr lang="en-GB" sz="2400" i="1" dirty="0"/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Ph.D. (CS/IT under EMJD-ICE Scholarship): </a:t>
            </a:r>
            <a:r>
              <a:rPr lang="en-GB" dirty="0"/>
              <a:t>University of Klagenfurt, Austria and University of Genova, Italy (2015-2019). </a:t>
            </a:r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MS(CS) Joint International Master (JIM): Study Exchange Program: </a:t>
            </a:r>
            <a:r>
              <a:rPr lang="en-GB" dirty="0"/>
              <a:t>Darmstadt, University of applied sciences, Germany (2013-2015)</a:t>
            </a:r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MS(CS): </a:t>
            </a:r>
            <a:r>
              <a:rPr lang="en-GB" dirty="0"/>
              <a:t>International Islamic University, Islamabad (2010-2013)</a:t>
            </a:r>
          </a:p>
          <a:p>
            <a:r>
              <a:rPr lang="en-GB" sz="2400" dirty="0"/>
              <a:t>Field of interest </a:t>
            </a:r>
            <a:r>
              <a:rPr lang="en-GB" sz="2400" dirty="0">
                <a:solidFill>
                  <a:srgbClr val="660033"/>
                </a:solidFill>
              </a:rPr>
              <a:t>(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Research</a:t>
            </a:r>
            <a:r>
              <a:rPr lang="en-GB" sz="2400" dirty="0">
                <a:solidFill>
                  <a:srgbClr val="660033"/>
                </a:solidFill>
              </a:rPr>
              <a:t> </a:t>
            </a:r>
            <a:r>
              <a:rPr lang="en-GB" sz="2400" dirty="0"/>
              <a:t>+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2400" dirty="0"/>
              <a:t>)</a:t>
            </a:r>
          </a:p>
          <a:p>
            <a:pPr lvl="1"/>
            <a:r>
              <a:rPr lang="en-GB" dirty="0" smtClean="0"/>
              <a:t>Cybersecurity, Securing </a:t>
            </a:r>
            <a:r>
              <a:rPr lang="en-GB" dirty="0" err="1"/>
              <a:t>IoT</a:t>
            </a:r>
            <a:r>
              <a:rPr lang="en-GB" dirty="0"/>
              <a:t> </a:t>
            </a:r>
            <a:r>
              <a:rPr lang="en-GB" dirty="0" smtClean="0"/>
              <a:t>Applications</a:t>
            </a:r>
            <a:r>
              <a:rPr lang="en-GB" dirty="0"/>
              <a:t>, </a:t>
            </a:r>
            <a:r>
              <a:rPr lang="en-GB" dirty="0" smtClean="0"/>
              <a:t>Smart Camera </a:t>
            </a:r>
            <a:r>
              <a:rPr lang="en-GB" dirty="0"/>
              <a:t>N</a:t>
            </a:r>
            <a:r>
              <a:rPr lang="en-GB" dirty="0" smtClean="0"/>
              <a:t>etworks, Sensor </a:t>
            </a:r>
            <a:r>
              <a:rPr lang="en-GB" dirty="0"/>
              <a:t>N</a:t>
            </a:r>
            <a:r>
              <a:rPr lang="en-GB" dirty="0" smtClean="0"/>
              <a:t>etworks </a:t>
            </a:r>
            <a:r>
              <a:rPr lang="en-GB" dirty="0"/>
              <a:t>and </a:t>
            </a:r>
            <a:r>
              <a:rPr lang="en-GB" dirty="0" smtClean="0"/>
              <a:t>Vehicular Ad-hoc and Computer Networks </a:t>
            </a:r>
            <a:endParaRPr lang="en-GB" dirty="0"/>
          </a:p>
          <a:p>
            <a:r>
              <a:rPr lang="en-GB" sz="2400" dirty="0"/>
              <a:t>About my </a:t>
            </a:r>
            <a:r>
              <a:rPr lang="en-GB" sz="2400" dirty="0" smtClean="0"/>
              <a:t>office: C-503C,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Ext:</a:t>
            </a:r>
            <a:r>
              <a:rPr lang="en-GB" sz="2400" dirty="0">
                <a:solidFill>
                  <a:srgbClr val="660033"/>
                </a:solidFill>
              </a:rPr>
              <a:t> </a:t>
            </a:r>
            <a:r>
              <a:rPr lang="en-GB" sz="2400" dirty="0" smtClean="0"/>
              <a:t>501,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Office hours </a:t>
            </a:r>
            <a:r>
              <a:rPr lang="en-GB" sz="2400" dirty="0"/>
              <a:t>(five hours per week</a:t>
            </a:r>
            <a:r>
              <a:rPr lang="en-GB" sz="24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Please introduce yourself now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What do you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expect</a:t>
            </a:r>
            <a:r>
              <a:rPr lang="en-US" altLang="en-US" dirty="0"/>
              <a:t> to learn from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this course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This course is about …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principles</a:t>
            </a:r>
            <a:r>
              <a:rPr lang="en-US" altLang="en-US" sz="2800" dirty="0"/>
              <a:t> and concepts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General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purpose</a:t>
            </a:r>
            <a:r>
              <a:rPr lang="en-US" altLang="en-US" sz="2800" dirty="0"/>
              <a:t> computer networks</a:t>
            </a:r>
          </a:p>
          <a:p>
            <a:pPr lvl="1"/>
            <a:r>
              <a:rPr lang="en-US" altLang="en-US" sz="2800" dirty="0"/>
              <a:t>Internet perspective: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Major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components</a:t>
            </a:r>
            <a:r>
              <a:rPr lang="en-US" altLang="en-US" sz="2800" dirty="0"/>
              <a:t> of the Internet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protocol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suite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software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Designing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sz="2800" dirty="0"/>
              <a:t> a system</a:t>
            </a:r>
          </a:p>
          <a:p>
            <a:r>
              <a:rPr lang="en-US" altLang="en-US" dirty="0"/>
              <a:t>We will learn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what, how and why networks</a:t>
            </a:r>
            <a:r>
              <a:rPr lang="en-US" altLang="en-US" dirty="0"/>
              <a:t> are like they are…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and your learning expectations?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o familiarize </a:t>
            </a:r>
            <a:r>
              <a:rPr lang="en-US" sz="3000" dirty="0"/>
              <a:t>the </a:t>
            </a:r>
            <a:r>
              <a:rPr lang="en-US" sz="3000" dirty="0" smtClean="0"/>
              <a:t>students </a:t>
            </a:r>
            <a:r>
              <a:rPr lang="en-US" sz="3000" dirty="0"/>
              <a:t>with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layered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3000" dirty="0"/>
              <a:t> </a:t>
            </a:r>
            <a:endParaRPr lang="en-US" sz="3000" dirty="0" smtClean="0"/>
          </a:p>
          <a:p>
            <a:pPr lvl="1"/>
            <a:r>
              <a:rPr lang="en-US" sz="3000" dirty="0" smtClean="0"/>
              <a:t>that </a:t>
            </a:r>
            <a:r>
              <a:rPr lang="en-US" sz="3000" dirty="0"/>
              <a:t>makes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3000" dirty="0"/>
              <a:t> of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en-US" sz="3000" dirty="0"/>
              <a:t> </a:t>
            </a:r>
            <a:r>
              <a:rPr lang="en-US" sz="3000" dirty="0" smtClean="0"/>
              <a:t>possible</a:t>
            </a:r>
          </a:p>
          <a:p>
            <a:r>
              <a:rPr lang="en-US" sz="3000" dirty="0"/>
              <a:t>E</a:t>
            </a:r>
            <a:r>
              <a:rPr lang="en-US" sz="3000" dirty="0" smtClean="0"/>
              <a:t>xplores </a:t>
            </a:r>
            <a:r>
              <a:rPr lang="en-US" sz="3000" dirty="0"/>
              <a:t>in detail the </a:t>
            </a:r>
            <a:r>
              <a:rPr lang="en-US" sz="3000" dirty="0" smtClean="0"/>
              <a:t>concepts  </a:t>
            </a:r>
          </a:p>
          <a:p>
            <a:pPr lvl="1"/>
            <a:r>
              <a:rPr lang="en-US" sz="3000" dirty="0"/>
              <a:t>o</a:t>
            </a:r>
            <a:r>
              <a:rPr lang="en-US" sz="3000" dirty="0" smtClean="0"/>
              <a:t>f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congestion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3000" dirty="0"/>
              <a:t>,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r>
              <a:rPr lang="en-US" sz="3000" dirty="0" smtClean="0"/>
              <a:t>The course </a:t>
            </a:r>
            <a:r>
              <a:rPr lang="en-US" sz="3000" dirty="0"/>
              <a:t>follows a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commencing</a:t>
            </a:r>
            <a:r>
              <a:rPr lang="en-US" sz="3000" dirty="0"/>
              <a:t> with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sz="3000" dirty="0"/>
              <a:t> </a:t>
            </a:r>
            <a:endParaRPr lang="en-US" sz="3000" dirty="0" smtClean="0"/>
          </a:p>
          <a:p>
            <a:pPr lvl="1"/>
            <a:r>
              <a:rPr lang="en-US" sz="3000" dirty="0"/>
              <a:t>a</a:t>
            </a:r>
            <a:r>
              <a:rPr lang="en-US" sz="3000" dirty="0" smtClean="0"/>
              <a:t>nd to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motivate</a:t>
            </a:r>
            <a:r>
              <a:rPr lang="en-US" sz="3000" dirty="0"/>
              <a:t> the study of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  <a:r>
              <a:rPr lang="en-US" sz="3000" dirty="0"/>
              <a:t>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</a:p>
          <a:p>
            <a:r>
              <a:rPr lang="en-US" sz="3000" dirty="0" smtClean="0"/>
              <a:t>Finally</a:t>
            </a:r>
            <a:r>
              <a:rPr lang="en-US" sz="3000" dirty="0"/>
              <a:t>, the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</a:t>
            </a:r>
            <a:r>
              <a:rPr lang="en-US" sz="3000" dirty="0"/>
              <a:t>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en-US" sz="3000" dirty="0"/>
              <a:t> </a:t>
            </a:r>
            <a:r>
              <a:rPr lang="en-US" sz="3000" dirty="0" smtClean="0"/>
              <a:t>are </a:t>
            </a:r>
            <a:r>
              <a:rPr lang="en-US" sz="3000" dirty="0"/>
              <a:t>introduced in the </a:t>
            </a:r>
            <a:r>
              <a:rPr lang="en-US" sz="3000" dirty="0" smtClean="0"/>
              <a:t>course</a:t>
            </a:r>
            <a:endParaRPr lang="en-US" sz="30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objective of the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Introduction to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&amp; Protocols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Edge/Core, Delays</a:t>
            </a:r>
          </a:p>
          <a:p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Models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fr-FR" altLang="en-US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fr-FR" altLang="en-US" dirty="0" smtClean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r>
              <a:rPr lang="fr-FR" alt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Layer</a:t>
            </a:r>
            <a:endParaRPr lang="fr-FR" altLang="en-US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FR" altLang="en-US" dirty="0" smtClean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endParaRPr lang="en-GB" altLang="en-US" dirty="0" smtClean="0">
              <a:solidFill>
                <a:srgbClr val="660033"/>
              </a:solidFill>
            </a:endParaRPr>
          </a:p>
          <a:p>
            <a:pPr marL="130175" indent="0">
              <a:buNone/>
            </a:pPr>
            <a:endParaRPr lang="en-GB" altLang="en-US" dirty="0" smtClean="0">
              <a:solidFill>
                <a:srgbClr val="660033"/>
              </a:solidFill>
            </a:endParaRPr>
          </a:p>
          <a:p>
            <a:pPr marL="130175" indent="0">
              <a:buNone/>
            </a:pPr>
            <a:r>
              <a:rPr lang="en-GB" altLang="en-US" dirty="0">
                <a:latin typeface="Calibri" panose="020F0502020204030204"/>
              </a:rPr>
              <a:t>Note: Detailed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outline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would be uploaded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on </a:t>
            </a:r>
            <a:r>
              <a:rPr lang="en-GB" altLang="en-US" dirty="0" smtClean="0">
                <a:latin typeface="Calibri" panose="020F0502020204030204"/>
              </a:rPr>
              <a:t>SLATE/Google Classroom</a:t>
            </a:r>
            <a:endParaRPr lang="en-US" dirty="0"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972337"/>
          </a:xfrm>
        </p:spPr>
        <p:txBody>
          <a:bodyPr>
            <a:normAutofit fontScale="55000" lnSpcReduction="20000"/>
          </a:bodyPr>
          <a:lstStyle/>
          <a:p>
            <a:r>
              <a:rPr lang="en-AU" sz="4400" dirty="0"/>
              <a:t>After completion of the course, </a:t>
            </a:r>
            <a:r>
              <a:rPr lang="en-AU" sz="4400" dirty="0" smtClean="0"/>
              <a:t>you will </a:t>
            </a:r>
            <a:r>
              <a:rPr lang="en-AU" sz="4400" dirty="0"/>
              <a:t>be able to</a:t>
            </a:r>
            <a:r>
              <a:rPr lang="en-AU" sz="4400" dirty="0" smtClean="0"/>
              <a:t>:</a:t>
            </a:r>
            <a:r>
              <a:rPr lang="en-AU" sz="4400" dirty="0"/>
              <a:t> </a:t>
            </a:r>
            <a:endParaRPr lang="en-US" sz="4400" dirty="0"/>
          </a:p>
          <a:p>
            <a:pPr lvl="1"/>
            <a:r>
              <a:rPr lang="en-US" sz="4400" dirty="0"/>
              <a:t>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Edge/Core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4400" dirty="0"/>
              <a:t>,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lvl="1"/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US" sz="4400" dirty="0"/>
              <a:t>, and different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4400" dirty="0"/>
              <a:t> issues</a:t>
            </a:r>
          </a:p>
          <a:p>
            <a:pPr lvl="1"/>
            <a:r>
              <a:rPr lang="en-US" sz="4400" dirty="0"/>
              <a:t>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sz="4400" dirty="0"/>
              <a:t> and Application Layer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</a:p>
          <a:p>
            <a:pPr lvl="1"/>
            <a:r>
              <a:rPr lang="en-US" sz="4400" dirty="0"/>
              <a:t>Implement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4400" dirty="0"/>
              <a:t> using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</a:p>
          <a:p>
            <a:pPr lvl="1"/>
            <a:r>
              <a:rPr lang="en-US" sz="4400" dirty="0"/>
              <a:t>Identify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services, differentiate between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unreliable</a:t>
            </a:r>
            <a:r>
              <a:rPr lang="en-US" sz="4400" dirty="0"/>
              <a:t> services, and 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congestion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lvl="1"/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4400" dirty="0"/>
              <a:t>,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IPv4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schemes</a:t>
            </a:r>
            <a:r>
              <a:rPr lang="en-US" sz="4400" dirty="0"/>
              <a:t>, and differentiate between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en-US" sz="4400" dirty="0"/>
              <a:t> on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pPr lvl="1"/>
            <a:r>
              <a:rPr lang="en-US" sz="4400" dirty="0"/>
              <a:t>Identify and design: </a:t>
            </a:r>
            <a:r>
              <a:rPr lang="en-US" sz="4400" dirty="0" err="1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US" sz="4400" dirty="0"/>
              <a:t>, </a:t>
            </a:r>
            <a:r>
              <a:rPr lang="en-US" sz="44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</a:t>
            </a:r>
            <a:r>
              <a:rPr lang="en-US" sz="4400" dirty="0"/>
              <a:t>,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4400" dirty="0"/>
              <a:t>, and apply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subnet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masks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  <a:r>
              <a:rPr lang="en-US" sz="4400" dirty="0"/>
              <a:t> to fulfill networking requirements</a:t>
            </a:r>
          </a:p>
          <a:p>
            <a:pPr lvl="1"/>
            <a:r>
              <a:rPr lang="en-US" sz="4400" dirty="0"/>
              <a:t>Describe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ICMP</a:t>
            </a:r>
          </a:p>
          <a:p>
            <a:pPr lvl="1"/>
            <a:r>
              <a:rPr lang="en-US" sz="4400" dirty="0"/>
              <a:t>Identify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4400" dirty="0"/>
              <a:t>, and 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  <a:p>
            <a:pPr lvl="1"/>
            <a:r>
              <a:rPr lang="en-US" sz="4400" dirty="0"/>
              <a:t>Describe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ARP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  <a:r>
              <a:rPr lang="en-US" sz="4400" dirty="0"/>
              <a:t>, and </a:t>
            </a:r>
            <a:r>
              <a:rPr lang="en-US" sz="4400" dirty="0" smtClean="0"/>
              <a:t>differentiate </a:t>
            </a:r>
            <a:r>
              <a:rPr lang="en-US" sz="4400" dirty="0"/>
              <a:t>between </a:t>
            </a:r>
            <a:r>
              <a:rPr lang="en-US" sz="44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4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Routers</a:t>
            </a:r>
            <a:endParaRPr lang="en-US" sz="44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learning materials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/>
              </a:rPr>
              <a:t>Text Book:</a:t>
            </a:r>
          </a:p>
          <a:p>
            <a:pPr lvl="1"/>
            <a:r>
              <a:rPr lang="en-US" sz="2800" dirty="0" smtClean="0"/>
              <a:t>James </a:t>
            </a:r>
            <a:r>
              <a:rPr lang="en-US" sz="2800" dirty="0"/>
              <a:t>F. Kurose and Keith W. Ross,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Networking: A Top-Down Approach</a:t>
            </a:r>
            <a:r>
              <a:rPr lang="en-US" sz="2800" dirty="0" smtClean="0"/>
              <a:t>”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</a:t>
            </a:r>
            <a:r>
              <a:rPr lang="en-US" sz="2800" dirty="0"/>
              <a:t>, Pearson.</a:t>
            </a:r>
          </a:p>
          <a:p>
            <a:r>
              <a:rPr lang="en-US" dirty="0">
                <a:latin typeface="Calibri" panose="020F0502020204030204"/>
              </a:rPr>
              <a:t>Reference books: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 </a:t>
            </a:r>
          </a:p>
          <a:p>
            <a:pPr lvl="1"/>
            <a:r>
              <a:rPr lang="en-US" sz="2800" dirty="0"/>
              <a:t>Behrouz A. </a:t>
            </a:r>
            <a:r>
              <a:rPr lang="en-US" sz="2800" dirty="0" err="1"/>
              <a:t>Forouzan</a:t>
            </a:r>
            <a:r>
              <a:rPr lang="en-US" sz="2800" dirty="0"/>
              <a:t>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Communications and Networking</a:t>
            </a:r>
            <a:r>
              <a:rPr lang="en-US" sz="2800" dirty="0"/>
              <a:t>” 5</a:t>
            </a:r>
            <a:r>
              <a:rPr lang="en-US" sz="2800" baseline="30000" dirty="0"/>
              <a:t>th</a:t>
            </a:r>
            <a:r>
              <a:rPr lang="en-US" sz="2800" dirty="0"/>
              <a:t> Edition</a:t>
            </a:r>
          </a:p>
          <a:p>
            <a:pPr lvl="1"/>
            <a:r>
              <a:rPr lang="en-US" sz="2800" dirty="0"/>
              <a:t>Andrew S. </a:t>
            </a:r>
            <a:r>
              <a:rPr lang="en-US" sz="2800" dirty="0" err="1"/>
              <a:t>Tanenbaum</a:t>
            </a:r>
            <a:r>
              <a:rPr lang="en-US" sz="2800" dirty="0"/>
              <a:t> and David J. </a:t>
            </a:r>
            <a:r>
              <a:rPr lang="en-US" sz="2800" dirty="0" err="1"/>
              <a:t>Wetherall</a:t>
            </a:r>
            <a:r>
              <a:rPr lang="en-US" sz="2800" dirty="0"/>
              <a:t>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r>
              <a:rPr lang="en-US" sz="2800" dirty="0"/>
              <a:t>” 5</a:t>
            </a:r>
            <a:r>
              <a:rPr lang="en-US" sz="2800" baseline="30000" dirty="0"/>
              <a:t>th</a:t>
            </a:r>
            <a:r>
              <a:rPr lang="en-US" sz="2800" dirty="0"/>
              <a:t> Edition, Pearson.</a:t>
            </a:r>
          </a:p>
          <a:p>
            <a:pPr lvl="1"/>
            <a:r>
              <a:rPr lang="en-US" sz="2800" dirty="0"/>
              <a:t>William Stallings,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and Computer Communications</a:t>
            </a:r>
            <a:r>
              <a:rPr lang="en-US" sz="2800" dirty="0"/>
              <a:t>” 8</a:t>
            </a:r>
            <a:r>
              <a:rPr lang="en-US" sz="2800" baseline="30000" dirty="0"/>
              <a:t>th</a:t>
            </a:r>
            <a:r>
              <a:rPr lang="en-US" sz="2800" dirty="0"/>
              <a:t> Edition, Pearson.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16" y="1600565"/>
            <a:ext cx="2743200" cy="2521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36" y="4375878"/>
            <a:ext cx="1549970" cy="19202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662" y="4375878"/>
            <a:ext cx="145499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14" y="4375878"/>
            <a:ext cx="145203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Calibri" panose="020F0502020204030204"/>
              </a:rPr>
              <a:t>Teaching</a:t>
            </a:r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en-GB" dirty="0"/>
              <a:t> +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dirty="0"/>
              <a:t> </a:t>
            </a: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dirty="0" smtClean="0"/>
              <a:t>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en-GB" dirty="0" smtClean="0"/>
              <a:t> etc., </a:t>
            </a:r>
            <a:endParaRPr lang="en-GB" dirty="0"/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dirty="0"/>
              <a:t>: two teaching units (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hour and 20 min each</a:t>
            </a:r>
            <a:r>
              <a:rPr lang="en-US" dirty="0"/>
              <a:t>) per week</a:t>
            </a:r>
            <a:endParaRPr lang="en-GB" dirty="0"/>
          </a:p>
          <a:p>
            <a:r>
              <a:rPr lang="en-GB" sz="2400" dirty="0">
                <a:latin typeface="Calibri" panose="020F0502020204030204"/>
              </a:rPr>
              <a:t>Tentative evaluation and assessment method</a:t>
            </a:r>
            <a:r>
              <a:rPr lang="en-GB" sz="2400" dirty="0"/>
              <a:t> </a:t>
            </a:r>
            <a:r>
              <a:rPr lang="en-GB" sz="2400" dirty="0" smtClean="0"/>
              <a:t>(</a:t>
            </a:r>
            <a:r>
              <a:rPr lang="en-GB" sz="2400" dirty="0">
                <a:latin typeface="Calibri" panose="020F0502020204030204"/>
              </a:rPr>
              <a:t>100 absolutes</a:t>
            </a:r>
            <a:r>
              <a:rPr lang="en-GB" sz="2400" dirty="0" smtClean="0"/>
              <a:t>)</a:t>
            </a:r>
            <a:endParaRPr lang="en-GB" sz="2400" dirty="0"/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r>
              <a:rPr lang="en-GB" dirty="0"/>
              <a:t> </a:t>
            </a:r>
            <a:r>
              <a:rPr lang="en-GB" dirty="0" smtClean="0"/>
              <a:t>(3): </a:t>
            </a:r>
            <a:r>
              <a:rPr lang="en-GB" dirty="0" smtClean="0">
                <a:latin typeface="Calibri" panose="020F0502020204030204"/>
              </a:rPr>
              <a:t>10</a:t>
            </a:r>
            <a:r>
              <a:rPr lang="en-GB" dirty="0" smtClean="0">
                <a:latin typeface="Calibri" panose="020F0502020204030204"/>
              </a:rPr>
              <a:t>%</a:t>
            </a:r>
            <a:endParaRPr lang="en-GB" dirty="0">
              <a:latin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en-GB" dirty="0">
                <a:solidFill>
                  <a:srgbClr val="660033"/>
                </a:solidFill>
              </a:rPr>
              <a:t> </a:t>
            </a:r>
            <a:r>
              <a:rPr lang="en-GB" dirty="0"/>
              <a:t>(5): 8% 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smtClean="0"/>
              <a:t>Project (Lab): 7%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Exams</a:t>
            </a:r>
            <a:r>
              <a:rPr lang="en-GB" dirty="0" smtClean="0"/>
              <a:t> </a:t>
            </a:r>
            <a:r>
              <a:rPr lang="en-GB" dirty="0" smtClean="0"/>
              <a:t>(Sessional-1, Sessional-2 and </a:t>
            </a:r>
            <a:r>
              <a:rPr lang="en-GB" dirty="0"/>
              <a:t>final Exam</a:t>
            </a:r>
            <a:r>
              <a:rPr lang="en-GB" dirty="0" smtClean="0"/>
              <a:t>):</a:t>
            </a:r>
            <a:r>
              <a:rPr lang="en-GB" dirty="0" smtClean="0">
                <a:latin typeface="Calibri" panose="020F0502020204030204"/>
              </a:rPr>
              <a:t>15</a:t>
            </a:r>
            <a:r>
              <a:rPr lang="en-GB" dirty="0" smtClean="0">
                <a:latin typeface="Calibri" panose="020F0502020204030204"/>
              </a:rPr>
              <a:t>%, </a:t>
            </a:r>
            <a:r>
              <a:rPr lang="en-GB" dirty="0" smtClean="0">
                <a:latin typeface="Calibri" panose="020F0502020204030204"/>
              </a:rPr>
              <a:t>15</a:t>
            </a:r>
            <a:r>
              <a:rPr lang="en-GB" dirty="0" smtClean="0">
                <a:latin typeface="Calibri" panose="020F0502020204030204"/>
              </a:rPr>
              <a:t>% and </a:t>
            </a:r>
            <a:r>
              <a:rPr lang="en-GB" dirty="0" smtClean="0">
                <a:latin typeface="Calibri" panose="020F0502020204030204"/>
              </a:rPr>
              <a:t>45</a:t>
            </a:r>
            <a:r>
              <a:rPr lang="en-GB" dirty="0" smtClean="0">
                <a:latin typeface="Calibri" panose="020F0502020204030204"/>
              </a:rPr>
              <a:t>%</a:t>
            </a:r>
            <a:endParaRPr lang="en-GB" dirty="0">
              <a:latin typeface="Calibri" panose="020F0502020204030204"/>
            </a:endParaRPr>
          </a:p>
          <a:p>
            <a:r>
              <a:rPr lang="en-GB" sz="2400" dirty="0" smtClean="0">
                <a:latin typeface="Calibri" panose="020F0502020204030204"/>
              </a:rPr>
              <a:t>All </a:t>
            </a:r>
            <a:r>
              <a:rPr lang="en-GB" sz="2400" dirty="0">
                <a:latin typeface="Calibri" panose="020F0502020204030204"/>
              </a:rPr>
              <a:t>the </a:t>
            </a:r>
            <a:r>
              <a:rPr lang="en-GB" sz="2400" dirty="0" smtClean="0">
                <a:latin typeface="Calibri" panose="020F0502020204030204"/>
              </a:rPr>
              <a:t>materials </a:t>
            </a:r>
            <a:r>
              <a:rPr lang="en-GB" sz="2400" dirty="0">
                <a:latin typeface="Calibri" panose="020F0502020204030204"/>
              </a:rPr>
              <a:t>and announcements will be shared on Google classroom</a:t>
            </a:r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dirty="0" smtClean="0"/>
              <a:t>qg7pjwe</a:t>
            </a:r>
          </a:p>
          <a:p>
            <a:pPr lvl="1"/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sz="1600" dirty="0">
                <a:solidFill>
                  <a:srgbClr val="660033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660033"/>
                </a:solidFill>
                <a:hlinkClick r:id="rId3"/>
              </a:rPr>
              <a:t>classroom.google.com/c/NjU0OTIwNTEyMzI3?cjc=qg7pjwe</a:t>
            </a:r>
            <a:r>
              <a:rPr lang="en-US" sz="1600" dirty="0" smtClean="0">
                <a:solidFill>
                  <a:srgbClr val="660033"/>
                </a:solidFill>
              </a:rPr>
              <a:t>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and assessment methodology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18853</TotalTime>
  <Words>1469</Words>
  <Application>Microsoft Office PowerPoint</Application>
  <PresentationFormat>Widescreen</PresentationFormat>
  <Paragraphs>245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Microsoft JhengHei</vt:lpstr>
      <vt:lpstr>ＭＳ Ｐゴシック</vt:lpstr>
      <vt:lpstr>游ゴシック</vt:lpstr>
      <vt:lpstr>Arial</vt:lpstr>
      <vt:lpstr>Calibri</vt:lpstr>
      <vt:lpstr>Calibri Light</vt:lpstr>
      <vt:lpstr>新細明體</vt:lpstr>
      <vt:lpstr>TeXGyreAdventor</vt:lpstr>
      <vt:lpstr>Wingdings</vt:lpstr>
      <vt:lpstr>Wingdings 2</vt:lpstr>
      <vt:lpstr>Office Theme</vt:lpstr>
      <vt:lpstr>Computer Networks </vt:lpstr>
      <vt:lpstr>Agenda </vt:lpstr>
      <vt:lpstr>About me!</vt:lpstr>
      <vt:lpstr>You and your learning expectations? </vt:lpstr>
      <vt:lpstr>Aims and objective of the course </vt:lpstr>
      <vt:lpstr>Course outline</vt:lpstr>
      <vt:lpstr>Learning outcome</vt:lpstr>
      <vt:lpstr>Course learning materials </vt:lpstr>
      <vt:lpstr>Teaching and assessment methodology </vt:lpstr>
      <vt:lpstr>Course policies </vt:lpstr>
      <vt:lpstr>Consequences of dishonesty </vt:lpstr>
      <vt:lpstr>Some rules for the class discipline </vt:lpstr>
      <vt:lpstr>What are the Goal of the course?</vt:lpstr>
      <vt:lpstr>Network Design</vt:lpstr>
      <vt:lpstr>Computer Networks</vt:lpstr>
      <vt:lpstr>Network Overview</vt:lpstr>
      <vt:lpstr>Network perspectives </vt:lpstr>
      <vt:lpstr>Computer Network and its components </vt:lpstr>
      <vt:lpstr>Our Road Map …</vt:lpstr>
      <vt:lpstr>Computer network (advantages and disadvantages)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493</cp:revision>
  <dcterms:created xsi:type="dcterms:W3CDTF">2020-01-18T07:24:59Z</dcterms:created>
  <dcterms:modified xsi:type="dcterms:W3CDTF">2024-01-22T05:01:19Z</dcterms:modified>
</cp:coreProperties>
</file>