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41" r:id="rId3"/>
    <p:sldId id="423" r:id="rId4"/>
    <p:sldId id="394" r:id="rId5"/>
    <p:sldId id="395" r:id="rId6"/>
    <p:sldId id="424" r:id="rId7"/>
    <p:sldId id="428" r:id="rId8"/>
    <p:sldId id="431" r:id="rId9"/>
    <p:sldId id="432" r:id="rId10"/>
    <p:sldId id="433" r:id="rId11"/>
    <p:sldId id="434" r:id="rId12"/>
    <p:sldId id="435" r:id="rId13"/>
    <p:sldId id="437" r:id="rId14"/>
    <p:sldId id="440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8c222ac874f176b" providerId="LiveId" clId="{127E830F-59FB-498E-A2EC-A37327CCC053}"/>
    <pc:docChg chg="modSld">
      <pc:chgData name="" userId="18c222ac874f176b" providerId="LiveId" clId="{127E830F-59FB-498E-A2EC-A37327CCC053}" dt="2024-08-18T07:48:11.471" v="60" actId="20577"/>
      <pc:docMkLst>
        <pc:docMk/>
      </pc:docMkLst>
      <pc:sldChg chg="modSp">
        <pc:chgData name="" userId="18c222ac874f176b" providerId="LiveId" clId="{127E830F-59FB-498E-A2EC-A37327CCC053}" dt="2024-08-18T07:46:31.624" v="17" actId="20577"/>
        <pc:sldMkLst>
          <pc:docMk/>
          <pc:sldMk cId="0" sldId="256"/>
        </pc:sldMkLst>
        <pc:spChg chg="mod">
          <ac:chgData name="" userId="18c222ac874f176b" providerId="LiveId" clId="{127E830F-59FB-498E-A2EC-A37327CCC053}" dt="2024-08-18T07:46:31.624" v="1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" userId="18c222ac874f176b" providerId="LiveId" clId="{127E830F-59FB-498E-A2EC-A37327CCC053}" dt="2024-08-18T07:48:11.471" v="60" actId="20577"/>
        <pc:sldMkLst>
          <pc:docMk/>
          <pc:sldMk cId="3734565523" sldId="441"/>
        </pc:sldMkLst>
        <pc:spChg chg="mod">
          <ac:chgData name="" userId="18c222ac874f176b" providerId="LiveId" clId="{127E830F-59FB-498E-A2EC-A37327CCC053}" dt="2024-08-18T07:48:11.471" v="60" actId="20577"/>
          <ac:spMkLst>
            <pc:docMk/>
            <pc:sldMk cId="3734565523" sldId="44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ADACCDD-DCAB-4ED0-919A-E792EDBF58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7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FF1B23F-E2A3-457D-8F92-CED1B2694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27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D5BF3-4397-4AC8-96ED-3A4B9DDFDB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FE2F6-E4EA-47CB-9B88-D4501E71D5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21DE7-260A-4C9D-A2DF-D759F27D75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81A6B-D7A7-44DE-A9FF-32A228D83A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76F5F-DF95-442D-B8A7-2AC09DC3D8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5D2FB-1851-4508-99A0-B09F35BCD7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2EEE1-E63C-4FF9-A8FA-88FCB4877B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07E2-42C0-4CA9-B311-5D3B4E1F00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66A01-C583-47DD-B984-9FB9FBEBB5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2BFDEC-FCBB-49DE-A0FA-3B361D499D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53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883A2-C87C-4DA5-8F0A-2CD70C00AB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AA5BB-444E-4FD8-B693-B4B1529C1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83B55C8-E815-450D-B67D-C0E2B20366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A5F62-41D1-4BDE-98B4-A345B81631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F1523-B76B-4533-9863-DBCD825F67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3A71-5665-4D7E-B1B1-7349F3148D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0F2A-B67E-4CD9-836B-51B3ACC352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156DC-1DD0-4528-AD00-89059DA56D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B799F-B540-4526-A3BF-E55FC907AA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7BF1A-AB91-4068-9EFD-A173C3631A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14394-D50C-474D-87AA-05A1CF1F1A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09D661D-BFBD-4441-8755-4DB5B172C7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mina.siddique@nu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05000"/>
            <a:ext cx="8763000" cy="1905000"/>
          </a:xfrm>
        </p:spPr>
        <p:txBody>
          <a:bodyPr/>
          <a:lstStyle/>
          <a:p>
            <a:pPr algn="ctr"/>
            <a:r>
              <a:rPr lang="en-US" b="1" dirty="0"/>
              <a:t>   Design and Analysis of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114800"/>
            <a:ext cx="6629400" cy="16002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000" dirty="0"/>
              <a:t>Amina Siddique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MS Computer Science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Fast NUCES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National University of Computer and Emerging Sciences, Islamabad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Problems solved by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Sorting/searching are by no mean the only computational problem for which algorithms have been developed.</a:t>
            </a:r>
          </a:p>
          <a:p>
            <a:pPr eaLnBrk="1" hangingPunct="1"/>
            <a:r>
              <a:rPr lang="en-US" dirty="0"/>
              <a:t>Otherwise, we wouldn’t have the whole course on this topic</a:t>
            </a:r>
          </a:p>
          <a:p>
            <a:pPr eaLnBrk="1" hangingPunct="1"/>
            <a:r>
              <a:rPr lang="en-US" dirty="0"/>
              <a:t>Practical application of algorithms are </a:t>
            </a:r>
            <a:r>
              <a:rPr lang="en-US" u="sng" dirty="0"/>
              <a:t>ubiquitous</a:t>
            </a:r>
            <a:r>
              <a:rPr lang="en-US" dirty="0"/>
              <a:t> and include the following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Practical applications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Internet world</a:t>
            </a:r>
          </a:p>
          <a:p>
            <a:pPr eaLnBrk="1" hangingPunct="1"/>
            <a:r>
              <a:rPr lang="en-US"/>
              <a:t>Electronic commerce </a:t>
            </a:r>
          </a:p>
          <a:p>
            <a:pPr eaLnBrk="1" hangingPunct="1"/>
            <a:r>
              <a:rPr lang="en-US"/>
              <a:t>Manufacturing and other commercial settings</a:t>
            </a:r>
          </a:p>
          <a:p>
            <a:pPr eaLnBrk="1" hangingPunct="1"/>
            <a:r>
              <a:rPr lang="en-US"/>
              <a:t>Shortest path</a:t>
            </a:r>
          </a:p>
          <a:p>
            <a:pPr eaLnBrk="1" hangingPunct="1"/>
            <a:r>
              <a:rPr lang="en-US"/>
              <a:t>Matrices multiplication order</a:t>
            </a:r>
          </a:p>
          <a:p>
            <a:pPr eaLnBrk="1" hangingPunct="1"/>
            <a:r>
              <a:rPr lang="en-US"/>
              <a:t>DNA sequence matching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Common about algorithms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many candidate solutions, most of which are not what we want, finding one that we do want can present quite a challenge.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There are practical applications (its not just mathematical exercises to develop algorithms.)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Why Study Algorithms and Performance of Algorithms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eaLnBrk="1" hangingPunct="1"/>
            <a:r>
              <a:rPr lang="en-US" dirty="0"/>
              <a:t>Algorithms help us to understand </a:t>
            </a:r>
            <a:r>
              <a:rPr lang="en-US" dirty="0">
                <a:solidFill>
                  <a:srgbClr val="FF0000"/>
                </a:solidFill>
              </a:rPr>
              <a:t>scalability.</a:t>
            </a:r>
          </a:p>
          <a:p>
            <a:pPr eaLnBrk="1" hangingPunct="1"/>
            <a:r>
              <a:rPr lang="en-US" dirty="0"/>
              <a:t>Performance often draws the line between what is feasible and what is impossible.</a:t>
            </a:r>
          </a:p>
          <a:p>
            <a:pPr eaLnBrk="1" hangingPunct="1"/>
            <a:r>
              <a:rPr lang="en-US" dirty="0"/>
              <a:t>Algorithmic mathematics provides a</a:t>
            </a:r>
            <a:r>
              <a:rPr lang="en-US" dirty="0">
                <a:solidFill>
                  <a:srgbClr val="FF0000"/>
                </a:solidFill>
              </a:rPr>
              <a:t> language </a:t>
            </a:r>
            <a:r>
              <a:rPr lang="en-US" dirty="0"/>
              <a:t>for talking about program behavior.</a:t>
            </a:r>
          </a:p>
          <a:p>
            <a:pPr eaLnBrk="1" hangingPunct="1"/>
            <a:r>
              <a:rPr lang="en-US" dirty="0"/>
              <a:t>Performance is the </a:t>
            </a:r>
            <a:r>
              <a:rPr lang="en-US" dirty="0">
                <a:solidFill>
                  <a:srgbClr val="FF0000"/>
                </a:solidFill>
              </a:rPr>
              <a:t>currency</a:t>
            </a:r>
            <a:r>
              <a:rPr lang="en-US" dirty="0"/>
              <a:t> of computing.</a:t>
            </a:r>
          </a:p>
          <a:p>
            <a:pPr eaLnBrk="1" hangingPunct="1"/>
            <a:r>
              <a:rPr lang="en-US" dirty="0"/>
              <a:t>The lessons of program performance generalize to other computing resources. </a:t>
            </a:r>
          </a:p>
          <a:p>
            <a:pPr eaLnBrk="1" hangingPunct="1"/>
            <a:r>
              <a:rPr lang="en-US" dirty="0"/>
              <a:t>Speed is fun!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Technique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Can’t get a “cookbook” for algorithms?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Many problems you will encounter don’t have any published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 need to learn “techniques” of algorithms design and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 you develop algorithms in your own, show that they give correct answer and understand their efficiency.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will learn several such techniques in later part of this course.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r>
              <a:rPr lang="en-US" dirty="0"/>
              <a:t>BS (Computer Science) – Fast NUCES</a:t>
            </a:r>
          </a:p>
          <a:p>
            <a:r>
              <a:rPr lang="en-US" dirty="0"/>
              <a:t>MS (Computer Science) – Fast NUCES</a:t>
            </a:r>
          </a:p>
          <a:p>
            <a:r>
              <a:rPr lang="en-US" dirty="0"/>
              <a:t>Past Experience:</a:t>
            </a:r>
          </a:p>
          <a:p>
            <a:pPr lvl="1"/>
            <a:r>
              <a:rPr lang="en-US" dirty="0"/>
              <a:t>3 years instructorship at Fast NUCES</a:t>
            </a:r>
          </a:p>
          <a:p>
            <a:r>
              <a:rPr lang="en-US" dirty="0"/>
              <a:t>Office No.: A209-E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amina.siddique@nu.edu.pk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Mon to Thurs : 10:00 am – 11:00 am</a:t>
            </a:r>
          </a:p>
        </p:txBody>
      </p:sp>
    </p:spTree>
    <p:extLst>
      <p:ext uri="{BB962C8B-B14F-4D97-AF65-F5344CB8AC3E}">
        <p14:creationId xmlns:p14="http://schemas.microsoft.com/office/powerpoint/2010/main" val="37345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762000"/>
            <a:ext cx="8305800" cy="54864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</a:pPr>
            <a:endParaRPr lang="en-US" sz="2400" dirty="0"/>
          </a:p>
          <a:p>
            <a:pPr marL="273050" indent="-273050"/>
            <a:r>
              <a:rPr lang="en-US" sz="2400" dirty="0"/>
              <a:t>Online course content &amp; coordination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sz="2000" dirty="0"/>
              <a:t>Google Classroom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sz="2000" dirty="0"/>
              <a:t>Registered Students will be sent an invite on the email</a:t>
            </a:r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algn="r"/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92165" name="Title 1"/>
          <p:cNvSpPr>
            <a:spLocks/>
          </p:cNvSpPr>
          <p:nvPr/>
        </p:nvSpPr>
        <p:spPr bwMode="auto">
          <a:xfrm>
            <a:off x="6858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bIns="0" anchor="b"/>
          <a:lstStyle/>
          <a:p>
            <a:r>
              <a:rPr lang="en-US" sz="4200" b="1" dirty="0">
                <a:solidFill>
                  <a:schemeClr val="tx2"/>
                </a:solidFill>
                <a:latin typeface="Garamond" pitchFamily="18" charset="0"/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and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Introduction to Algorithms (Text Book)</a:t>
            </a:r>
          </a:p>
          <a:p>
            <a:pPr>
              <a:buNone/>
            </a:pPr>
            <a:r>
              <a:rPr lang="en-US" dirty="0"/>
              <a:t>	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and Clifford Stein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i="1" dirty="0"/>
              <a:t>Third Edition, MIT Press</a:t>
            </a:r>
          </a:p>
          <a:p>
            <a:r>
              <a:rPr lang="en-US" sz="2800" dirty="0"/>
              <a:t>Any web material (consult authentic material e.g. on some university’s website)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938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Criteria (Marks Distribution)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Tentative grading criteria is as follows:</a:t>
            </a:r>
          </a:p>
          <a:p>
            <a:pPr lvl="1"/>
            <a:r>
              <a:rPr lang="en-US" dirty="0"/>
              <a:t>Assignments (15%)</a:t>
            </a:r>
          </a:p>
          <a:p>
            <a:pPr lvl="1"/>
            <a:r>
              <a:rPr lang="en-US" dirty="0"/>
              <a:t>Quizzes (10%)</a:t>
            </a:r>
          </a:p>
          <a:p>
            <a:pPr lvl="1"/>
            <a:r>
              <a:rPr lang="en-US" dirty="0"/>
              <a:t>Project (10%)</a:t>
            </a:r>
          </a:p>
          <a:p>
            <a:pPr lvl="1"/>
            <a:r>
              <a:rPr lang="en-US" dirty="0"/>
              <a:t>Mid Term Exams (25%)</a:t>
            </a:r>
          </a:p>
          <a:p>
            <a:pPr lvl="1"/>
            <a:r>
              <a:rPr lang="en-US" dirty="0"/>
              <a:t>Final Exam (40%)</a:t>
            </a:r>
          </a:p>
        </p:txBody>
      </p:sp>
    </p:spTree>
    <p:extLst>
      <p:ext uri="{BB962C8B-B14F-4D97-AF65-F5344CB8AC3E}">
        <p14:creationId xmlns:p14="http://schemas.microsoft.com/office/powerpoint/2010/main" val="96720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89154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algorithm is a well-defined and effective sequence of computation steps that takes some value, or set of values, as input and produces some value, or set of values, as output.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What are algorithms?</a:t>
            </a:r>
          </a:p>
          <a:p>
            <a:pPr eaLnBrk="1" hangingPunct="1"/>
            <a:r>
              <a:rPr lang="en-US"/>
              <a:t>Why is the study of algorithms worthwhile?</a:t>
            </a:r>
          </a:p>
          <a:p>
            <a:pPr eaLnBrk="1" hangingPunct="1"/>
            <a:r>
              <a:rPr lang="en-US"/>
              <a:t>What is the role of algorithms relative to other technologies used in computers?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Example: sorting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Input: A sequence of n numbers &lt;a1,a2,a3…an&gt;</a:t>
            </a:r>
          </a:p>
          <a:p>
            <a:pPr eaLnBrk="1" hangingPunct="1"/>
            <a:r>
              <a:rPr lang="en-US"/>
              <a:t>Output: A permutation (re-ordering) &lt;b1,b2,b3…bn&gt; of the input sequence such that b1&lt;b2&lt;b3…&lt;bn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Correctness of an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algorithm is said to be correct if, for every </a:t>
            </a:r>
            <a:r>
              <a:rPr lang="en-US" b="1" u="sng" dirty="0"/>
              <a:t>input instance</a:t>
            </a:r>
            <a:r>
              <a:rPr lang="en-US" dirty="0"/>
              <a:t>, it halts with the correct output.</a:t>
            </a:r>
          </a:p>
          <a:p>
            <a:pPr eaLnBrk="1" hangingPunct="1"/>
            <a:r>
              <a:rPr lang="en-US" dirty="0"/>
              <a:t>An incorrect algorithm </a:t>
            </a:r>
          </a:p>
          <a:p>
            <a:pPr lvl="1" eaLnBrk="1" hangingPunct="1"/>
            <a:r>
              <a:rPr lang="en-US" dirty="0"/>
              <a:t>might not halt at all on some input instances, or</a:t>
            </a:r>
          </a:p>
          <a:p>
            <a:pPr lvl="1" eaLnBrk="1" hangingPunct="1"/>
            <a:r>
              <a:rPr lang="en-US" dirty="0"/>
              <a:t>It might halt with an answer other than desired 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3293</TotalTime>
  <Words>592</Words>
  <Application>Microsoft Office PowerPoint</Application>
  <PresentationFormat>On-screen Show (4:3)</PresentationFormat>
  <Paragraphs>82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Edge</vt:lpstr>
      <vt:lpstr>   Design and Analysis of Algorithms</vt:lpstr>
      <vt:lpstr>About me</vt:lpstr>
      <vt:lpstr>PowerPoint Presentation</vt:lpstr>
      <vt:lpstr>Text book and reference material</vt:lpstr>
      <vt:lpstr>Grading Criteria (Marks Distribution)</vt:lpstr>
      <vt:lpstr>Algorithm</vt:lpstr>
      <vt:lpstr>Questions?</vt:lpstr>
      <vt:lpstr>Example: sorting</vt:lpstr>
      <vt:lpstr>Correctness of an algorithm</vt:lpstr>
      <vt:lpstr>Problems solved by algorithms</vt:lpstr>
      <vt:lpstr>Practical applications</vt:lpstr>
      <vt:lpstr>Common about algorithms</vt:lpstr>
      <vt:lpstr>Why Study Algorithms and Performance of Algorithms</vt:lpstr>
      <vt:lpstr>Technique</vt:lpstr>
    </vt:vector>
  </TitlesOfParts>
  <Company>UIBK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Dr. Kashif Munir</dc:creator>
  <cp:lastModifiedBy>Ayesh Amina</cp:lastModifiedBy>
  <cp:revision>738</cp:revision>
  <dcterms:created xsi:type="dcterms:W3CDTF">2005-10-13T05:19:49Z</dcterms:created>
  <dcterms:modified xsi:type="dcterms:W3CDTF">2024-08-18T07:54:07Z</dcterms:modified>
</cp:coreProperties>
</file>