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418" r:id="rId2"/>
    <p:sldId id="419" r:id="rId3"/>
    <p:sldId id="420" r:id="rId4"/>
    <p:sldId id="421" r:id="rId5"/>
    <p:sldId id="496" r:id="rId6"/>
    <p:sldId id="422" r:id="rId7"/>
    <p:sldId id="423" r:id="rId8"/>
    <p:sldId id="424" r:id="rId9"/>
    <p:sldId id="425" r:id="rId10"/>
    <p:sldId id="426" r:id="rId11"/>
    <p:sldId id="427" r:id="rId12"/>
    <p:sldId id="428" r:id="rId13"/>
    <p:sldId id="429" r:id="rId14"/>
    <p:sldId id="472" r:id="rId15"/>
    <p:sldId id="473" r:id="rId16"/>
    <p:sldId id="474" r:id="rId17"/>
    <p:sldId id="475" r:id="rId18"/>
    <p:sldId id="476" r:id="rId19"/>
    <p:sldId id="483" r:id="rId20"/>
    <p:sldId id="484" r:id="rId21"/>
    <p:sldId id="477" r:id="rId22"/>
    <p:sldId id="498" r:id="rId23"/>
    <p:sldId id="499" r:id="rId24"/>
    <p:sldId id="500" r:id="rId25"/>
    <p:sldId id="501" r:id="rId26"/>
    <p:sldId id="502" r:id="rId27"/>
    <p:sldId id="503" r:id="rId28"/>
    <p:sldId id="504" r:id="rId29"/>
    <p:sldId id="505" r:id="rId30"/>
    <p:sldId id="506" r:id="rId31"/>
    <p:sldId id="507" r:id="rId32"/>
    <p:sldId id="508" r:id="rId33"/>
    <p:sldId id="509" r:id="rId34"/>
    <p:sldId id="510" r:id="rId35"/>
    <p:sldId id="490" r:id="rId36"/>
    <p:sldId id="491" r:id="rId37"/>
    <p:sldId id="492" r:id="rId38"/>
    <p:sldId id="493" r:id="rId39"/>
    <p:sldId id="494" r:id="rId40"/>
    <p:sldId id="495"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7" autoAdjust="0"/>
  </p:normalViewPr>
  <p:slideViewPr>
    <p:cSldViewPr>
      <p:cViewPr>
        <p:scale>
          <a:sx n="80" d="100"/>
          <a:sy n="80" d="100"/>
        </p:scale>
        <p:origin x="1522" y="-43"/>
      </p:cViewPr>
      <p:guideLst>
        <p:guide orient="horz" pos="2160"/>
        <p:guide pos="2880"/>
      </p:guideLst>
    </p:cSldViewPr>
  </p:slideViewPr>
  <p:notesTextViewPr>
    <p:cViewPr>
      <p:scale>
        <a:sx n="3" d="2"/>
        <a:sy n="3" d="2"/>
      </p:scale>
      <p:origin x="0" y="-99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5834826-3169-47AE-844C-0A2375A1C9A1}" type="datetimeFigureOut">
              <a:rPr lang="en-US" smtClean="0"/>
              <a:t>10/21/2024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930159E-F8F9-44EC-9481-1C11BCF7C161}" type="slidenum">
              <a:rPr lang="en-US" smtClean="0"/>
              <a:t>‹#›</a:t>
            </a:fld>
            <a:endParaRPr lang="en-US"/>
          </a:p>
        </p:txBody>
      </p:sp>
    </p:spTree>
    <p:extLst>
      <p:ext uri="{BB962C8B-B14F-4D97-AF65-F5344CB8AC3E}">
        <p14:creationId xmlns:p14="http://schemas.microsoft.com/office/powerpoint/2010/main" val="551468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F482E95-47AE-49B1-8CB6-F1B58DC56F9A}" type="datetimeFigureOut">
              <a:rPr lang="en-US" smtClean="0"/>
              <a:t>10/21/2024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43DADB0-CA90-46FA-A187-735DD73B4FAE}" type="slidenum">
              <a:rPr lang="en-US" smtClean="0"/>
              <a:t>‹#›</a:t>
            </a:fld>
            <a:endParaRPr lang="en-US"/>
          </a:p>
        </p:txBody>
      </p:sp>
    </p:spTree>
    <p:extLst>
      <p:ext uri="{BB962C8B-B14F-4D97-AF65-F5344CB8AC3E}">
        <p14:creationId xmlns:p14="http://schemas.microsoft.com/office/powerpoint/2010/main" val="382404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eople.csail.mit.edu/thies/6.046-web/recitation9.txt" TargetMode="External"/><Relationship Id="rId7" Type="http://schemas.openxmlformats.org/officeDocument/2006/relationships/hyperlink" Target="https://www.geeksforgeeks.org/strongly-connected-component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www8.cs.umu.se/kurser/TDBAfl/VT06/algorithms/LEC/LECTUR16/NODE16.HTM" TargetMode="External"/><Relationship Id="rId5" Type="http://schemas.openxmlformats.org/officeDocument/2006/relationships/hyperlink" Target="http://en.wikipedia.org/wiki/Bipartite_graph" TargetMode="External"/><Relationship Id="rId4" Type="http://schemas.openxmlformats.org/officeDocument/2006/relationships/hyperlink" Target="https://www.geeksforgeeks.org/topological-sorting/"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geeksforgeeks.org/ford-fulkerson-algorithm-for-maximum-flow-problem/" TargetMode="External"/><Relationship Id="rId3" Type="http://schemas.openxmlformats.org/officeDocument/2006/relationships/hyperlink" Target="https://www.geeksforgeeks.org/how-bittorrent-works/" TargetMode="External"/><Relationship Id="rId7" Type="http://schemas.openxmlformats.org/officeDocument/2006/relationships/hyperlink" Target="https://www.geeksforgeeks.org/detect-cycle-in-a-directed-graph-using-bfs/"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www.geeksforgeeks.org/detect-cycle-undirected-graph/" TargetMode="External"/><Relationship Id="rId5" Type="http://schemas.openxmlformats.org/officeDocument/2006/relationships/hyperlink" Target="https://lambda.uta.edu/cse5317/notes/node48.html" TargetMode="External"/><Relationship Id="rId4" Type="http://schemas.openxmlformats.org/officeDocument/2006/relationships/hyperlink" Target="http://en.wikipedia.org/wiki/Cheney's_algorith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Simple graphs don't allow loops. A simple graph is an unweighted, undirected graph that doesn't permit multiple edges between the same pair of vertices or loops (an edge directly from a node to itself).</a:t>
            </a:r>
            <a:endParaRPr lang="en-US" dirty="0"/>
          </a:p>
        </p:txBody>
      </p:sp>
      <p:sp>
        <p:nvSpPr>
          <p:cNvPr id="4" name="Slide Number Placeholder 3"/>
          <p:cNvSpPr>
            <a:spLocks noGrp="1"/>
          </p:cNvSpPr>
          <p:nvPr>
            <p:ph type="sldNum" sz="quarter" idx="5"/>
          </p:nvPr>
        </p:nvSpPr>
        <p:spPr/>
        <p:txBody>
          <a:bodyPr/>
          <a:lstStyle/>
          <a:p>
            <a:fld id="{643DADB0-CA90-46FA-A187-735DD73B4FAE}" type="slidenum">
              <a:rPr lang="en-US" smtClean="0"/>
              <a:t>8</a:t>
            </a:fld>
            <a:endParaRPr lang="en-US"/>
          </a:p>
        </p:txBody>
      </p:sp>
    </p:spTree>
    <p:extLst>
      <p:ext uri="{BB962C8B-B14F-4D97-AF65-F5344CB8AC3E}">
        <p14:creationId xmlns:p14="http://schemas.microsoft.com/office/powerpoint/2010/main" val="425924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If the graph is connected (meaning there's a path between any two points), then the number of edges is at least one less than the number of vertices (|E| ≥ |V| - 1).</a:t>
            </a:r>
          </a:p>
          <a:p>
            <a:pPr algn="l">
              <a:buFont typeface="Arial" panose="020B0604020202020204" pitchFamily="34" charset="0"/>
              <a:buChar char="•"/>
            </a:pPr>
            <a:r>
              <a:rPr lang="en-US" b="0" i="0" dirty="0">
                <a:solidFill>
                  <a:srgbClr val="374151"/>
                </a:solidFill>
                <a:effectLst/>
                <a:latin typeface="Söhne"/>
              </a:rPr>
              <a:t>This implies that the logarithm (base 2) of the number of edges is approximately proportional to the logarithm of the number of vertices (lg |E| = Θ(lg V)).</a:t>
            </a:r>
          </a:p>
        </p:txBody>
      </p:sp>
      <p:sp>
        <p:nvSpPr>
          <p:cNvPr id="4" name="Slide Number Placeholder 3"/>
          <p:cNvSpPr>
            <a:spLocks noGrp="1"/>
          </p:cNvSpPr>
          <p:nvPr>
            <p:ph type="sldNum" sz="quarter" idx="5"/>
          </p:nvPr>
        </p:nvSpPr>
        <p:spPr/>
        <p:txBody>
          <a:bodyPr/>
          <a:lstStyle/>
          <a:p>
            <a:fld id="{643DADB0-CA90-46FA-A187-735DD73B4FAE}" type="slidenum">
              <a:rPr lang="en-US" smtClean="0"/>
              <a:t>14</a:t>
            </a:fld>
            <a:endParaRPr lang="en-US"/>
          </a:p>
        </p:txBody>
      </p:sp>
    </p:spTree>
    <p:extLst>
      <p:ext uri="{BB962C8B-B14F-4D97-AF65-F5344CB8AC3E}">
        <p14:creationId xmlns:p14="http://schemas.microsoft.com/office/powerpoint/2010/main" val="302117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Handshaking Lemma:</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For every undirected graph, the sum of the degrees of all vertices is equal to twice the number of edges. Mathematically, ∑(degree(v)) for all vertices v in V = 2|E|.</a:t>
            </a:r>
          </a:p>
          <a:p>
            <a:pPr algn="l">
              <a:buFont typeface="Arial" panose="020B0604020202020204" pitchFamily="34" charset="0"/>
              <a:buChar char="•"/>
            </a:pPr>
            <a:r>
              <a:rPr lang="en-US" b="0" i="0" dirty="0">
                <a:solidFill>
                  <a:srgbClr val="374151"/>
                </a:solidFill>
                <a:effectLst/>
                <a:latin typeface="Söhne"/>
              </a:rPr>
              <a:t>It's like saying if you count the number of handshakes (connections) each person (vertex) has in a group (graph), the total count is twice the total number of handshakes.</a:t>
            </a:r>
          </a:p>
          <a:p>
            <a:pPr algn="l">
              <a:buFont typeface="+mj-lt"/>
              <a:buAutoNum type="arabicPeriod"/>
            </a:pPr>
            <a:r>
              <a:rPr lang="en-US" b="1" i="0" dirty="0">
                <a:solidFill>
                  <a:srgbClr val="374151"/>
                </a:solidFill>
                <a:effectLst/>
                <a:latin typeface="Söhne"/>
              </a:rPr>
              <a:t>Adjacency Lists and Storage: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When representing an undirected graph using adjacency lists, where each vertex keeps a list of its neighboring vertices, the storage needed is proportional to the sum of the number of vertices (V) and the number of edges (E).</a:t>
            </a:r>
          </a:p>
          <a:p>
            <a:pPr marL="742950" lvl="1" indent="-285750" algn="l">
              <a:buFont typeface="+mj-lt"/>
              <a:buAutoNum type="arabicPeriod"/>
            </a:pPr>
            <a:r>
              <a:rPr lang="en-US" b="0" i="0" dirty="0">
                <a:solidFill>
                  <a:srgbClr val="374151"/>
                </a:solidFill>
                <a:effectLst/>
                <a:latin typeface="Söhne"/>
              </a:rPr>
              <a:t>The notation Θ(V + E) is used to express this relationship. It means that the storage required is roughly proportional to the sum of the number of vertices and edges.</a:t>
            </a:r>
          </a:p>
          <a:p>
            <a:pPr algn="l">
              <a:buFont typeface="+mj-lt"/>
              <a:buAutoNum type="arabicPeriod"/>
            </a:pPr>
            <a:r>
              <a:rPr lang="en-US" b="1" i="0" dirty="0">
                <a:solidFill>
                  <a:srgbClr val="374151"/>
                </a:solidFill>
                <a:effectLst/>
                <a:latin typeface="Söhne"/>
              </a:rPr>
              <a:t>Sparse Representation: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mention of "sparse representation" suggests that this storage approach is particularly efficient when the graph is sparse, meaning it doesn't have too many edges compared to the number of possible edges.</a:t>
            </a:r>
          </a:p>
          <a:p>
            <a:endParaRPr lang="en-PK" dirty="0"/>
          </a:p>
        </p:txBody>
      </p:sp>
      <p:sp>
        <p:nvSpPr>
          <p:cNvPr id="4" name="Slide Number Placeholder 3"/>
          <p:cNvSpPr>
            <a:spLocks noGrp="1"/>
          </p:cNvSpPr>
          <p:nvPr>
            <p:ph type="sldNum" sz="quarter" idx="5"/>
          </p:nvPr>
        </p:nvSpPr>
        <p:spPr/>
        <p:txBody>
          <a:bodyPr/>
          <a:lstStyle/>
          <a:p>
            <a:fld id="{643DADB0-CA90-46FA-A187-735DD73B4FAE}" type="slidenum">
              <a:rPr lang="en-US" smtClean="0"/>
              <a:t>21</a:t>
            </a:fld>
            <a:endParaRPr lang="en-US"/>
          </a:p>
        </p:txBody>
      </p:sp>
    </p:spTree>
    <p:extLst>
      <p:ext uri="{BB962C8B-B14F-4D97-AF65-F5344CB8AC3E}">
        <p14:creationId xmlns:p14="http://schemas.microsoft.com/office/powerpoint/2010/main" val="281441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NP</a:t>
            </a:r>
            <a:r>
              <a:rPr lang="en-US" sz="1200" b="0" i="0" kern="1200" dirty="0">
                <a:solidFill>
                  <a:schemeClr val="tx1"/>
                </a:solidFill>
                <a:effectLst/>
                <a:latin typeface="+mn-lt"/>
                <a:ea typeface="+mn-ea"/>
                <a:cs typeface="+mn-cs"/>
              </a:rPr>
              <a:t> stands for "nondeterministic polynomial time." Problems in this class are ones where, if you have a potential solution, you can verify if it's correct or not quickly (in polynomial time). However, finding that solution in the first place might not be quick.</a:t>
            </a:r>
          </a:p>
          <a:p>
            <a:r>
              <a:rPr lang="en-US" sz="1200" b="1" i="0" kern="1200" dirty="0">
                <a:solidFill>
                  <a:schemeClr val="tx1"/>
                </a:solidFill>
                <a:effectLst/>
                <a:latin typeface="+mn-lt"/>
                <a:ea typeface="+mn-ea"/>
                <a:cs typeface="+mn-cs"/>
              </a:rPr>
              <a:t>NP-Complete</a:t>
            </a:r>
            <a:r>
              <a:rPr lang="en-US" sz="1200" b="0" i="0" kern="1200" dirty="0">
                <a:solidFill>
                  <a:schemeClr val="tx1"/>
                </a:solidFill>
                <a:effectLst/>
                <a:latin typeface="+mn-lt"/>
                <a:ea typeface="+mn-ea"/>
                <a:cs typeface="+mn-cs"/>
              </a:rPr>
              <a:t> problems are the toughest problems in NP. If you could solve one NP-Complete problem quickly, you could solve all NP problems quickly. However, no one has yet found a quick solution for any NP-Complete problem.</a:t>
            </a:r>
          </a:p>
          <a:p>
            <a:r>
              <a:rPr lang="en-US" sz="1200" b="0" i="0" kern="1200" dirty="0">
                <a:solidFill>
                  <a:schemeClr val="tx1"/>
                </a:solidFill>
                <a:effectLst/>
                <a:latin typeface="+mn-lt"/>
                <a:ea typeface="+mn-ea"/>
                <a:cs typeface="+mn-cs"/>
              </a:rPr>
              <a:t>Examples of NP-Complete problems include the Traveling Salesman Problem, where you need to find the shortest route that visits a list of cities and returns to the start, and the Graph Coloring Problem, where you try to color a graph's vertices with the minimum number of colors without two adjacent vertices sharing the same color.</a:t>
            </a:r>
          </a:p>
          <a:p>
            <a:endParaRPr lang="en-US" dirty="0"/>
          </a:p>
        </p:txBody>
      </p:sp>
      <p:sp>
        <p:nvSpPr>
          <p:cNvPr id="4" name="Slide Number Placeholder 3"/>
          <p:cNvSpPr>
            <a:spLocks noGrp="1"/>
          </p:cNvSpPr>
          <p:nvPr>
            <p:ph type="sldNum" sz="quarter" idx="5"/>
          </p:nvPr>
        </p:nvSpPr>
        <p:spPr/>
        <p:txBody>
          <a:bodyPr/>
          <a:lstStyle/>
          <a:p>
            <a:fld id="{643DADB0-CA90-46FA-A187-735DD73B4FAE}" type="slidenum">
              <a:rPr lang="en-US" smtClean="0"/>
              <a:t>30</a:t>
            </a:fld>
            <a:endParaRPr lang="en-US"/>
          </a:p>
        </p:txBody>
      </p:sp>
    </p:spTree>
    <p:extLst>
      <p:ext uri="{BB962C8B-B14F-4D97-AF65-F5344CB8AC3E}">
        <p14:creationId xmlns:p14="http://schemas.microsoft.com/office/powerpoint/2010/main" val="23670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Depth-first search (DFS) is an algorithm (or technique) for traversing a graph.</a:t>
            </a:r>
          </a:p>
          <a:p>
            <a:pPr fontAlgn="base"/>
            <a:r>
              <a:rPr lang="en-US" sz="1200" b="0" i="0" kern="1200" dirty="0">
                <a:solidFill>
                  <a:schemeClr val="tx1"/>
                </a:solidFill>
                <a:effectLst/>
                <a:latin typeface="+mn-lt"/>
                <a:ea typeface="+mn-ea"/>
                <a:cs typeface="+mn-cs"/>
              </a:rPr>
              <a:t>Following are the problems that use DFS as a building block.</a:t>
            </a:r>
          </a:p>
          <a:p>
            <a:pPr fontAlgn="base"/>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For a weighted graph, DFS traversal of the graph produces the minimum spanning tree and all pair shortest path tree.</a:t>
            </a:r>
          </a:p>
          <a:p>
            <a:pPr fontAlgn="base"/>
            <a:r>
              <a:rPr lang="en-US" sz="1200" b="1" i="0" kern="1200" dirty="0">
                <a:solidFill>
                  <a:schemeClr val="tx1"/>
                </a:solidFill>
                <a:effectLst/>
                <a:latin typeface="+mn-lt"/>
                <a:ea typeface="+mn-ea"/>
                <a:cs typeface="+mn-cs"/>
              </a:rPr>
              <a:t>2) Detecting cycle in a graph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graph has cycle if and only if we see a back edge during DFS. So we can run DFS for the graph and check for back edges. (See </a:t>
            </a:r>
            <a:r>
              <a:rPr lang="en-US" sz="1200" b="0" i="0" u="sng" kern="1200" dirty="0">
                <a:solidFill>
                  <a:schemeClr val="tx1"/>
                </a:solidFill>
                <a:effectLst/>
                <a:latin typeface="+mn-lt"/>
                <a:ea typeface="+mn-ea"/>
                <a:cs typeface="+mn-cs"/>
                <a:hlinkClick r:id="rId3"/>
              </a:rPr>
              <a:t>this</a:t>
            </a:r>
            <a:r>
              <a:rPr lang="en-US" sz="1200" b="0" i="0" kern="1200" dirty="0">
                <a:solidFill>
                  <a:schemeClr val="tx1"/>
                </a:solidFill>
                <a:effectLst/>
                <a:latin typeface="+mn-lt"/>
                <a:ea typeface="+mn-ea"/>
                <a:cs typeface="+mn-cs"/>
              </a:rPr>
              <a:t> for details)</a:t>
            </a:r>
          </a:p>
          <a:p>
            <a:pPr fontAlgn="base"/>
            <a:r>
              <a:rPr lang="en-US" sz="1200" b="1" i="0" kern="1200" dirty="0">
                <a:solidFill>
                  <a:schemeClr val="tx1"/>
                </a:solidFill>
                <a:effectLst/>
                <a:latin typeface="+mn-lt"/>
                <a:ea typeface="+mn-ea"/>
                <a:cs typeface="+mn-cs"/>
              </a:rPr>
              <a:t>3) Path Finding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specialize the DFS algorithm to find a path between two given vertices u and z.</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Call DFS(G, u) with u as the start vertex.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ii) Use a stack S to keep track of the path between the start vertex and the current vertex.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iii) As soon as destination vertex z is encountered, return the path as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contents of the stack</a:t>
            </a:r>
          </a:p>
          <a:p>
            <a:pPr fontAlgn="base"/>
            <a:r>
              <a:rPr lang="en-US" sz="1200" b="1" i="0" kern="1200" dirty="0">
                <a:solidFill>
                  <a:schemeClr val="tx1"/>
                </a:solidFill>
                <a:effectLst/>
                <a:latin typeface="+mn-lt"/>
                <a:ea typeface="+mn-ea"/>
                <a:cs typeface="+mn-cs"/>
              </a:rPr>
              <a:t>4) </a:t>
            </a:r>
            <a:r>
              <a:rPr lang="en-US" sz="1200" b="0" i="0" u="sng" kern="1200" dirty="0">
                <a:solidFill>
                  <a:schemeClr val="tx1"/>
                </a:solidFill>
                <a:effectLst/>
                <a:latin typeface="+mn-lt"/>
                <a:ea typeface="+mn-ea"/>
                <a:cs typeface="+mn-cs"/>
                <a:hlinkClick r:id="rId4"/>
              </a:rPr>
              <a:t>Topological Sorting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Topological Sorting is mainly used for scheduling jobs from the given dependencies among jobs. In computer science, applications of this type arise in instruction scheduling, ordering of formula cell evaluation when </a:t>
            </a:r>
            <a:r>
              <a:rPr lang="en-US" sz="1200" b="0" i="0" kern="1200" dirty="0" err="1">
                <a:solidFill>
                  <a:schemeClr val="tx1"/>
                </a:solidFill>
                <a:effectLst/>
                <a:latin typeface="+mn-lt"/>
                <a:ea typeface="+mn-ea"/>
                <a:cs typeface="+mn-cs"/>
              </a:rPr>
              <a:t>recomputing</a:t>
            </a:r>
            <a:r>
              <a:rPr lang="en-US" sz="1200" b="0" i="0" kern="1200" dirty="0">
                <a:solidFill>
                  <a:schemeClr val="tx1"/>
                </a:solidFill>
                <a:effectLst/>
                <a:latin typeface="+mn-lt"/>
                <a:ea typeface="+mn-ea"/>
                <a:cs typeface="+mn-cs"/>
              </a:rPr>
              <a:t> formula values in spreadsheets, logic synthesis, determining the order of compilation tasks to perform in </a:t>
            </a:r>
            <a:r>
              <a:rPr lang="en-US" sz="1200" b="0" i="0" kern="1200" dirty="0" err="1">
                <a:solidFill>
                  <a:schemeClr val="tx1"/>
                </a:solidFill>
                <a:effectLst/>
                <a:latin typeface="+mn-lt"/>
                <a:ea typeface="+mn-ea"/>
                <a:cs typeface="+mn-cs"/>
              </a:rPr>
              <a:t>makefiles</a:t>
            </a:r>
            <a:r>
              <a:rPr lang="en-US" sz="1200" b="0" i="0" kern="1200" dirty="0">
                <a:solidFill>
                  <a:schemeClr val="tx1"/>
                </a:solidFill>
                <a:effectLst/>
                <a:latin typeface="+mn-lt"/>
                <a:ea typeface="+mn-ea"/>
                <a:cs typeface="+mn-cs"/>
              </a:rPr>
              <a:t>, data serialization, and resolving symbol dependencies in linkers [2].</a:t>
            </a:r>
          </a:p>
          <a:p>
            <a:pPr fontAlgn="base"/>
            <a:r>
              <a:rPr lang="en-US" sz="1200" b="1" i="0" kern="1200" dirty="0">
                <a:solidFill>
                  <a:schemeClr val="tx1"/>
                </a:solidFill>
                <a:effectLst/>
                <a:latin typeface="+mn-lt"/>
                <a:ea typeface="+mn-ea"/>
                <a:cs typeface="+mn-cs"/>
              </a:rPr>
              <a:t>5) To test if a graph is </a:t>
            </a:r>
            <a:r>
              <a:rPr lang="en-US" sz="1200" b="0" i="0" u="sng" kern="1200" dirty="0">
                <a:solidFill>
                  <a:schemeClr val="tx1"/>
                </a:solidFill>
                <a:effectLst/>
                <a:latin typeface="+mn-lt"/>
                <a:ea typeface="+mn-ea"/>
                <a:cs typeface="+mn-cs"/>
                <a:hlinkClick r:id="rId5"/>
              </a:rPr>
              <a:t>bipartite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augment either BFS or DFS when we first discover a new vertex, color it </a:t>
            </a:r>
            <a:r>
              <a:rPr lang="en-US" sz="1200" b="0" i="0" kern="1200" dirty="0" err="1">
                <a:solidFill>
                  <a:schemeClr val="tx1"/>
                </a:solidFill>
                <a:effectLst/>
                <a:latin typeface="+mn-lt"/>
                <a:ea typeface="+mn-ea"/>
                <a:cs typeface="+mn-cs"/>
              </a:rPr>
              <a:t>opposited</a:t>
            </a:r>
            <a:r>
              <a:rPr lang="en-US" sz="1200" b="0" i="0" kern="1200" dirty="0">
                <a:solidFill>
                  <a:schemeClr val="tx1"/>
                </a:solidFill>
                <a:effectLst/>
                <a:latin typeface="+mn-lt"/>
                <a:ea typeface="+mn-ea"/>
                <a:cs typeface="+mn-cs"/>
              </a:rPr>
              <a:t> its parents, and for each other edge, check it doesn’t link two vertices of the same color. The first vertex in any connected component can be red or black! See </a:t>
            </a:r>
            <a:r>
              <a:rPr lang="en-US" sz="1200" b="0" i="0" u="sng" kern="1200" dirty="0">
                <a:solidFill>
                  <a:schemeClr val="tx1"/>
                </a:solidFill>
                <a:effectLst/>
                <a:latin typeface="+mn-lt"/>
                <a:ea typeface="+mn-ea"/>
                <a:cs typeface="+mn-cs"/>
                <a:hlinkClick r:id="rId6"/>
              </a:rPr>
              <a:t>this </a:t>
            </a:r>
            <a:r>
              <a:rPr lang="en-US" sz="1200" b="0" i="0" kern="1200" dirty="0">
                <a:solidFill>
                  <a:schemeClr val="tx1"/>
                </a:solidFill>
                <a:effectLst/>
                <a:latin typeface="+mn-lt"/>
                <a:ea typeface="+mn-ea"/>
                <a:cs typeface="+mn-cs"/>
              </a:rPr>
              <a:t>for details.</a:t>
            </a:r>
          </a:p>
          <a:p>
            <a:pPr fontAlgn="base"/>
            <a:r>
              <a:rPr lang="en-US" sz="1200" b="1" i="0" kern="1200" dirty="0">
                <a:solidFill>
                  <a:schemeClr val="tx1"/>
                </a:solidFill>
                <a:effectLst/>
                <a:latin typeface="+mn-lt"/>
                <a:ea typeface="+mn-ea"/>
                <a:cs typeface="+mn-cs"/>
              </a:rPr>
              <a:t>6) Finding Strongly Connected Components of a graph</a:t>
            </a:r>
            <a:r>
              <a:rPr lang="en-US" sz="1200" b="0" i="0" kern="1200" dirty="0">
                <a:solidFill>
                  <a:schemeClr val="tx1"/>
                </a:solidFill>
                <a:effectLst/>
                <a:latin typeface="+mn-lt"/>
                <a:ea typeface="+mn-ea"/>
                <a:cs typeface="+mn-cs"/>
              </a:rPr>
              <a:t> A directed graph is called strongly connected if there is a path from each vertex in the graph to every other vertex. (See </a:t>
            </a:r>
            <a:r>
              <a:rPr lang="en-US" sz="1200" b="0" i="0" u="sng" kern="1200" dirty="0">
                <a:solidFill>
                  <a:schemeClr val="tx1"/>
                </a:solidFill>
                <a:effectLst/>
                <a:latin typeface="+mn-lt"/>
                <a:ea typeface="+mn-ea"/>
                <a:cs typeface="+mn-cs"/>
                <a:hlinkClick r:id="rId7"/>
              </a:rPr>
              <a:t>this </a:t>
            </a:r>
            <a:r>
              <a:rPr lang="en-US" sz="1200" b="0" i="0" kern="1200" dirty="0">
                <a:solidFill>
                  <a:schemeClr val="tx1"/>
                </a:solidFill>
                <a:effectLst/>
                <a:latin typeface="+mn-lt"/>
                <a:ea typeface="+mn-ea"/>
                <a:cs typeface="+mn-cs"/>
              </a:rPr>
              <a:t>for DFS based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 for finding Strongly Connected Components)</a:t>
            </a:r>
            <a:br>
              <a:rPr lang="en-US" sz="1200" b="0" i="0" kern="1200" dirty="0">
                <a:solidFill>
                  <a:schemeClr val="tx1"/>
                </a:solidFill>
                <a:effectLst/>
                <a:latin typeface="+mn-lt"/>
                <a:ea typeface="+mn-ea"/>
                <a:cs typeface="+mn-cs"/>
              </a:rPr>
            </a:b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7) Solving puzzles with only one solution</a:t>
            </a:r>
            <a:r>
              <a:rPr lang="en-US" sz="1200" b="0" i="0" kern="1200" dirty="0">
                <a:solidFill>
                  <a:schemeClr val="tx1"/>
                </a:solidFill>
                <a:effectLst/>
                <a:latin typeface="+mn-lt"/>
                <a:ea typeface="+mn-ea"/>
                <a:cs typeface="+mn-cs"/>
              </a:rPr>
              <a:t>, such as mazes. (DFS can be adapted to find all solutions to a maze by only including nodes on the current path in the visited set.)</a:t>
            </a:r>
          </a:p>
          <a:p>
            <a:endParaRPr lang="en-US" dirty="0"/>
          </a:p>
        </p:txBody>
      </p:sp>
      <p:sp>
        <p:nvSpPr>
          <p:cNvPr id="4" name="Slide Number Placeholder 3"/>
          <p:cNvSpPr>
            <a:spLocks noGrp="1"/>
          </p:cNvSpPr>
          <p:nvPr>
            <p:ph type="sldNum" sz="quarter" idx="10"/>
          </p:nvPr>
        </p:nvSpPr>
        <p:spPr/>
        <p:txBody>
          <a:bodyPr/>
          <a:lstStyle/>
          <a:p>
            <a:fld id="{643DADB0-CA90-46FA-A187-735DD73B4FAE}" type="slidenum">
              <a:rPr lang="en-US" smtClean="0"/>
              <a:t>36</a:t>
            </a:fld>
            <a:endParaRPr lang="en-US"/>
          </a:p>
        </p:txBody>
      </p:sp>
    </p:spTree>
    <p:extLst>
      <p:ext uri="{BB962C8B-B14F-4D97-AF65-F5344CB8AC3E}">
        <p14:creationId xmlns:p14="http://schemas.microsoft.com/office/powerpoint/2010/main" val="427216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1) Shortest Path and Minimum Spanning Tree for unweighted graph</a:t>
            </a:r>
            <a:r>
              <a:rPr lang="en-US" sz="1200" b="0" i="0" kern="1200" dirty="0">
                <a:solidFill>
                  <a:schemeClr val="tx1"/>
                </a:solidFill>
                <a:effectLst/>
                <a:latin typeface="+mn-lt"/>
                <a:ea typeface="+mn-ea"/>
                <a:cs typeface="+mn-cs"/>
              </a:rPr>
              <a:t> In an unweighted graph, the shortest path is the path with least number of edges. With Breadth First, we always reach a vertex from given source using the minimum number of edges. Also, in case of unweighted graphs, any spanning tree is Minimum Spanning Tree and we can use either Depth or Breadth first traversal for finding a spanning tree.</a:t>
            </a:r>
          </a:p>
          <a:p>
            <a:pPr fontAlgn="base"/>
            <a:r>
              <a:rPr lang="en-US" sz="1200" b="1" i="0" kern="1200" dirty="0">
                <a:solidFill>
                  <a:schemeClr val="tx1"/>
                </a:solidFill>
                <a:effectLst/>
                <a:latin typeface="+mn-lt"/>
                <a:ea typeface="+mn-ea"/>
                <a:cs typeface="+mn-cs"/>
              </a:rPr>
              <a:t>2) Peer to Peer Networks.</a:t>
            </a:r>
            <a:r>
              <a:rPr lang="en-US" sz="1200" b="0" i="0" kern="1200" dirty="0">
                <a:solidFill>
                  <a:schemeClr val="tx1"/>
                </a:solidFill>
                <a:effectLst/>
                <a:latin typeface="+mn-lt"/>
                <a:ea typeface="+mn-ea"/>
                <a:cs typeface="+mn-cs"/>
              </a:rPr>
              <a:t> In Peer to Peer Networks like </a:t>
            </a:r>
            <a:r>
              <a:rPr lang="en-US" sz="1200" b="0" i="0" u="sng" kern="1200" dirty="0" err="1">
                <a:solidFill>
                  <a:schemeClr val="tx1"/>
                </a:solidFill>
                <a:effectLst/>
                <a:latin typeface="+mn-lt"/>
                <a:ea typeface="+mn-ea"/>
                <a:cs typeface="+mn-cs"/>
                <a:hlinkClick r:id="rId3"/>
              </a:rPr>
              <a:t>BitTorrent</a:t>
            </a:r>
            <a:r>
              <a:rPr lang="en-US" sz="1200" b="0" i="0" kern="1200" dirty="0">
                <a:solidFill>
                  <a:schemeClr val="tx1"/>
                </a:solidFill>
                <a:effectLst/>
                <a:latin typeface="+mn-lt"/>
                <a:ea typeface="+mn-ea"/>
                <a:cs typeface="+mn-cs"/>
              </a:rPr>
              <a:t>, Breadth First Search is used to find all neighbor nodes.</a:t>
            </a:r>
          </a:p>
          <a:p>
            <a:pPr fontAlgn="base"/>
            <a:r>
              <a:rPr lang="en-US" sz="1200" b="1" i="0" kern="1200" dirty="0">
                <a:solidFill>
                  <a:schemeClr val="tx1"/>
                </a:solidFill>
                <a:effectLst/>
                <a:latin typeface="+mn-lt"/>
                <a:ea typeface="+mn-ea"/>
                <a:cs typeface="+mn-cs"/>
              </a:rPr>
              <a:t>3) Crawlers in Search Engines:</a:t>
            </a:r>
            <a:r>
              <a:rPr lang="en-US" sz="1200" b="0" i="0" kern="1200" dirty="0">
                <a:solidFill>
                  <a:schemeClr val="tx1"/>
                </a:solidFill>
                <a:effectLst/>
                <a:latin typeface="+mn-lt"/>
                <a:ea typeface="+mn-ea"/>
                <a:cs typeface="+mn-cs"/>
              </a:rPr>
              <a:t> Crawlers build index using Breadth First. The idea is to start from source page and follow all links from source and keep doing same. Depth First Traversal can also be used for crawlers, but the advantage with Breadth First Traversal is, depth or levels of the built tree can be limited.</a:t>
            </a:r>
          </a:p>
          <a:p>
            <a:pPr fontAlgn="base"/>
            <a:r>
              <a:rPr lang="en-US" sz="1200" b="1" i="0" kern="1200" dirty="0">
                <a:solidFill>
                  <a:schemeClr val="tx1"/>
                </a:solidFill>
                <a:effectLst/>
                <a:latin typeface="+mn-lt"/>
                <a:ea typeface="+mn-ea"/>
                <a:cs typeface="+mn-cs"/>
              </a:rPr>
              <a:t>4) Social Networking Websites: </a:t>
            </a:r>
            <a:r>
              <a:rPr lang="en-US" sz="1200" b="0" i="0" kern="1200" dirty="0">
                <a:solidFill>
                  <a:schemeClr val="tx1"/>
                </a:solidFill>
                <a:effectLst/>
                <a:latin typeface="+mn-lt"/>
                <a:ea typeface="+mn-ea"/>
                <a:cs typeface="+mn-cs"/>
              </a:rPr>
              <a:t>In social networks, we can find people within a given distance ‘k’ from a person using Breadth First Search till ‘k’ levels.</a:t>
            </a:r>
          </a:p>
          <a:p>
            <a:pPr fontAlgn="base"/>
            <a:r>
              <a:rPr lang="en-US" sz="1200" b="1" i="0" kern="1200" dirty="0">
                <a:solidFill>
                  <a:schemeClr val="tx1"/>
                </a:solidFill>
                <a:effectLst/>
                <a:latin typeface="+mn-lt"/>
                <a:ea typeface="+mn-ea"/>
                <a:cs typeface="+mn-cs"/>
              </a:rPr>
              <a:t>5) GPS Navigation systems:</a:t>
            </a:r>
            <a:r>
              <a:rPr lang="en-US" sz="1200" b="0" i="0" kern="1200" dirty="0">
                <a:solidFill>
                  <a:schemeClr val="tx1"/>
                </a:solidFill>
                <a:effectLst/>
                <a:latin typeface="+mn-lt"/>
                <a:ea typeface="+mn-ea"/>
                <a:cs typeface="+mn-cs"/>
              </a:rPr>
              <a:t> Breadth First Search is used to find all neighboring locations.</a:t>
            </a:r>
          </a:p>
          <a:p>
            <a:pPr fontAlgn="base"/>
            <a:r>
              <a:rPr lang="en-US" sz="1200" b="1" i="0" kern="1200" dirty="0">
                <a:solidFill>
                  <a:schemeClr val="tx1"/>
                </a:solidFill>
                <a:effectLst/>
                <a:latin typeface="+mn-lt"/>
                <a:ea typeface="+mn-ea"/>
                <a:cs typeface="+mn-cs"/>
              </a:rPr>
              <a:t>6) Broadcasting in Network:</a:t>
            </a:r>
            <a:r>
              <a:rPr lang="en-US" sz="1200" b="0" i="0" kern="1200" dirty="0">
                <a:solidFill>
                  <a:schemeClr val="tx1"/>
                </a:solidFill>
                <a:effectLst/>
                <a:latin typeface="+mn-lt"/>
                <a:ea typeface="+mn-ea"/>
                <a:cs typeface="+mn-cs"/>
              </a:rPr>
              <a:t> In networks, a broadcasted packet follows Breadth First Search to reach all nodes.</a:t>
            </a:r>
          </a:p>
          <a:p>
            <a:pPr fontAlgn="base"/>
            <a:r>
              <a:rPr lang="en-US" sz="1200" b="1" i="0" kern="1200" dirty="0">
                <a:solidFill>
                  <a:schemeClr val="tx1"/>
                </a:solidFill>
                <a:effectLst/>
                <a:latin typeface="+mn-lt"/>
                <a:ea typeface="+mn-ea"/>
                <a:cs typeface="+mn-cs"/>
              </a:rPr>
              <a:t>7) In Garbage Collection:</a:t>
            </a:r>
            <a:r>
              <a:rPr lang="en-US" sz="1200" b="0" i="0" kern="1200" dirty="0">
                <a:solidFill>
                  <a:schemeClr val="tx1"/>
                </a:solidFill>
                <a:effectLst/>
                <a:latin typeface="+mn-lt"/>
                <a:ea typeface="+mn-ea"/>
                <a:cs typeface="+mn-cs"/>
              </a:rPr>
              <a:t> Breadth First Search is used in copying garbage collection using </a:t>
            </a:r>
            <a:r>
              <a:rPr lang="en-US" sz="1200" b="0" i="0" u="sng" kern="1200" dirty="0">
                <a:solidFill>
                  <a:schemeClr val="tx1"/>
                </a:solidFill>
                <a:effectLst/>
                <a:latin typeface="+mn-lt"/>
                <a:ea typeface="+mn-ea"/>
                <a:cs typeface="+mn-cs"/>
                <a:hlinkClick r:id="rId4"/>
              </a:rPr>
              <a:t>Cheney’s algorithm</a:t>
            </a:r>
            <a:r>
              <a:rPr lang="en-US" sz="1200" b="0" i="0" kern="1200" dirty="0">
                <a:solidFill>
                  <a:schemeClr val="tx1"/>
                </a:solidFill>
                <a:effectLst/>
                <a:latin typeface="+mn-lt"/>
                <a:ea typeface="+mn-ea"/>
                <a:cs typeface="+mn-cs"/>
              </a:rPr>
              <a:t>. Refer</a:t>
            </a:r>
            <a:r>
              <a:rPr lang="en-US" sz="1200" b="0" i="0" u="sng" kern="1200" dirty="0">
                <a:solidFill>
                  <a:schemeClr val="tx1"/>
                </a:solidFill>
                <a:effectLst/>
                <a:latin typeface="+mn-lt"/>
                <a:ea typeface="+mn-ea"/>
                <a:cs typeface="+mn-cs"/>
                <a:hlinkClick r:id="rId5"/>
              </a:rPr>
              <a:t> this</a:t>
            </a:r>
            <a:r>
              <a:rPr lang="en-US" sz="1200" b="0" i="0" kern="1200" dirty="0">
                <a:solidFill>
                  <a:schemeClr val="tx1"/>
                </a:solidFill>
                <a:effectLst/>
                <a:latin typeface="+mn-lt"/>
                <a:ea typeface="+mn-ea"/>
                <a:cs typeface="+mn-cs"/>
              </a:rPr>
              <a:t> and for details. Breadth First Search is preferred over Depth First Search because of better locality of reference:</a:t>
            </a:r>
          </a:p>
          <a:p>
            <a:pPr fontAlgn="base"/>
            <a:r>
              <a:rPr lang="en-US" sz="1200" b="1" i="0" kern="1200" dirty="0">
                <a:solidFill>
                  <a:schemeClr val="tx1"/>
                </a:solidFill>
                <a:effectLst/>
                <a:latin typeface="+mn-lt"/>
                <a:ea typeface="+mn-ea"/>
                <a:cs typeface="+mn-cs"/>
              </a:rPr>
              <a:t>8)</a:t>
            </a:r>
            <a:r>
              <a:rPr lang="en-US" sz="1200" b="1" i="0" u="sng" kern="1200" dirty="0">
                <a:solidFill>
                  <a:schemeClr val="tx1"/>
                </a:solidFill>
                <a:effectLst/>
                <a:latin typeface="+mn-lt"/>
                <a:ea typeface="+mn-ea"/>
                <a:cs typeface="+mn-cs"/>
                <a:hlinkClick r:id="rId6"/>
              </a:rPr>
              <a:t> Cycle detection in undirected graph:</a:t>
            </a:r>
            <a:r>
              <a:rPr lang="en-US" sz="1200" b="0" i="0" kern="1200" dirty="0">
                <a:solidFill>
                  <a:schemeClr val="tx1"/>
                </a:solidFill>
                <a:effectLst/>
                <a:latin typeface="+mn-lt"/>
                <a:ea typeface="+mn-ea"/>
                <a:cs typeface="+mn-cs"/>
              </a:rPr>
              <a:t> In undirected graphs, either Breadth First Search or Depth First Search can be used to detect cycle. We can use </a:t>
            </a:r>
            <a:r>
              <a:rPr lang="en-US" sz="1200" b="0" i="0" u="sng" kern="1200" dirty="0">
                <a:solidFill>
                  <a:schemeClr val="tx1"/>
                </a:solidFill>
                <a:effectLst/>
                <a:latin typeface="+mn-lt"/>
                <a:ea typeface="+mn-ea"/>
                <a:cs typeface="+mn-cs"/>
                <a:hlinkClick r:id="rId7"/>
              </a:rPr>
              <a:t>BFS to detect cycle in a directed graph</a:t>
            </a:r>
            <a:r>
              <a:rPr lang="en-US" sz="1200" b="0" i="0" kern="1200" dirty="0">
                <a:solidFill>
                  <a:schemeClr val="tx1"/>
                </a:solidFill>
                <a:effectLst/>
                <a:latin typeface="+mn-lt"/>
                <a:ea typeface="+mn-ea"/>
                <a:cs typeface="+mn-cs"/>
              </a:rPr>
              <a:t> also,</a:t>
            </a:r>
          </a:p>
          <a:p>
            <a:pPr fontAlgn="base"/>
            <a:r>
              <a:rPr lang="en-US" sz="1200" b="1" i="0" kern="1200" dirty="0">
                <a:solidFill>
                  <a:schemeClr val="tx1"/>
                </a:solidFill>
                <a:effectLst/>
                <a:latin typeface="+mn-lt"/>
                <a:ea typeface="+mn-ea"/>
                <a:cs typeface="+mn-cs"/>
              </a:rPr>
              <a:t>9)</a:t>
            </a:r>
            <a:r>
              <a:rPr lang="en-US" sz="1200" b="0" i="0" kern="1200" dirty="0">
                <a:solidFill>
                  <a:schemeClr val="tx1"/>
                </a:solidFill>
                <a:effectLst/>
                <a:latin typeface="+mn-lt"/>
                <a:ea typeface="+mn-ea"/>
                <a:cs typeface="+mn-cs"/>
              </a:rPr>
              <a:t> </a:t>
            </a:r>
            <a:r>
              <a:rPr lang="en-US" sz="1200" b="1" i="0" u="sng" kern="1200" dirty="0">
                <a:solidFill>
                  <a:schemeClr val="tx1"/>
                </a:solidFill>
                <a:effectLst/>
                <a:latin typeface="+mn-lt"/>
                <a:ea typeface="+mn-ea"/>
                <a:cs typeface="+mn-cs"/>
                <a:hlinkClick r:id="rId8"/>
              </a:rPr>
              <a:t>Ford–Fulkerson algorithm</a:t>
            </a:r>
            <a:r>
              <a:rPr lang="en-US" sz="1200" b="0" i="0" kern="1200" dirty="0">
                <a:solidFill>
                  <a:schemeClr val="tx1"/>
                </a:solidFill>
                <a:effectLst/>
                <a:latin typeface="+mn-lt"/>
                <a:ea typeface="+mn-ea"/>
                <a:cs typeface="+mn-cs"/>
              </a:rPr>
              <a:t> In Ford-Fulkerson algorithm, we can either use Breadth First or Depth First Traversal to find the maximum flow. Breadth First Traversal is preferred as it reduces worst case time complexity to O(VE</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3DADB0-CA90-46FA-A187-735DD73B4FAE}" type="slidenum">
              <a:rPr lang="en-US" smtClean="0"/>
              <a:t>39</a:t>
            </a:fld>
            <a:endParaRPr lang="en-US"/>
          </a:p>
        </p:txBody>
      </p:sp>
    </p:spTree>
    <p:extLst>
      <p:ext uri="{BB962C8B-B14F-4D97-AF65-F5344CB8AC3E}">
        <p14:creationId xmlns:p14="http://schemas.microsoft.com/office/powerpoint/2010/main" val="210981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0"/>
            </a:lvl1pPr>
          </a:lstStyle>
          <a:p>
            <a:r>
              <a:rPr kumimoji="0" lang="en-US" dirty="0"/>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31C6B16-7F67-482A-BD39-22FD1363F206}" type="datetime1">
              <a:rPr lang="en-US" smtClean="0"/>
              <a:t>10/21/2024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3A9B76-793E-4B03-B0E0-2F9798CF6A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C92855-4566-4CFE-B504-6F6184648318}"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C6213B-E278-4AF5-83FB-1C7AF5B2C9E7}"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kumimoji="0" lang="en-US" dirty="0"/>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18A22C3-17C3-429C-B04D-9A99EC5E254F}" type="datetime1">
              <a:rPr lang="en-US" smtClean="0"/>
              <a:t>10/21/2024</a:t>
            </a:fld>
            <a:endParaRPr lang="en-US"/>
          </a:p>
        </p:txBody>
      </p:sp>
      <p:sp>
        <p:nvSpPr>
          <p:cNvPr id="9" name="Slide Number Placeholder 8"/>
          <p:cNvSpPr>
            <a:spLocks noGrp="1"/>
          </p:cNvSpPr>
          <p:nvPr>
            <p:ph type="sldNum" sz="quarter" idx="15"/>
          </p:nvPr>
        </p:nvSpPr>
        <p:spPr/>
        <p:txBody>
          <a:bodyPr rtlCol="0"/>
          <a:lstStyle/>
          <a:p>
            <a:fld id="{053A9B76-793E-4B03-B0E0-2F9798CF6A6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22FBA-3E15-40F3-AF7F-16EB2757FB08}" type="datetime1">
              <a:rPr lang="en-US" smtClean="0"/>
              <a:t>10/21/2024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3A9B76-793E-4B03-B0E0-2F9798CF6A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C6C2071-300E-4273-BB6E-62101C796414}"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A9B76-793E-4B03-B0E0-2F9798CF6A6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9E51073-5438-4C3B-A3F1-259ECA989B2D}" type="datetime1">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A9B76-793E-4B03-B0E0-2F9798CF6A6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82562"/>
            <a:ext cx="7467600" cy="655638"/>
          </a:xfrm>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372DC73-9E06-4EAE-A70B-D412C3D992E6}" type="datetime1">
              <a:rPr lang="en-US" smtClean="0"/>
              <a:t>10/21/2024</a:t>
            </a:fld>
            <a:endParaRPr lang="en-US"/>
          </a:p>
        </p:txBody>
      </p:sp>
      <p:sp>
        <p:nvSpPr>
          <p:cNvPr id="7" name="Slide Number Placeholder 6"/>
          <p:cNvSpPr>
            <a:spLocks noGrp="1"/>
          </p:cNvSpPr>
          <p:nvPr>
            <p:ph type="sldNum" sz="quarter" idx="11"/>
          </p:nvPr>
        </p:nvSpPr>
        <p:spPr/>
        <p:txBody>
          <a:bodyPr rtlCol="0"/>
          <a:lstStyle/>
          <a:p>
            <a:fld id="{053A9B76-793E-4B03-B0E0-2F9798CF6A6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273CD-5BED-409E-B8E2-C9345FCB3C55}" type="datetime1">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A9B76-793E-4B03-B0E0-2F9798CF6A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1AFCB02-FA47-41E8-9AAA-94A23F164915}" type="datetime1">
              <a:rPr lang="en-US" smtClean="0"/>
              <a:t>10/21/2024</a:t>
            </a:fld>
            <a:endParaRPr lang="en-US"/>
          </a:p>
        </p:txBody>
      </p:sp>
      <p:sp>
        <p:nvSpPr>
          <p:cNvPr id="22" name="Slide Number Placeholder 21"/>
          <p:cNvSpPr>
            <a:spLocks noGrp="1"/>
          </p:cNvSpPr>
          <p:nvPr>
            <p:ph type="sldNum" sz="quarter" idx="15"/>
          </p:nvPr>
        </p:nvSpPr>
        <p:spPr/>
        <p:txBody>
          <a:bodyPr rtlCol="0"/>
          <a:lstStyle/>
          <a:p>
            <a:fld id="{053A9B76-793E-4B03-B0E0-2F9798CF6A6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276ED8E-9F02-46B3-848D-95E0565887A3}" type="datetime1">
              <a:rPr lang="en-US" smtClean="0"/>
              <a:t>10/21/2024</a:t>
            </a:fld>
            <a:endParaRPr lang="en-US"/>
          </a:p>
        </p:txBody>
      </p:sp>
      <p:sp>
        <p:nvSpPr>
          <p:cNvPr id="18" name="Slide Number Placeholder 17"/>
          <p:cNvSpPr>
            <a:spLocks noGrp="1"/>
          </p:cNvSpPr>
          <p:nvPr>
            <p:ph type="sldNum" sz="quarter" idx="11"/>
          </p:nvPr>
        </p:nvSpPr>
        <p:spPr/>
        <p:txBody>
          <a:bodyPr rtlCol="0"/>
          <a:lstStyle/>
          <a:p>
            <a:fld id="{053A9B76-793E-4B03-B0E0-2F9798CF6A6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381000" y="76200"/>
            <a:ext cx="7467600" cy="655638"/>
          </a:xfrm>
          <a:prstGeom prst="rect">
            <a:avLst/>
          </a:prstGeom>
        </p:spPr>
        <p:txBody>
          <a:bodyPr vert="horz" anchor="b">
            <a:normAutofit/>
          </a:bodyPr>
          <a:lstStyle/>
          <a:p>
            <a:r>
              <a:rPr kumimoji="0" lang="en-US" dirty="0"/>
              <a:t>Click to edit Master title style</a:t>
            </a:r>
          </a:p>
        </p:txBody>
      </p:sp>
      <p:sp>
        <p:nvSpPr>
          <p:cNvPr id="13" name="Text Placeholder 12"/>
          <p:cNvSpPr>
            <a:spLocks noGrp="1"/>
          </p:cNvSpPr>
          <p:nvPr>
            <p:ph type="body" idx="1"/>
          </p:nvPr>
        </p:nvSpPr>
        <p:spPr>
          <a:xfrm>
            <a:off x="457200" y="1066800"/>
            <a:ext cx="7467600" cy="54071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7D65C8-C6EA-4AC9-9BEC-6F74BE9200FA}" type="datetime1">
              <a:rPr lang="en-US" smtClean="0"/>
              <a:t>10/21/2024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3A9B76-793E-4B03-B0E0-2F9798CF6A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1"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2.bin"/><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676400"/>
            <a:ext cx="6172200" cy="1894362"/>
          </a:xfrm>
        </p:spPr>
        <p:txBody>
          <a:bodyPr>
            <a:normAutofit/>
          </a:bodyPr>
          <a:lstStyle/>
          <a:p>
            <a:r>
              <a:rPr lang="en-US" sz="5400" dirty="0">
                <a:solidFill>
                  <a:schemeClr val="tx1"/>
                </a:solidFill>
              </a:rPr>
              <a:t>Graph Theory</a:t>
            </a:r>
          </a:p>
        </p:txBody>
      </p:sp>
      <p:sp>
        <p:nvSpPr>
          <p:cNvPr id="3" name="Subtitle 2"/>
          <p:cNvSpPr>
            <a:spLocks noGrp="1"/>
          </p:cNvSpPr>
          <p:nvPr>
            <p:ph type="subTitle" idx="1"/>
          </p:nvPr>
        </p:nvSpPr>
        <p:spPr>
          <a:xfrm>
            <a:off x="2280138" y="3810000"/>
            <a:ext cx="6172200" cy="1371600"/>
          </a:xfrm>
        </p:spPr>
        <p:txBody>
          <a:bodyPr/>
          <a:lstStyle/>
          <a:p>
            <a:pPr algn="ctr"/>
            <a:r>
              <a:rPr lang="en-US" dirty="0">
                <a:solidFill>
                  <a:schemeClr val="tx1"/>
                </a:solidFill>
              </a:rPr>
              <a:t>Design and Analysis of Algorithms</a:t>
            </a:r>
          </a:p>
        </p:txBody>
      </p:sp>
    </p:spTree>
    <p:extLst>
      <p:ext uri="{BB962C8B-B14F-4D97-AF65-F5344CB8AC3E}">
        <p14:creationId xmlns:p14="http://schemas.microsoft.com/office/powerpoint/2010/main" val="321321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t>Directed graphs</a:t>
            </a:r>
          </a:p>
        </p:txBody>
      </p:sp>
      <p:sp>
        <p:nvSpPr>
          <p:cNvPr id="732163" name="Rectangle 3"/>
          <p:cNvSpPr>
            <a:spLocks noGrp="1" noChangeArrowheads="1"/>
          </p:cNvSpPr>
          <p:nvPr>
            <p:ph sz="quarter" idx="1"/>
          </p:nvPr>
        </p:nvSpPr>
        <p:spPr>
          <a:xfrm>
            <a:off x="0" y="1295400"/>
            <a:ext cx="9144000" cy="5562600"/>
          </a:xfrm>
        </p:spPr>
        <p:txBody>
          <a:bodyPr/>
          <a:lstStyle/>
          <a:p>
            <a:r>
              <a:rPr lang="en-US" b="1" dirty="0">
                <a:solidFill>
                  <a:srgbClr val="262626"/>
                </a:solidFill>
              </a:rPr>
              <a:t>directed graph </a:t>
            </a:r>
            <a:r>
              <a:rPr lang="en-US" dirty="0">
                <a:solidFill>
                  <a:srgbClr val="262626"/>
                </a:solidFill>
              </a:rPr>
              <a:t>("digraph"): One where edges are </a:t>
            </a:r>
            <a:r>
              <a:rPr lang="en-US" i="1" dirty="0">
                <a:solidFill>
                  <a:srgbClr val="262626"/>
                </a:solidFill>
              </a:rPr>
              <a:t>one-way</a:t>
            </a:r>
            <a:r>
              <a:rPr lang="en-US" dirty="0">
                <a:solidFill>
                  <a:srgbClr val="262626"/>
                </a:solidFill>
              </a:rPr>
              <a:t> connections between vertices.</a:t>
            </a:r>
          </a:p>
          <a:p>
            <a:pPr lvl="1"/>
            <a:r>
              <a:rPr lang="en-US" dirty="0">
                <a:solidFill>
                  <a:srgbClr val="404040"/>
                </a:solidFill>
              </a:rPr>
              <a:t>If graph is directed, a vertex has a separate in/out degree.</a:t>
            </a:r>
          </a:p>
          <a:p>
            <a:pPr lvl="1"/>
            <a:r>
              <a:rPr lang="en-US" dirty="0">
                <a:solidFill>
                  <a:srgbClr val="404040"/>
                </a:solidFill>
              </a:rPr>
              <a:t>A digraph can be weighted or unweighted.</a:t>
            </a:r>
          </a:p>
          <a:p>
            <a:pPr lvl="1"/>
            <a:r>
              <a:rPr lang="en-US" dirty="0">
                <a:solidFill>
                  <a:srgbClr val="404040"/>
                </a:solidFill>
              </a:rPr>
              <a:t>Is the graph below connected?  Why or why not?</a:t>
            </a:r>
          </a:p>
        </p:txBody>
      </p:sp>
      <p:grpSp>
        <p:nvGrpSpPr>
          <p:cNvPr id="732183" name="Group 23"/>
          <p:cNvGrpSpPr>
            <a:grpSpLocks/>
          </p:cNvGrpSpPr>
          <p:nvPr/>
        </p:nvGrpSpPr>
        <p:grpSpPr bwMode="auto">
          <a:xfrm>
            <a:off x="3352800" y="4038600"/>
            <a:ext cx="2514600" cy="1752600"/>
            <a:chOff x="2112" y="2544"/>
            <a:chExt cx="1584" cy="1104"/>
          </a:xfrm>
        </p:grpSpPr>
        <p:sp>
          <p:nvSpPr>
            <p:cNvPr id="732164" name="Oval 4"/>
            <p:cNvSpPr>
              <a:spLocks noChangeArrowheads="1"/>
            </p:cNvSpPr>
            <p:nvPr/>
          </p:nvSpPr>
          <p:spPr bwMode="auto">
            <a:xfrm>
              <a:off x="2448" y="2544"/>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a</a:t>
              </a:r>
            </a:p>
          </p:txBody>
        </p:sp>
        <p:cxnSp>
          <p:nvCxnSpPr>
            <p:cNvPr id="732165" name="AutoShape 5"/>
            <p:cNvCxnSpPr>
              <a:cxnSpLocks noChangeShapeType="1"/>
              <a:stCxn id="732171" idx="7"/>
              <a:endCxn id="732164" idx="3"/>
            </p:cNvCxnSpPr>
            <p:nvPr/>
          </p:nvCxnSpPr>
          <p:spPr bwMode="auto">
            <a:xfrm flipV="1">
              <a:off x="2317" y="2755"/>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2166" name="Oval 6"/>
            <p:cNvSpPr>
              <a:spLocks noChangeArrowheads="1"/>
            </p:cNvSpPr>
            <p:nvPr/>
          </p:nvSpPr>
          <p:spPr bwMode="auto">
            <a:xfrm>
              <a:off x="2784" y="2976"/>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d</a:t>
              </a:r>
            </a:p>
          </p:txBody>
        </p:sp>
        <p:sp>
          <p:nvSpPr>
            <p:cNvPr id="732167" name="Oval 7"/>
            <p:cNvSpPr>
              <a:spLocks noChangeArrowheads="1"/>
            </p:cNvSpPr>
            <p:nvPr/>
          </p:nvSpPr>
          <p:spPr bwMode="auto">
            <a:xfrm>
              <a:off x="3120" y="2544"/>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b</a:t>
              </a:r>
            </a:p>
          </p:txBody>
        </p:sp>
        <p:sp>
          <p:nvSpPr>
            <p:cNvPr id="732168" name="Oval 8"/>
            <p:cNvSpPr>
              <a:spLocks noChangeArrowheads="1"/>
            </p:cNvSpPr>
            <p:nvPr/>
          </p:nvSpPr>
          <p:spPr bwMode="auto">
            <a:xfrm>
              <a:off x="3456" y="2976"/>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e</a:t>
              </a:r>
            </a:p>
          </p:txBody>
        </p:sp>
        <p:sp>
          <p:nvSpPr>
            <p:cNvPr id="732169" name="Oval 9"/>
            <p:cNvSpPr>
              <a:spLocks noChangeArrowheads="1"/>
            </p:cNvSpPr>
            <p:nvPr/>
          </p:nvSpPr>
          <p:spPr bwMode="auto">
            <a:xfrm>
              <a:off x="3120" y="3408"/>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g</a:t>
              </a:r>
            </a:p>
          </p:txBody>
        </p:sp>
        <p:sp>
          <p:nvSpPr>
            <p:cNvPr id="732170" name="Oval 10"/>
            <p:cNvSpPr>
              <a:spLocks noChangeArrowheads="1"/>
            </p:cNvSpPr>
            <p:nvPr/>
          </p:nvSpPr>
          <p:spPr bwMode="auto">
            <a:xfrm>
              <a:off x="2448" y="3408"/>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f</a:t>
              </a:r>
            </a:p>
          </p:txBody>
        </p:sp>
        <p:sp>
          <p:nvSpPr>
            <p:cNvPr id="732171" name="Oval 11"/>
            <p:cNvSpPr>
              <a:spLocks noChangeArrowheads="1"/>
            </p:cNvSpPr>
            <p:nvPr/>
          </p:nvSpPr>
          <p:spPr bwMode="auto">
            <a:xfrm>
              <a:off x="2112" y="2976"/>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c</a:t>
              </a:r>
            </a:p>
          </p:txBody>
        </p:sp>
        <p:cxnSp>
          <p:nvCxnSpPr>
            <p:cNvPr id="732172" name="AutoShape 12"/>
            <p:cNvCxnSpPr>
              <a:cxnSpLocks noChangeShapeType="1"/>
              <a:stCxn id="732164" idx="6"/>
              <a:endCxn id="732167" idx="2"/>
            </p:cNvCxnSpPr>
            <p:nvPr/>
          </p:nvCxnSpPr>
          <p:spPr bwMode="auto">
            <a:xfrm>
              <a:off x="2694" y="2664"/>
              <a:ext cx="42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3" name="AutoShape 13"/>
            <p:cNvCxnSpPr>
              <a:cxnSpLocks noChangeShapeType="1"/>
              <a:stCxn id="732164" idx="5"/>
              <a:endCxn id="732166" idx="1"/>
            </p:cNvCxnSpPr>
            <p:nvPr/>
          </p:nvCxnSpPr>
          <p:spPr bwMode="auto">
            <a:xfrm>
              <a:off x="2653" y="2755"/>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4" name="AutoShape 14"/>
            <p:cNvCxnSpPr>
              <a:cxnSpLocks noChangeShapeType="1"/>
              <a:stCxn id="732167" idx="3"/>
              <a:endCxn id="732166" idx="7"/>
            </p:cNvCxnSpPr>
            <p:nvPr/>
          </p:nvCxnSpPr>
          <p:spPr bwMode="auto">
            <a:xfrm flipH="1">
              <a:off x="2989" y="2755"/>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5" name="AutoShape 15"/>
            <p:cNvCxnSpPr>
              <a:cxnSpLocks noChangeShapeType="1"/>
              <a:stCxn id="732167" idx="5"/>
              <a:endCxn id="732168" idx="1"/>
            </p:cNvCxnSpPr>
            <p:nvPr/>
          </p:nvCxnSpPr>
          <p:spPr bwMode="auto">
            <a:xfrm>
              <a:off x="3325" y="2755"/>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6" name="AutoShape 16"/>
            <p:cNvCxnSpPr>
              <a:cxnSpLocks noChangeShapeType="1"/>
              <a:stCxn id="732166" idx="6"/>
              <a:endCxn id="732168" idx="2"/>
            </p:cNvCxnSpPr>
            <p:nvPr/>
          </p:nvCxnSpPr>
          <p:spPr bwMode="auto">
            <a:xfrm>
              <a:off x="3030" y="3096"/>
              <a:ext cx="42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7" name="AutoShape 17"/>
            <p:cNvCxnSpPr>
              <a:cxnSpLocks noChangeShapeType="1"/>
              <a:stCxn id="732166" idx="5"/>
              <a:endCxn id="732169" idx="1"/>
            </p:cNvCxnSpPr>
            <p:nvPr/>
          </p:nvCxnSpPr>
          <p:spPr bwMode="auto">
            <a:xfrm>
              <a:off x="2989" y="3187"/>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78" name="AutoShape 18"/>
            <p:cNvCxnSpPr>
              <a:cxnSpLocks noChangeShapeType="1"/>
              <a:stCxn id="732168" idx="3"/>
              <a:endCxn id="732169" idx="7"/>
            </p:cNvCxnSpPr>
            <p:nvPr/>
          </p:nvCxnSpPr>
          <p:spPr bwMode="auto">
            <a:xfrm flipH="1">
              <a:off x="3325" y="3187"/>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80" name="AutoShape 20"/>
            <p:cNvCxnSpPr>
              <a:cxnSpLocks noChangeShapeType="1"/>
              <a:stCxn id="732166" idx="3"/>
              <a:endCxn id="732170" idx="7"/>
            </p:cNvCxnSpPr>
            <p:nvPr/>
          </p:nvCxnSpPr>
          <p:spPr bwMode="auto">
            <a:xfrm flipH="1">
              <a:off x="2653" y="3187"/>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81" name="AutoShape 21"/>
            <p:cNvCxnSpPr>
              <a:cxnSpLocks noChangeShapeType="1"/>
              <a:stCxn id="732170" idx="1"/>
              <a:endCxn id="732171" idx="5"/>
            </p:cNvCxnSpPr>
            <p:nvPr/>
          </p:nvCxnSpPr>
          <p:spPr bwMode="auto">
            <a:xfrm flipH="1" flipV="1">
              <a:off x="2317" y="3187"/>
              <a:ext cx="166" cy="2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2182" name="AutoShape 22"/>
            <p:cNvCxnSpPr>
              <a:cxnSpLocks noChangeShapeType="1"/>
              <a:stCxn id="732166" idx="2"/>
              <a:endCxn id="732171" idx="6"/>
            </p:cNvCxnSpPr>
            <p:nvPr/>
          </p:nvCxnSpPr>
          <p:spPr bwMode="auto">
            <a:xfrm flipH="1">
              <a:off x="2358" y="3096"/>
              <a:ext cx="42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5"/>
          </p:nvPr>
        </p:nvSpPr>
        <p:spPr/>
        <p:txBody>
          <a:bodyPr/>
          <a:lstStyle/>
          <a:p>
            <a:fld id="{053A9B76-793E-4B03-B0E0-2F9798CF6A64}" type="slidenum">
              <a:rPr lang="en-US" smtClean="0"/>
              <a:t>10</a:t>
            </a:fld>
            <a:endParaRPr lang="en-US"/>
          </a:p>
        </p:txBody>
      </p:sp>
    </p:spTree>
    <p:extLst>
      <p:ext uri="{BB962C8B-B14F-4D97-AF65-F5344CB8AC3E}">
        <p14:creationId xmlns:p14="http://schemas.microsoft.com/office/powerpoint/2010/main" val="95201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Digraph example</a:t>
            </a:r>
          </a:p>
        </p:txBody>
      </p:sp>
      <p:sp>
        <p:nvSpPr>
          <p:cNvPr id="733187" name="Rectangle 3"/>
          <p:cNvSpPr>
            <a:spLocks noGrp="1" noChangeArrowheads="1"/>
          </p:cNvSpPr>
          <p:nvPr>
            <p:ph sz="quarter" idx="1"/>
          </p:nvPr>
        </p:nvSpPr>
        <p:spPr>
          <a:xfrm>
            <a:off x="0" y="1295400"/>
            <a:ext cx="9144000" cy="5562600"/>
          </a:xfrm>
        </p:spPr>
        <p:txBody>
          <a:bodyPr/>
          <a:lstStyle/>
          <a:p>
            <a:pPr>
              <a:tabLst>
                <a:tab pos="860425" algn="l"/>
                <a:tab pos="1143000" algn="l"/>
                <a:tab pos="1431925" algn="l"/>
                <a:tab pos="1946275" algn="l"/>
              </a:tabLst>
            </a:pPr>
            <a:r>
              <a:rPr lang="en-US" dirty="0">
                <a:solidFill>
                  <a:srgbClr val="262626"/>
                </a:solidFill>
              </a:rPr>
              <a:t>Vertices	= University courses  (incomplete list)</a:t>
            </a:r>
          </a:p>
          <a:p>
            <a:pPr>
              <a:tabLst>
                <a:tab pos="860425" algn="l"/>
                <a:tab pos="1143000" algn="l"/>
                <a:tab pos="1431925" algn="l"/>
                <a:tab pos="1946275" algn="l"/>
              </a:tabLst>
            </a:pPr>
            <a:r>
              <a:rPr lang="en-US" dirty="0">
                <a:solidFill>
                  <a:srgbClr val="262626"/>
                </a:solidFill>
              </a:rPr>
              <a:t>Edge (a, b)	= </a:t>
            </a:r>
            <a:r>
              <a:rPr lang="en-US" i="1" dirty="0">
                <a:solidFill>
                  <a:srgbClr val="262626"/>
                </a:solidFill>
              </a:rPr>
              <a:t>a</a:t>
            </a:r>
            <a:r>
              <a:rPr lang="en-US" dirty="0">
                <a:solidFill>
                  <a:srgbClr val="262626"/>
                </a:solidFill>
              </a:rPr>
              <a:t> is a prerequisite for </a:t>
            </a:r>
            <a:r>
              <a:rPr lang="en-US" i="1" dirty="0">
                <a:solidFill>
                  <a:srgbClr val="262626"/>
                </a:solidFill>
              </a:rPr>
              <a:t>b</a:t>
            </a:r>
          </a:p>
        </p:txBody>
      </p:sp>
      <p:sp>
        <p:nvSpPr>
          <p:cNvPr id="733255" name="Oval 71"/>
          <p:cNvSpPr>
            <a:spLocks noChangeArrowheads="1"/>
          </p:cNvSpPr>
          <p:nvPr/>
        </p:nvSpPr>
        <p:spPr bwMode="auto">
          <a:xfrm>
            <a:off x="3886200" y="2286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142</a:t>
            </a:r>
          </a:p>
        </p:txBody>
      </p:sp>
      <p:cxnSp>
        <p:nvCxnSpPr>
          <p:cNvPr id="733259" name="AutoShape 75"/>
          <p:cNvCxnSpPr>
            <a:cxnSpLocks noChangeShapeType="1"/>
            <a:stCxn id="733255" idx="4"/>
            <a:endCxn id="733263" idx="0"/>
          </p:cNvCxnSpPr>
          <p:nvPr/>
        </p:nvCxnSpPr>
        <p:spPr bwMode="auto">
          <a:xfrm>
            <a:off x="4267200" y="2676525"/>
            <a:ext cx="0" cy="285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263" name="Oval 79"/>
          <p:cNvSpPr>
            <a:spLocks noChangeArrowheads="1"/>
          </p:cNvSpPr>
          <p:nvPr/>
        </p:nvSpPr>
        <p:spPr bwMode="auto">
          <a:xfrm>
            <a:off x="3886200" y="29718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143</a:t>
            </a:r>
          </a:p>
        </p:txBody>
      </p:sp>
      <p:sp>
        <p:nvSpPr>
          <p:cNvPr id="733264" name="Oval 80"/>
          <p:cNvSpPr>
            <a:spLocks noChangeArrowheads="1"/>
          </p:cNvSpPr>
          <p:nvPr/>
        </p:nvSpPr>
        <p:spPr bwMode="auto">
          <a:xfrm>
            <a:off x="4953000" y="29718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154</a:t>
            </a:r>
          </a:p>
        </p:txBody>
      </p:sp>
      <p:sp>
        <p:nvSpPr>
          <p:cNvPr id="733265" name="Oval 81"/>
          <p:cNvSpPr>
            <a:spLocks noChangeArrowheads="1"/>
          </p:cNvSpPr>
          <p:nvPr/>
        </p:nvSpPr>
        <p:spPr bwMode="auto">
          <a:xfrm>
            <a:off x="4953000" y="2286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140</a:t>
            </a:r>
          </a:p>
        </p:txBody>
      </p:sp>
      <p:sp>
        <p:nvSpPr>
          <p:cNvPr id="733266" name="Oval 82"/>
          <p:cNvSpPr>
            <a:spLocks noChangeArrowheads="1"/>
          </p:cNvSpPr>
          <p:nvPr/>
        </p:nvSpPr>
        <p:spPr bwMode="auto">
          <a:xfrm>
            <a:off x="2209800" y="35814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311</a:t>
            </a:r>
          </a:p>
        </p:txBody>
      </p:sp>
      <p:sp>
        <p:nvSpPr>
          <p:cNvPr id="733267" name="Oval 83"/>
          <p:cNvSpPr>
            <a:spLocks noChangeArrowheads="1"/>
          </p:cNvSpPr>
          <p:nvPr/>
        </p:nvSpPr>
        <p:spPr bwMode="auto">
          <a:xfrm>
            <a:off x="1219200" y="4419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312</a:t>
            </a:r>
          </a:p>
        </p:txBody>
      </p:sp>
      <p:sp>
        <p:nvSpPr>
          <p:cNvPr id="733268" name="Oval 84"/>
          <p:cNvSpPr>
            <a:spLocks noChangeArrowheads="1"/>
          </p:cNvSpPr>
          <p:nvPr/>
        </p:nvSpPr>
        <p:spPr bwMode="auto">
          <a:xfrm>
            <a:off x="457200" y="3657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331</a:t>
            </a:r>
          </a:p>
        </p:txBody>
      </p:sp>
      <p:sp>
        <p:nvSpPr>
          <p:cNvPr id="733269" name="Oval 85"/>
          <p:cNvSpPr>
            <a:spLocks noChangeArrowheads="1"/>
          </p:cNvSpPr>
          <p:nvPr/>
        </p:nvSpPr>
        <p:spPr bwMode="auto">
          <a:xfrm>
            <a:off x="4953000" y="38862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351</a:t>
            </a:r>
          </a:p>
        </p:txBody>
      </p:sp>
      <p:sp>
        <p:nvSpPr>
          <p:cNvPr id="733270" name="Oval 86"/>
          <p:cNvSpPr>
            <a:spLocks noChangeArrowheads="1"/>
          </p:cNvSpPr>
          <p:nvPr/>
        </p:nvSpPr>
        <p:spPr bwMode="auto">
          <a:xfrm>
            <a:off x="5867400" y="4419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333</a:t>
            </a:r>
          </a:p>
        </p:txBody>
      </p:sp>
      <p:sp>
        <p:nvSpPr>
          <p:cNvPr id="733271" name="Oval 87"/>
          <p:cNvSpPr>
            <a:spLocks noChangeArrowheads="1"/>
          </p:cNvSpPr>
          <p:nvPr/>
        </p:nvSpPr>
        <p:spPr bwMode="auto">
          <a:xfrm>
            <a:off x="4038600" y="3810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341</a:t>
            </a:r>
          </a:p>
        </p:txBody>
      </p:sp>
      <p:sp>
        <p:nvSpPr>
          <p:cNvPr id="733272" name="Oval 88"/>
          <p:cNvSpPr>
            <a:spLocks noChangeArrowheads="1"/>
          </p:cNvSpPr>
          <p:nvPr/>
        </p:nvSpPr>
        <p:spPr bwMode="auto">
          <a:xfrm>
            <a:off x="2209800" y="43434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344</a:t>
            </a:r>
          </a:p>
        </p:txBody>
      </p:sp>
      <p:sp>
        <p:nvSpPr>
          <p:cNvPr id="733273" name="Oval 89"/>
          <p:cNvSpPr>
            <a:spLocks noChangeArrowheads="1"/>
          </p:cNvSpPr>
          <p:nvPr/>
        </p:nvSpPr>
        <p:spPr bwMode="auto">
          <a:xfrm>
            <a:off x="228600" y="4419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403</a:t>
            </a:r>
          </a:p>
        </p:txBody>
      </p:sp>
      <p:sp>
        <p:nvSpPr>
          <p:cNvPr id="733274" name="Oval 90"/>
          <p:cNvSpPr>
            <a:spLocks noChangeArrowheads="1"/>
          </p:cNvSpPr>
          <p:nvPr/>
        </p:nvSpPr>
        <p:spPr bwMode="auto">
          <a:xfrm>
            <a:off x="4953000" y="4572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352</a:t>
            </a:r>
          </a:p>
        </p:txBody>
      </p:sp>
      <p:sp>
        <p:nvSpPr>
          <p:cNvPr id="733275" name="Oval 91"/>
          <p:cNvSpPr>
            <a:spLocks noChangeArrowheads="1"/>
          </p:cNvSpPr>
          <p:nvPr/>
        </p:nvSpPr>
        <p:spPr bwMode="auto">
          <a:xfrm>
            <a:off x="6781800" y="39624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373</a:t>
            </a:r>
          </a:p>
        </p:txBody>
      </p:sp>
      <p:sp>
        <p:nvSpPr>
          <p:cNvPr id="733276" name="Oval 92"/>
          <p:cNvSpPr>
            <a:spLocks noChangeArrowheads="1"/>
          </p:cNvSpPr>
          <p:nvPr/>
        </p:nvSpPr>
        <p:spPr bwMode="auto">
          <a:xfrm>
            <a:off x="1905000" y="2286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120</a:t>
            </a:r>
          </a:p>
        </p:txBody>
      </p:sp>
      <p:sp>
        <p:nvSpPr>
          <p:cNvPr id="733277" name="Oval 93"/>
          <p:cNvSpPr>
            <a:spLocks noChangeArrowheads="1"/>
          </p:cNvSpPr>
          <p:nvPr/>
        </p:nvSpPr>
        <p:spPr bwMode="auto">
          <a:xfrm>
            <a:off x="6096000" y="50292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410</a:t>
            </a:r>
          </a:p>
        </p:txBody>
      </p:sp>
      <p:cxnSp>
        <p:nvCxnSpPr>
          <p:cNvPr id="733278" name="AutoShape 94"/>
          <p:cNvCxnSpPr>
            <a:cxnSpLocks noChangeShapeType="1"/>
            <a:stCxn id="733255" idx="4"/>
            <a:endCxn id="733264" idx="1"/>
          </p:cNvCxnSpPr>
          <p:nvPr/>
        </p:nvCxnSpPr>
        <p:spPr bwMode="auto">
          <a:xfrm>
            <a:off x="4267200" y="2676525"/>
            <a:ext cx="796925" cy="34131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79" name="AutoShape 95"/>
          <p:cNvCxnSpPr>
            <a:cxnSpLocks noChangeShapeType="1"/>
            <a:stCxn id="733265" idx="4"/>
            <a:endCxn id="733263" idx="7"/>
          </p:cNvCxnSpPr>
          <p:nvPr/>
        </p:nvCxnSpPr>
        <p:spPr bwMode="auto">
          <a:xfrm flipH="1">
            <a:off x="4537075" y="2676525"/>
            <a:ext cx="796925" cy="34131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0" name="AutoShape 96"/>
          <p:cNvCxnSpPr>
            <a:cxnSpLocks noChangeShapeType="1"/>
            <a:stCxn id="733265" idx="4"/>
            <a:endCxn id="733264" idx="0"/>
          </p:cNvCxnSpPr>
          <p:nvPr/>
        </p:nvCxnSpPr>
        <p:spPr bwMode="auto">
          <a:xfrm>
            <a:off x="5334000" y="2676525"/>
            <a:ext cx="0" cy="285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1" name="AutoShape 97"/>
          <p:cNvCxnSpPr>
            <a:cxnSpLocks noChangeShapeType="1"/>
            <a:stCxn id="733266" idx="4"/>
            <a:endCxn id="733267" idx="0"/>
          </p:cNvCxnSpPr>
          <p:nvPr/>
        </p:nvCxnSpPr>
        <p:spPr bwMode="auto">
          <a:xfrm flipH="1">
            <a:off x="1600200" y="3971925"/>
            <a:ext cx="990600" cy="4381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282" name="Oval 98"/>
          <p:cNvSpPr>
            <a:spLocks noChangeArrowheads="1"/>
          </p:cNvSpPr>
          <p:nvPr/>
        </p:nvSpPr>
        <p:spPr bwMode="auto">
          <a:xfrm>
            <a:off x="3200400" y="41148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332</a:t>
            </a:r>
          </a:p>
        </p:txBody>
      </p:sp>
      <p:cxnSp>
        <p:nvCxnSpPr>
          <p:cNvPr id="733283" name="AutoShape 99"/>
          <p:cNvCxnSpPr>
            <a:cxnSpLocks noChangeShapeType="1"/>
            <a:stCxn id="733263" idx="4"/>
            <a:endCxn id="733266" idx="7"/>
          </p:cNvCxnSpPr>
          <p:nvPr/>
        </p:nvCxnSpPr>
        <p:spPr bwMode="auto">
          <a:xfrm flipH="1">
            <a:off x="2860675" y="3362325"/>
            <a:ext cx="1406525" cy="26511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4" name="AutoShape 100"/>
          <p:cNvCxnSpPr>
            <a:cxnSpLocks noChangeShapeType="1"/>
            <a:stCxn id="733263" idx="4"/>
            <a:endCxn id="733268" idx="0"/>
          </p:cNvCxnSpPr>
          <p:nvPr/>
        </p:nvCxnSpPr>
        <p:spPr bwMode="auto">
          <a:xfrm flipH="1">
            <a:off x="838200" y="3362325"/>
            <a:ext cx="3429000" cy="285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5" name="AutoShape 101"/>
          <p:cNvCxnSpPr>
            <a:cxnSpLocks noChangeShapeType="1"/>
            <a:stCxn id="733263" idx="4"/>
            <a:endCxn id="733282" idx="0"/>
          </p:cNvCxnSpPr>
          <p:nvPr/>
        </p:nvCxnSpPr>
        <p:spPr bwMode="auto">
          <a:xfrm flipH="1">
            <a:off x="3581400" y="3362325"/>
            <a:ext cx="685800" cy="742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6" name="AutoShape 102"/>
          <p:cNvCxnSpPr>
            <a:cxnSpLocks noChangeShapeType="1"/>
            <a:stCxn id="733263" idx="4"/>
            <a:endCxn id="733271" idx="0"/>
          </p:cNvCxnSpPr>
          <p:nvPr/>
        </p:nvCxnSpPr>
        <p:spPr bwMode="auto">
          <a:xfrm>
            <a:off x="4267200" y="3362325"/>
            <a:ext cx="152400" cy="4381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7" name="AutoShape 103"/>
          <p:cNvCxnSpPr>
            <a:cxnSpLocks noChangeShapeType="1"/>
            <a:stCxn id="733263" idx="4"/>
            <a:endCxn id="733269" idx="0"/>
          </p:cNvCxnSpPr>
          <p:nvPr/>
        </p:nvCxnSpPr>
        <p:spPr bwMode="auto">
          <a:xfrm>
            <a:off x="4267200" y="3362325"/>
            <a:ext cx="1066800" cy="514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8" name="AutoShape 104"/>
          <p:cNvCxnSpPr>
            <a:cxnSpLocks noChangeShapeType="1"/>
            <a:stCxn id="733263" idx="4"/>
            <a:endCxn id="733275" idx="0"/>
          </p:cNvCxnSpPr>
          <p:nvPr/>
        </p:nvCxnSpPr>
        <p:spPr bwMode="auto">
          <a:xfrm>
            <a:off x="4267200" y="3362325"/>
            <a:ext cx="2895600" cy="5905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89" name="AutoShape 105"/>
          <p:cNvCxnSpPr>
            <a:cxnSpLocks noChangeShapeType="1"/>
            <a:stCxn id="733266" idx="4"/>
            <a:endCxn id="733272" idx="0"/>
          </p:cNvCxnSpPr>
          <p:nvPr/>
        </p:nvCxnSpPr>
        <p:spPr bwMode="auto">
          <a:xfrm>
            <a:off x="2590800" y="3971925"/>
            <a:ext cx="0" cy="361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90" name="AutoShape 106"/>
          <p:cNvCxnSpPr>
            <a:cxnSpLocks noChangeShapeType="1"/>
            <a:stCxn id="733268" idx="4"/>
            <a:endCxn id="733273" idx="0"/>
          </p:cNvCxnSpPr>
          <p:nvPr/>
        </p:nvCxnSpPr>
        <p:spPr bwMode="auto">
          <a:xfrm flipH="1">
            <a:off x="609600" y="4048125"/>
            <a:ext cx="228600" cy="361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91" name="AutoShape 107"/>
          <p:cNvCxnSpPr>
            <a:cxnSpLocks noChangeShapeType="1"/>
            <a:stCxn id="733269" idx="4"/>
            <a:endCxn id="733274" idx="0"/>
          </p:cNvCxnSpPr>
          <p:nvPr/>
        </p:nvCxnSpPr>
        <p:spPr bwMode="auto">
          <a:xfrm>
            <a:off x="5334000" y="4276725"/>
            <a:ext cx="0" cy="285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292" name="AutoShape 108"/>
          <p:cNvCxnSpPr>
            <a:cxnSpLocks noChangeShapeType="1"/>
            <a:stCxn id="733269" idx="4"/>
            <a:endCxn id="733270" idx="0"/>
          </p:cNvCxnSpPr>
          <p:nvPr/>
        </p:nvCxnSpPr>
        <p:spPr bwMode="auto">
          <a:xfrm>
            <a:off x="5334000" y="4276725"/>
            <a:ext cx="914400" cy="133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293" name="Oval 109"/>
          <p:cNvSpPr>
            <a:spLocks noChangeArrowheads="1"/>
          </p:cNvSpPr>
          <p:nvPr/>
        </p:nvSpPr>
        <p:spPr bwMode="auto">
          <a:xfrm>
            <a:off x="7696200" y="39624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374</a:t>
            </a:r>
          </a:p>
        </p:txBody>
      </p:sp>
      <p:cxnSp>
        <p:nvCxnSpPr>
          <p:cNvPr id="733294" name="AutoShape 110"/>
          <p:cNvCxnSpPr>
            <a:cxnSpLocks noChangeShapeType="1"/>
            <a:stCxn id="733263" idx="4"/>
            <a:endCxn id="733293" idx="0"/>
          </p:cNvCxnSpPr>
          <p:nvPr/>
        </p:nvCxnSpPr>
        <p:spPr bwMode="auto">
          <a:xfrm>
            <a:off x="4267200" y="3362325"/>
            <a:ext cx="3810000" cy="5905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295" name="Oval 111"/>
          <p:cNvSpPr>
            <a:spLocks noChangeArrowheads="1"/>
          </p:cNvSpPr>
          <p:nvPr/>
        </p:nvSpPr>
        <p:spPr bwMode="auto">
          <a:xfrm>
            <a:off x="2895600" y="2286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131</a:t>
            </a:r>
          </a:p>
        </p:txBody>
      </p:sp>
      <p:sp>
        <p:nvSpPr>
          <p:cNvPr id="733296" name="Oval 112"/>
          <p:cNvSpPr>
            <a:spLocks noChangeArrowheads="1"/>
          </p:cNvSpPr>
          <p:nvPr/>
        </p:nvSpPr>
        <p:spPr bwMode="auto">
          <a:xfrm>
            <a:off x="3048000" y="5181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421</a:t>
            </a:r>
          </a:p>
        </p:txBody>
      </p:sp>
      <p:sp>
        <p:nvSpPr>
          <p:cNvPr id="733297" name="Oval 113"/>
          <p:cNvSpPr>
            <a:spLocks noChangeArrowheads="1"/>
          </p:cNvSpPr>
          <p:nvPr/>
        </p:nvSpPr>
        <p:spPr bwMode="auto">
          <a:xfrm>
            <a:off x="304800" y="5181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431</a:t>
            </a:r>
          </a:p>
        </p:txBody>
      </p:sp>
      <p:sp>
        <p:nvSpPr>
          <p:cNvPr id="733298" name="Oval 114"/>
          <p:cNvSpPr>
            <a:spLocks noChangeArrowheads="1"/>
          </p:cNvSpPr>
          <p:nvPr/>
        </p:nvSpPr>
        <p:spPr bwMode="auto">
          <a:xfrm>
            <a:off x="3962400" y="5181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440</a:t>
            </a:r>
          </a:p>
        </p:txBody>
      </p:sp>
      <p:sp>
        <p:nvSpPr>
          <p:cNvPr id="733300" name="Oval 116"/>
          <p:cNvSpPr>
            <a:spLocks noChangeArrowheads="1"/>
          </p:cNvSpPr>
          <p:nvPr/>
        </p:nvSpPr>
        <p:spPr bwMode="auto">
          <a:xfrm>
            <a:off x="6553200" y="56388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415</a:t>
            </a:r>
          </a:p>
        </p:txBody>
      </p:sp>
      <p:sp>
        <p:nvSpPr>
          <p:cNvPr id="733301" name="Oval 117"/>
          <p:cNvSpPr>
            <a:spLocks noChangeArrowheads="1"/>
          </p:cNvSpPr>
          <p:nvPr/>
        </p:nvSpPr>
        <p:spPr bwMode="auto">
          <a:xfrm>
            <a:off x="7086600" y="50292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413</a:t>
            </a:r>
          </a:p>
        </p:txBody>
      </p:sp>
      <p:sp>
        <p:nvSpPr>
          <p:cNvPr id="733302" name="Oval 118"/>
          <p:cNvSpPr>
            <a:spLocks noChangeArrowheads="1"/>
          </p:cNvSpPr>
          <p:nvPr/>
        </p:nvSpPr>
        <p:spPr bwMode="auto">
          <a:xfrm>
            <a:off x="8001000" y="56388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417</a:t>
            </a:r>
          </a:p>
        </p:txBody>
      </p:sp>
      <p:sp>
        <p:nvSpPr>
          <p:cNvPr id="733303" name="Oval 119"/>
          <p:cNvSpPr>
            <a:spLocks noChangeArrowheads="1"/>
          </p:cNvSpPr>
          <p:nvPr/>
        </p:nvSpPr>
        <p:spPr bwMode="auto">
          <a:xfrm>
            <a:off x="8153400" y="50292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414</a:t>
            </a:r>
          </a:p>
        </p:txBody>
      </p:sp>
      <p:cxnSp>
        <p:nvCxnSpPr>
          <p:cNvPr id="733304" name="AutoShape 120"/>
          <p:cNvCxnSpPr>
            <a:cxnSpLocks noChangeShapeType="1"/>
            <a:stCxn id="733275" idx="4"/>
            <a:endCxn id="733277" idx="0"/>
          </p:cNvCxnSpPr>
          <p:nvPr/>
        </p:nvCxnSpPr>
        <p:spPr bwMode="auto">
          <a:xfrm flipH="1">
            <a:off x="6477000" y="4352925"/>
            <a:ext cx="6858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05" name="AutoShape 121"/>
          <p:cNvCxnSpPr>
            <a:cxnSpLocks noChangeShapeType="1"/>
            <a:stCxn id="733275" idx="4"/>
            <a:endCxn id="733300" idx="0"/>
          </p:cNvCxnSpPr>
          <p:nvPr/>
        </p:nvCxnSpPr>
        <p:spPr bwMode="auto">
          <a:xfrm flipH="1">
            <a:off x="6934200" y="4352925"/>
            <a:ext cx="228600" cy="1276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06" name="AutoShape 122"/>
          <p:cNvCxnSpPr>
            <a:cxnSpLocks noChangeShapeType="1"/>
            <a:stCxn id="733275" idx="4"/>
            <a:endCxn id="733301" idx="0"/>
          </p:cNvCxnSpPr>
          <p:nvPr/>
        </p:nvCxnSpPr>
        <p:spPr bwMode="auto">
          <a:xfrm>
            <a:off x="7162800" y="4352925"/>
            <a:ext cx="3048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07" name="AutoShape 123"/>
          <p:cNvCxnSpPr>
            <a:cxnSpLocks noChangeShapeType="1"/>
            <a:stCxn id="733275" idx="4"/>
            <a:endCxn id="733303" idx="0"/>
          </p:cNvCxnSpPr>
          <p:nvPr/>
        </p:nvCxnSpPr>
        <p:spPr bwMode="auto">
          <a:xfrm>
            <a:off x="7162800" y="4352925"/>
            <a:ext cx="13716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08" name="AutoShape 124"/>
          <p:cNvCxnSpPr>
            <a:cxnSpLocks noChangeShapeType="1"/>
            <a:stCxn id="733275" idx="4"/>
            <a:endCxn id="733302" idx="0"/>
          </p:cNvCxnSpPr>
          <p:nvPr/>
        </p:nvCxnSpPr>
        <p:spPr bwMode="auto">
          <a:xfrm>
            <a:off x="7162800" y="4352925"/>
            <a:ext cx="1219200" cy="1276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09" name="AutoShape 125"/>
          <p:cNvCxnSpPr>
            <a:cxnSpLocks noChangeShapeType="1"/>
            <a:stCxn id="733282" idx="4"/>
            <a:endCxn id="733296" idx="0"/>
          </p:cNvCxnSpPr>
          <p:nvPr/>
        </p:nvCxnSpPr>
        <p:spPr bwMode="auto">
          <a:xfrm flipH="1">
            <a:off x="3429000" y="4505325"/>
            <a:ext cx="1524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10" name="AutoShape 126"/>
          <p:cNvCxnSpPr>
            <a:cxnSpLocks noChangeShapeType="1"/>
            <a:stCxn id="733267" idx="4"/>
            <a:endCxn id="733297" idx="0"/>
          </p:cNvCxnSpPr>
          <p:nvPr/>
        </p:nvCxnSpPr>
        <p:spPr bwMode="auto">
          <a:xfrm flipH="1">
            <a:off x="685800" y="4810125"/>
            <a:ext cx="914400" cy="361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311" name="Oval 127"/>
          <p:cNvSpPr>
            <a:spLocks noChangeArrowheads="1"/>
          </p:cNvSpPr>
          <p:nvPr/>
        </p:nvSpPr>
        <p:spPr bwMode="auto">
          <a:xfrm>
            <a:off x="2133600" y="5181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444</a:t>
            </a:r>
          </a:p>
        </p:txBody>
      </p:sp>
      <p:cxnSp>
        <p:nvCxnSpPr>
          <p:cNvPr id="733312" name="AutoShape 128"/>
          <p:cNvCxnSpPr>
            <a:cxnSpLocks noChangeShapeType="1"/>
            <a:stCxn id="733282" idx="4"/>
            <a:endCxn id="733311" idx="0"/>
          </p:cNvCxnSpPr>
          <p:nvPr/>
        </p:nvCxnSpPr>
        <p:spPr bwMode="auto">
          <a:xfrm flipH="1">
            <a:off x="2514600" y="4505325"/>
            <a:ext cx="10668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13" name="AutoShape 129"/>
          <p:cNvCxnSpPr>
            <a:cxnSpLocks noChangeShapeType="1"/>
            <a:stCxn id="733272" idx="4"/>
            <a:endCxn id="733311" idx="0"/>
          </p:cNvCxnSpPr>
          <p:nvPr/>
        </p:nvCxnSpPr>
        <p:spPr bwMode="auto">
          <a:xfrm flipH="1">
            <a:off x="2514600" y="4733925"/>
            <a:ext cx="76200" cy="4381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14" name="AutoShape 130"/>
          <p:cNvCxnSpPr>
            <a:cxnSpLocks noChangeShapeType="1"/>
            <a:stCxn id="733282" idx="4"/>
            <a:endCxn id="733298" idx="0"/>
          </p:cNvCxnSpPr>
          <p:nvPr/>
        </p:nvCxnSpPr>
        <p:spPr bwMode="auto">
          <a:xfrm>
            <a:off x="3581400" y="4505325"/>
            <a:ext cx="7620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316" name="Oval 132"/>
          <p:cNvSpPr>
            <a:spLocks noChangeArrowheads="1"/>
          </p:cNvSpPr>
          <p:nvPr/>
        </p:nvSpPr>
        <p:spPr bwMode="auto">
          <a:xfrm>
            <a:off x="1219200" y="51816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446</a:t>
            </a:r>
          </a:p>
        </p:txBody>
      </p:sp>
      <p:cxnSp>
        <p:nvCxnSpPr>
          <p:cNvPr id="733317" name="AutoShape 133"/>
          <p:cNvCxnSpPr>
            <a:cxnSpLocks noChangeShapeType="1"/>
            <a:stCxn id="733267" idx="4"/>
            <a:endCxn id="733316" idx="0"/>
          </p:cNvCxnSpPr>
          <p:nvPr/>
        </p:nvCxnSpPr>
        <p:spPr bwMode="auto">
          <a:xfrm>
            <a:off x="1600200" y="4810125"/>
            <a:ext cx="0" cy="3619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318" name="Oval 134"/>
          <p:cNvSpPr>
            <a:spLocks noChangeArrowheads="1"/>
          </p:cNvSpPr>
          <p:nvPr/>
        </p:nvSpPr>
        <p:spPr bwMode="auto">
          <a:xfrm>
            <a:off x="6019800" y="22860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450</a:t>
            </a:r>
          </a:p>
        </p:txBody>
      </p:sp>
      <p:sp>
        <p:nvSpPr>
          <p:cNvPr id="733319" name="Oval 135"/>
          <p:cNvSpPr>
            <a:spLocks noChangeArrowheads="1"/>
          </p:cNvSpPr>
          <p:nvPr/>
        </p:nvSpPr>
        <p:spPr bwMode="auto">
          <a:xfrm>
            <a:off x="5105400" y="54864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451</a:t>
            </a:r>
          </a:p>
        </p:txBody>
      </p:sp>
      <p:cxnSp>
        <p:nvCxnSpPr>
          <p:cNvPr id="733320" name="AutoShape 136"/>
          <p:cNvCxnSpPr>
            <a:cxnSpLocks noChangeShapeType="1"/>
            <a:stCxn id="733282" idx="4"/>
            <a:endCxn id="733319" idx="0"/>
          </p:cNvCxnSpPr>
          <p:nvPr/>
        </p:nvCxnSpPr>
        <p:spPr bwMode="auto">
          <a:xfrm>
            <a:off x="3581400" y="4505325"/>
            <a:ext cx="1905000" cy="9715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21" name="AutoShape 137"/>
          <p:cNvCxnSpPr>
            <a:cxnSpLocks noChangeShapeType="1"/>
            <a:stCxn id="733274" idx="4"/>
            <a:endCxn id="733319" idx="0"/>
          </p:cNvCxnSpPr>
          <p:nvPr/>
        </p:nvCxnSpPr>
        <p:spPr bwMode="auto">
          <a:xfrm>
            <a:off x="5334000" y="4962525"/>
            <a:ext cx="152400" cy="514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22" name="AutoShape 138"/>
          <p:cNvCxnSpPr>
            <a:cxnSpLocks noChangeShapeType="1"/>
            <a:stCxn id="733270" idx="4"/>
            <a:endCxn id="733319" idx="0"/>
          </p:cNvCxnSpPr>
          <p:nvPr/>
        </p:nvCxnSpPr>
        <p:spPr bwMode="auto">
          <a:xfrm flipH="1">
            <a:off x="5486400" y="4810125"/>
            <a:ext cx="762000" cy="666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3323" name="Oval 139"/>
          <p:cNvSpPr>
            <a:spLocks noChangeArrowheads="1"/>
          </p:cNvSpPr>
          <p:nvPr/>
        </p:nvSpPr>
        <p:spPr bwMode="auto">
          <a:xfrm>
            <a:off x="5105400" y="6172200"/>
            <a:ext cx="762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452</a:t>
            </a:r>
          </a:p>
        </p:txBody>
      </p:sp>
      <p:cxnSp>
        <p:nvCxnSpPr>
          <p:cNvPr id="733324" name="AutoShape 140"/>
          <p:cNvCxnSpPr>
            <a:cxnSpLocks noChangeShapeType="1"/>
            <a:stCxn id="733311" idx="4"/>
            <a:endCxn id="733323" idx="0"/>
          </p:cNvCxnSpPr>
          <p:nvPr/>
        </p:nvCxnSpPr>
        <p:spPr bwMode="auto">
          <a:xfrm>
            <a:off x="2514600" y="5572125"/>
            <a:ext cx="2971800" cy="5905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25" name="AutoShape 141"/>
          <p:cNvCxnSpPr>
            <a:cxnSpLocks noChangeShapeType="1"/>
            <a:stCxn id="733319" idx="4"/>
            <a:endCxn id="733323" idx="0"/>
          </p:cNvCxnSpPr>
          <p:nvPr/>
        </p:nvCxnSpPr>
        <p:spPr bwMode="auto">
          <a:xfrm>
            <a:off x="5486400" y="5876925"/>
            <a:ext cx="0" cy="2857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3326" name="AutoShape 142"/>
          <p:cNvCxnSpPr>
            <a:cxnSpLocks noChangeShapeType="1"/>
            <a:stCxn id="733266" idx="4"/>
            <a:endCxn id="733282" idx="0"/>
          </p:cNvCxnSpPr>
          <p:nvPr/>
        </p:nvCxnSpPr>
        <p:spPr bwMode="auto">
          <a:xfrm>
            <a:off x="2590800" y="3971925"/>
            <a:ext cx="990600" cy="1333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5"/>
          </p:nvPr>
        </p:nvSpPr>
        <p:spPr/>
        <p:txBody>
          <a:bodyPr/>
          <a:lstStyle/>
          <a:p>
            <a:fld id="{053A9B76-793E-4B03-B0E0-2F9798CF6A64}" type="slidenum">
              <a:rPr lang="en-US" smtClean="0"/>
              <a:t>11</a:t>
            </a:fld>
            <a:endParaRPr lang="en-US"/>
          </a:p>
        </p:txBody>
      </p:sp>
    </p:spTree>
    <p:extLst>
      <p:ext uri="{BB962C8B-B14F-4D97-AF65-F5344CB8AC3E}">
        <p14:creationId xmlns:p14="http://schemas.microsoft.com/office/powerpoint/2010/main" val="405031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t>Linked Lists, Trees, Graphs</a:t>
            </a:r>
          </a:p>
        </p:txBody>
      </p:sp>
      <p:sp>
        <p:nvSpPr>
          <p:cNvPr id="735235" name="Rectangle 3"/>
          <p:cNvSpPr>
            <a:spLocks noGrp="1" noChangeArrowheads="1"/>
          </p:cNvSpPr>
          <p:nvPr>
            <p:ph sz="quarter" idx="1"/>
          </p:nvPr>
        </p:nvSpPr>
        <p:spPr>
          <a:xfrm>
            <a:off x="0" y="1295400"/>
            <a:ext cx="9144000" cy="5562600"/>
          </a:xfrm>
        </p:spPr>
        <p:txBody>
          <a:bodyPr/>
          <a:lstStyle/>
          <a:p>
            <a:r>
              <a:rPr lang="en-US" b="1" dirty="0">
                <a:solidFill>
                  <a:srgbClr val="FF0000"/>
                </a:solidFill>
              </a:rPr>
              <a:t>A </a:t>
            </a:r>
            <a:r>
              <a:rPr lang="en-US" b="1" i="1" dirty="0">
                <a:solidFill>
                  <a:srgbClr val="FF0000"/>
                </a:solidFill>
              </a:rPr>
              <a:t>binary tree</a:t>
            </a:r>
            <a:r>
              <a:rPr lang="en-US" b="1" dirty="0">
                <a:solidFill>
                  <a:srgbClr val="FF0000"/>
                </a:solidFill>
              </a:rPr>
              <a:t> is a graph with some restrictions:</a:t>
            </a:r>
          </a:p>
          <a:p>
            <a:pPr lvl="1"/>
            <a:r>
              <a:rPr lang="en-US" dirty="0"/>
              <a:t>The tree is an </a:t>
            </a:r>
            <a:r>
              <a:rPr lang="en-US" dirty="0" err="1"/>
              <a:t>unweighted</a:t>
            </a:r>
            <a:r>
              <a:rPr lang="en-US" dirty="0"/>
              <a:t>, directed, acyclic graph (DAG).</a:t>
            </a:r>
          </a:p>
          <a:p>
            <a:pPr lvl="1"/>
            <a:r>
              <a:rPr lang="en-US" dirty="0"/>
              <a:t>Each node's in-degree is at most 1, and out-degree is at most 2.</a:t>
            </a:r>
          </a:p>
          <a:p>
            <a:pPr lvl="1"/>
            <a:r>
              <a:rPr lang="en-US" dirty="0"/>
              <a:t>There is exactly one path from the root to every node.</a:t>
            </a:r>
          </a:p>
          <a:p>
            <a:pPr lvl="1"/>
            <a:endParaRPr lang="en-US" dirty="0"/>
          </a:p>
          <a:p>
            <a:r>
              <a:rPr lang="en-US" dirty="0"/>
              <a:t>A </a:t>
            </a:r>
            <a:r>
              <a:rPr lang="en-US" i="1" dirty="0"/>
              <a:t>linked list</a:t>
            </a:r>
            <a:r>
              <a:rPr lang="en-US" dirty="0"/>
              <a:t> is also a graph:</a:t>
            </a:r>
          </a:p>
          <a:p>
            <a:pPr lvl="1"/>
            <a:r>
              <a:rPr lang="en-US" dirty="0" err="1"/>
              <a:t>Unweighted</a:t>
            </a:r>
            <a:r>
              <a:rPr lang="en-US" dirty="0"/>
              <a:t> DAG.</a:t>
            </a:r>
          </a:p>
          <a:p>
            <a:pPr lvl="1"/>
            <a:r>
              <a:rPr lang="en-US" dirty="0"/>
              <a:t>In/out degree of at most 1 for all nodes.</a:t>
            </a:r>
          </a:p>
        </p:txBody>
      </p:sp>
      <p:sp>
        <p:nvSpPr>
          <p:cNvPr id="735237" name="Oval 4"/>
          <p:cNvSpPr>
            <a:spLocks noChangeAspect="1" noChangeArrowheads="1"/>
          </p:cNvSpPr>
          <p:nvPr>
            <p:custDataLst>
              <p:tags r:id="rId1"/>
            </p:custDataLst>
          </p:nvPr>
        </p:nvSpPr>
        <p:spPr bwMode="auto">
          <a:xfrm>
            <a:off x="7239000" y="31242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dirty="0">
                <a:latin typeface="Calibri" pitchFamily="34" charset="0"/>
                <a:ea typeface="ＭＳ Ｐゴシック" pitchFamily="34" charset="-128"/>
              </a:rPr>
              <a:t>F</a:t>
            </a:r>
          </a:p>
        </p:txBody>
      </p:sp>
      <p:cxnSp>
        <p:nvCxnSpPr>
          <p:cNvPr id="735238" name="AutoShape 5"/>
          <p:cNvCxnSpPr>
            <a:cxnSpLocks noChangeShapeType="1"/>
            <a:stCxn id="735237" idx="3"/>
            <a:endCxn id="735240" idx="0"/>
          </p:cNvCxnSpPr>
          <p:nvPr>
            <p:custDataLst>
              <p:tags r:id="rId2"/>
            </p:custDataLst>
          </p:nvPr>
        </p:nvCxnSpPr>
        <p:spPr bwMode="auto">
          <a:xfrm flipH="1">
            <a:off x="6629400" y="3524250"/>
            <a:ext cx="676275" cy="5048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5239" name="AutoShape 6"/>
          <p:cNvCxnSpPr>
            <a:cxnSpLocks noChangeShapeType="1"/>
            <a:stCxn id="735237" idx="5"/>
            <a:endCxn id="735245" idx="0"/>
          </p:cNvCxnSpPr>
          <p:nvPr>
            <p:custDataLst>
              <p:tags r:id="rId3"/>
            </p:custDataLst>
          </p:nvPr>
        </p:nvCxnSpPr>
        <p:spPr bwMode="auto">
          <a:xfrm>
            <a:off x="7629525" y="3524250"/>
            <a:ext cx="904875" cy="5048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40" name="Oval 7"/>
          <p:cNvSpPr>
            <a:spLocks noChangeAspect="1" noChangeArrowheads="1"/>
          </p:cNvSpPr>
          <p:nvPr>
            <p:custDataLst>
              <p:tags r:id="rId4"/>
            </p:custDataLst>
          </p:nvPr>
        </p:nvSpPr>
        <p:spPr bwMode="auto">
          <a:xfrm>
            <a:off x="6400800" y="4038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B</a:t>
            </a:r>
          </a:p>
        </p:txBody>
      </p:sp>
      <p:sp>
        <p:nvSpPr>
          <p:cNvPr id="735241" name="Oval 8"/>
          <p:cNvSpPr>
            <a:spLocks noChangeAspect="1" noChangeArrowheads="1"/>
          </p:cNvSpPr>
          <p:nvPr>
            <p:custDataLst>
              <p:tags r:id="rId5"/>
            </p:custDataLst>
          </p:nvPr>
        </p:nvSpPr>
        <p:spPr bwMode="auto">
          <a:xfrm>
            <a:off x="5943600" y="48768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A</a:t>
            </a:r>
          </a:p>
        </p:txBody>
      </p:sp>
      <p:sp>
        <p:nvSpPr>
          <p:cNvPr id="735242" name="Oval 9"/>
          <p:cNvSpPr>
            <a:spLocks noChangeAspect="1" noChangeArrowheads="1"/>
          </p:cNvSpPr>
          <p:nvPr>
            <p:custDataLst>
              <p:tags r:id="rId6"/>
            </p:custDataLst>
          </p:nvPr>
        </p:nvSpPr>
        <p:spPr bwMode="auto">
          <a:xfrm>
            <a:off x="6858000" y="48768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E</a:t>
            </a:r>
          </a:p>
        </p:txBody>
      </p:sp>
      <p:cxnSp>
        <p:nvCxnSpPr>
          <p:cNvPr id="735243" name="AutoShape 10"/>
          <p:cNvCxnSpPr>
            <a:cxnSpLocks noChangeShapeType="1"/>
            <a:stCxn id="735240" idx="5"/>
            <a:endCxn id="735242" idx="0"/>
          </p:cNvCxnSpPr>
          <p:nvPr>
            <p:custDataLst>
              <p:tags r:id="rId7"/>
            </p:custDataLst>
          </p:nvPr>
        </p:nvCxnSpPr>
        <p:spPr bwMode="auto">
          <a:xfrm>
            <a:off x="6791325" y="4438650"/>
            <a:ext cx="295275" cy="428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5244" name="AutoShape 11"/>
          <p:cNvCxnSpPr>
            <a:cxnSpLocks noChangeShapeType="1"/>
            <a:stCxn id="735240" idx="3"/>
            <a:endCxn id="735241" idx="0"/>
          </p:cNvCxnSpPr>
          <p:nvPr>
            <p:custDataLst>
              <p:tags r:id="rId8"/>
            </p:custDataLst>
          </p:nvPr>
        </p:nvCxnSpPr>
        <p:spPr bwMode="auto">
          <a:xfrm flipH="1">
            <a:off x="6172200" y="4438650"/>
            <a:ext cx="295275" cy="428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45" name="Oval 12"/>
          <p:cNvSpPr>
            <a:spLocks noChangeAspect="1" noChangeArrowheads="1"/>
          </p:cNvSpPr>
          <p:nvPr>
            <p:custDataLst>
              <p:tags r:id="rId9"/>
            </p:custDataLst>
          </p:nvPr>
        </p:nvSpPr>
        <p:spPr bwMode="auto">
          <a:xfrm>
            <a:off x="8305800" y="4038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K</a:t>
            </a:r>
          </a:p>
        </p:txBody>
      </p:sp>
      <p:sp>
        <p:nvSpPr>
          <p:cNvPr id="735246" name="Oval 13"/>
          <p:cNvSpPr>
            <a:spLocks noChangeAspect="1" noChangeArrowheads="1"/>
          </p:cNvSpPr>
          <p:nvPr>
            <p:custDataLst>
              <p:tags r:id="rId10"/>
            </p:custDataLst>
          </p:nvPr>
        </p:nvSpPr>
        <p:spPr bwMode="auto">
          <a:xfrm>
            <a:off x="7808913" y="48768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H</a:t>
            </a:r>
          </a:p>
        </p:txBody>
      </p:sp>
      <p:cxnSp>
        <p:nvCxnSpPr>
          <p:cNvPr id="735247" name="AutoShape 14"/>
          <p:cNvCxnSpPr>
            <a:cxnSpLocks noChangeShapeType="1"/>
            <a:stCxn id="735245" idx="3"/>
            <a:endCxn id="735246" idx="0"/>
          </p:cNvCxnSpPr>
          <p:nvPr>
            <p:custDataLst>
              <p:tags r:id="rId11"/>
            </p:custDataLst>
          </p:nvPr>
        </p:nvCxnSpPr>
        <p:spPr bwMode="auto">
          <a:xfrm flipH="1">
            <a:off x="8037513" y="4438650"/>
            <a:ext cx="334962" cy="428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5248" name="AutoShape 15"/>
          <p:cNvCxnSpPr>
            <a:cxnSpLocks noChangeShapeType="1"/>
            <a:stCxn id="735246" idx="3"/>
            <a:endCxn id="735251" idx="0"/>
          </p:cNvCxnSpPr>
          <p:nvPr>
            <p:custDataLst>
              <p:tags r:id="rId12"/>
            </p:custDataLst>
          </p:nvPr>
        </p:nvCxnSpPr>
        <p:spPr bwMode="auto">
          <a:xfrm flipH="1">
            <a:off x="7620000" y="5276850"/>
            <a:ext cx="255588" cy="428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49" name="Oval 16"/>
          <p:cNvSpPr>
            <a:spLocks noChangeAspect="1" noChangeArrowheads="1"/>
          </p:cNvSpPr>
          <p:nvPr>
            <p:custDataLst>
              <p:tags r:id="rId13"/>
            </p:custDataLst>
          </p:nvPr>
        </p:nvSpPr>
        <p:spPr bwMode="auto">
          <a:xfrm>
            <a:off x="8229600" y="57150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J</a:t>
            </a:r>
          </a:p>
        </p:txBody>
      </p:sp>
      <p:cxnSp>
        <p:nvCxnSpPr>
          <p:cNvPr id="735250" name="AutoShape 17"/>
          <p:cNvCxnSpPr>
            <a:cxnSpLocks noChangeShapeType="1"/>
            <a:stCxn id="735246" idx="5"/>
            <a:endCxn id="735249" idx="0"/>
          </p:cNvCxnSpPr>
          <p:nvPr>
            <p:custDataLst>
              <p:tags r:id="rId14"/>
            </p:custDataLst>
          </p:nvPr>
        </p:nvCxnSpPr>
        <p:spPr bwMode="auto">
          <a:xfrm>
            <a:off x="8199438" y="5276850"/>
            <a:ext cx="258762" cy="428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51" name="Oval 18"/>
          <p:cNvSpPr>
            <a:spLocks noChangeAspect="1" noChangeArrowheads="1"/>
          </p:cNvSpPr>
          <p:nvPr>
            <p:custDataLst>
              <p:tags r:id="rId15"/>
            </p:custDataLst>
          </p:nvPr>
        </p:nvSpPr>
        <p:spPr bwMode="auto">
          <a:xfrm>
            <a:off x="7391400" y="57150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G</a:t>
            </a:r>
          </a:p>
        </p:txBody>
      </p:sp>
      <p:sp>
        <p:nvSpPr>
          <p:cNvPr id="735252" name="Oval 4"/>
          <p:cNvSpPr>
            <a:spLocks noChangeAspect="1" noChangeArrowheads="1"/>
          </p:cNvSpPr>
          <p:nvPr>
            <p:custDataLst>
              <p:tags r:id="rId16"/>
            </p:custDataLst>
          </p:nvPr>
        </p:nvSpPr>
        <p:spPr bwMode="auto">
          <a:xfrm>
            <a:off x="1219200" y="4800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A</a:t>
            </a:r>
          </a:p>
        </p:txBody>
      </p:sp>
      <p:cxnSp>
        <p:nvCxnSpPr>
          <p:cNvPr id="735253" name="AutoShape 5"/>
          <p:cNvCxnSpPr>
            <a:cxnSpLocks noChangeShapeType="1"/>
            <a:stCxn id="735252" idx="6"/>
            <a:endCxn id="735255" idx="2"/>
          </p:cNvCxnSpPr>
          <p:nvPr>
            <p:custDataLst>
              <p:tags r:id="rId17"/>
            </p:custDataLst>
          </p:nvPr>
        </p:nvCxnSpPr>
        <p:spPr bwMode="auto">
          <a:xfrm>
            <a:off x="1685925" y="5029200"/>
            <a:ext cx="3619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5254" name="AutoShape 6"/>
          <p:cNvCxnSpPr>
            <a:cxnSpLocks noChangeShapeType="1"/>
            <a:stCxn id="735255" idx="6"/>
            <a:endCxn id="735258" idx="2"/>
          </p:cNvCxnSpPr>
          <p:nvPr>
            <p:custDataLst>
              <p:tags r:id="rId18"/>
            </p:custDataLst>
          </p:nvPr>
        </p:nvCxnSpPr>
        <p:spPr bwMode="auto">
          <a:xfrm>
            <a:off x="2524125" y="5029200"/>
            <a:ext cx="3619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55" name="Oval 7"/>
          <p:cNvSpPr>
            <a:spLocks noChangeAspect="1" noChangeArrowheads="1"/>
          </p:cNvSpPr>
          <p:nvPr>
            <p:custDataLst>
              <p:tags r:id="rId19"/>
            </p:custDataLst>
          </p:nvPr>
        </p:nvSpPr>
        <p:spPr bwMode="auto">
          <a:xfrm>
            <a:off x="2057400" y="4800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B</a:t>
            </a:r>
          </a:p>
        </p:txBody>
      </p:sp>
      <p:sp>
        <p:nvSpPr>
          <p:cNvPr id="735256" name="Oval 8"/>
          <p:cNvSpPr>
            <a:spLocks noChangeAspect="1" noChangeArrowheads="1"/>
          </p:cNvSpPr>
          <p:nvPr>
            <p:custDataLst>
              <p:tags r:id="rId20"/>
            </p:custDataLst>
          </p:nvPr>
        </p:nvSpPr>
        <p:spPr bwMode="auto">
          <a:xfrm>
            <a:off x="3733800" y="4800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D</a:t>
            </a:r>
          </a:p>
        </p:txBody>
      </p:sp>
      <p:cxnSp>
        <p:nvCxnSpPr>
          <p:cNvPr id="735257" name="AutoShape 11"/>
          <p:cNvCxnSpPr>
            <a:cxnSpLocks noChangeShapeType="1"/>
            <a:stCxn id="735258" idx="6"/>
            <a:endCxn id="735256" idx="2"/>
          </p:cNvCxnSpPr>
          <p:nvPr>
            <p:custDataLst>
              <p:tags r:id="rId21"/>
            </p:custDataLst>
          </p:nvPr>
        </p:nvCxnSpPr>
        <p:spPr bwMode="auto">
          <a:xfrm>
            <a:off x="3362325" y="5029200"/>
            <a:ext cx="3619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5258" name="Oval 12"/>
          <p:cNvSpPr>
            <a:spLocks noChangeAspect="1" noChangeArrowheads="1"/>
          </p:cNvSpPr>
          <p:nvPr>
            <p:custDataLst>
              <p:tags r:id="rId22"/>
            </p:custDataLst>
          </p:nvPr>
        </p:nvSpPr>
        <p:spPr bwMode="auto">
          <a:xfrm>
            <a:off x="2895600" y="4800600"/>
            <a:ext cx="457200" cy="457200"/>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C</a:t>
            </a:r>
          </a:p>
        </p:txBody>
      </p:sp>
      <p:sp>
        <p:nvSpPr>
          <p:cNvPr id="2" name="Slide Number Placeholder 1"/>
          <p:cNvSpPr>
            <a:spLocks noGrp="1"/>
          </p:cNvSpPr>
          <p:nvPr>
            <p:ph type="sldNum" sz="quarter" idx="15"/>
          </p:nvPr>
        </p:nvSpPr>
        <p:spPr/>
        <p:txBody>
          <a:bodyPr/>
          <a:lstStyle/>
          <a:p>
            <a:endParaRPr lang="en-US" dirty="0"/>
          </a:p>
        </p:txBody>
      </p:sp>
    </p:spTree>
    <p:extLst>
      <p:ext uri="{BB962C8B-B14F-4D97-AF65-F5344CB8AC3E}">
        <p14:creationId xmlns:p14="http://schemas.microsoft.com/office/powerpoint/2010/main" val="393012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t>Searching for paths</a:t>
            </a:r>
          </a:p>
        </p:txBody>
      </p:sp>
      <p:sp>
        <p:nvSpPr>
          <p:cNvPr id="738307" name="Rectangle 3"/>
          <p:cNvSpPr>
            <a:spLocks noGrp="1" noChangeArrowheads="1"/>
          </p:cNvSpPr>
          <p:nvPr>
            <p:ph sz="quarter" idx="1"/>
          </p:nvPr>
        </p:nvSpPr>
        <p:spPr>
          <a:xfrm>
            <a:off x="0" y="1295400"/>
            <a:ext cx="9144000" cy="5562600"/>
          </a:xfrm>
        </p:spPr>
        <p:txBody>
          <a:bodyPr/>
          <a:lstStyle/>
          <a:p>
            <a:r>
              <a:rPr lang="en-US" dirty="0">
                <a:solidFill>
                  <a:srgbClr val="262626"/>
                </a:solidFill>
              </a:rPr>
              <a:t>Searching for a path from one vertex to another:</a:t>
            </a:r>
          </a:p>
          <a:p>
            <a:pPr lvl="1"/>
            <a:r>
              <a:rPr lang="en-US" dirty="0"/>
              <a:t>Sometimes, we just want </a:t>
            </a:r>
            <a:r>
              <a:rPr lang="en-US" i="1" dirty="0"/>
              <a:t>any </a:t>
            </a:r>
            <a:r>
              <a:rPr lang="en-US" dirty="0"/>
              <a:t>path (or want to know there </a:t>
            </a:r>
            <a:r>
              <a:rPr lang="en-US" i="1" dirty="0"/>
              <a:t>is</a:t>
            </a:r>
            <a:r>
              <a:rPr lang="en-US" dirty="0"/>
              <a:t> a path).</a:t>
            </a:r>
          </a:p>
          <a:p>
            <a:pPr lvl="1"/>
            <a:r>
              <a:rPr lang="en-US" dirty="0"/>
              <a:t>Sometimes, we want to minimize path </a:t>
            </a:r>
            <a:r>
              <a:rPr lang="en-US" i="1" dirty="0"/>
              <a:t>length</a:t>
            </a:r>
            <a:r>
              <a:rPr lang="en-US" dirty="0"/>
              <a:t> (# of edges).</a:t>
            </a:r>
          </a:p>
          <a:p>
            <a:pPr lvl="1"/>
            <a:r>
              <a:rPr lang="en-US" dirty="0"/>
              <a:t>Sometimes, we want to minimize path </a:t>
            </a:r>
            <a:r>
              <a:rPr lang="en-US" i="1" dirty="0"/>
              <a:t>cost</a:t>
            </a:r>
            <a:r>
              <a:rPr lang="en-US" dirty="0"/>
              <a:t> (sum of edge weights).</a:t>
            </a:r>
          </a:p>
          <a:p>
            <a:pPr lvl="1"/>
            <a:endParaRPr lang="en-US" sz="1200" dirty="0">
              <a:solidFill>
                <a:srgbClr val="404040"/>
              </a:solidFill>
            </a:endParaRPr>
          </a:p>
          <a:p>
            <a:r>
              <a:rPr lang="en-US" dirty="0">
                <a:solidFill>
                  <a:srgbClr val="262626"/>
                </a:solidFill>
              </a:rPr>
              <a:t>What is the shortest path from MIA to SFO?</a:t>
            </a:r>
            <a:br>
              <a:rPr lang="en-US" dirty="0">
                <a:solidFill>
                  <a:srgbClr val="262626"/>
                </a:solidFill>
              </a:rPr>
            </a:br>
            <a:r>
              <a:rPr lang="en-US" dirty="0">
                <a:solidFill>
                  <a:srgbClr val="262626"/>
                </a:solidFill>
              </a:rPr>
              <a:t>Which path has the minimum cost?</a:t>
            </a:r>
          </a:p>
        </p:txBody>
      </p:sp>
      <p:grpSp>
        <p:nvGrpSpPr>
          <p:cNvPr id="738346" name="Group 42"/>
          <p:cNvGrpSpPr>
            <a:grpSpLocks/>
          </p:cNvGrpSpPr>
          <p:nvPr/>
        </p:nvGrpSpPr>
        <p:grpSpPr bwMode="auto">
          <a:xfrm>
            <a:off x="663575" y="3962400"/>
            <a:ext cx="7794625" cy="2438400"/>
            <a:chOff x="336" y="2544"/>
            <a:chExt cx="4910" cy="1536"/>
          </a:xfrm>
        </p:grpSpPr>
        <p:sp>
          <p:nvSpPr>
            <p:cNvPr id="738309" name="Oval 5"/>
            <p:cNvSpPr>
              <a:spLocks noChangeArrowheads="1"/>
            </p:cNvSpPr>
            <p:nvPr/>
          </p:nvSpPr>
          <p:spPr bwMode="auto">
            <a:xfrm>
              <a:off x="2880" y="265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ORD</a:t>
              </a:r>
            </a:p>
          </p:txBody>
        </p:sp>
        <p:sp>
          <p:nvSpPr>
            <p:cNvPr id="738310" name="Oval 6"/>
            <p:cNvSpPr>
              <a:spLocks noChangeArrowheads="1"/>
            </p:cNvSpPr>
            <p:nvPr/>
          </p:nvSpPr>
          <p:spPr bwMode="auto">
            <a:xfrm>
              <a:off x="4464" y="2556"/>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PVD</a:t>
              </a:r>
            </a:p>
          </p:txBody>
        </p:sp>
        <p:sp>
          <p:nvSpPr>
            <p:cNvPr id="738311" name="Oval 7"/>
            <p:cNvSpPr>
              <a:spLocks noChangeArrowheads="1"/>
            </p:cNvSpPr>
            <p:nvPr/>
          </p:nvSpPr>
          <p:spPr bwMode="auto">
            <a:xfrm>
              <a:off x="4306" y="3758"/>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MIA</a:t>
              </a:r>
            </a:p>
          </p:txBody>
        </p:sp>
        <p:sp>
          <p:nvSpPr>
            <p:cNvPr id="738312" name="Oval 8"/>
            <p:cNvSpPr>
              <a:spLocks noChangeArrowheads="1"/>
            </p:cNvSpPr>
            <p:nvPr/>
          </p:nvSpPr>
          <p:spPr bwMode="auto">
            <a:xfrm>
              <a:off x="2698" y="3608"/>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DFW</a:t>
              </a:r>
            </a:p>
          </p:txBody>
        </p:sp>
        <p:sp>
          <p:nvSpPr>
            <p:cNvPr id="738313" name="Oval 9"/>
            <p:cNvSpPr>
              <a:spLocks noChangeArrowheads="1"/>
            </p:cNvSpPr>
            <p:nvPr/>
          </p:nvSpPr>
          <p:spPr bwMode="auto">
            <a:xfrm>
              <a:off x="1488" y="2798"/>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SFO</a:t>
              </a:r>
            </a:p>
          </p:txBody>
        </p:sp>
        <p:sp>
          <p:nvSpPr>
            <p:cNvPr id="738314" name="Oval 10"/>
            <p:cNvSpPr>
              <a:spLocks noChangeArrowheads="1"/>
            </p:cNvSpPr>
            <p:nvPr/>
          </p:nvSpPr>
          <p:spPr bwMode="auto">
            <a:xfrm>
              <a:off x="1584" y="3518"/>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LAX</a:t>
              </a:r>
            </a:p>
          </p:txBody>
        </p:sp>
        <p:sp>
          <p:nvSpPr>
            <p:cNvPr id="738315" name="Oval 11"/>
            <p:cNvSpPr>
              <a:spLocks noChangeArrowheads="1"/>
            </p:cNvSpPr>
            <p:nvPr/>
          </p:nvSpPr>
          <p:spPr bwMode="auto">
            <a:xfrm>
              <a:off x="4656" y="3120"/>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LGA</a:t>
              </a:r>
            </a:p>
          </p:txBody>
        </p:sp>
        <p:sp>
          <p:nvSpPr>
            <p:cNvPr id="738316" name="Oval 12"/>
            <p:cNvSpPr>
              <a:spLocks noChangeArrowheads="1"/>
            </p:cNvSpPr>
            <p:nvPr/>
          </p:nvSpPr>
          <p:spPr bwMode="auto">
            <a:xfrm>
              <a:off x="336" y="337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HNL</a:t>
              </a:r>
            </a:p>
          </p:txBody>
        </p:sp>
        <p:cxnSp>
          <p:nvCxnSpPr>
            <p:cNvPr id="738317" name="AutoShape 13"/>
            <p:cNvCxnSpPr>
              <a:cxnSpLocks noChangeShapeType="1"/>
              <a:stCxn id="738313" idx="6"/>
              <a:endCxn id="738309" idx="2"/>
            </p:cNvCxnSpPr>
            <p:nvPr/>
          </p:nvCxnSpPr>
          <p:spPr bwMode="auto">
            <a:xfrm flipV="1">
              <a:off x="2084" y="2798"/>
              <a:ext cx="790"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18" name="AutoShape 14"/>
            <p:cNvCxnSpPr>
              <a:cxnSpLocks noChangeShapeType="1"/>
              <a:stCxn id="738312" idx="0"/>
              <a:endCxn id="738309" idx="4"/>
            </p:cNvCxnSpPr>
            <p:nvPr/>
          </p:nvCxnSpPr>
          <p:spPr bwMode="auto">
            <a:xfrm flipV="1">
              <a:off x="2993" y="2948"/>
              <a:ext cx="182" cy="6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19" name="AutoShape 15"/>
            <p:cNvCxnSpPr>
              <a:cxnSpLocks noChangeShapeType="1"/>
              <a:stCxn id="738312" idx="7"/>
              <a:endCxn id="738315" idx="3"/>
            </p:cNvCxnSpPr>
            <p:nvPr/>
          </p:nvCxnSpPr>
          <p:spPr bwMode="auto">
            <a:xfrm flipV="1">
              <a:off x="3202" y="3372"/>
              <a:ext cx="154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0" name="AutoShape 16"/>
            <p:cNvCxnSpPr>
              <a:cxnSpLocks noChangeShapeType="1"/>
              <a:stCxn id="738315" idx="0"/>
              <a:endCxn id="738310" idx="4"/>
            </p:cNvCxnSpPr>
            <p:nvPr/>
          </p:nvCxnSpPr>
          <p:spPr bwMode="auto">
            <a:xfrm flipH="1" flipV="1">
              <a:off x="4759" y="2850"/>
              <a:ext cx="192" cy="26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1" name="AutoShape 17"/>
            <p:cNvCxnSpPr>
              <a:cxnSpLocks noChangeShapeType="1"/>
              <a:stCxn id="738309" idx="6"/>
              <a:endCxn id="738310" idx="2"/>
            </p:cNvCxnSpPr>
            <p:nvPr/>
          </p:nvCxnSpPr>
          <p:spPr bwMode="auto">
            <a:xfrm flipV="1">
              <a:off x="3476" y="2700"/>
              <a:ext cx="982" cy="9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2" name="AutoShape 18"/>
            <p:cNvCxnSpPr>
              <a:cxnSpLocks noChangeShapeType="1"/>
              <a:stCxn id="738316" idx="6"/>
              <a:endCxn id="738314" idx="2"/>
            </p:cNvCxnSpPr>
            <p:nvPr/>
          </p:nvCxnSpPr>
          <p:spPr bwMode="auto">
            <a:xfrm>
              <a:off x="932" y="3518"/>
              <a:ext cx="646"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3" name="AutoShape 19"/>
            <p:cNvCxnSpPr>
              <a:cxnSpLocks noChangeShapeType="1"/>
              <a:stCxn id="738313" idx="4"/>
              <a:endCxn id="738314" idx="0"/>
            </p:cNvCxnSpPr>
            <p:nvPr/>
          </p:nvCxnSpPr>
          <p:spPr bwMode="auto">
            <a:xfrm>
              <a:off x="1783" y="3092"/>
              <a:ext cx="96" cy="42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4" name="AutoShape 20"/>
            <p:cNvCxnSpPr>
              <a:cxnSpLocks noChangeShapeType="1"/>
              <a:stCxn id="738315" idx="4"/>
              <a:endCxn id="738311" idx="0"/>
            </p:cNvCxnSpPr>
            <p:nvPr/>
          </p:nvCxnSpPr>
          <p:spPr bwMode="auto">
            <a:xfrm flipH="1">
              <a:off x="4601" y="3414"/>
              <a:ext cx="350" cy="3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5" name="AutoShape 21"/>
            <p:cNvCxnSpPr>
              <a:cxnSpLocks noChangeShapeType="1"/>
              <a:endCxn id="738312" idx="6"/>
            </p:cNvCxnSpPr>
            <p:nvPr/>
          </p:nvCxnSpPr>
          <p:spPr bwMode="auto">
            <a:xfrm flipH="1" flipV="1">
              <a:off x="3294" y="3752"/>
              <a:ext cx="1006" cy="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6" name="AutoShape 22"/>
            <p:cNvCxnSpPr>
              <a:cxnSpLocks noChangeShapeType="1"/>
              <a:stCxn id="738314" idx="6"/>
              <a:endCxn id="738312" idx="2"/>
            </p:cNvCxnSpPr>
            <p:nvPr/>
          </p:nvCxnSpPr>
          <p:spPr bwMode="auto">
            <a:xfrm>
              <a:off x="2180" y="3662"/>
              <a:ext cx="512" cy="9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8327" name="AutoShape 23"/>
            <p:cNvCxnSpPr>
              <a:cxnSpLocks noChangeShapeType="1"/>
              <a:stCxn id="738314" idx="7"/>
              <a:endCxn id="738309" idx="3"/>
            </p:cNvCxnSpPr>
            <p:nvPr/>
          </p:nvCxnSpPr>
          <p:spPr bwMode="auto">
            <a:xfrm flipV="1">
              <a:off x="2088" y="2906"/>
              <a:ext cx="878" cy="64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8328" name="Text Box 24"/>
            <p:cNvSpPr txBox="1">
              <a:spLocks noChangeArrowheads="1"/>
            </p:cNvSpPr>
            <p:nvPr/>
          </p:nvSpPr>
          <p:spPr bwMode="auto">
            <a:xfrm rot="-347285">
              <a:off x="3707" y="2544"/>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$50</a:t>
              </a:r>
            </a:p>
          </p:txBody>
        </p:sp>
        <p:sp>
          <p:nvSpPr>
            <p:cNvPr id="738329" name="Text Box 25"/>
            <p:cNvSpPr txBox="1">
              <a:spLocks noChangeArrowheads="1"/>
            </p:cNvSpPr>
            <p:nvPr/>
          </p:nvSpPr>
          <p:spPr bwMode="auto">
            <a:xfrm rot="-4662247">
              <a:off x="2829" y="3148"/>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$80</a:t>
              </a:r>
            </a:p>
          </p:txBody>
        </p:sp>
        <p:sp>
          <p:nvSpPr>
            <p:cNvPr id="738330" name="Text Box 26"/>
            <p:cNvSpPr txBox="1">
              <a:spLocks noChangeArrowheads="1"/>
            </p:cNvSpPr>
            <p:nvPr/>
          </p:nvSpPr>
          <p:spPr bwMode="auto">
            <a:xfrm rot="-477704">
              <a:off x="3720" y="3273"/>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$140</a:t>
              </a:r>
            </a:p>
          </p:txBody>
        </p:sp>
        <p:sp>
          <p:nvSpPr>
            <p:cNvPr id="738331" name="Text Box 27"/>
            <p:cNvSpPr txBox="1">
              <a:spLocks noChangeArrowheads="1"/>
            </p:cNvSpPr>
            <p:nvPr/>
          </p:nvSpPr>
          <p:spPr bwMode="auto">
            <a:xfrm rot="-2136302">
              <a:off x="2161" y="311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$170</a:t>
              </a:r>
            </a:p>
          </p:txBody>
        </p:sp>
        <p:sp>
          <p:nvSpPr>
            <p:cNvPr id="738332" name="Text Box 28"/>
            <p:cNvSpPr txBox="1">
              <a:spLocks noChangeArrowheads="1"/>
            </p:cNvSpPr>
            <p:nvPr/>
          </p:nvSpPr>
          <p:spPr bwMode="auto">
            <a:xfrm rot="-689345">
              <a:off x="2271" y="2654"/>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$70</a:t>
              </a:r>
            </a:p>
          </p:txBody>
        </p:sp>
        <p:sp>
          <p:nvSpPr>
            <p:cNvPr id="738333" name="Text Box 29"/>
            <p:cNvSpPr txBox="1">
              <a:spLocks noChangeArrowheads="1"/>
            </p:cNvSpPr>
            <p:nvPr/>
          </p:nvSpPr>
          <p:spPr bwMode="auto">
            <a:xfrm rot="-2595961">
              <a:off x="4680" y="350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$100</a:t>
              </a:r>
            </a:p>
          </p:txBody>
        </p:sp>
        <p:sp>
          <p:nvSpPr>
            <p:cNvPr id="738334" name="Text Box 30"/>
            <p:cNvSpPr txBox="1">
              <a:spLocks noChangeArrowheads="1"/>
            </p:cNvSpPr>
            <p:nvPr/>
          </p:nvSpPr>
          <p:spPr bwMode="auto">
            <a:xfrm rot="565849">
              <a:off x="3649" y="360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$110</a:t>
              </a:r>
            </a:p>
          </p:txBody>
        </p:sp>
        <p:sp>
          <p:nvSpPr>
            <p:cNvPr id="738335" name="Text Box 31"/>
            <p:cNvSpPr txBox="1">
              <a:spLocks noChangeArrowheads="1"/>
            </p:cNvSpPr>
            <p:nvPr/>
          </p:nvSpPr>
          <p:spPr bwMode="auto">
            <a:xfrm rot="695916">
              <a:off x="2265" y="349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$120</a:t>
              </a:r>
            </a:p>
          </p:txBody>
        </p:sp>
        <p:sp>
          <p:nvSpPr>
            <p:cNvPr id="738336" name="Text Box 32"/>
            <p:cNvSpPr txBox="1">
              <a:spLocks noChangeArrowheads="1"/>
            </p:cNvSpPr>
            <p:nvPr/>
          </p:nvSpPr>
          <p:spPr bwMode="auto">
            <a:xfrm rot="4665015">
              <a:off x="1773" y="3208"/>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$60</a:t>
              </a:r>
            </a:p>
          </p:txBody>
        </p:sp>
        <p:sp>
          <p:nvSpPr>
            <p:cNvPr id="738337" name="Text Box 33"/>
            <p:cNvSpPr txBox="1">
              <a:spLocks noChangeArrowheads="1"/>
            </p:cNvSpPr>
            <p:nvPr/>
          </p:nvSpPr>
          <p:spPr bwMode="auto">
            <a:xfrm rot="832501">
              <a:off x="1101" y="337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$250</a:t>
              </a:r>
            </a:p>
          </p:txBody>
        </p:sp>
        <p:sp>
          <p:nvSpPr>
            <p:cNvPr id="738338" name="Text Box 34"/>
            <p:cNvSpPr txBox="1">
              <a:spLocks noChangeArrowheads="1"/>
            </p:cNvSpPr>
            <p:nvPr/>
          </p:nvSpPr>
          <p:spPr bwMode="auto">
            <a:xfrm rot="3150995">
              <a:off x="4808" y="284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$200</a:t>
              </a:r>
            </a:p>
          </p:txBody>
        </p:sp>
        <p:cxnSp>
          <p:nvCxnSpPr>
            <p:cNvPr id="738341" name="AutoShape 37"/>
            <p:cNvCxnSpPr>
              <a:cxnSpLocks noChangeShapeType="1"/>
              <a:stCxn id="738316" idx="4"/>
              <a:endCxn id="738311" idx="3"/>
            </p:cNvCxnSpPr>
            <p:nvPr/>
          </p:nvCxnSpPr>
          <p:spPr bwMode="auto">
            <a:xfrm rot="16200000" flipH="1">
              <a:off x="2341" y="1958"/>
              <a:ext cx="342" cy="3761"/>
            </a:xfrm>
            <a:prstGeom prst="curvedConnector3">
              <a:avLst>
                <a:gd name="adj1" fmla="val 117833"/>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8342" name="Text Box 31"/>
            <p:cNvSpPr txBox="1">
              <a:spLocks noChangeArrowheads="1"/>
            </p:cNvSpPr>
            <p:nvPr/>
          </p:nvSpPr>
          <p:spPr bwMode="auto">
            <a:xfrm>
              <a:off x="2258" y="384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$500</a:t>
              </a:r>
            </a:p>
          </p:txBody>
        </p:sp>
        <p:cxnSp>
          <p:nvCxnSpPr>
            <p:cNvPr id="738343" name="AutoShape 19"/>
            <p:cNvCxnSpPr>
              <a:cxnSpLocks noChangeShapeType="1"/>
              <a:stCxn id="738313" idx="3"/>
              <a:endCxn id="738316" idx="0"/>
            </p:cNvCxnSpPr>
            <p:nvPr/>
          </p:nvCxnSpPr>
          <p:spPr bwMode="auto">
            <a:xfrm flipH="1">
              <a:off x="631" y="3050"/>
              <a:ext cx="943" cy="3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8344" name="Text Box 28"/>
            <p:cNvSpPr txBox="1">
              <a:spLocks noChangeArrowheads="1"/>
            </p:cNvSpPr>
            <p:nvPr/>
          </p:nvSpPr>
          <p:spPr bwMode="auto">
            <a:xfrm rot="-868609">
              <a:off x="852" y="298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$130</a:t>
              </a:r>
            </a:p>
          </p:txBody>
        </p:sp>
      </p:grpSp>
      <p:sp>
        <p:nvSpPr>
          <p:cNvPr id="2" name="Slide Number Placeholder 1"/>
          <p:cNvSpPr>
            <a:spLocks noGrp="1"/>
          </p:cNvSpPr>
          <p:nvPr>
            <p:ph type="sldNum" sz="quarter" idx="15"/>
          </p:nvPr>
        </p:nvSpPr>
        <p:spPr/>
        <p:txBody>
          <a:bodyPr/>
          <a:lstStyle/>
          <a:p>
            <a:fld id="{053A9B76-793E-4B03-B0E0-2F9798CF6A64}" type="slidenum">
              <a:rPr lang="en-US" smtClean="0"/>
              <a:t>13</a:t>
            </a:fld>
            <a:endParaRPr lang="en-US"/>
          </a:p>
        </p:txBody>
      </p:sp>
    </p:spTree>
    <p:extLst>
      <p:ext uri="{BB962C8B-B14F-4D97-AF65-F5344CB8AC3E}">
        <p14:creationId xmlns:p14="http://schemas.microsoft.com/office/powerpoint/2010/main" val="304360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511925"/>
            <a:ext cx="3919854" cy="473848"/>
          </a:xfrm>
          <a:prstGeom prst="rect">
            <a:avLst/>
          </a:prstGeom>
        </p:spPr>
        <p:txBody>
          <a:bodyPr vert="horz" wrap="square" lIns="0" tIns="12065" rIns="0" bIns="0" rtlCol="0">
            <a:spAutoFit/>
          </a:bodyPr>
          <a:lstStyle/>
          <a:p>
            <a:pPr marL="12700">
              <a:lnSpc>
                <a:spcPct val="100000"/>
              </a:lnSpc>
              <a:spcBef>
                <a:spcPts val="95"/>
              </a:spcBef>
            </a:pPr>
            <a:r>
              <a:rPr spc="-5" dirty="0"/>
              <a:t>Graphs</a:t>
            </a:r>
          </a:p>
        </p:txBody>
      </p:sp>
      <p:sp>
        <p:nvSpPr>
          <p:cNvPr id="6" name="object 6"/>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L16.2</a:t>
            </a:r>
            <a:endParaRPr sz="1400">
              <a:latin typeface="Times New Roman"/>
              <a:cs typeface="Times New Roman"/>
            </a:endParaRPr>
          </a:p>
        </p:txBody>
      </p:sp>
      <p:sp>
        <p:nvSpPr>
          <p:cNvPr id="3" name="object 3"/>
          <p:cNvSpPr txBox="1"/>
          <p:nvPr/>
        </p:nvSpPr>
        <p:spPr>
          <a:xfrm>
            <a:off x="650213" y="1189736"/>
            <a:ext cx="7821930" cy="5057775"/>
          </a:xfrm>
          <a:prstGeom prst="rect">
            <a:avLst/>
          </a:prstGeom>
        </p:spPr>
        <p:txBody>
          <a:bodyPr vert="horz" wrap="square" lIns="0" tIns="12065" rIns="0" bIns="0" rtlCol="0">
            <a:spAutoFit/>
          </a:bodyPr>
          <a:lstStyle/>
          <a:p>
            <a:pPr marL="25400">
              <a:lnSpc>
                <a:spcPts val="3650"/>
              </a:lnSpc>
              <a:spcBef>
                <a:spcPts val="95"/>
              </a:spcBef>
              <a:tabLst>
                <a:tab pos="2043430" algn="l"/>
              </a:tabLst>
            </a:pPr>
            <a:r>
              <a:rPr sz="3200" b="1" spc="-5" dirty="0">
                <a:solidFill>
                  <a:srgbClr val="CC0000"/>
                </a:solidFill>
                <a:latin typeface="Times New Roman"/>
                <a:cs typeface="Times New Roman"/>
              </a:rPr>
              <a:t>Definition.	</a:t>
            </a:r>
            <a:r>
              <a:rPr sz="3200" spc="-5" dirty="0">
                <a:latin typeface="Times New Roman"/>
                <a:cs typeface="Times New Roman"/>
              </a:rPr>
              <a:t>A </a:t>
            </a:r>
            <a:r>
              <a:rPr sz="3200" b="1" i="1" spc="-5" dirty="0">
                <a:solidFill>
                  <a:srgbClr val="CC0000"/>
                </a:solidFill>
                <a:latin typeface="Times New Roman"/>
                <a:cs typeface="Times New Roman"/>
              </a:rPr>
              <a:t>directed graph</a:t>
            </a:r>
            <a:r>
              <a:rPr sz="3200" b="1" i="1" spc="-175" dirty="0">
                <a:solidFill>
                  <a:srgbClr val="CC0000"/>
                </a:solidFill>
                <a:latin typeface="Times New Roman"/>
                <a:cs typeface="Times New Roman"/>
              </a:rPr>
              <a:t> </a:t>
            </a:r>
            <a:r>
              <a:rPr sz="3200" b="1" spc="-5" dirty="0">
                <a:solidFill>
                  <a:srgbClr val="CC0000"/>
                </a:solidFill>
                <a:latin typeface="Times New Roman"/>
                <a:cs typeface="Times New Roman"/>
              </a:rPr>
              <a:t>(</a:t>
            </a:r>
            <a:r>
              <a:rPr sz="3200" b="1" i="1" spc="-5" dirty="0">
                <a:solidFill>
                  <a:srgbClr val="CC0000"/>
                </a:solidFill>
                <a:latin typeface="Times New Roman"/>
                <a:cs typeface="Times New Roman"/>
              </a:rPr>
              <a:t>digraph</a:t>
            </a:r>
            <a:r>
              <a:rPr sz="3200" b="1" spc="-5" dirty="0">
                <a:solidFill>
                  <a:srgbClr val="CC0000"/>
                </a:solidFill>
                <a:latin typeface="Times New Roman"/>
                <a:cs typeface="Times New Roman"/>
              </a:rPr>
              <a:t>)</a:t>
            </a:r>
            <a:endParaRPr sz="3200" dirty="0">
              <a:latin typeface="Times New Roman"/>
              <a:cs typeface="Times New Roman"/>
            </a:endParaRPr>
          </a:p>
          <a:p>
            <a:pPr marL="25400">
              <a:lnSpc>
                <a:spcPts val="3650"/>
              </a:lnSpc>
            </a:pPr>
            <a:r>
              <a:rPr sz="3200" i="1" spc="-5" dirty="0">
                <a:solidFill>
                  <a:srgbClr val="008A87"/>
                </a:solidFill>
                <a:latin typeface="Times New Roman"/>
                <a:cs typeface="Times New Roman"/>
              </a:rPr>
              <a:t>G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spc="-5" dirty="0">
                <a:solidFill>
                  <a:srgbClr val="008A87"/>
                </a:solidFill>
                <a:latin typeface="Times New Roman"/>
                <a:cs typeface="Times New Roman"/>
              </a:rPr>
              <a:t>) </a:t>
            </a:r>
            <a:r>
              <a:rPr sz="3200" spc="-5" dirty="0">
                <a:latin typeface="Times New Roman"/>
                <a:cs typeface="Times New Roman"/>
              </a:rPr>
              <a:t>is an ordered pair consisting</a:t>
            </a:r>
            <a:r>
              <a:rPr sz="3200" spc="15" dirty="0">
                <a:latin typeface="Times New Roman"/>
                <a:cs typeface="Times New Roman"/>
              </a:rPr>
              <a:t> </a:t>
            </a:r>
            <a:r>
              <a:rPr sz="3200" spc="-5" dirty="0">
                <a:latin typeface="Times New Roman"/>
                <a:cs typeface="Times New Roman"/>
              </a:rPr>
              <a:t>of</a:t>
            </a:r>
            <a:endParaRPr sz="3200" dirty="0">
              <a:latin typeface="Times New Roman"/>
              <a:cs typeface="Times New Roman"/>
            </a:endParaRPr>
          </a:p>
          <a:p>
            <a:pPr marL="269240" indent="-244475">
              <a:lnSpc>
                <a:spcPct val="100000"/>
              </a:lnSpc>
              <a:buClr>
                <a:srgbClr val="CC0000"/>
              </a:buClr>
              <a:buChar char="•"/>
              <a:tabLst>
                <a:tab pos="269875" algn="l"/>
              </a:tabLst>
            </a:pPr>
            <a:r>
              <a:rPr sz="3200" spc="-5" dirty="0">
                <a:latin typeface="Times New Roman"/>
                <a:cs typeface="Times New Roman"/>
              </a:rPr>
              <a:t>a set </a:t>
            </a:r>
            <a:r>
              <a:rPr sz="3200" i="1" spc="-5" dirty="0">
                <a:solidFill>
                  <a:srgbClr val="008A87"/>
                </a:solidFill>
                <a:latin typeface="Times New Roman"/>
                <a:cs typeface="Times New Roman"/>
              </a:rPr>
              <a:t>V </a:t>
            </a:r>
            <a:r>
              <a:rPr sz="3200" spc="-5" dirty="0">
                <a:latin typeface="Times New Roman"/>
                <a:cs typeface="Times New Roman"/>
              </a:rPr>
              <a:t>of </a:t>
            </a:r>
            <a:r>
              <a:rPr sz="3200" b="1" i="1" spc="-5" dirty="0">
                <a:solidFill>
                  <a:srgbClr val="CC0000"/>
                </a:solidFill>
                <a:latin typeface="Times New Roman"/>
                <a:cs typeface="Times New Roman"/>
              </a:rPr>
              <a:t>vertices </a:t>
            </a:r>
            <a:r>
              <a:rPr sz="3200" spc="-5" dirty="0">
                <a:latin typeface="Times New Roman"/>
                <a:cs typeface="Times New Roman"/>
              </a:rPr>
              <a:t>(singular:</a:t>
            </a:r>
            <a:r>
              <a:rPr sz="3200" spc="40" dirty="0">
                <a:latin typeface="Times New Roman"/>
                <a:cs typeface="Times New Roman"/>
              </a:rPr>
              <a:t> </a:t>
            </a:r>
            <a:r>
              <a:rPr sz="3200" b="1" i="1" spc="-5" dirty="0">
                <a:solidFill>
                  <a:srgbClr val="CC0000"/>
                </a:solidFill>
                <a:latin typeface="Times New Roman"/>
                <a:cs typeface="Times New Roman"/>
              </a:rPr>
              <a:t>vertex</a:t>
            </a:r>
            <a:r>
              <a:rPr sz="3200" spc="-5" dirty="0">
                <a:latin typeface="Times New Roman"/>
                <a:cs typeface="Times New Roman"/>
              </a:rPr>
              <a:t>),</a:t>
            </a:r>
            <a:endParaRPr sz="3200" dirty="0">
              <a:latin typeface="Times New Roman"/>
              <a:cs typeface="Times New Roman"/>
            </a:endParaRPr>
          </a:p>
          <a:p>
            <a:pPr marL="269240" indent="-244475">
              <a:lnSpc>
                <a:spcPct val="100000"/>
              </a:lnSpc>
              <a:spcBef>
                <a:spcPts val="15"/>
              </a:spcBef>
              <a:buClr>
                <a:srgbClr val="CC0000"/>
              </a:buClr>
              <a:buChar char="•"/>
              <a:tabLst>
                <a:tab pos="269875" algn="l"/>
              </a:tabLst>
            </a:pPr>
            <a:r>
              <a:rPr sz="3200" spc="-5" dirty="0">
                <a:latin typeface="Times New Roman"/>
                <a:cs typeface="Times New Roman"/>
              </a:rPr>
              <a:t>a set </a:t>
            </a:r>
            <a:r>
              <a:rPr sz="3200" i="1" spc="-5" dirty="0">
                <a:solidFill>
                  <a:srgbClr val="008A87"/>
                </a:solidFill>
                <a:latin typeface="Times New Roman"/>
                <a:cs typeface="Times New Roman"/>
              </a:rPr>
              <a:t>E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spc="-5" dirty="0">
                <a:latin typeface="Times New Roman"/>
                <a:cs typeface="Times New Roman"/>
              </a:rPr>
              <a:t>of</a:t>
            </a:r>
            <a:r>
              <a:rPr sz="3200" spc="30" dirty="0">
                <a:latin typeface="Times New Roman"/>
                <a:cs typeface="Times New Roman"/>
              </a:rPr>
              <a:t> </a:t>
            </a:r>
            <a:r>
              <a:rPr sz="3200" b="1" i="1" spc="-5" dirty="0">
                <a:solidFill>
                  <a:srgbClr val="CC0000"/>
                </a:solidFill>
                <a:latin typeface="Times New Roman"/>
                <a:cs typeface="Times New Roman"/>
              </a:rPr>
              <a:t>edges</a:t>
            </a:r>
            <a:r>
              <a:rPr sz="3200" spc="-5" dirty="0">
                <a:latin typeface="Times New Roman"/>
                <a:cs typeface="Times New Roman"/>
              </a:rPr>
              <a:t>.</a:t>
            </a:r>
            <a:endParaRPr sz="3200" dirty="0">
              <a:latin typeface="Times New Roman"/>
              <a:cs typeface="Times New Roman"/>
            </a:endParaRPr>
          </a:p>
          <a:p>
            <a:pPr marL="27305" marR="589915" indent="-1270">
              <a:lnSpc>
                <a:spcPts val="3460"/>
              </a:lnSpc>
              <a:spcBef>
                <a:spcPts val="1205"/>
              </a:spcBef>
            </a:pPr>
            <a:r>
              <a:rPr sz="3200" spc="-5" dirty="0">
                <a:latin typeface="Times New Roman"/>
                <a:cs typeface="Times New Roman"/>
              </a:rPr>
              <a:t>In an </a:t>
            </a:r>
            <a:r>
              <a:rPr sz="3200" b="1" i="1" spc="-5" dirty="0">
                <a:solidFill>
                  <a:srgbClr val="CC0000"/>
                </a:solidFill>
                <a:latin typeface="Times New Roman"/>
                <a:cs typeface="Times New Roman"/>
              </a:rPr>
              <a:t>undirected graph </a:t>
            </a:r>
            <a:r>
              <a:rPr sz="3200" i="1" spc="-5" dirty="0">
                <a:solidFill>
                  <a:srgbClr val="008A87"/>
                </a:solidFill>
                <a:latin typeface="Times New Roman"/>
                <a:cs typeface="Times New Roman"/>
              </a:rPr>
              <a:t>G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spc="-5" dirty="0">
                <a:solidFill>
                  <a:srgbClr val="008A87"/>
                </a:solidFill>
                <a:latin typeface="Times New Roman"/>
                <a:cs typeface="Times New Roman"/>
              </a:rPr>
              <a:t>)</a:t>
            </a:r>
            <a:r>
              <a:rPr sz="3200" spc="-5" dirty="0">
                <a:latin typeface="Times New Roman"/>
                <a:cs typeface="Times New Roman"/>
              </a:rPr>
              <a:t>, the edge  set </a:t>
            </a:r>
            <a:r>
              <a:rPr sz="3200" i="1" spc="-5" dirty="0">
                <a:solidFill>
                  <a:srgbClr val="008A87"/>
                </a:solidFill>
                <a:latin typeface="Times New Roman"/>
                <a:cs typeface="Times New Roman"/>
              </a:rPr>
              <a:t>E </a:t>
            </a:r>
            <a:r>
              <a:rPr sz="3200" spc="-5" dirty="0">
                <a:latin typeface="Times New Roman"/>
                <a:cs typeface="Times New Roman"/>
              </a:rPr>
              <a:t>consists of </a:t>
            </a:r>
            <a:r>
              <a:rPr sz="3200" i="1" spc="-30" dirty="0">
                <a:solidFill>
                  <a:srgbClr val="CC0000"/>
                </a:solidFill>
                <a:latin typeface="Times New Roman"/>
                <a:cs typeface="Times New Roman"/>
              </a:rPr>
              <a:t>unordered </a:t>
            </a:r>
            <a:r>
              <a:rPr sz="3200" spc="-5" dirty="0">
                <a:latin typeface="Times New Roman"/>
                <a:cs typeface="Times New Roman"/>
              </a:rPr>
              <a:t>pairs of</a:t>
            </a:r>
            <a:r>
              <a:rPr sz="3200" spc="50" dirty="0">
                <a:latin typeface="Times New Roman"/>
                <a:cs typeface="Times New Roman"/>
              </a:rPr>
              <a:t> </a:t>
            </a:r>
            <a:r>
              <a:rPr sz="3200" spc="-5" dirty="0">
                <a:latin typeface="Times New Roman"/>
                <a:cs typeface="Times New Roman"/>
              </a:rPr>
              <a:t>vertices.</a:t>
            </a:r>
            <a:endParaRPr sz="3200" dirty="0">
              <a:latin typeface="Times New Roman"/>
              <a:cs typeface="Times New Roman"/>
            </a:endParaRPr>
          </a:p>
          <a:p>
            <a:pPr marL="25400" marR="17780" indent="1270">
              <a:lnSpc>
                <a:spcPct val="90200"/>
              </a:lnSpc>
              <a:spcBef>
                <a:spcPts val="1110"/>
              </a:spcBef>
              <a:tabLst>
                <a:tab pos="3898265" algn="l"/>
                <a:tab pos="6107430" algn="l"/>
              </a:tabLst>
            </a:pPr>
            <a:r>
              <a:rPr sz="3200" spc="-10" dirty="0">
                <a:latin typeface="Times New Roman"/>
                <a:cs typeface="Times New Roman"/>
              </a:rPr>
              <a:t>I</a:t>
            </a:r>
            <a:r>
              <a:rPr sz="3200" spc="-5" dirty="0">
                <a:latin typeface="Times New Roman"/>
                <a:cs typeface="Times New Roman"/>
              </a:rPr>
              <a:t>n e</a:t>
            </a:r>
            <a:r>
              <a:rPr sz="3200" spc="-10" dirty="0">
                <a:latin typeface="Times New Roman"/>
                <a:cs typeface="Times New Roman"/>
              </a:rPr>
              <a:t>it</a:t>
            </a:r>
            <a:r>
              <a:rPr sz="3200" spc="-5" dirty="0">
                <a:latin typeface="Times New Roman"/>
                <a:cs typeface="Times New Roman"/>
              </a:rPr>
              <a:t>her ca</a:t>
            </a:r>
            <a:r>
              <a:rPr sz="3200" spc="-10" dirty="0">
                <a:latin typeface="Times New Roman"/>
                <a:cs typeface="Times New Roman"/>
              </a:rPr>
              <a:t>s</a:t>
            </a:r>
            <a:r>
              <a:rPr sz="3200" spc="-5" dirty="0">
                <a:latin typeface="Times New Roman"/>
                <a:cs typeface="Times New Roman"/>
              </a:rPr>
              <a:t>e,</a:t>
            </a:r>
            <a:r>
              <a:rPr sz="3200" spc="20" dirty="0">
                <a:latin typeface="Times New Roman"/>
                <a:cs typeface="Times New Roman"/>
              </a:rPr>
              <a:t> </a:t>
            </a:r>
            <a:r>
              <a:rPr sz="3200" spc="-5" dirty="0">
                <a:latin typeface="Times New Roman"/>
                <a:cs typeface="Times New Roman"/>
              </a:rPr>
              <a:t>we</a:t>
            </a:r>
            <a:r>
              <a:rPr sz="3200" spc="5" dirty="0">
                <a:latin typeface="Times New Roman"/>
                <a:cs typeface="Times New Roman"/>
              </a:rPr>
              <a:t> </a:t>
            </a:r>
            <a:r>
              <a:rPr sz="3200" spc="-5" dirty="0">
                <a:latin typeface="Times New Roman"/>
                <a:cs typeface="Times New Roman"/>
              </a:rPr>
              <a:t>have </a:t>
            </a:r>
            <a:r>
              <a:rPr sz="3200" b="1" spc="-5" dirty="0">
                <a:solidFill>
                  <a:srgbClr val="008A87"/>
                </a:solidFill>
                <a:latin typeface="Times New Roman"/>
                <a:cs typeface="Times New Roman"/>
              </a:rPr>
              <a:t>|</a:t>
            </a:r>
            <a:r>
              <a:rPr sz="3200" b="1" spc="-470"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i="1" spc="-450"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spc="-5" dirty="0">
                <a:solidFill>
                  <a:srgbClr val="008A87"/>
                </a:solidFill>
                <a:latin typeface="Times New Roman"/>
                <a:cs typeface="Times New Roman"/>
              </a:rPr>
              <a:t>=</a:t>
            </a:r>
            <a:r>
              <a:rPr sz="3200" spc="-10" dirty="0">
                <a:solidFill>
                  <a:srgbClr val="008A87"/>
                </a:solidFill>
                <a:latin typeface="Times New Roman"/>
                <a:cs typeface="Times New Roman"/>
              </a:rPr>
              <a:t> </a:t>
            </a:r>
            <a:r>
              <a:rPr sz="3200" i="1" spc="-5" dirty="0">
                <a:solidFill>
                  <a:srgbClr val="008A87"/>
                </a:solidFill>
                <a:latin typeface="Times New Roman"/>
                <a:cs typeface="Times New Roman"/>
              </a:rPr>
              <a:t>O</a:t>
            </a:r>
            <a:r>
              <a:rPr sz="3200" spc="-10"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i="1" spc="-265" dirty="0">
                <a:solidFill>
                  <a:srgbClr val="008A87"/>
                </a:solidFill>
                <a:latin typeface="Times New Roman"/>
                <a:cs typeface="Times New Roman"/>
              </a:rPr>
              <a:t> </a:t>
            </a:r>
            <a:r>
              <a:rPr sz="3150" spc="22" baseline="25132" dirty="0">
                <a:solidFill>
                  <a:srgbClr val="008A87"/>
                </a:solidFill>
                <a:latin typeface="Times New Roman"/>
                <a:cs typeface="Times New Roman"/>
              </a:rPr>
              <a:t>2</a:t>
            </a:r>
            <a:r>
              <a:rPr sz="3200" spc="-10" dirty="0">
                <a:solidFill>
                  <a:srgbClr val="008A87"/>
                </a:solidFill>
                <a:latin typeface="Times New Roman"/>
                <a:cs typeface="Times New Roman"/>
              </a:rPr>
              <a:t>)</a:t>
            </a:r>
            <a:r>
              <a:rPr sz="3200" spc="-5" dirty="0">
                <a:latin typeface="Times New Roman"/>
                <a:cs typeface="Times New Roman"/>
              </a:rPr>
              <a:t>.</a:t>
            </a:r>
            <a:r>
              <a:rPr sz="3200" dirty="0">
                <a:latin typeface="Times New Roman"/>
                <a:cs typeface="Times New Roman"/>
              </a:rPr>
              <a:t>	</a:t>
            </a:r>
            <a:r>
              <a:rPr sz="3200" spc="-5" dirty="0">
                <a:latin typeface="Times New Roman"/>
                <a:cs typeface="Times New Roman"/>
              </a:rPr>
              <a:t>Mo</a:t>
            </a:r>
            <a:r>
              <a:rPr sz="3200" spc="-10" dirty="0">
                <a:latin typeface="Times New Roman"/>
                <a:cs typeface="Times New Roman"/>
              </a:rPr>
              <a:t>r</a:t>
            </a:r>
            <a:r>
              <a:rPr sz="3200" spc="-5" dirty="0">
                <a:latin typeface="Times New Roman"/>
                <a:cs typeface="Times New Roman"/>
              </a:rPr>
              <a:t>eove</a:t>
            </a:r>
            <a:r>
              <a:rPr sz="3200" spc="-135" dirty="0">
                <a:latin typeface="Times New Roman"/>
                <a:cs typeface="Times New Roman"/>
              </a:rPr>
              <a:t>r</a:t>
            </a:r>
            <a:r>
              <a:rPr sz="3200" spc="-5" dirty="0">
                <a:latin typeface="Times New Roman"/>
                <a:cs typeface="Times New Roman"/>
              </a:rPr>
              <a:t>,  if </a:t>
            </a:r>
            <a:r>
              <a:rPr sz="3200" i="1" spc="-5" dirty="0">
                <a:solidFill>
                  <a:srgbClr val="008A87"/>
                </a:solidFill>
                <a:latin typeface="Times New Roman"/>
                <a:cs typeface="Times New Roman"/>
              </a:rPr>
              <a:t>G </a:t>
            </a:r>
            <a:r>
              <a:rPr sz="3200" spc="-5" dirty="0">
                <a:latin typeface="Times New Roman"/>
                <a:cs typeface="Times New Roman"/>
              </a:rPr>
              <a:t>is</a:t>
            </a:r>
            <a:r>
              <a:rPr sz="3200" spc="30" dirty="0">
                <a:latin typeface="Times New Roman"/>
                <a:cs typeface="Times New Roman"/>
              </a:rPr>
              <a:t> </a:t>
            </a:r>
            <a:r>
              <a:rPr sz="3200" spc="-5" dirty="0">
                <a:latin typeface="Times New Roman"/>
                <a:cs typeface="Times New Roman"/>
              </a:rPr>
              <a:t>connected,</a:t>
            </a:r>
            <a:r>
              <a:rPr sz="3200" spc="10" dirty="0">
                <a:latin typeface="Times New Roman"/>
                <a:cs typeface="Times New Roman"/>
              </a:rPr>
              <a:t> </a:t>
            </a:r>
            <a:r>
              <a:rPr sz="3200" spc="-5" dirty="0">
                <a:latin typeface="Times New Roman"/>
                <a:cs typeface="Times New Roman"/>
              </a:rPr>
              <a:t>then	</a:t>
            </a:r>
            <a:r>
              <a:rPr sz="3200" b="1" spc="-5" dirty="0">
                <a:solidFill>
                  <a:srgbClr val="008A87"/>
                </a:solidFill>
                <a:latin typeface="Times New Roman"/>
                <a:cs typeface="Times New Roman"/>
              </a:rPr>
              <a:t>| </a:t>
            </a:r>
            <a:r>
              <a:rPr sz="3200" i="1" spc="-5" dirty="0">
                <a:solidFill>
                  <a:srgbClr val="008A87"/>
                </a:solidFill>
                <a:latin typeface="Times New Roman"/>
                <a:cs typeface="Times New Roman"/>
              </a:rPr>
              <a:t>E </a:t>
            </a:r>
            <a:r>
              <a:rPr sz="3200" b="1" spc="-5" dirty="0">
                <a:solidFill>
                  <a:srgbClr val="008A87"/>
                </a:solidFill>
                <a:latin typeface="Times New Roman"/>
                <a:cs typeface="Times New Roman"/>
              </a:rPr>
              <a:t>|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b="1" spc="-5" dirty="0">
                <a:solidFill>
                  <a:srgbClr val="008A87"/>
                </a:solidFill>
                <a:latin typeface="Times New Roman"/>
                <a:cs typeface="Times New Roman"/>
              </a:rPr>
              <a:t>| </a:t>
            </a:r>
            <a:r>
              <a:rPr sz="3200" spc="-5" dirty="0">
                <a:solidFill>
                  <a:srgbClr val="008A87"/>
                </a:solidFill>
                <a:latin typeface="Times New Roman"/>
                <a:cs typeface="Times New Roman"/>
              </a:rPr>
              <a:t>– 1</a:t>
            </a:r>
            <a:r>
              <a:rPr sz="3200" spc="-5" dirty="0">
                <a:latin typeface="Times New Roman"/>
                <a:cs typeface="Times New Roman"/>
              </a:rPr>
              <a:t>, which  implies</a:t>
            </a:r>
            <a:r>
              <a:rPr sz="3200" spc="-10" dirty="0">
                <a:latin typeface="Times New Roman"/>
                <a:cs typeface="Times New Roman"/>
              </a:rPr>
              <a:t> </a:t>
            </a:r>
            <a:r>
              <a:rPr sz="3200" spc="-5" dirty="0">
                <a:latin typeface="Times New Roman"/>
                <a:cs typeface="Times New Roman"/>
              </a:rPr>
              <a:t>that </a:t>
            </a:r>
            <a:r>
              <a:rPr sz="3200" spc="-5" dirty="0">
                <a:solidFill>
                  <a:srgbClr val="008A87"/>
                </a:solidFill>
                <a:latin typeface="Times New Roman"/>
                <a:cs typeface="Times New Roman"/>
              </a:rPr>
              <a:t>lg</a:t>
            </a:r>
            <a:r>
              <a:rPr sz="3200" spc="-360" dirty="0">
                <a:solidFill>
                  <a:srgbClr val="008A87"/>
                </a:solidFill>
                <a:latin typeface="Times New Roman"/>
                <a:cs typeface="Times New Roman"/>
              </a:rPr>
              <a:t> </a:t>
            </a:r>
            <a:r>
              <a:rPr sz="3200" b="1" spc="-5" dirty="0">
                <a:solidFill>
                  <a:srgbClr val="008A87"/>
                </a:solidFill>
                <a:latin typeface="Times New Roman"/>
                <a:cs typeface="Times New Roman"/>
              </a:rPr>
              <a:t>|</a:t>
            </a:r>
            <a:r>
              <a:rPr sz="3200" b="1" spc="-45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i="1" spc="-459"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spc="-5" dirty="0">
                <a:solidFill>
                  <a:srgbClr val="008A87"/>
                </a:solidFill>
                <a:latin typeface="Times New Roman"/>
                <a:cs typeface="Times New Roman"/>
              </a:rPr>
              <a:t>= </a:t>
            </a:r>
            <a:r>
              <a:rPr sz="3200" spc="-5" dirty="0">
                <a:solidFill>
                  <a:srgbClr val="008A87"/>
                </a:solidFill>
                <a:latin typeface="Symbol"/>
                <a:cs typeface="Symbol"/>
              </a:rPr>
              <a:t></a:t>
            </a:r>
            <a:r>
              <a:rPr sz="3200" spc="-5" dirty="0">
                <a:solidFill>
                  <a:srgbClr val="008A87"/>
                </a:solidFill>
                <a:latin typeface="Times New Roman"/>
                <a:cs typeface="Times New Roman"/>
              </a:rPr>
              <a:t>(lg</a:t>
            </a:r>
            <a:r>
              <a:rPr sz="3200" spc="-400" dirty="0">
                <a:solidFill>
                  <a:srgbClr val="008A87"/>
                </a:solidFill>
                <a:latin typeface="Times New Roman"/>
                <a:cs typeface="Times New Roman"/>
              </a:rPr>
              <a:t> </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a:t>
            </a:r>
            <a:r>
              <a:rPr sz="3200" spc="-5" dirty="0">
                <a:latin typeface="Times New Roman"/>
                <a:cs typeface="Times New Roman"/>
              </a:rPr>
              <a:t>.</a:t>
            </a:r>
            <a:endParaRPr sz="3200" dirty="0">
              <a:latin typeface="Times New Roman"/>
              <a:cs typeface="Times New Roman"/>
            </a:endParaRPr>
          </a:p>
          <a:p>
            <a:pPr marL="25400">
              <a:lnSpc>
                <a:spcPct val="100000"/>
              </a:lnSpc>
              <a:spcBef>
                <a:spcPts val="1170"/>
              </a:spcBef>
            </a:pPr>
            <a:r>
              <a:rPr sz="3200" spc="-5" dirty="0">
                <a:latin typeface="Times New Roman"/>
                <a:cs typeface="Times New Roman"/>
              </a:rPr>
              <a:t>(Review CLRS, Appendix</a:t>
            </a:r>
            <a:r>
              <a:rPr sz="3200" spc="-175" dirty="0">
                <a:latin typeface="Times New Roman"/>
                <a:cs typeface="Times New Roman"/>
              </a:rPr>
              <a:t> </a:t>
            </a:r>
            <a:r>
              <a:rPr sz="3200" spc="-5" dirty="0">
                <a:latin typeface="Times New Roman"/>
                <a:cs typeface="Times New Roman"/>
              </a:rPr>
              <a:t>B.)</a:t>
            </a:r>
            <a:endParaRPr sz="3200" dirty="0">
              <a:latin typeface="Times New Roman"/>
              <a:cs typeface="Times New Roman"/>
            </a:endParaRPr>
          </a:p>
        </p:txBody>
      </p:sp>
      <p:sp>
        <p:nvSpPr>
          <p:cNvPr id="7" name="Slide Number Placeholder 6"/>
          <p:cNvSpPr>
            <a:spLocks noGrp="1"/>
          </p:cNvSpPr>
          <p:nvPr>
            <p:ph type="sldNum" sz="quarter" idx="15"/>
          </p:nvPr>
        </p:nvSpPr>
        <p:spPr/>
        <p:txBody>
          <a:bodyPr/>
          <a:lstStyle/>
          <a:p>
            <a:fld id="{053A9B76-793E-4B03-B0E0-2F9798CF6A64}" type="slidenum">
              <a:rPr lang="en-US" smtClean="0"/>
              <a:t>14</a:t>
            </a:fld>
            <a:endParaRPr lang="en-US"/>
          </a:p>
        </p:txBody>
      </p:sp>
    </p:spTree>
    <p:extLst>
      <p:ext uri="{BB962C8B-B14F-4D97-AF65-F5344CB8AC3E}">
        <p14:creationId xmlns:p14="http://schemas.microsoft.com/office/powerpoint/2010/main" val="400168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21589"/>
            <a:ext cx="4338320" cy="1231900"/>
          </a:xfrm>
          <a:prstGeom prst="rect">
            <a:avLst/>
          </a:prstGeom>
        </p:spPr>
        <p:txBody>
          <a:bodyPr vert="horz" wrap="square" lIns="0" tIns="146050" rIns="0" bIns="0" rtlCol="0">
            <a:spAutoFit/>
          </a:bodyPr>
          <a:lstStyle/>
          <a:p>
            <a:pPr marL="12700" marR="5080">
              <a:lnSpc>
                <a:spcPct val="80000"/>
              </a:lnSpc>
              <a:spcBef>
                <a:spcPts val="1150"/>
              </a:spcBef>
            </a:pPr>
            <a:r>
              <a:rPr spc="-5" dirty="0"/>
              <a:t>Adja</a:t>
            </a:r>
            <a:r>
              <a:rPr spc="-10" dirty="0"/>
              <a:t>ce</a:t>
            </a:r>
            <a:r>
              <a:rPr spc="-5" dirty="0"/>
              <a:t>n</a:t>
            </a:r>
            <a:r>
              <a:rPr spc="-10" dirty="0"/>
              <a:t>c</a:t>
            </a:r>
            <a:r>
              <a:rPr spc="-5" dirty="0"/>
              <a:t>y-ma</a:t>
            </a:r>
            <a:r>
              <a:rPr spc="-10" dirty="0"/>
              <a:t>tr</a:t>
            </a:r>
            <a:r>
              <a:rPr spc="-5" dirty="0"/>
              <a:t>ix  representation</a:t>
            </a:r>
          </a:p>
        </p:txBody>
      </p:sp>
      <p:sp>
        <p:nvSpPr>
          <p:cNvPr id="3" name="object 3"/>
          <p:cNvSpPr txBox="1"/>
          <p:nvPr/>
        </p:nvSpPr>
        <p:spPr>
          <a:xfrm>
            <a:off x="2478409" y="2862930"/>
            <a:ext cx="13017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A87"/>
                </a:solidFill>
                <a:latin typeface="Times New Roman"/>
                <a:cs typeface="Times New Roman"/>
              </a:rPr>
              <a:t>A</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a:t>
            </a:r>
            <a:endParaRPr sz="3200">
              <a:latin typeface="Times New Roman"/>
              <a:cs typeface="Times New Roman"/>
            </a:endParaRPr>
          </a:p>
        </p:txBody>
      </p:sp>
      <p:sp>
        <p:nvSpPr>
          <p:cNvPr id="4" name="object 4"/>
          <p:cNvSpPr txBox="1"/>
          <p:nvPr/>
        </p:nvSpPr>
        <p:spPr>
          <a:xfrm>
            <a:off x="332740" y="1351661"/>
            <a:ext cx="8378825" cy="1783080"/>
          </a:xfrm>
          <a:prstGeom prst="rect">
            <a:avLst/>
          </a:prstGeom>
        </p:spPr>
        <p:txBody>
          <a:bodyPr vert="horz" wrap="square" lIns="0" tIns="67310" rIns="0" bIns="0" rtlCol="0">
            <a:spAutoFit/>
          </a:bodyPr>
          <a:lstStyle/>
          <a:p>
            <a:pPr marL="12700" marR="5080">
              <a:lnSpc>
                <a:spcPts val="3460"/>
              </a:lnSpc>
              <a:spcBef>
                <a:spcPts val="530"/>
              </a:spcBef>
            </a:pPr>
            <a:r>
              <a:rPr sz="3200" spc="-5" dirty="0">
                <a:latin typeface="Times New Roman"/>
                <a:cs typeface="Times New Roman"/>
              </a:rPr>
              <a:t>The </a:t>
            </a:r>
            <a:r>
              <a:rPr sz="3200" b="1" i="1" spc="-5" dirty="0">
                <a:solidFill>
                  <a:srgbClr val="CC0000"/>
                </a:solidFill>
                <a:latin typeface="Times New Roman"/>
                <a:cs typeface="Times New Roman"/>
              </a:rPr>
              <a:t>adjacency matrix </a:t>
            </a:r>
            <a:r>
              <a:rPr sz="3200" spc="-5" dirty="0">
                <a:latin typeface="Times New Roman"/>
                <a:cs typeface="Times New Roman"/>
              </a:rPr>
              <a:t>of a graph </a:t>
            </a:r>
            <a:r>
              <a:rPr sz="3200" i="1" spc="-5" dirty="0">
                <a:solidFill>
                  <a:srgbClr val="008A87"/>
                </a:solidFill>
                <a:latin typeface="Times New Roman"/>
                <a:cs typeface="Times New Roman"/>
              </a:rPr>
              <a:t>G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spc="-5" dirty="0">
                <a:solidFill>
                  <a:srgbClr val="008A87"/>
                </a:solidFill>
                <a:latin typeface="Times New Roman"/>
                <a:cs typeface="Times New Roman"/>
              </a:rPr>
              <a:t>)</a:t>
            </a:r>
            <a:r>
              <a:rPr sz="3200" spc="-5" dirty="0">
                <a:latin typeface="Times New Roman"/>
                <a:cs typeface="Times New Roman"/>
              </a:rPr>
              <a:t>, where  </a:t>
            </a:r>
            <a:r>
              <a:rPr sz="3200" i="1" spc="-5" dirty="0">
                <a:solidFill>
                  <a:srgbClr val="008A87"/>
                </a:solidFill>
                <a:latin typeface="Times New Roman"/>
                <a:cs typeface="Times New Roman"/>
              </a:rPr>
              <a:t>V </a:t>
            </a:r>
            <a:r>
              <a:rPr sz="3200" spc="-5" dirty="0">
                <a:solidFill>
                  <a:srgbClr val="008A87"/>
                </a:solidFill>
                <a:latin typeface="Times New Roman"/>
                <a:cs typeface="Times New Roman"/>
              </a:rPr>
              <a:t>= {1, 2,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a:t>
            </a:r>
            <a:r>
              <a:rPr sz="3200" spc="-5" dirty="0">
                <a:latin typeface="Times New Roman"/>
                <a:cs typeface="Times New Roman"/>
              </a:rPr>
              <a:t>, is the matrix </a:t>
            </a:r>
            <a:r>
              <a:rPr sz="3200" i="1" spc="-5" dirty="0">
                <a:solidFill>
                  <a:srgbClr val="008A87"/>
                </a:solidFill>
                <a:latin typeface="Times New Roman"/>
                <a:cs typeface="Times New Roman"/>
              </a:rPr>
              <a:t>A</a:t>
            </a:r>
            <a:r>
              <a:rPr sz="3200" spc="-5" dirty="0">
                <a:solidFill>
                  <a:srgbClr val="008A87"/>
                </a:solidFill>
                <a:latin typeface="Times New Roman"/>
                <a:cs typeface="Times New Roman"/>
              </a:rPr>
              <a:t>[1 .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 1 .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  </a:t>
            </a:r>
            <a:r>
              <a:rPr sz="3200" spc="-5" dirty="0">
                <a:latin typeface="Times New Roman"/>
                <a:cs typeface="Times New Roman"/>
              </a:rPr>
              <a:t>given</a:t>
            </a:r>
            <a:r>
              <a:rPr sz="3200" spc="-10" dirty="0">
                <a:latin typeface="Times New Roman"/>
                <a:cs typeface="Times New Roman"/>
              </a:rPr>
              <a:t> </a:t>
            </a:r>
            <a:r>
              <a:rPr sz="3200" spc="-5" dirty="0">
                <a:latin typeface="Times New Roman"/>
                <a:cs typeface="Times New Roman"/>
              </a:rPr>
              <a:t>by</a:t>
            </a:r>
            <a:endParaRPr sz="3200">
              <a:latin typeface="Times New Roman"/>
              <a:cs typeface="Times New Roman"/>
            </a:endParaRPr>
          </a:p>
          <a:p>
            <a:pPr marL="3983990">
              <a:lnSpc>
                <a:spcPts val="3030"/>
              </a:lnSpc>
              <a:tabLst>
                <a:tab pos="4441190" algn="l"/>
              </a:tabLst>
            </a:pPr>
            <a:r>
              <a:rPr sz="3200" spc="-5" dirty="0">
                <a:solidFill>
                  <a:srgbClr val="008A87"/>
                </a:solidFill>
                <a:latin typeface="Times New Roman"/>
                <a:cs typeface="Times New Roman"/>
              </a:rPr>
              <a:t>1	</a:t>
            </a:r>
            <a:r>
              <a:rPr sz="3200" spc="-5" dirty="0">
                <a:latin typeface="Times New Roman"/>
                <a:cs typeface="Times New Roman"/>
              </a:rPr>
              <a:t>if </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 </a:t>
            </a:r>
            <a:r>
              <a:rPr sz="3200" spc="-5" dirty="0">
                <a:solidFill>
                  <a:srgbClr val="008A87"/>
                </a:solidFill>
                <a:latin typeface="Symbol"/>
                <a:cs typeface="Symbol"/>
              </a:rPr>
              <a:t></a:t>
            </a:r>
            <a:r>
              <a:rPr sz="3200" spc="-20" dirty="0">
                <a:solidFill>
                  <a:srgbClr val="008A87"/>
                </a:solidFill>
                <a:latin typeface="Times New Roman"/>
                <a:cs typeface="Times New Roman"/>
              </a:rPr>
              <a:t> </a:t>
            </a:r>
            <a:r>
              <a:rPr sz="3200" spc="-5" dirty="0">
                <a:solidFill>
                  <a:srgbClr val="008A87"/>
                </a:solidFill>
                <a:latin typeface="Times New Roman"/>
                <a:cs typeface="Times New Roman"/>
              </a:rPr>
              <a:t>E</a:t>
            </a:r>
            <a:r>
              <a:rPr sz="3200" spc="-5" dirty="0">
                <a:latin typeface="Times New Roman"/>
                <a:cs typeface="Times New Roman"/>
              </a:rPr>
              <a:t>,</a:t>
            </a:r>
            <a:endParaRPr sz="3200">
              <a:latin typeface="Times New Roman"/>
              <a:cs typeface="Times New Roman"/>
            </a:endParaRPr>
          </a:p>
        </p:txBody>
      </p:sp>
      <p:sp>
        <p:nvSpPr>
          <p:cNvPr id="5" name="object 5"/>
          <p:cNvSpPr txBox="1"/>
          <p:nvPr/>
        </p:nvSpPr>
        <p:spPr>
          <a:xfrm>
            <a:off x="4304441" y="3109460"/>
            <a:ext cx="2373630" cy="513080"/>
          </a:xfrm>
          <a:prstGeom prst="rect">
            <a:avLst/>
          </a:prstGeom>
        </p:spPr>
        <p:txBody>
          <a:bodyPr vert="horz" wrap="square" lIns="0" tIns="12065" rIns="0" bIns="0" rtlCol="0">
            <a:spAutoFit/>
          </a:bodyPr>
          <a:lstStyle/>
          <a:p>
            <a:pPr marL="12700">
              <a:lnSpc>
                <a:spcPct val="100000"/>
              </a:lnSpc>
              <a:spcBef>
                <a:spcPts val="95"/>
              </a:spcBef>
              <a:tabLst>
                <a:tab pos="469900" algn="l"/>
              </a:tabLst>
            </a:pPr>
            <a:r>
              <a:rPr sz="3200" spc="-5" dirty="0">
                <a:solidFill>
                  <a:srgbClr val="008A87"/>
                </a:solidFill>
                <a:latin typeface="Times New Roman"/>
                <a:cs typeface="Times New Roman"/>
              </a:rPr>
              <a:t>0	</a:t>
            </a:r>
            <a:r>
              <a:rPr sz="3200" spc="-5" dirty="0">
                <a:latin typeface="Times New Roman"/>
                <a:cs typeface="Times New Roman"/>
              </a:rPr>
              <a:t>if </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 </a:t>
            </a:r>
            <a:r>
              <a:rPr sz="3200" spc="-5" dirty="0">
                <a:solidFill>
                  <a:srgbClr val="008A87"/>
                </a:solidFill>
                <a:latin typeface="Symbol"/>
                <a:cs typeface="Symbol"/>
              </a:rPr>
              <a:t></a:t>
            </a:r>
            <a:r>
              <a:rPr sz="3200" spc="-70" dirty="0">
                <a:solidFill>
                  <a:srgbClr val="008A87"/>
                </a:solidFill>
                <a:latin typeface="Times New Roman"/>
                <a:cs typeface="Times New Roman"/>
              </a:rPr>
              <a:t> </a:t>
            </a:r>
            <a:r>
              <a:rPr sz="3200" spc="-5" dirty="0">
                <a:solidFill>
                  <a:srgbClr val="008A87"/>
                </a:solidFill>
                <a:latin typeface="Times New Roman"/>
                <a:cs typeface="Times New Roman"/>
              </a:rPr>
              <a:t>E</a:t>
            </a:r>
            <a:r>
              <a:rPr sz="3200" spc="-5" dirty="0">
                <a:latin typeface="Times New Roman"/>
                <a:cs typeface="Times New Roman"/>
              </a:rPr>
              <a:t>.</a:t>
            </a:r>
            <a:endParaRPr sz="3200">
              <a:latin typeface="Times New Roman"/>
              <a:cs typeface="Times New Roman"/>
            </a:endParaRPr>
          </a:p>
        </p:txBody>
      </p:sp>
      <p:sp>
        <p:nvSpPr>
          <p:cNvPr id="6" name="object 6"/>
          <p:cNvSpPr/>
          <p:nvPr/>
        </p:nvSpPr>
        <p:spPr>
          <a:xfrm>
            <a:off x="3935412" y="2676525"/>
            <a:ext cx="228600" cy="914400"/>
          </a:xfrm>
          <a:custGeom>
            <a:avLst/>
            <a:gdLst/>
            <a:ahLst/>
            <a:cxnLst/>
            <a:rect l="l" t="t" r="r" b="b"/>
            <a:pathLst>
              <a:path w="228600" h="914400">
                <a:moveTo>
                  <a:pt x="228600" y="914400"/>
                </a:moveTo>
                <a:lnTo>
                  <a:pt x="184106" y="908412"/>
                </a:lnTo>
                <a:lnTo>
                  <a:pt x="147775" y="892082"/>
                </a:lnTo>
                <a:lnTo>
                  <a:pt x="123281" y="867862"/>
                </a:lnTo>
                <a:lnTo>
                  <a:pt x="114300" y="838200"/>
                </a:lnTo>
                <a:lnTo>
                  <a:pt x="114300" y="533400"/>
                </a:lnTo>
                <a:lnTo>
                  <a:pt x="105318" y="503737"/>
                </a:lnTo>
                <a:lnTo>
                  <a:pt x="80824" y="479517"/>
                </a:lnTo>
                <a:lnTo>
                  <a:pt x="44493" y="463187"/>
                </a:lnTo>
                <a:lnTo>
                  <a:pt x="0" y="457200"/>
                </a:lnTo>
                <a:lnTo>
                  <a:pt x="44493" y="451212"/>
                </a:lnTo>
                <a:lnTo>
                  <a:pt x="80824" y="434882"/>
                </a:lnTo>
                <a:lnTo>
                  <a:pt x="105318" y="410662"/>
                </a:lnTo>
                <a:lnTo>
                  <a:pt x="114300" y="381000"/>
                </a:lnTo>
                <a:lnTo>
                  <a:pt x="114300" y="76200"/>
                </a:lnTo>
                <a:lnTo>
                  <a:pt x="123281" y="46537"/>
                </a:lnTo>
                <a:lnTo>
                  <a:pt x="147775" y="22317"/>
                </a:lnTo>
                <a:lnTo>
                  <a:pt x="184106" y="5987"/>
                </a:lnTo>
                <a:lnTo>
                  <a:pt x="228600" y="0"/>
                </a:lnTo>
              </a:path>
            </a:pathLst>
          </a:custGeom>
          <a:ln w="19050">
            <a:solidFill>
              <a:srgbClr val="000000"/>
            </a:solidFill>
          </a:ln>
        </p:spPr>
        <p:txBody>
          <a:bodyPr wrap="square" lIns="0" tIns="0" rIns="0" bIns="0" rtlCol="0"/>
          <a:lstStyle/>
          <a:p>
            <a:endParaRPr/>
          </a:p>
        </p:txBody>
      </p:sp>
      <p:sp>
        <p:nvSpPr>
          <p:cNvPr id="9" name="object 9"/>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L16.3</a:t>
            </a:r>
            <a:endParaRPr sz="1400">
              <a:latin typeface="Times New Roman"/>
              <a:cs typeface="Times New Roman"/>
            </a:endParaRPr>
          </a:p>
        </p:txBody>
      </p:sp>
      <p:sp>
        <p:nvSpPr>
          <p:cNvPr id="10" name="Slide Number Placeholder 9"/>
          <p:cNvSpPr>
            <a:spLocks noGrp="1"/>
          </p:cNvSpPr>
          <p:nvPr>
            <p:ph type="sldNum" sz="quarter" idx="15"/>
          </p:nvPr>
        </p:nvSpPr>
        <p:spPr/>
        <p:txBody>
          <a:bodyPr/>
          <a:lstStyle/>
          <a:p>
            <a:fld id="{053A9B76-793E-4B03-B0E0-2F9798CF6A64}" type="slidenum">
              <a:rPr lang="en-US" smtClean="0"/>
              <a:t>15</a:t>
            </a:fld>
            <a:endParaRPr lang="en-US"/>
          </a:p>
        </p:txBody>
      </p:sp>
    </p:spTree>
    <p:extLst>
      <p:ext uri="{BB962C8B-B14F-4D97-AF65-F5344CB8AC3E}">
        <p14:creationId xmlns:p14="http://schemas.microsoft.com/office/powerpoint/2010/main" val="369043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21589"/>
            <a:ext cx="4338320" cy="1231900"/>
          </a:xfrm>
          <a:prstGeom prst="rect">
            <a:avLst/>
          </a:prstGeom>
        </p:spPr>
        <p:txBody>
          <a:bodyPr vert="horz" wrap="square" lIns="0" tIns="146050" rIns="0" bIns="0" rtlCol="0">
            <a:spAutoFit/>
          </a:bodyPr>
          <a:lstStyle/>
          <a:p>
            <a:pPr marL="12700" marR="5080">
              <a:lnSpc>
                <a:spcPct val="80000"/>
              </a:lnSpc>
              <a:spcBef>
                <a:spcPts val="1150"/>
              </a:spcBef>
            </a:pPr>
            <a:r>
              <a:rPr spc="-5" dirty="0"/>
              <a:t>Adja</a:t>
            </a:r>
            <a:r>
              <a:rPr spc="-10" dirty="0"/>
              <a:t>ce</a:t>
            </a:r>
            <a:r>
              <a:rPr spc="-5" dirty="0"/>
              <a:t>n</a:t>
            </a:r>
            <a:r>
              <a:rPr spc="-10" dirty="0"/>
              <a:t>c</a:t>
            </a:r>
            <a:r>
              <a:rPr spc="-5" dirty="0"/>
              <a:t>y-ma</a:t>
            </a:r>
            <a:r>
              <a:rPr spc="-10" dirty="0"/>
              <a:t>tr</a:t>
            </a:r>
            <a:r>
              <a:rPr spc="-5" dirty="0"/>
              <a:t>ix  representation</a:t>
            </a:r>
          </a:p>
        </p:txBody>
      </p:sp>
      <p:sp>
        <p:nvSpPr>
          <p:cNvPr id="3" name="object 3"/>
          <p:cNvSpPr txBox="1"/>
          <p:nvPr/>
        </p:nvSpPr>
        <p:spPr>
          <a:xfrm>
            <a:off x="2478409" y="2862930"/>
            <a:ext cx="13017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A87"/>
                </a:solidFill>
                <a:latin typeface="Times New Roman"/>
                <a:cs typeface="Times New Roman"/>
              </a:rPr>
              <a:t>A</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a:t>
            </a:r>
            <a:endParaRPr sz="3200">
              <a:latin typeface="Times New Roman"/>
              <a:cs typeface="Times New Roman"/>
            </a:endParaRPr>
          </a:p>
        </p:txBody>
      </p:sp>
      <p:sp>
        <p:nvSpPr>
          <p:cNvPr id="4" name="object 4"/>
          <p:cNvSpPr txBox="1"/>
          <p:nvPr/>
        </p:nvSpPr>
        <p:spPr>
          <a:xfrm>
            <a:off x="332740" y="1351661"/>
            <a:ext cx="8378825" cy="1783080"/>
          </a:xfrm>
          <a:prstGeom prst="rect">
            <a:avLst/>
          </a:prstGeom>
        </p:spPr>
        <p:txBody>
          <a:bodyPr vert="horz" wrap="square" lIns="0" tIns="67310" rIns="0" bIns="0" rtlCol="0">
            <a:spAutoFit/>
          </a:bodyPr>
          <a:lstStyle/>
          <a:p>
            <a:pPr marL="12700" marR="5080">
              <a:lnSpc>
                <a:spcPts val="3460"/>
              </a:lnSpc>
              <a:spcBef>
                <a:spcPts val="530"/>
              </a:spcBef>
            </a:pPr>
            <a:r>
              <a:rPr sz="3200" spc="-5" dirty="0">
                <a:latin typeface="Times New Roman"/>
                <a:cs typeface="Times New Roman"/>
              </a:rPr>
              <a:t>The </a:t>
            </a:r>
            <a:r>
              <a:rPr sz="3200" b="1" i="1" spc="-5" dirty="0">
                <a:solidFill>
                  <a:srgbClr val="CC0000"/>
                </a:solidFill>
                <a:latin typeface="Times New Roman"/>
                <a:cs typeface="Times New Roman"/>
              </a:rPr>
              <a:t>adjacency matrix </a:t>
            </a:r>
            <a:r>
              <a:rPr sz="3200" spc="-5" dirty="0">
                <a:latin typeface="Times New Roman"/>
                <a:cs typeface="Times New Roman"/>
              </a:rPr>
              <a:t>of a graph </a:t>
            </a:r>
            <a:r>
              <a:rPr sz="3200" i="1" spc="-5" dirty="0">
                <a:solidFill>
                  <a:srgbClr val="008A87"/>
                </a:solidFill>
                <a:latin typeface="Times New Roman"/>
                <a:cs typeface="Times New Roman"/>
              </a:rPr>
              <a:t>G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spc="-5" dirty="0">
                <a:solidFill>
                  <a:srgbClr val="008A87"/>
                </a:solidFill>
                <a:latin typeface="Times New Roman"/>
                <a:cs typeface="Times New Roman"/>
              </a:rPr>
              <a:t>)</a:t>
            </a:r>
            <a:r>
              <a:rPr sz="3200" spc="-5" dirty="0">
                <a:latin typeface="Times New Roman"/>
                <a:cs typeface="Times New Roman"/>
              </a:rPr>
              <a:t>, where  </a:t>
            </a:r>
            <a:r>
              <a:rPr sz="3200" i="1" spc="-5" dirty="0">
                <a:solidFill>
                  <a:srgbClr val="008A87"/>
                </a:solidFill>
                <a:latin typeface="Times New Roman"/>
                <a:cs typeface="Times New Roman"/>
              </a:rPr>
              <a:t>V </a:t>
            </a:r>
            <a:r>
              <a:rPr sz="3200" spc="-5" dirty="0">
                <a:solidFill>
                  <a:srgbClr val="008A87"/>
                </a:solidFill>
                <a:latin typeface="Times New Roman"/>
                <a:cs typeface="Times New Roman"/>
              </a:rPr>
              <a:t>= {1, 2,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a:t>
            </a:r>
            <a:r>
              <a:rPr sz="3200" spc="-5" dirty="0">
                <a:latin typeface="Times New Roman"/>
                <a:cs typeface="Times New Roman"/>
              </a:rPr>
              <a:t>, is the matrix </a:t>
            </a:r>
            <a:r>
              <a:rPr sz="3200" i="1" spc="-5" dirty="0">
                <a:solidFill>
                  <a:srgbClr val="008A87"/>
                </a:solidFill>
                <a:latin typeface="Times New Roman"/>
                <a:cs typeface="Times New Roman"/>
              </a:rPr>
              <a:t>A</a:t>
            </a:r>
            <a:r>
              <a:rPr sz="3200" spc="-5" dirty="0">
                <a:solidFill>
                  <a:srgbClr val="008A87"/>
                </a:solidFill>
                <a:latin typeface="Times New Roman"/>
                <a:cs typeface="Times New Roman"/>
              </a:rPr>
              <a:t>[1 .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 1 . . </a:t>
            </a:r>
            <a:r>
              <a:rPr sz="3200" i="1" spc="-5" dirty="0">
                <a:solidFill>
                  <a:srgbClr val="008A87"/>
                </a:solidFill>
                <a:latin typeface="Times New Roman"/>
                <a:cs typeface="Times New Roman"/>
              </a:rPr>
              <a:t>n</a:t>
            </a:r>
            <a:r>
              <a:rPr sz="3200" spc="-5" dirty="0">
                <a:solidFill>
                  <a:srgbClr val="008A87"/>
                </a:solidFill>
                <a:latin typeface="Times New Roman"/>
                <a:cs typeface="Times New Roman"/>
              </a:rPr>
              <a:t>]  </a:t>
            </a:r>
            <a:r>
              <a:rPr sz="3200" spc="-5" dirty="0">
                <a:latin typeface="Times New Roman"/>
                <a:cs typeface="Times New Roman"/>
              </a:rPr>
              <a:t>given</a:t>
            </a:r>
            <a:r>
              <a:rPr sz="3200" spc="-10" dirty="0">
                <a:latin typeface="Times New Roman"/>
                <a:cs typeface="Times New Roman"/>
              </a:rPr>
              <a:t> </a:t>
            </a:r>
            <a:r>
              <a:rPr sz="3200" spc="-5" dirty="0">
                <a:latin typeface="Times New Roman"/>
                <a:cs typeface="Times New Roman"/>
              </a:rPr>
              <a:t>by</a:t>
            </a:r>
            <a:endParaRPr sz="3200">
              <a:latin typeface="Times New Roman"/>
              <a:cs typeface="Times New Roman"/>
            </a:endParaRPr>
          </a:p>
          <a:p>
            <a:pPr marL="3983990">
              <a:lnSpc>
                <a:spcPts val="3030"/>
              </a:lnSpc>
              <a:tabLst>
                <a:tab pos="4441190" algn="l"/>
              </a:tabLst>
            </a:pPr>
            <a:r>
              <a:rPr sz="3200" spc="-5" dirty="0">
                <a:solidFill>
                  <a:srgbClr val="008A87"/>
                </a:solidFill>
                <a:latin typeface="Times New Roman"/>
                <a:cs typeface="Times New Roman"/>
              </a:rPr>
              <a:t>1	</a:t>
            </a:r>
            <a:r>
              <a:rPr sz="3200" spc="-5" dirty="0">
                <a:latin typeface="Times New Roman"/>
                <a:cs typeface="Times New Roman"/>
              </a:rPr>
              <a:t>if </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 </a:t>
            </a:r>
            <a:r>
              <a:rPr sz="3200" spc="-5" dirty="0">
                <a:solidFill>
                  <a:srgbClr val="008A87"/>
                </a:solidFill>
                <a:latin typeface="Symbol"/>
                <a:cs typeface="Symbol"/>
              </a:rPr>
              <a:t></a:t>
            </a:r>
            <a:r>
              <a:rPr sz="3200" spc="-20" dirty="0">
                <a:solidFill>
                  <a:srgbClr val="008A87"/>
                </a:solidFill>
                <a:latin typeface="Times New Roman"/>
                <a:cs typeface="Times New Roman"/>
              </a:rPr>
              <a:t> </a:t>
            </a:r>
            <a:r>
              <a:rPr sz="3200" spc="-5" dirty="0">
                <a:solidFill>
                  <a:srgbClr val="008A87"/>
                </a:solidFill>
                <a:latin typeface="Times New Roman"/>
                <a:cs typeface="Times New Roman"/>
              </a:rPr>
              <a:t>E</a:t>
            </a:r>
            <a:r>
              <a:rPr sz="3200" spc="-5" dirty="0">
                <a:latin typeface="Times New Roman"/>
                <a:cs typeface="Times New Roman"/>
              </a:rPr>
              <a:t>,</a:t>
            </a:r>
            <a:endParaRPr sz="3200">
              <a:latin typeface="Times New Roman"/>
              <a:cs typeface="Times New Roman"/>
            </a:endParaRPr>
          </a:p>
        </p:txBody>
      </p:sp>
      <p:sp>
        <p:nvSpPr>
          <p:cNvPr id="5" name="object 5"/>
          <p:cNvSpPr txBox="1"/>
          <p:nvPr/>
        </p:nvSpPr>
        <p:spPr>
          <a:xfrm>
            <a:off x="4304441" y="3109460"/>
            <a:ext cx="2373630" cy="513080"/>
          </a:xfrm>
          <a:prstGeom prst="rect">
            <a:avLst/>
          </a:prstGeom>
        </p:spPr>
        <p:txBody>
          <a:bodyPr vert="horz" wrap="square" lIns="0" tIns="12065" rIns="0" bIns="0" rtlCol="0">
            <a:spAutoFit/>
          </a:bodyPr>
          <a:lstStyle/>
          <a:p>
            <a:pPr marL="12700">
              <a:lnSpc>
                <a:spcPct val="100000"/>
              </a:lnSpc>
              <a:spcBef>
                <a:spcPts val="95"/>
              </a:spcBef>
              <a:tabLst>
                <a:tab pos="469900" algn="l"/>
              </a:tabLst>
            </a:pPr>
            <a:r>
              <a:rPr sz="3200" spc="-5" dirty="0">
                <a:solidFill>
                  <a:srgbClr val="008A87"/>
                </a:solidFill>
                <a:latin typeface="Times New Roman"/>
                <a:cs typeface="Times New Roman"/>
              </a:rPr>
              <a:t>0	</a:t>
            </a:r>
            <a:r>
              <a:rPr sz="3200" spc="-5" dirty="0">
                <a:latin typeface="Times New Roman"/>
                <a:cs typeface="Times New Roman"/>
              </a:rPr>
              <a:t>if </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i</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j</a:t>
            </a:r>
            <a:r>
              <a:rPr sz="3200" spc="-5" dirty="0">
                <a:solidFill>
                  <a:srgbClr val="008A87"/>
                </a:solidFill>
                <a:latin typeface="Times New Roman"/>
                <a:cs typeface="Times New Roman"/>
              </a:rPr>
              <a:t>) </a:t>
            </a:r>
            <a:r>
              <a:rPr sz="3200" spc="-5" dirty="0">
                <a:solidFill>
                  <a:srgbClr val="008A87"/>
                </a:solidFill>
                <a:latin typeface="Symbol"/>
                <a:cs typeface="Symbol"/>
              </a:rPr>
              <a:t></a:t>
            </a:r>
            <a:r>
              <a:rPr sz="3200" spc="-70" dirty="0">
                <a:solidFill>
                  <a:srgbClr val="008A87"/>
                </a:solidFill>
                <a:latin typeface="Times New Roman"/>
                <a:cs typeface="Times New Roman"/>
              </a:rPr>
              <a:t> </a:t>
            </a:r>
            <a:r>
              <a:rPr sz="3200" spc="-5" dirty="0">
                <a:solidFill>
                  <a:srgbClr val="008A87"/>
                </a:solidFill>
                <a:latin typeface="Times New Roman"/>
                <a:cs typeface="Times New Roman"/>
              </a:rPr>
              <a:t>E</a:t>
            </a:r>
            <a:r>
              <a:rPr sz="3200" spc="-5" dirty="0">
                <a:latin typeface="Times New Roman"/>
                <a:cs typeface="Times New Roman"/>
              </a:rPr>
              <a:t>.</a:t>
            </a:r>
            <a:endParaRPr sz="3200">
              <a:latin typeface="Times New Roman"/>
              <a:cs typeface="Times New Roman"/>
            </a:endParaRPr>
          </a:p>
        </p:txBody>
      </p:sp>
      <p:sp>
        <p:nvSpPr>
          <p:cNvPr id="6" name="object 6"/>
          <p:cNvSpPr/>
          <p:nvPr/>
        </p:nvSpPr>
        <p:spPr>
          <a:xfrm>
            <a:off x="3935412" y="2676525"/>
            <a:ext cx="228600" cy="914400"/>
          </a:xfrm>
          <a:custGeom>
            <a:avLst/>
            <a:gdLst/>
            <a:ahLst/>
            <a:cxnLst/>
            <a:rect l="l" t="t" r="r" b="b"/>
            <a:pathLst>
              <a:path w="228600" h="914400">
                <a:moveTo>
                  <a:pt x="228600" y="914400"/>
                </a:moveTo>
                <a:lnTo>
                  <a:pt x="184106" y="908412"/>
                </a:lnTo>
                <a:lnTo>
                  <a:pt x="147775" y="892082"/>
                </a:lnTo>
                <a:lnTo>
                  <a:pt x="123281" y="867862"/>
                </a:lnTo>
                <a:lnTo>
                  <a:pt x="114300" y="838200"/>
                </a:lnTo>
                <a:lnTo>
                  <a:pt x="114300" y="533400"/>
                </a:lnTo>
                <a:lnTo>
                  <a:pt x="105318" y="503737"/>
                </a:lnTo>
                <a:lnTo>
                  <a:pt x="80824" y="479517"/>
                </a:lnTo>
                <a:lnTo>
                  <a:pt x="44493" y="463187"/>
                </a:lnTo>
                <a:lnTo>
                  <a:pt x="0" y="457200"/>
                </a:lnTo>
                <a:lnTo>
                  <a:pt x="44493" y="451212"/>
                </a:lnTo>
                <a:lnTo>
                  <a:pt x="80824" y="434882"/>
                </a:lnTo>
                <a:lnTo>
                  <a:pt x="105318" y="410662"/>
                </a:lnTo>
                <a:lnTo>
                  <a:pt x="114300" y="381000"/>
                </a:lnTo>
                <a:lnTo>
                  <a:pt x="114300" y="76200"/>
                </a:lnTo>
                <a:lnTo>
                  <a:pt x="123281" y="46537"/>
                </a:lnTo>
                <a:lnTo>
                  <a:pt x="147775" y="22317"/>
                </a:lnTo>
                <a:lnTo>
                  <a:pt x="184106" y="5987"/>
                </a:lnTo>
                <a:lnTo>
                  <a:pt x="228600" y="0"/>
                </a:lnTo>
              </a:path>
            </a:pathLst>
          </a:custGeom>
          <a:ln w="19050">
            <a:solidFill>
              <a:srgbClr val="000000"/>
            </a:solidFill>
          </a:ln>
        </p:spPr>
        <p:txBody>
          <a:bodyPr wrap="square" lIns="0" tIns="0" rIns="0" bIns="0" rtlCol="0"/>
          <a:lstStyle/>
          <a:p>
            <a:endParaRPr/>
          </a:p>
        </p:txBody>
      </p:sp>
      <p:grpSp>
        <p:nvGrpSpPr>
          <p:cNvPr id="7" name="object 7"/>
          <p:cNvGrpSpPr/>
          <p:nvPr/>
        </p:nvGrpSpPr>
        <p:grpSpPr>
          <a:xfrm>
            <a:off x="528637" y="4279391"/>
            <a:ext cx="796290" cy="662940"/>
            <a:chOff x="528637" y="4279391"/>
            <a:chExt cx="796290" cy="662940"/>
          </a:xfrm>
        </p:grpSpPr>
        <p:sp>
          <p:nvSpPr>
            <p:cNvPr id="8" name="object 8"/>
            <p:cNvSpPr/>
            <p:nvPr/>
          </p:nvSpPr>
          <p:spPr>
            <a:xfrm>
              <a:off x="604265" y="4398263"/>
              <a:ext cx="544068" cy="54406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30352" y="4279391"/>
              <a:ext cx="794004" cy="61112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33400" y="4327524"/>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1" name="object 11"/>
            <p:cNvSpPr/>
            <p:nvPr/>
          </p:nvSpPr>
          <p:spPr>
            <a:xfrm>
              <a:off x="533400" y="4327524"/>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grpSp>
      <p:grpSp>
        <p:nvGrpSpPr>
          <p:cNvPr id="12" name="object 12"/>
          <p:cNvGrpSpPr/>
          <p:nvPr/>
        </p:nvGrpSpPr>
        <p:grpSpPr>
          <a:xfrm>
            <a:off x="989012" y="4279391"/>
            <a:ext cx="1478915" cy="1729739"/>
            <a:chOff x="989012" y="4279391"/>
            <a:chExt cx="1478915" cy="1729739"/>
          </a:xfrm>
        </p:grpSpPr>
        <p:sp>
          <p:nvSpPr>
            <p:cNvPr id="13" name="object 13"/>
            <p:cNvSpPr/>
            <p:nvPr/>
          </p:nvSpPr>
          <p:spPr>
            <a:xfrm>
              <a:off x="1747266" y="4398263"/>
              <a:ext cx="544067" cy="54406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673351" y="4279391"/>
              <a:ext cx="794004" cy="6111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676400" y="4327524"/>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6" name="object 16"/>
            <p:cNvSpPr/>
            <p:nvPr/>
          </p:nvSpPr>
          <p:spPr>
            <a:xfrm>
              <a:off x="1676400" y="4327524"/>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1123950" y="4594224"/>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18" name="object 18"/>
            <p:cNvSpPr/>
            <p:nvPr/>
          </p:nvSpPr>
          <p:spPr>
            <a:xfrm>
              <a:off x="1066800" y="4551362"/>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sp>
          <p:nvSpPr>
            <p:cNvPr id="19" name="object 19"/>
            <p:cNvSpPr/>
            <p:nvPr/>
          </p:nvSpPr>
          <p:spPr>
            <a:xfrm>
              <a:off x="1747266" y="5465063"/>
              <a:ext cx="544067" cy="54406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1673351" y="5346191"/>
              <a:ext cx="794004" cy="611123"/>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1676400" y="5394324"/>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22" name="object 22"/>
            <p:cNvSpPr/>
            <p:nvPr/>
          </p:nvSpPr>
          <p:spPr>
            <a:xfrm>
              <a:off x="1676400" y="5394324"/>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23" name="object 23"/>
            <p:cNvSpPr/>
            <p:nvPr/>
          </p:nvSpPr>
          <p:spPr>
            <a:xfrm>
              <a:off x="1031481" y="4783137"/>
              <a:ext cx="723265" cy="650875"/>
            </a:xfrm>
            <a:custGeom>
              <a:avLst/>
              <a:gdLst/>
              <a:ahLst/>
              <a:cxnLst/>
              <a:rect l="l" t="t" r="r" b="b"/>
              <a:pathLst>
                <a:path w="723264" h="650875">
                  <a:moveTo>
                    <a:pt x="722706" y="0"/>
                  </a:moveTo>
                  <a:lnTo>
                    <a:pt x="0" y="650735"/>
                  </a:lnTo>
                </a:path>
              </a:pathLst>
            </a:custGeom>
            <a:ln w="28575">
              <a:solidFill>
                <a:srgbClr val="000000"/>
              </a:solidFill>
            </a:ln>
          </p:spPr>
          <p:txBody>
            <a:bodyPr wrap="square" lIns="0" tIns="0" rIns="0" bIns="0" rtlCol="0"/>
            <a:lstStyle/>
            <a:p>
              <a:endParaRPr/>
            </a:p>
          </p:txBody>
        </p:sp>
        <p:sp>
          <p:nvSpPr>
            <p:cNvPr id="24" name="object 24"/>
            <p:cNvSpPr/>
            <p:nvPr/>
          </p:nvSpPr>
          <p:spPr>
            <a:xfrm>
              <a:off x="989012" y="5382894"/>
              <a:ext cx="92710" cy="89535"/>
            </a:xfrm>
            <a:custGeom>
              <a:avLst/>
              <a:gdLst/>
              <a:ahLst/>
              <a:cxnLst/>
              <a:rect l="l" t="t" r="r" b="b"/>
              <a:pathLst>
                <a:path w="92709" h="89535">
                  <a:moveTo>
                    <a:pt x="35026" y="0"/>
                  </a:moveTo>
                  <a:lnTo>
                    <a:pt x="0" y="89217"/>
                  </a:lnTo>
                  <a:lnTo>
                    <a:pt x="92379" y="63703"/>
                  </a:lnTo>
                  <a:lnTo>
                    <a:pt x="42468" y="50977"/>
                  </a:lnTo>
                  <a:lnTo>
                    <a:pt x="35026" y="0"/>
                  </a:lnTo>
                  <a:close/>
                </a:path>
              </a:pathLst>
            </a:custGeom>
            <a:solidFill>
              <a:srgbClr val="000000"/>
            </a:solidFill>
          </p:spPr>
          <p:txBody>
            <a:bodyPr wrap="square" lIns="0" tIns="0" rIns="0" bIns="0" rtlCol="0"/>
            <a:lstStyle/>
            <a:p>
              <a:endParaRPr/>
            </a:p>
          </p:txBody>
        </p:sp>
        <p:sp>
          <p:nvSpPr>
            <p:cNvPr id="25" name="object 25"/>
            <p:cNvSpPr/>
            <p:nvPr/>
          </p:nvSpPr>
          <p:spPr>
            <a:xfrm>
              <a:off x="1123950" y="5661024"/>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26" name="object 26"/>
            <p:cNvSpPr/>
            <p:nvPr/>
          </p:nvSpPr>
          <p:spPr>
            <a:xfrm>
              <a:off x="1066800" y="5618159"/>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grpSp>
      <p:grpSp>
        <p:nvGrpSpPr>
          <p:cNvPr id="27" name="object 27"/>
          <p:cNvGrpSpPr/>
          <p:nvPr/>
        </p:nvGrpSpPr>
        <p:grpSpPr>
          <a:xfrm>
            <a:off x="528637" y="5346191"/>
            <a:ext cx="796290" cy="662940"/>
            <a:chOff x="528637" y="5346191"/>
            <a:chExt cx="796290" cy="662940"/>
          </a:xfrm>
        </p:grpSpPr>
        <p:sp>
          <p:nvSpPr>
            <p:cNvPr id="28" name="object 28"/>
            <p:cNvSpPr/>
            <p:nvPr/>
          </p:nvSpPr>
          <p:spPr>
            <a:xfrm>
              <a:off x="604265" y="5465063"/>
              <a:ext cx="544068" cy="544068"/>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530352" y="5346191"/>
              <a:ext cx="794004" cy="611123"/>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533400" y="5394324"/>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31" name="object 31"/>
            <p:cNvSpPr/>
            <p:nvPr/>
          </p:nvSpPr>
          <p:spPr>
            <a:xfrm>
              <a:off x="533400" y="5394324"/>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grpSp>
      <p:grpSp>
        <p:nvGrpSpPr>
          <p:cNvPr id="32" name="object 32"/>
          <p:cNvGrpSpPr/>
          <p:nvPr/>
        </p:nvGrpSpPr>
        <p:grpSpPr>
          <a:xfrm>
            <a:off x="757237" y="4860925"/>
            <a:ext cx="85725" cy="533400"/>
            <a:chOff x="757237" y="4860925"/>
            <a:chExt cx="85725" cy="533400"/>
          </a:xfrm>
        </p:grpSpPr>
        <p:sp>
          <p:nvSpPr>
            <p:cNvPr id="33" name="object 33"/>
            <p:cNvSpPr/>
            <p:nvPr/>
          </p:nvSpPr>
          <p:spPr>
            <a:xfrm>
              <a:off x="800100" y="4860925"/>
              <a:ext cx="0" cy="476250"/>
            </a:xfrm>
            <a:custGeom>
              <a:avLst/>
              <a:gdLst/>
              <a:ahLst/>
              <a:cxnLst/>
              <a:rect l="l" t="t" r="r" b="b"/>
              <a:pathLst>
                <a:path h="476250">
                  <a:moveTo>
                    <a:pt x="0" y="0"/>
                  </a:moveTo>
                  <a:lnTo>
                    <a:pt x="0" y="476250"/>
                  </a:lnTo>
                </a:path>
              </a:pathLst>
            </a:custGeom>
            <a:ln w="28575">
              <a:solidFill>
                <a:srgbClr val="000000"/>
              </a:solidFill>
            </a:ln>
          </p:spPr>
          <p:txBody>
            <a:bodyPr wrap="square" lIns="0" tIns="0" rIns="0" bIns="0" rtlCol="0"/>
            <a:lstStyle/>
            <a:p>
              <a:endParaRPr/>
            </a:p>
          </p:txBody>
        </p:sp>
        <p:sp>
          <p:nvSpPr>
            <p:cNvPr id="34" name="object 34"/>
            <p:cNvSpPr/>
            <p:nvPr/>
          </p:nvSpPr>
          <p:spPr>
            <a:xfrm>
              <a:off x="757237" y="5308600"/>
              <a:ext cx="85725" cy="85725"/>
            </a:xfrm>
            <a:custGeom>
              <a:avLst/>
              <a:gdLst/>
              <a:ahLst/>
              <a:cxnLst/>
              <a:rect l="l" t="t" r="r" b="b"/>
              <a:pathLst>
                <a:path w="85725" h="85725">
                  <a:moveTo>
                    <a:pt x="85725" y="0"/>
                  </a:moveTo>
                  <a:lnTo>
                    <a:pt x="42862" y="28575"/>
                  </a:lnTo>
                  <a:lnTo>
                    <a:pt x="0" y="0"/>
                  </a:lnTo>
                  <a:lnTo>
                    <a:pt x="42862" y="85725"/>
                  </a:lnTo>
                  <a:lnTo>
                    <a:pt x="85725" y="0"/>
                  </a:lnTo>
                  <a:close/>
                </a:path>
              </a:pathLst>
            </a:custGeom>
            <a:solidFill>
              <a:srgbClr val="000000"/>
            </a:solidFill>
          </p:spPr>
          <p:txBody>
            <a:bodyPr wrap="square" lIns="0" tIns="0" rIns="0" bIns="0" rtlCol="0"/>
            <a:lstStyle/>
            <a:p>
              <a:endParaRPr/>
            </a:p>
          </p:txBody>
        </p:sp>
      </p:grpSp>
      <p:graphicFrame>
        <p:nvGraphicFramePr>
          <p:cNvPr id="35" name="object 35"/>
          <p:cNvGraphicFramePr>
            <a:graphicFrameLocks noGrp="1"/>
          </p:cNvGraphicFramePr>
          <p:nvPr/>
        </p:nvGraphicFramePr>
        <p:xfrm>
          <a:off x="666750" y="3881909"/>
          <a:ext cx="4890770" cy="2504600"/>
        </p:xfrm>
        <a:graphic>
          <a:graphicData uri="http://schemas.openxmlformats.org/drawingml/2006/table">
            <a:tbl>
              <a:tblPr firstRow="1" bandRow="1">
                <a:tableStyleId>{2D5ABB26-0587-4C30-8999-92F81FD0307C}</a:tableStyleId>
              </a:tblPr>
              <a:tblGrid>
                <a:gridCol w="704850">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9750">
                  <a:extLst>
                    <a:ext uri="{9D8B030D-6E8A-4147-A177-3AD203B41FA5}">
                      <a16:colId xmlns:a16="http://schemas.microsoft.com/office/drawing/2014/main" val="20005"/>
                    </a:ext>
                  </a:extLst>
                </a:gridCol>
                <a:gridCol w="452120">
                  <a:extLst>
                    <a:ext uri="{9D8B030D-6E8A-4147-A177-3AD203B41FA5}">
                      <a16:colId xmlns:a16="http://schemas.microsoft.com/office/drawing/2014/main" val="20006"/>
                    </a:ext>
                  </a:extLst>
                </a:gridCol>
              </a:tblGrid>
              <a:tr h="523402">
                <a:tc gridSpan="3">
                  <a:txBody>
                    <a:bodyPr/>
                    <a:lstStyle/>
                    <a:p>
                      <a:pPr marR="172720" algn="r">
                        <a:lnSpc>
                          <a:spcPts val="3490"/>
                        </a:lnSpc>
                      </a:pPr>
                      <a:r>
                        <a:rPr sz="3200" i="1" dirty="0">
                          <a:solidFill>
                            <a:srgbClr val="008A87"/>
                          </a:solidFill>
                          <a:latin typeface="Times New Roman"/>
                          <a:cs typeface="Times New Roman"/>
                        </a:rPr>
                        <a:t>A</a:t>
                      </a:r>
                      <a:endParaRPr sz="3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73355" algn="r">
                        <a:lnSpc>
                          <a:spcPts val="3490"/>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L="154940">
                        <a:lnSpc>
                          <a:spcPts val="3490"/>
                        </a:lnSpc>
                      </a:pPr>
                      <a:r>
                        <a:rPr sz="3200" dirty="0">
                          <a:solidFill>
                            <a:srgbClr val="008A87"/>
                          </a:solidFill>
                          <a:latin typeface="Times New Roman"/>
                          <a:cs typeface="Times New Roman"/>
                        </a:rPr>
                        <a:t>2</a:t>
                      </a:r>
                      <a:endParaRPr sz="3200">
                        <a:latin typeface="Times New Roman"/>
                        <a:cs typeface="Times New Roman"/>
                      </a:endParaRPr>
                    </a:p>
                  </a:txBody>
                  <a:tcPr marL="0" marR="0" marT="0" marB="0"/>
                </a:tc>
                <a:tc>
                  <a:txBody>
                    <a:bodyPr/>
                    <a:lstStyle/>
                    <a:p>
                      <a:pPr marL="154940">
                        <a:lnSpc>
                          <a:spcPts val="3490"/>
                        </a:lnSpc>
                      </a:pPr>
                      <a:r>
                        <a:rPr sz="3200" dirty="0">
                          <a:solidFill>
                            <a:srgbClr val="008A87"/>
                          </a:solidFill>
                          <a:latin typeface="Times New Roman"/>
                          <a:cs typeface="Times New Roman"/>
                        </a:rPr>
                        <a:t>3</a:t>
                      </a:r>
                      <a:endParaRPr sz="3200">
                        <a:latin typeface="Times New Roman"/>
                        <a:cs typeface="Times New Roman"/>
                      </a:endParaRPr>
                    </a:p>
                  </a:txBody>
                  <a:tcPr marL="0" marR="0" marT="0" marB="0"/>
                </a:tc>
                <a:tc>
                  <a:txBody>
                    <a:bodyPr/>
                    <a:lstStyle/>
                    <a:p>
                      <a:pPr marR="86360" algn="r">
                        <a:lnSpc>
                          <a:spcPts val="3490"/>
                        </a:lnSpc>
                      </a:pPr>
                      <a:r>
                        <a:rPr sz="3200" dirty="0">
                          <a:solidFill>
                            <a:srgbClr val="008A87"/>
                          </a:solidFill>
                          <a:latin typeface="Times New Roman"/>
                          <a:cs typeface="Times New Roman"/>
                        </a:rPr>
                        <a:t>4</a:t>
                      </a:r>
                      <a:endParaRPr sz="3200" dirty="0">
                        <a:latin typeface="Times New Roman"/>
                        <a:cs typeface="Times New Roman"/>
                      </a:endParaRPr>
                    </a:p>
                  </a:txBody>
                  <a:tcPr marL="0" marR="0" marT="0" marB="0"/>
                </a:tc>
                <a:extLst>
                  <a:ext uri="{0D108BD9-81ED-4DB2-BD59-A6C34878D82A}">
                    <a16:rowId xmlns:a16="http://schemas.microsoft.com/office/drawing/2014/main" val="10000"/>
                  </a:ext>
                </a:extLst>
              </a:tr>
              <a:tr h="510730">
                <a:tc>
                  <a:txBody>
                    <a:bodyPr/>
                    <a:lstStyle/>
                    <a:p>
                      <a:pPr marL="31750">
                        <a:lnSpc>
                          <a:spcPts val="3105"/>
                        </a:lnSpc>
                      </a:pPr>
                      <a:r>
                        <a:rPr sz="3200" dirty="0">
                          <a:solidFill>
                            <a:srgbClr val="008A87"/>
                          </a:solidFill>
                          <a:latin typeface="Times New Roman"/>
                          <a:cs typeface="Times New Roman"/>
                        </a:rPr>
                        <a:t>2</a:t>
                      </a:r>
                      <a:endParaRPr sz="3200" dirty="0">
                        <a:latin typeface="Times New Roman"/>
                        <a:cs typeface="Times New Roman"/>
                      </a:endParaRPr>
                    </a:p>
                  </a:txBody>
                  <a:tcPr marL="0" marR="0" marT="0" marB="0"/>
                </a:tc>
                <a:tc>
                  <a:txBody>
                    <a:bodyPr/>
                    <a:lstStyle/>
                    <a:p>
                      <a:pPr marL="469900">
                        <a:lnSpc>
                          <a:spcPts val="3105"/>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L="52069">
                        <a:lnSpc>
                          <a:spcPct val="100000"/>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R="167005" algn="r">
                        <a:lnSpc>
                          <a:spcPct val="100000"/>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61290">
                        <a:lnSpc>
                          <a:spcPct val="100000"/>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L="161290">
                        <a:lnSpc>
                          <a:spcPct val="100000"/>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R="79375" algn="r">
                        <a:lnSpc>
                          <a:spcPct val="100000"/>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482501">
                <a:tc>
                  <a:txBody>
                    <a:bodyPr/>
                    <a:lstStyle/>
                    <a:p>
                      <a:pPr>
                        <a:lnSpc>
                          <a:spcPct val="100000"/>
                        </a:lnSpc>
                      </a:pPr>
                      <a:endParaRPr sz="2800" dirty="0">
                        <a:latin typeface="Times New Roman"/>
                        <a:cs typeface="Times New Roman"/>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marL="52069">
                        <a:lnSpc>
                          <a:spcPts val="3620"/>
                        </a:lnSpc>
                      </a:pPr>
                      <a:r>
                        <a:rPr sz="3200" dirty="0">
                          <a:solidFill>
                            <a:srgbClr val="008A87"/>
                          </a:solidFill>
                          <a:latin typeface="Times New Roman"/>
                          <a:cs typeface="Times New Roman"/>
                        </a:rPr>
                        <a:t>2</a:t>
                      </a:r>
                      <a:endParaRPr sz="3200">
                        <a:latin typeface="Times New Roman"/>
                        <a:cs typeface="Times New Roman"/>
                      </a:endParaRPr>
                    </a:p>
                  </a:txBody>
                  <a:tcPr marL="0" marR="0" marT="0" marB="0"/>
                </a:tc>
                <a:tc>
                  <a:txBody>
                    <a:bodyPr/>
                    <a:lstStyle/>
                    <a:p>
                      <a:pPr marR="160655" algn="r">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68275">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68275">
                        <a:lnSpc>
                          <a:spcPts val="3615"/>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R="73025" algn="r">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486600">
                <a:tc>
                  <a:txBody>
                    <a:bodyPr/>
                    <a:lstStyle/>
                    <a:p>
                      <a:pPr marL="31750">
                        <a:lnSpc>
                          <a:spcPts val="3685"/>
                        </a:lnSpc>
                      </a:pPr>
                      <a:r>
                        <a:rPr sz="3200" dirty="0">
                          <a:solidFill>
                            <a:srgbClr val="008A87"/>
                          </a:solidFill>
                          <a:latin typeface="Times New Roman"/>
                          <a:cs typeface="Times New Roman"/>
                        </a:rPr>
                        <a:t>3</a:t>
                      </a:r>
                      <a:endParaRPr sz="3200">
                        <a:latin typeface="Times New Roman"/>
                        <a:cs typeface="Times New Roman"/>
                      </a:endParaRPr>
                    </a:p>
                  </a:txBody>
                  <a:tcPr marL="0" marR="0" marT="0" marB="0"/>
                </a:tc>
                <a:tc>
                  <a:txBody>
                    <a:bodyPr/>
                    <a:lstStyle/>
                    <a:p>
                      <a:pPr marL="469900">
                        <a:lnSpc>
                          <a:spcPts val="3685"/>
                        </a:lnSpc>
                      </a:pPr>
                      <a:r>
                        <a:rPr sz="3200" dirty="0">
                          <a:solidFill>
                            <a:srgbClr val="008A87"/>
                          </a:solidFill>
                          <a:latin typeface="Times New Roman"/>
                          <a:cs typeface="Times New Roman"/>
                        </a:rPr>
                        <a:t>4</a:t>
                      </a:r>
                      <a:endParaRPr sz="3200">
                        <a:latin typeface="Times New Roman"/>
                        <a:cs typeface="Times New Roman"/>
                      </a:endParaRPr>
                    </a:p>
                  </a:txBody>
                  <a:tcPr marL="0" marR="0" marT="0" marB="0"/>
                </a:tc>
                <a:tc>
                  <a:txBody>
                    <a:bodyPr/>
                    <a:lstStyle/>
                    <a:p>
                      <a:pPr marL="52069">
                        <a:lnSpc>
                          <a:spcPts val="3620"/>
                        </a:lnSpc>
                      </a:pPr>
                      <a:r>
                        <a:rPr sz="3200" dirty="0">
                          <a:solidFill>
                            <a:srgbClr val="008A87"/>
                          </a:solidFill>
                          <a:latin typeface="Times New Roman"/>
                          <a:cs typeface="Times New Roman"/>
                        </a:rPr>
                        <a:t>3</a:t>
                      </a:r>
                      <a:endParaRPr sz="3200">
                        <a:latin typeface="Times New Roman"/>
                        <a:cs typeface="Times New Roman"/>
                      </a:endParaRPr>
                    </a:p>
                  </a:txBody>
                  <a:tcPr marL="0" marR="0" marT="0" marB="0"/>
                </a:tc>
                <a:tc>
                  <a:txBody>
                    <a:bodyPr/>
                    <a:lstStyle/>
                    <a:p>
                      <a:pPr marR="153670" algn="r">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74625">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74625">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66675" algn="r">
                        <a:lnSpc>
                          <a:spcPts val="361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01367">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marL="52069">
                        <a:lnSpc>
                          <a:spcPts val="3590"/>
                        </a:lnSpc>
                      </a:pPr>
                      <a:r>
                        <a:rPr sz="3200" dirty="0">
                          <a:solidFill>
                            <a:srgbClr val="008A87"/>
                          </a:solidFill>
                          <a:latin typeface="Times New Roman"/>
                          <a:cs typeface="Times New Roman"/>
                        </a:rPr>
                        <a:t>4</a:t>
                      </a:r>
                      <a:endParaRPr sz="3200">
                        <a:latin typeface="Times New Roman"/>
                        <a:cs typeface="Times New Roman"/>
                      </a:endParaRPr>
                    </a:p>
                  </a:txBody>
                  <a:tcPr marL="0" marR="0" marT="0" marB="0"/>
                </a:tc>
                <a:tc>
                  <a:txBody>
                    <a:bodyPr/>
                    <a:lstStyle/>
                    <a:p>
                      <a:pPr marR="147320" algn="r">
                        <a:lnSpc>
                          <a:spcPts val="358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80975">
                        <a:lnSpc>
                          <a:spcPts val="3585"/>
                        </a:lnSpc>
                      </a:pPr>
                      <a:r>
                        <a:rPr sz="3200"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180975">
                        <a:lnSpc>
                          <a:spcPts val="3585"/>
                        </a:lnSpc>
                      </a:pPr>
                      <a:r>
                        <a:rPr sz="3200" dirty="0">
                          <a:solidFill>
                            <a:srgbClr val="008A87"/>
                          </a:solidFill>
                          <a:latin typeface="Times New Roman"/>
                          <a:cs typeface="Times New Roman"/>
                        </a:rPr>
                        <a:t>1</a:t>
                      </a:r>
                      <a:endParaRPr sz="3200">
                        <a:latin typeface="Times New Roman"/>
                        <a:cs typeface="Times New Roman"/>
                      </a:endParaRPr>
                    </a:p>
                  </a:txBody>
                  <a:tcPr marL="0" marR="0" marT="0" marB="0"/>
                </a:tc>
                <a:tc>
                  <a:txBody>
                    <a:bodyPr/>
                    <a:lstStyle/>
                    <a:p>
                      <a:pPr marR="60325" algn="r">
                        <a:lnSpc>
                          <a:spcPts val="3585"/>
                        </a:lnSpc>
                      </a:pPr>
                      <a:r>
                        <a:rPr sz="3200" dirty="0">
                          <a:solidFill>
                            <a:srgbClr val="008A87"/>
                          </a:solidFill>
                          <a:latin typeface="Times New Roman"/>
                          <a:cs typeface="Times New Roman"/>
                        </a:rPr>
                        <a:t>0</a:t>
                      </a:r>
                      <a:endParaRPr sz="32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grpSp>
        <p:nvGrpSpPr>
          <p:cNvPr id="36" name="object 36"/>
          <p:cNvGrpSpPr/>
          <p:nvPr/>
        </p:nvGrpSpPr>
        <p:grpSpPr>
          <a:xfrm>
            <a:off x="2895600" y="3948112"/>
            <a:ext cx="2667000" cy="2438400"/>
            <a:chOff x="2895600" y="3948112"/>
            <a:chExt cx="2667000" cy="2438400"/>
          </a:xfrm>
        </p:grpSpPr>
        <p:sp>
          <p:nvSpPr>
            <p:cNvPr id="37" name="object 37"/>
            <p:cNvSpPr/>
            <p:nvPr/>
          </p:nvSpPr>
          <p:spPr>
            <a:xfrm>
              <a:off x="3429000" y="3948112"/>
              <a:ext cx="0" cy="2438400"/>
            </a:xfrm>
            <a:custGeom>
              <a:avLst/>
              <a:gdLst/>
              <a:ahLst/>
              <a:cxnLst/>
              <a:rect l="l" t="t" r="r" b="b"/>
              <a:pathLst>
                <a:path h="2438400">
                  <a:moveTo>
                    <a:pt x="0" y="0"/>
                  </a:moveTo>
                  <a:lnTo>
                    <a:pt x="0" y="2438400"/>
                  </a:lnTo>
                </a:path>
              </a:pathLst>
            </a:custGeom>
            <a:ln w="19050">
              <a:solidFill>
                <a:srgbClr val="000000"/>
              </a:solidFill>
            </a:ln>
          </p:spPr>
          <p:txBody>
            <a:bodyPr wrap="square" lIns="0" tIns="0" rIns="0" bIns="0" rtlCol="0"/>
            <a:lstStyle/>
            <a:p>
              <a:endParaRPr/>
            </a:p>
          </p:txBody>
        </p:sp>
        <p:sp>
          <p:nvSpPr>
            <p:cNvPr id="38" name="object 38"/>
            <p:cNvSpPr/>
            <p:nvPr/>
          </p:nvSpPr>
          <p:spPr>
            <a:xfrm>
              <a:off x="2895600" y="4405312"/>
              <a:ext cx="2667000" cy="0"/>
            </a:xfrm>
            <a:custGeom>
              <a:avLst/>
              <a:gdLst/>
              <a:ahLst/>
              <a:cxnLst/>
              <a:rect l="l" t="t" r="r" b="b"/>
              <a:pathLst>
                <a:path w="2667000">
                  <a:moveTo>
                    <a:pt x="0" y="0"/>
                  </a:moveTo>
                  <a:lnTo>
                    <a:pt x="2667000" y="0"/>
                  </a:lnTo>
                </a:path>
              </a:pathLst>
            </a:custGeom>
            <a:ln w="19050">
              <a:solidFill>
                <a:srgbClr val="000000"/>
              </a:solidFill>
            </a:ln>
          </p:spPr>
          <p:txBody>
            <a:bodyPr wrap="square" lIns="0" tIns="0" rIns="0" bIns="0" rtlCol="0"/>
            <a:lstStyle/>
            <a:p>
              <a:endParaRPr/>
            </a:p>
          </p:txBody>
        </p:sp>
      </p:grpSp>
      <p:sp>
        <p:nvSpPr>
          <p:cNvPr id="39" name="object 39"/>
          <p:cNvSpPr txBox="1"/>
          <p:nvPr/>
        </p:nvSpPr>
        <p:spPr>
          <a:xfrm>
            <a:off x="6149340" y="4396422"/>
            <a:ext cx="2481580" cy="1389380"/>
          </a:xfrm>
          <a:prstGeom prst="rect">
            <a:avLst/>
          </a:prstGeom>
        </p:spPr>
        <p:txBody>
          <a:bodyPr vert="horz" wrap="square" lIns="0" tIns="12065" rIns="0" bIns="0" rtlCol="0">
            <a:spAutoFit/>
          </a:bodyPr>
          <a:lstStyle/>
          <a:p>
            <a:pPr marL="38100">
              <a:lnSpc>
                <a:spcPts val="3650"/>
              </a:lnSpc>
              <a:spcBef>
                <a:spcPts val="95"/>
              </a:spcBef>
            </a:pPr>
            <a:r>
              <a:rPr sz="3200" spc="-5" dirty="0">
                <a:solidFill>
                  <a:srgbClr val="008A87"/>
                </a:solidFill>
                <a:latin typeface="Symbol"/>
                <a:cs typeface="Symbol"/>
              </a:rPr>
              <a:t></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 </a:t>
            </a:r>
            <a:r>
              <a:rPr sz="3150" spc="7" baseline="25132" dirty="0">
                <a:solidFill>
                  <a:srgbClr val="008A87"/>
                </a:solidFill>
                <a:latin typeface="Times New Roman"/>
                <a:cs typeface="Times New Roman"/>
              </a:rPr>
              <a:t>2</a:t>
            </a:r>
            <a:r>
              <a:rPr sz="3200" spc="5" dirty="0">
                <a:solidFill>
                  <a:srgbClr val="008A87"/>
                </a:solidFill>
                <a:latin typeface="Times New Roman"/>
                <a:cs typeface="Times New Roman"/>
              </a:rPr>
              <a:t>)</a:t>
            </a:r>
            <a:r>
              <a:rPr sz="3200" spc="-320" dirty="0">
                <a:solidFill>
                  <a:srgbClr val="008A87"/>
                </a:solidFill>
                <a:latin typeface="Times New Roman"/>
                <a:cs typeface="Times New Roman"/>
              </a:rPr>
              <a:t> </a:t>
            </a:r>
            <a:r>
              <a:rPr sz="3200" spc="-5" dirty="0">
                <a:latin typeface="Times New Roman"/>
                <a:cs typeface="Times New Roman"/>
              </a:rPr>
              <a:t>storage</a:t>
            </a:r>
            <a:endParaRPr sz="3200">
              <a:latin typeface="Times New Roman"/>
              <a:cs typeface="Times New Roman"/>
            </a:endParaRPr>
          </a:p>
          <a:p>
            <a:pPr marL="38100">
              <a:lnSpc>
                <a:spcPts val="3450"/>
              </a:lnSpc>
            </a:pPr>
            <a:r>
              <a:rPr sz="3200" spc="-5" dirty="0">
                <a:latin typeface="Symbol"/>
                <a:cs typeface="Symbol"/>
              </a:rPr>
              <a:t></a:t>
            </a:r>
            <a:r>
              <a:rPr sz="3200" spc="-15" dirty="0">
                <a:latin typeface="Times New Roman"/>
                <a:cs typeface="Times New Roman"/>
              </a:rPr>
              <a:t> </a:t>
            </a:r>
            <a:r>
              <a:rPr sz="3200" b="1" i="1" spc="-5" dirty="0">
                <a:solidFill>
                  <a:srgbClr val="CC0000"/>
                </a:solidFill>
                <a:latin typeface="Times New Roman"/>
                <a:cs typeface="Times New Roman"/>
              </a:rPr>
              <a:t>dense</a:t>
            </a:r>
            <a:endParaRPr sz="3200">
              <a:latin typeface="Times New Roman"/>
              <a:cs typeface="Times New Roman"/>
            </a:endParaRPr>
          </a:p>
          <a:p>
            <a:pPr marL="38100">
              <a:lnSpc>
                <a:spcPts val="3640"/>
              </a:lnSpc>
            </a:pPr>
            <a:r>
              <a:rPr sz="3200" spc="-5" dirty="0">
                <a:latin typeface="Times New Roman"/>
                <a:cs typeface="Times New Roman"/>
              </a:rPr>
              <a:t>representation.</a:t>
            </a:r>
            <a:endParaRPr sz="3200">
              <a:latin typeface="Times New Roman"/>
              <a:cs typeface="Times New Roman"/>
            </a:endParaRPr>
          </a:p>
        </p:txBody>
      </p:sp>
      <p:sp>
        <p:nvSpPr>
          <p:cNvPr id="42" name="object 42"/>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L16.4</a:t>
            </a:r>
            <a:endParaRPr sz="1400">
              <a:latin typeface="Times New Roman"/>
              <a:cs typeface="Times New Roman"/>
            </a:endParaRPr>
          </a:p>
        </p:txBody>
      </p:sp>
      <p:sp>
        <p:nvSpPr>
          <p:cNvPr id="43" name="Slide Number Placeholder 42"/>
          <p:cNvSpPr>
            <a:spLocks noGrp="1"/>
          </p:cNvSpPr>
          <p:nvPr>
            <p:ph type="sldNum" sz="quarter" idx="15"/>
          </p:nvPr>
        </p:nvSpPr>
        <p:spPr/>
        <p:txBody>
          <a:bodyPr/>
          <a:lstStyle/>
          <a:p>
            <a:fld id="{053A9B76-793E-4B03-B0E0-2F9798CF6A64}" type="slidenum">
              <a:rPr lang="en-US" smtClean="0"/>
              <a:t>16</a:t>
            </a:fld>
            <a:endParaRPr lang="en-US"/>
          </a:p>
        </p:txBody>
      </p:sp>
    </p:spTree>
    <p:extLst>
      <p:ext uri="{BB962C8B-B14F-4D97-AF65-F5344CB8AC3E}">
        <p14:creationId xmlns:p14="http://schemas.microsoft.com/office/powerpoint/2010/main" val="407863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289813"/>
            <a:ext cx="7052309" cy="695960"/>
          </a:xfrm>
          <a:prstGeom prst="rect">
            <a:avLst/>
          </a:prstGeom>
        </p:spPr>
        <p:txBody>
          <a:bodyPr vert="horz" wrap="square" lIns="0" tIns="12065" rIns="0" bIns="0" rtlCol="0">
            <a:spAutoFit/>
          </a:bodyPr>
          <a:lstStyle/>
          <a:p>
            <a:pPr marL="12700">
              <a:lnSpc>
                <a:spcPct val="100000"/>
              </a:lnSpc>
              <a:spcBef>
                <a:spcPts val="95"/>
              </a:spcBef>
            </a:pPr>
            <a:r>
              <a:rPr spc="-5" dirty="0"/>
              <a:t>Adjacency-list</a:t>
            </a:r>
            <a:r>
              <a:rPr spc="-30" dirty="0"/>
              <a:t> </a:t>
            </a:r>
            <a:r>
              <a:rPr spc="-5" dirty="0"/>
              <a:t>representation</a:t>
            </a:r>
          </a:p>
        </p:txBody>
      </p:sp>
      <p:sp>
        <p:nvSpPr>
          <p:cNvPr id="3" name="object 3"/>
          <p:cNvSpPr txBox="1"/>
          <p:nvPr/>
        </p:nvSpPr>
        <p:spPr>
          <a:xfrm>
            <a:off x="383540" y="1191259"/>
            <a:ext cx="8444865" cy="950594"/>
          </a:xfrm>
          <a:prstGeom prst="rect">
            <a:avLst/>
          </a:prstGeom>
        </p:spPr>
        <p:txBody>
          <a:bodyPr vert="horz" wrap="square" lIns="0" tIns="69215" rIns="0" bIns="0" rtlCol="0">
            <a:spAutoFit/>
          </a:bodyPr>
          <a:lstStyle/>
          <a:p>
            <a:pPr marL="12700" marR="5080" indent="-635">
              <a:lnSpc>
                <a:spcPts val="3440"/>
              </a:lnSpc>
              <a:spcBef>
                <a:spcPts val="545"/>
              </a:spcBef>
            </a:pPr>
            <a:r>
              <a:rPr sz="3200" spc="-5" dirty="0">
                <a:latin typeface="Times New Roman"/>
                <a:cs typeface="Times New Roman"/>
              </a:rPr>
              <a:t>An </a:t>
            </a:r>
            <a:r>
              <a:rPr sz="3200" b="1" i="1" spc="-5" dirty="0">
                <a:solidFill>
                  <a:srgbClr val="CC0000"/>
                </a:solidFill>
                <a:latin typeface="Times New Roman"/>
                <a:cs typeface="Times New Roman"/>
              </a:rPr>
              <a:t>adjacency list </a:t>
            </a:r>
            <a:r>
              <a:rPr sz="3200" spc="-5" dirty="0">
                <a:latin typeface="Times New Roman"/>
                <a:cs typeface="Times New Roman"/>
              </a:rPr>
              <a:t>of a vertex </a:t>
            </a:r>
            <a:r>
              <a:rPr sz="3200" i="1" spc="-5" dirty="0">
                <a:solidFill>
                  <a:srgbClr val="008A87"/>
                </a:solidFill>
                <a:latin typeface="Times New Roman"/>
                <a:cs typeface="Times New Roman"/>
              </a:rPr>
              <a:t>v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spc="-5" dirty="0">
                <a:latin typeface="Times New Roman"/>
                <a:cs typeface="Times New Roman"/>
              </a:rPr>
              <a:t>is the list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spc="-5" dirty="0">
                <a:latin typeface="Times New Roman"/>
                <a:cs typeface="Times New Roman"/>
              </a:rPr>
              <a:t>of vertices adjacent to</a:t>
            </a:r>
            <a:r>
              <a:rPr sz="3200" spc="10" dirty="0">
                <a:latin typeface="Times New Roman"/>
                <a:cs typeface="Times New Roman"/>
              </a:rPr>
              <a:t> </a:t>
            </a:r>
            <a:r>
              <a:rPr sz="3200" i="1" spc="-10" dirty="0">
                <a:solidFill>
                  <a:srgbClr val="008A87"/>
                </a:solidFill>
                <a:latin typeface="Times New Roman"/>
                <a:cs typeface="Times New Roman"/>
              </a:rPr>
              <a:t>v</a:t>
            </a:r>
            <a:r>
              <a:rPr sz="3200" spc="-10" dirty="0">
                <a:latin typeface="Times New Roman"/>
                <a:cs typeface="Times New Roman"/>
              </a:rPr>
              <a:t>.</a:t>
            </a:r>
            <a:endParaRPr sz="3200">
              <a:latin typeface="Times New Roman"/>
              <a:cs typeface="Times New Roman"/>
            </a:endParaRPr>
          </a:p>
        </p:txBody>
      </p:sp>
      <p:grpSp>
        <p:nvGrpSpPr>
          <p:cNvPr id="4" name="object 4"/>
          <p:cNvGrpSpPr/>
          <p:nvPr/>
        </p:nvGrpSpPr>
        <p:grpSpPr>
          <a:xfrm>
            <a:off x="1976437" y="2186939"/>
            <a:ext cx="1939289" cy="1731010"/>
            <a:chOff x="1976437" y="2186939"/>
            <a:chExt cx="1939289" cy="1731010"/>
          </a:xfrm>
        </p:grpSpPr>
        <p:sp>
          <p:nvSpPr>
            <p:cNvPr id="5" name="object 5"/>
            <p:cNvSpPr/>
            <p:nvPr/>
          </p:nvSpPr>
          <p:spPr>
            <a:xfrm>
              <a:off x="2052065" y="2305811"/>
              <a:ext cx="544067" cy="54482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8152" y="2186939"/>
              <a:ext cx="793991" cy="6111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981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8" name="object 8"/>
            <p:cNvSpPr/>
            <p:nvPr/>
          </p:nvSpPr>
          <p:spPr>
            <a:xfrm>
              <a:off x="1981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9" name="object 9"/>
            <p:cNvSpPr/>
            <p:nvPr/>
          </p:nvSpPr>
          <p:spPr>
            <a:xfrm>
              <a:off x="2052065" y="3372611"/>
              <a:ext cx="544067" cy="54483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978152" y="3253752"/>
              <a:ext cx="793991" cy="61111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81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2" name="object 12"/>
            <p:cNvSpPr/>
            <p:nvPr/>
          </p:nvSpPr>
          <p:spPr>
            <a:xfrm>
              <a:off x="1981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3195066" y="2305811"/>
              <a:ext cx="544068" cy="54482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121152" y="2186939"/>
              <a:ext cx="793991" cy="6111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124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6" name="object 16"/>
            <p:cNvSpPr/>
            <p:nvPr/>
          </p:nvSpPr>
          <p:spPr>
            <a:xfrm>
              <a:off x="3124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3195066" y="3372611"/>
              <a:ext cx="544068" cy="54483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3121152" y="3253752"/>
              <a:ext cx="793991" cy="61111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124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20" name="object 20"/>
            <p:cNvSpPr/>
            <p:nvPr/>
          </p:nvSpPr>
          <p:spPr>
            <a:xfrm>
              <a:off x="3124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grpSp>
      <p:sp>
        <p:nvSpPr>
          <p:cNvPr id="21" name="object 21"/>
          <p:cNvSpPr txBox="1"/>
          <p:nvPr/>
        </p:nvSpPr>
        <p:spPr>
          <a:xfrm>
            <a:off x="2133600" y="2207260"/>
            <a:ext cx="1371600" cy="1579880"/>
          </a:xfrm>
          <a:prstGeom prst="rect">
            <a:avLst/>
          </a:prstGeom>
        </p:spPr>
        <p:txBody>
          <a:bodyPr vert="horz" wrap="square" lIns="0" tIns="12065" rIns="0" bIns="0" rtlCol="0">
            <a:spAutoFit/>
          </a:bodyPr>
          <a:lstStyle/>
          <a:p>
            <a:pPr marL="12700">
              <a:lnSpc>
                <a:spcPct val="100000"/>
              </a:lnSpc>
              <a:spcBef>
                <a:spcPts val="95"/>
              </a:spcBef>
              <a:tabLst>
                <a:tab pos="1155065" algn="l"/>
              </a:tabLst>
            </a:pPr>
            <a:r>
              <a:rPr sz="3200" spc="-5" dirty="0">
                <a:solidFill>
                  <a:srgbClr val="008A87"/>
                </a:solidFill>
                <a:latin typeface="Times New Roman"/>
                <a:cs typeface="Times New Roman"/>
              </a:rPr>
              <a:t>2	1</a:t>
            </a:r>
            <a:endParaRPr sz="3200">
              <a:latin typeface="Times New Roman"/>
              <a:cs typeface="Times New Roman"/>
            </a:endParaRPr>
          </a:p>
          <a:p>
            <a:pPr>
              <a:lnSpc>
                <a:spcPct val="100000"/>
              </a:lnSpc>
              <a:spcBef>
                <a:spcPts val="20"/>
              </a:spcBef>
            </a:pPr>
            <a:endParaRPr sz="3950">
              <a:latin typeface="Times New Roman"/>
              <a:cs typeface="Times New Roman"/>
            </a:endParaRPr>
          </a:p>
          <a:p>
            <a:pPr marL="12700">
              <a:lnSpc>
                <a:spcPct val="100000"/>
              </a:lnSpc>
              <a:tabLst>
                <a:tab pos="1155065" algn="l"/>
              </a:tabLst>
            </a:pPr>
            <a:r>
              <a:rPr sz="3200" spc="-5" dirty="0">
                <a:solidFill>
                  <a:srgbClr val="008A87"/>
                </a:solidFill>
                <a:latin typeface="Times New Roman"/>
                <a:cs typeface="Times New Roman"/>
              </a:rPr>
              <a:t>3	4</a:t>
            </a:r>
            <a:endParaRPr sz="3200">
              <a:latin typeface="Times New Roman"/>
              <a:cs typeface="Times New Roman"/>
            </a:endParaRPr>
          </a:p>
        </p:txBody>
      </p:sp>
      <p:grpSp>
        <p:nvGrpSpPr>
          <p:cNvPr id="22" name="object 22"/>
          <p:cNvGrpSpPr/>
          <p:nvPr/>
        </p:nvGrpSpPr>
        <p:grpSpPr>
          <a:xfrm>
            <a:off x="2205037" y="2459037"/>
            <a:ext cx="1011555" cy="1152525"/>
            <a:chOff x="2205037" y="2459037"/>
            <a:chExt cx="1011555" cy="1152525"/>
          </a:xfrm>
        </p:grpSpPr>
        <p:sp>
          <p:nvSpPr>
            <p:cNvPr id="23" name="object 23"/>
            <p:cNvSpPr/>
            <p:nvPr/>
          </p:nvSpPr>
          <p:spPr>
            <a:xfrm>
              <a:off x="2247900" y="2768600"/>
              <a:ext cx="0" cy="476250"/>
            </a:xfrm>
            <a:custGeom>
              <a:avLst/>
              <a:gdLst/>
              <a:ahLst/>
              <a:cxnLst/>
              <a:rect l="l" t="t" r="r" b="b"/>
              <a:pathLst>
                <a:path h="476250">
                  <a:moveTo>
                    <a:pt x="0" y="0"/>
                  </a:moveTo>
                  <a:lnTo>
                    <a:pt x="0" y="476250"/>
                  </a:lnTo>
                </a:path>
              </a:pathLst>
            </a:custGeom>
            <a:ln w="28575">
              <a:solidFill>
                <a:srgbClr val="000000"/>
              </a:solidFill>
            </a:ln>
          </p:spPr>
          <p:txBody>
            <a:bodyPr wrap="square" lIns="0" tIns="0" rIns="0" bIns="0" rtlCol="0"/>
            <a:lstStyle/>
            <a:p>
              <a:endParaRPr/>
            </a:p>
          </p:txBody>
        </p:sp>
        <p:sp>
          <p:nvSpPr>
            <p:cNvPr id="24" name="object 24"/>
            <p:cNvSpPr/>
            <p:nvPr/>
          </p:nvSpPr>
          <p:spPr>
            <a:xfrm>
              <a:off x="2205037" y="3216275"/>
              <a:ext cx="85725" cy="85725"/>
            </a:xfrm>
            <a:custGeom>
              <a:avLst/>
              <a:gdLst/>
              <a:ahLst/>
              <a:cxnLst/>
              <a:rect l="l" t="t" r="r" b="b"/>
              <a:pathLst>
                <a:path w="85725" h="85725">
                  <a:moveTo>
                    <a:pt x="85725" y="0"/>
                  </a:moveTo>
                  <a:lnTo>
                    <a:pt x="42862" y="28575"/>
                  </a:ln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25" name="object 25"/>
            <p:cNvSpPr/>
            <p:nvPr/>
          </p:nvSpPr>
          <p:spPr>
            <a:xfrm>
              <a:off x="2571750" y="25019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26" name="object 26"/>
            <p:cNvSpPr/>
            <p:nvPr/>
          </p:nvSpPr>
          <p:spPr>
            <a:xfrm>
              <a:off x="2514600" y="24590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sp>
          <p:nvSpPr>
            <p:cNvPr id="27" name="object 27"/>
            <p:cNvSpPr/>
            <p:nvPr/>
          </p:nvSpPr>
          <p:spPr>
            <a:xfrm>
              <a:off x="2479281" y="2690812"/>
              <a:ext cx="723265" cy="650875"/>
            </a:xfrm>
            <a:custGeom>
              <a:avLst/>
              <a:gdLst/>
              <a:ahLst/>
              <a:cxnLst/>
              <a:rect l="l" t="t" r="r" b="b"/>
              <a:pathLst>
                <a:path w="723264" h="650875">
                  <a:moveTo>
                    <a:pt x="722706" y="0"/>
                  </a:moveTo>
                  <a:lnTo>
                    <a:pt x="0" y="650735"/>
                  </a:lnTo>
                </a:path>
              </a:pathLst>
            </a:custGeom>
            <a:ln w="28575">
              <a:solidFill>
                <a:srgbClr val="000000"/>
              </a:solidFill>
            </a:ln>
          </p:spPr>
          <p:txBody>
            <a:bodyPr wrap="square" lIns="0" tIns="0" rIns="0" bIns="0" rtlCol="0"/>
            <a:lstStyle/>
            <a:p>
              <a:endParaRPr/>
            </a:p>
          </p:txBody>
        </p:sp>
        <p:sp>
          <p:nvSpPr>
            <p:cNvPr id="28" name="object 28"/>
            <p:cNvSpPr/>
            <p:nvPr/>
          </p:nvSpPr>
          <p:spPr>
            <a:xfrm>
              <a:off x="2436812" y="3290569"/>
              <a:ext cx="92710" cy="89535"/>
            </a:xfrm>
            <a:custGeom>
              <a:avLst/>
              <a:gdLst/>
              <a:ahLst/>
              <a:cxnLst/>
              <a:rect l="l" t="t" r="r" b="b"/>
              <a:pathLst>
                <a:path w="92710" h="89535">
                  <a:moveTo>
                    <a:pt x="35026" y="0"/>
                  </a:moveTo>
                  <a:lnTo>
                    <a:pt x="0" y="89217"/>
                  </a:lnTo>
                  <a:lnTo>
                    <a:pt x="92379" y="63703"/>
                  </a:lnTo>
                  <a:lnTo>
                    <a:pt x="42468" y="50977"/>
                  </a:lnTo>
                  <a:lnTo>
                    <a:pt x="35026" y="0"/>
                  </a:lnTo>
                  <a:close/>
                </a:path>
              </a:pathLst>
            </a:custGeom>
            <a:solidFill>
              <a:srgbClr val="000000"/>
            </a:solidFill>
          </p:spPr>
          <p:txBody>
            <a:bodyPr wrap="square" lIns="0" tIns="0" rIns="0" bIns="0" rtlCol="0"/>
            <a:lstStyle/>
            <a:p>
              <a:endParaRPr/>
            </a:p>
          </p:txBody>
        </p:sp>
        <p:sp>
          <p:nvSpPr>
            <p:cNvPr id="29" name="object 29"/>
            <p:cNvSpPr/>
            <p:nvPr/>
          </p:nvSpPr>
          <p:spPr>
            <a:xfrm>
              <a:off x="2571750" y="35687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30" name="object 30"/>
            <p:cNvSpPr/>
            <p:nvPr/>
          </p:nvSpPr>
          <p:spPr>
            <a:xfrm>
              <a:off x="2514600" y="35258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grpSp>
      <p:sp>
        <p:nvSpPr>
          <p:cNvPr id="31" name="object 31"/>
          <p:cNvSpPr txBox="1"/>
          <p:nvPr/>
        </p:nvSpPr>
        <p:spPr>
          <a:xfrm>
            <a:off x="4649152" y="2154427"/>
            <a:ext cx="2188845" cy="1732914"/>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008A87"/>
                </a:solidFill>
                <a:latin typeface="Times New Roman"/>
                <a:cs typeface="Times New Roman"/>
              </a:rPr>
              <a:t>Adj</a:t>
            </a:r>
            <a:r>
              <a:rPr sz="2800" dirty="0">
                <a:solidFill>
                  <a:srgbClr val="008A87"/>
                </a:solidFill>
                <a:latin typeface="Times New Roman"/>
                <a:cs typeface="Times New Roman"/>
              </a:rPr>
              <a:t>[1] = </a:t>
            </a:r>
            <a:r>
              <a:rPr sz="2800" spc="-5" dirty="0">
                <a:solidFill>
                  <a:srgbClr val="008A87"/>
                </a:solidFill>
                <a:latin typeface="Times New Roman"/>
                <a:cs typeface="Times New Roman"/>
              </a:rPr>
              <a:t>{2,</a:t>
            </a:r>
            <a:r>
              <a:rPr sz="2800" spc="-105" dirty="0">
                <a:solidFill>
                  <a:srgbClr val="008A87"/>
                </a:solidFill>
                <a:latin typeface="Times New Roman"/>
                <a:cs typeface="Times New Roman"/>
              </a:rPr>
              <a:t> </a:t>
            </a:r>
            <a:r>
              <a:rPr sz="2800"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[2]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[3] =</a:t>
            </a:r>
            <a:r>
              <a:rPr sz="2800" spc="-45" dirty="0">
                <a:solidFill>
                  <a:srgbClr val="008A87"/>
                </a:solidFill>
                <a:latin typeface="Times New Roman"/>
                <a:cs typeface="Times New Roman"/>
              </a:rPr>
              <a:t> </a:t>
            </a:r>
            <a:r>
              <a:rPr sz="2800" spc="-5" dirty="0">
                <a:solidFill>
                  <a:srgbClr val="008A87"/>
                </a:solidFill>
                <a:latin typeface="Times New Roman"/>
                <a:cs typeface="Times New Roman"/>
              </a:rPr>
              <a:t>{}</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[4]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p:txBody>
      </p:sp>
      <p:sp>
        <p:nvSpPr>
          <p:cNvPr id="34" name="object 34"/>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L16.5</a:t>
            </a:r>
            <a:endParaRPr sz="1400">
              <a:latin typeface="Times New Roman"/>
              <a:cs typeface="Times New Roman"/>
            </a:endParaRPr>
          </a:p>
        </p:txBody>
      </p:sp>
      <p:sp>
        <p:nvSpPr>
          <p:cNvPr id="35" name="Slide Number Placeholder 34"/>
          <p:cNvSpPr>
            <a:spLocks noGrp="1"/>
          </p:cNvSpPr>
          <p:nvPr>
            <p:ph type="sldNum" sz="quarter" idx="15"/>
          </p:nvPr>
        </p:nvSpPr>
        <p:spPr/>
        <p:txBody>
          <a:bodyPr/>
          <a:lstStyle/>
          <a:p>
            <a:fld id="{053A9B76-793E-4B03-B0E0-2F9798CF6A64}" type="slidenum">
              <a:rPr lang="en-US" smtClean="0"/>
              <a:t>17</a:t>
            </a:fld>
            <a:endParaRPr lang="en-US"/>
          </a:p>
        </p:txBody>
      </p:sp>
    </p:spTree>
    <p:extLst>
      <p:ext uri="{BB962C8B-B14F-4D97-AF65-F5344CB8AC3E}">
        <p14:creationId xmlns:p14="http://schemas.microsoft.com/office/powerpoint/2010/main" val="260415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289813"/>
            <a:ext cx="7052309" cy="695960"/>
          </a:xfrm>
          <a:prstGeom prst="rect">
            <a:avLst/>
          </a:prstGeom>
        </p:spPr>
        <p:txBody>
          <a:bodyPr vert="horz" wrap="square" lIns="0" tIns="12065" rIns="0" bIns="0" rtlCol="0">
            <a:spAutoFit/>
          </a:bodyPr>
          <a:lstStyle/>
          <a:p>
            <a:pPr marL="12700">
              <a:lnSpc>
                <a:spcPct val="100000"/>
              </a:lnSpc>
              <a:spcBef>
                <a:spcPts val="95"/>
              </a:spcBef>
            </a:pPr>
            <a:r>
              <a:rPr spc="-5" dirty="0"/>
              <a:t>Adjacency-list</a:t>
            </a:r>
            <a:r>
              <a:rPr spc="-30" dirty="0"/>
              <a:t> </a:t>
            </a:r>
            <a:r>
              <a:rPr spc="-5" dirty="0"/>
              <a:t>representation</a:t>
            </a:r>
          </a:p>
        </p:txBody>
      </p:sp>
      <p:sp>
        <p:nvSpPr>
          <p:cNvPr id="3" name="object 3"/>
          <p:cNvSpPr txBox="1"/>
          <p:nvPr/>
        </p:nvSpPr>
        <p:spPr>
          <a:xfrm>
            <a:off x="383540" y="1191259"/>
            <a:ext cx="8444865" cy="950594"/>
          </a:xfrm>
          <a:prstGeom prst="rect">
            <a:avLst/>
          </a:prstGeom>
        </p:spPr>
        <p:txBody>
          <a:bodyPr vert="horz" wrap="square" lIns="0" tIns="69215" rIns="0" bIns="0" rtlCol="0">
            <a:spAutoFit/>
          </a:bodyPr>
          <a:lstStyle/>
          <a:p>
            <a:pPr marL="12700" marR="5080" indent="-635">
              <a:lnSpc>
                <a:spcPts val="3440"/>
              </a:lnSpc>
              <a:spcBef>
                <a:spcPts val="545"/>
              </a:spcBef>
            </a:pPr>
            <a:r>
              <a:rPr sz="3200" spc="-5" dirty="0">
                <a:latin typeface="Times New Roman"/>
                <a:cs typeface="Times New Roman"/>
              </a:rPr>
              <a:t>An </a:t>
            </a:r>
            <a:r>
              <a:rPr sz="3200" b="1" i="1" spc="-5" dirty="0">
                <a:solidFill>
                  <a:srgbClr val="CC0000"/>
                </a:solidFill>
                <a:latin typeface="Times New Roman"/>
                <a:cs typeface="Times New Roman"/>
              </a:rPr>
              <a:t>adjacency list </a:t>
            </a:r>
            <a:r>
              <a:rPr sz="3200" spc="-5" dirty="0">
                <a:latin typeface="Times New Roman"/>
                <a:cs typeface="Times New Roman"/>
              </a:rPr>
              <a:t>of a vertex </a:t>
            </a:r>
            <a:r>
              <a:rPr sz="3200" i="1" spc="-5" dirty="0">
                <a:solidFill>
                  <a:srgbClr val="008A87"/>
                </a:solidFill>
                <a:latin typeface="Times New Roman"/>
                <a:cs typeface="Times New Roman"/>
              </a:rPr>
              <a:t>v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spc="-5" dirty="0">
                <a:latin typeface="Times New Roman"/>
                <a:cs typeface="Times New Roman"/>
              </a:rPr>
              <a:t>is the list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spc="-5" dirty="0">
                <a:latin typeface="Times New Roman"/>
                <a:cs typeface="Times New Roman"/>
              </a:rPr>
              <a:t>of vertices adjacent to</a:t>
            </a:r>
            <a:r>
              <a:rPr sz="3200" spc="10" dirty="0">
                <a:latin typeface="Times New Roman"/>
                <a:cs typeface="Times New Roman"/>
              </a:rPr>
              <a:t> </a:t>
            </a:r>
            <a:r>
              <a:rPr sz="3200" i="1" spc="-10" dirty="0">
                <a:solidFill>
                  <a:srgbClr val="008A87"/>
                </a:solidFill>
                <a:latin typeface="Times New Roman"/>
                <a:cs typeface="Times New Roman"/>
              </a:rPr>
              <a:t>v</a:t>
            </a:r>
            <a:r>
              <a:rPr sz="3200" spc="-10" dirty="0">
                <a:latin typeface="Times New Roman"/>
                <a:cs typeface="Times New Roman"/>
              </a:rPr>
              <a:t>.</a:t>
            </a:r>
            <a:endParaRPr sz="3200">
              <a:latin typeface="Times New Roman"/>
              <a:cs typeface="Times New Roman"/>
            </a:endParaRPr>
          </a:p>
        </p:txBody>
      </p:sp>
      <p:grpSp>
        <p:nvGrpSpPr>
          <p:cNvPr id="4" name="object 4"/>
          <p:cNvGrpSpPr/>
          <p:nvPr/>
        </p:nvGrpSpPr>
        <p:grpSpPr>
          <a:xfrm>
            <a:off x="1976437" y="2186939"/>
            <a:ext cx="1939289" cy="1731010"/>
            <a:chOff x="1976437" y="2186939"/>
            <a:chExt cx="1939289" cy="1731010"/>
          </a:xfrm>
        </p:grpSpPr>
        <p:sp>
          <p:nvSpPr>
            <p:cNvPr id="5" name="object 5"/>
            <p:cNvSpPr/>
            <p:nvPr/>
          </p:nvSpPr>
          <p:spPr>
            <a:xfrm>
              <a:off x="2052065" y="2305811"/>
              <a:ext cx="544067" cy="54482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8152" y="2186939"/>
              <a:ext cx="793991" cy="6111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981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8" name="object 8"/>
            <p:cNvSpPr/>
            <p:nvPr/>
          </p:nvSpPr>
          <p:spPr>
            <a:xfrm>
              <a:off x="1981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9" name="object 9"/>
            <p:cNvSpPr/>
            <p:nvPr/>
          </p:nvSpPr>
          <p:spPr>
            <a:xfrm>
              <a:off x="2052065" y="3372611"/>
              <a:ext cx="544067" cy="54483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978152" y="3253752"/>
              <a:ext cx="793991" cy="61111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81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2" name="object 12"/>
            <p:cNvSpPr/>
            <p:nvPr/>
          </p:nvSpPr>
          <p:spPr>
            <a:xfrm>
              <a:off x="1981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3195066" y="2305811"/>
              <a:ext cx="544068" cy="54482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121152" y="2186939"/>
              <a:ext cx="793991" cy="6111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124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6" name="object 16"/>
            <p:cNvSpPr/>
            <p:nvPr/>
          </p:nvSpPr>
          <p:spPr>
            <a:xfrm>
              <a:off x="3124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3195066" y="3372611"/>
              <a:ext cx="544068" cy="54483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3121152" y="3253752"/>
              <a:ext cx="793991" cy="61111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124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20" name="object 20"/>
            <p:cNvSpPr/>
            <p:nvPr/>
          </p:nvSpPr>
          <p:spPr>
            <a:xfrm>
              <a:off x="3124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grpSp>
      <p:sp>
        <p:nvSpPr>
          <p:cNvPr id="21" name="object 21"/>
          <p:cNvSpPr txBox="1"/>
          <p:nvPr/>
        </p:nvSpPr>
        <p:spPr>
          <a:xfrm>
            <a:off x="2133600" y="2207260"/>
            <a:ext cx="1371600" cy="1579880"/>
          </a:xfrm>
          <a:prstGeom prst="rect">
            <a:avLst/>
          </a:prstGeom>
        </p:spPr>
        <p:txBody>
          <a:bodyPr vert="horz" wrap="square" lIns="0" tIns="12065" rIns="0" bIns="0" rtlCol="0">
            <a:spAutoFit/>
          </a:bodyPr>
          <a:lstStyle/>
          <a:p>
            <a:pPr marL="12700">
              <a:lnSpc>
                <a:spcPct val="100000"/>
              </a:lnSpc>
              <a:spcBef>
                <a:spcPts val="95"/>
              </a:spcBef>
              <a:tabLst>
                <a:tab pos="1155065" algn="l"/>
              </a:tabLst>
            </a:pPr>
            <a:r>
              <a:rPr sz="3200" spc="-5" dirty="0">
                <a:solidFill>
                  <a:srgbClr val="008A87"/>
                </a:solidFill>
                <a:latin typeface="Times New Roman"/>
                <a:cs typeface="Times New Roman"/>
              </a:rPr>
              <a:t>2	1</a:t>
            </a:r>
            <a:endParaRPr sz="3200">
              <a:latin typeface="Times New Roman"/>
              <a:cs typeface="Times New Roman"/>
            </a:endParaRPr>
          </a:p>
          <a:p>
            <a:pPr>
              <a:lnSpc>
                <a:spcPct val="100000"/>
              </a:lnSpc>
              <a:spcBef>
                <a:spcPts val="20"/>
              </a:spcBef>
            </a:pPr>
            <a:endParaRPr sz="3950">
              <a:latin typeface="Times New Roman"/>
              <a:cs typeface="Times New Roman"/>
            </a:endParaRPr>
          </a:p>
          <a:p>
            <a:pPr marL="12700">
              <a:lnSpc>
                <a:spcPct val="100000"/>
              </a:lnSpc>
              <a:tabLst>
                <a:tab pos="1155065" algn="l"/>
              </a:tabLst>
            </a:pPr>
            <a:r>
              <a:rPr sz="3200" spc="-5" dirty="0">
                <a:solidFill>
                  <a:srgbClr val="008A87"/>
                </a:solidFill>
                <a:latin typeface="Times New Roman"/>
                <a:cs typeface="Times New Roman"/>
              </a:rPr>
              <a:t>3	4</a:t>
            </a:r>
            <a:endParaRPr sz="3200">
              <a:latin typeface="Times New Roman"/>
              <a:cs typeface="Times New Roman"/>
            </a:endParaRPr>
          </a:p>
        </p:txBody>
      </p:sp>
      <p:grpSp>
        <p:nvGrpSpPr>
          <p:cNvPr id="22" name="object 22"/>
          <p:cNvGrpSpPr/>
          <p:nvPr/>
        </p:nvGrpSpPr>
        <p:grpSpPr>
          <a:xfrm>
            <a:off x="2205037" y="2459037"/>
            <a:ext cx="1011555" cy="1152525"/>
            <a:chOff x="2205037" y="2459037"/>
            <a:chExt cx="1011555" cy="1152525"/>
          </a:xfrm>
        </p:grpSpPr>
        <p:sp>
          <p:nvSpPr>
            <p:cNvPr id="23" name="object 23"/>
            <p:cNvSpPr/>
            <p:nvPr/>
          </p:nvSpPr>
          <p:spPr>
            <a:xfrm>
              <a:off x="2247900" y="2768600"/>
              <a:ext cx="0" cy="476250"/>
            </a:xfrm>
            <a:custGeom>
              <a:avLst/>
              <a:gdLst/>
              <a:ahLst/>
              <a:cxnLst/>
              <a:rect l="l" t="t" r="r" b="b"/>
              <a:pathLst>
                <a:path h="476250">
                  <a:moveTo>
                    <a:pt x="0" y="0"/>
                  </a:moveTo>
                  <a:lnTo>
                    <a:pt x="0" y="476250"/>
                  </a:lnTo>
                </a:path>
              </a:pathLst>
            </a:custGeom>
            <a:ln w="28575">
              <a:solidFill>
                <a:srgbClr val="000000"/>
              </a:solidFill>
            </a:ln>
          </p:spPr>
          <p:txBody>
            <a:bodyPr wrap="square" lIns="0" tIns="0" rIns="0" bIns="0" rtlCol="0"/>
            <a:lstStyle/>
            <a:p>
              <a:endParaRPr/>
            </a:p>
          </p:txBody>
        </p:sp>
        <p:sp>
          <p:nvSpPr>
            <p:cNvPr id="24" name="object 24"/>
            <p:cNvSpPr/>
            <p:nvPr/>
          </p:nvSpPr>
          <p:spPr>
            <a:xfrm>
              <a:off x="2205037" y="3216275"/>
              <a:ext cx="85725" cy="85725"/>
            </a:xfrm>
            <a:custGeom>
              <a:avLst/>
              <a:gdLst/>
              <a:ahLst/>
              <a:cxnLst/>
              <a:rect l="l" t="t" r="r" b="b"/>
              <a:pathLst>
                <a:path w="85725" h="85725">
                  <a:moveTo>
                    <a:pt x="85725" y="0"/>
                  </a:moveTo>
                  <a:lnTo>
                    <a:pt x="42862" y="28575"/>
                  </a:ln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25" name="object 25"/>
            <p:cNvSpPr/>
            <p:nvPr/>
          </p:nvSpPr>
          <p:spPr>
            <a:xfrm>
              <a:off x="2571750" y="25019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26" name="object 26"/>
            <p:cNvSpPr/>
            <p:nvPr/>
          </p:nvSpPr>
          <p:spPr>
            <a:xfrm>
              <a:off x="2514600" y="24590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sp>
          <p:nvSpPr>
            <p:cNvPr id="27" name="object 27"/>
            <p:cNvSpPr/>
            <p:nvPr/>
          </p:nvSpPr>
          <p:spPr>
            <a:xfrm>
              <a:off x="2479281" y="2690812"/>
              <a:ext cx="723265" cy="650875"/>
            </a:xfrm>
            <a:custGeom>
              <a:avLst/>
              <a:gdLst/>
              <a:ahLst/>
              <a:cxnLst/>
              <a:rect l="l" t="t" r="r" b="b"/>
              <a:pathLst>
                <a:path w="723264" h="650875">
                  <a:moveTo>
                    <a:pt x="722706" y="0"/>
                  </a:moveTo>
                  <a:lnTo>
                    <a:pt x="0" y="650735"/>
                  </a:lnTo>
                </a:path>
              </a:pathLst>
            </a:custGeom>
            <a:ln w="28575">
              <a:solidFill>
                <a:srgbClr val="000000"/>
              </a:solidFill>
            </a:ln>
          </p:spPr>
          <p:txBody>
            <a:bodyPr wrap="square" lIns="0" tIns="0" rIns="0" bIns="0" rtlCol="0"/>
            <a:lstStyle/>
            <a:p>
              <a:endParaRPr/>
            </a:p>
          </p:txBody>
        </p:sp>
        <p:sp>
          <p:nvSpPr>
            <p:cNvPr id="28" name="object 28"/>
            <p:cNvSpPr/>
            <p:nvPr/>
          </p:nvSpPr>
          <p:spPr>
            <a:xfrm>
              <a:off x="2436812" y="3290569"/>
              <a:ext cx="92710" cy="89535"/>
            </a:xfrm>
            <a:custGeom>
              <a:avLst/>
              <a:gdLst/>
              <a:ahLst/>
              <a:cxnLst/>
              <a:rect l="l" t="t" r="r" b="b"/>
              <a:pathLst>
                <a:path w="92710" h="89535">
                  <a:moveTo>
                    <a:pt x="35026" y="0"/>
                  </a:moveTo>
                  <a:lnTo>
                    <a:pt x="0" y="89217"/>
                  </a:lnTo>
                  <a:lnTo>
                    <a:pt x="92379" y="63703"/>
                  </a:lnTo>
                  <a:lnTo>
                    <a:pt x="42468" y="50977"/>
                  </a:lnTo>
                  <a:lnTo>
                    <a:pt x="35026" y="0"/>
                  </a:lnTo>
                  <a:close/>
                </a:path>
              </a:pathLst>
            </a:custGeom>
            <a:solidFill>
              <a:srgbClr val="000000"/>
            </a:solidFill>
          </p:spPr>
          <p:txBody>
            <a:bodyPr wrap="square" lIns="0" tIns="0" rIns="0" bIns="0" rtlCol="0"/>
            <a:lstStyle/>
            <a:p>
              <a:endParaRPr/>
            </a:p>
          </p:txBody>
        </p:sp>
        <p:sp>
          <p:nvSpPr>
            <p:cNvPr id="29" name="object 29"/>
            <p:cNvSpPr/>
            <p:nvPr/>
          </p:nvSpPr>
          <p:spPr>
            <a:xfrm>
              <a:off x="2571750" y="35687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30" name="object 30"/>
            <p:cNvSpPr/>
            <p:nvPr/>
          </p:nvSpPr>
          <p:spPr>
            <a:xfrm>
              <a:off x="2514600" y="35258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grpSp>
      <p:sp>
        <p:nvSpPr>
          <p:cNvPr id="31" name="object 31"/>
          <p:cNvSpPr txBox="1"/>
          <p:nvPr/>
        </p:nvSpPr>
        <p:spPr>
          <a:xfrm>
            <a:off x="4649152" y="2154427"/>
            <a:ext cx="2188845" cy="1732914"/>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008A87"/>
                </a:solidFill>
                <a:latin typeface="Times New Roman"/>
                <a:cs typeface="Times New Roman"/>
              </a:rPr>
              <a:t>Adj</a:t>
            </a:r>
            <a:r>
              <a:rPr sz="2800" dirty="0">
                <a:solidFill>
                  <a:srgbClr val="008A87"/>
                </a:solidFill>
                <a:latin typeface="Times New Roman"/>
                <a:cs typeface="Times New Roman"/>
              </a:rPr>
              <a:t>[1] = </a:t>
            </a:r>
            <a:r>
              <a:rPr sz="2800" spc="-5" dirty="0">
                <a:solidFill>
                  <a:srgbClr val="008A87"/>
                </a:solidFill>
                <a:latin typeface="Times New Roman"/>
                <a:cs typeface="Times New Roman"/>
              </a:rPr>
              <a:t>{2,</a:t>
            </a:r>
            <a:r>
              <a:rPr sz="2800" spc="-105" dirty="0">
                <a:solidFill>
                  <a:srgbClr val="008A87"/>
                </a:solidFill>
                <a:latin typeface="Times New Roman"/>
                <a:cs typeface="Times New Roman"/>
              </a:rPr>
              <a:t> </a:t>
            </a:r>
            <a:r>
              <a:rPr sz="2800"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[2]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[3] =</a:t>
            </a:r>
            <a:r>
              <a:rPr sz="2800" spc="-45" dirty="0">
                <a:solidFill>
                  <a:srgbClr val="008A87"/>
                </a:solidFill>
                <a:latin typeface="Times New Roman"/>
                <a:cs typeface="Times New Roman"/>
              </a:rPr>
              <a:t> </a:t>
            </a:r>
            <a:r>
              <a:rPr sz="2800" spc="-5" dirty="0">
                <a:solidFill>
                  <a:srgbClr val="008A87"/>
                </a:solidFill>
                <a:latin typeface="Times New Roman"/>
                <a:cs typeface="Times New Roman"/>
              </a:rPr>
              <a:t>{}</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[4]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p:txBody>
      </p:sp>
      <p:sp>
        <p:nvSpPr>
          <p:cNvPr id="35" name="object 35"/>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L16.6</a:t>
            </a:r>
            <a:endParaRPr sz="1400">
              <a:latin typeface="Times New Roman"/>
              <a:cs typeface="Times New Roman"/>
            </a:endParaRPr>
          </a:p>
        </p:txBody>
      </p:sp>
      <p:sp>
        <p:nvSpPr>
          <p:cNvPr id="32" name="object 32"/>
          <p:cNvSpPr txBox="1"/>
          <p:nvPr/>
        </p:nvSpPr>
        <p:spPr>
          <a:xfrm>
            <a:off x="383540" y="3955160"/>
            <a:ext cx="7152005" cy="951865"/>
          </a:xfrm>
          <a:prstGeom prst="rect">
            <a:avLst/>
          </a:prstGeom>
        </p:spPr>
        <p:txBody>
          <a:bodyPr vert="horz" wrap="square" lIns="0" tIns="67310" rIns="0" bIns="0" rtlCol="0">
            <a:spAutoFit/>
          </a:bodyPr>
          <a:lstStyle/>
          <a:p>
            <a:pPr marL="13335" marR="5080" indent="-1270">
              <a:lnSpc>
                <a:spcPts val="3460"/>
              </a:lnSpc>
              <a:spcBef>
                <a:spcPts val="530"/>
              </a:spcBef>
            </a:pPr>
            <a:r>
              <a:rPr sz="3200" spc="-5" dirty="0">
                <a:latin typeface="Times New Roman"/>
                <a:cs typeface="Times New Roman"/>
              </a:rPr>
              <a:t>For</a:t>
            </a:r>
            <a:r>
              <a:rPr sz="3200" spc="-15" dirty="0">
                <a:latin typeface="Times New Roman"/>
                <a:cs typeface="Times New Roman"/>
              </a:rPr>
              <a:t> </a:t>
            </a:r>
            <a:r>
              <a:rPr sz="3200" spc="-5" dirty="0">
                <a:latin typeface="Times New Roman"/>
                <a:cs typeface="Times New Roman"/>
              </a:rPr>
              <a:t>undirected</a:t>
            </a:r>
            <a:r>
              <a:rPr sz="3200" dirty="0">
                <a:latin typeface="Times New Roman"/>
                <a:cs typeface="Times New Roman"/>
              </a:rPr>
              <a:t> </a:t>
            </a:r>
            <a:r>
              <a:rPr sz="3200" spc="-5" dirty="0">
                <a:latin typeface="Times New Roman"/>
                <a:cs typeface="Times New Roman"/>
              </a:rPr>
              <a:t>graphs, </a:t>
            </a:r>
            <a:r>
              <a:rPr sz="3200" b="1" spc="-5" dirty="0">
                <a:solidFill>
                  <a:srgbClr val="008A87"/>
                </a:solidFill>
                <a:latin typeface="Times New Roman"/>
                <a:cs typeface="Times New Roman"/>
              </a:rPr>
              <a:t>|</a:t>
            </a:r>
            <a:r>
              <a:rPr sz="3200" b="1" spc="-455" dirty="0">
                <a:solidFill>
                  <a:srgbClr val="008A87"/>
                </a:solidFill>
                <a:latin typeface="Times New Roman"/>
                <a:cs typeface="Times New Roman"/>
              </a:rPr>
              <a: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a:t>
            </a:r>
            <a:r>
              <a:rPr sz="3200" spc="-455" dirty="0">
                <a:solidFill>
                  <a:srgbClr val="008A87"/>
                </a:solidFill>
                <a:latin typeface="Times New Roman"/>
                <a:cs typeface="Times New Roman"/>
              </a:rPr>
              <a:t> </a:t>
            </a:r>
            <a:r>
              <a:rPr sz="3200" b="1" spc="-5" dirty="0">
                <a:solidFill>
                  <a:srgbClr val="008A87"/>
                </a:solidFill>
                <a:latin typeface="Times New Roman"/>
                <a:cs typeface="Times New Roman"/>
              </a:rPr>
              <a:t>|</a:t>
            </a:r>
            <a:r>
              <a:rPr sz="3200" b="1" spc="-10" dirty="0">
                <a:solidFill>
                  <a:srgbClr val="008A87"/>
                </a:solidFill>
                <a:latin typeface="Times New Roman"/>
                <a:cs typeface="Times New Roman"/>
              </a:rPr>
              <a:t> </a:t>
            </a:r>
            <a:r>
              <a:rPr sz="3200" spc="-5" dirty="0">
                <a:solidFill>
                  <a:srgbClr val="008A87"/>
                </a:solidFill>
                <a:latin typeface="Times New Roman"/>
                <a:cs typeface="Times New Roman"/>
              </a:rPr>
              <a:t>=</a:t>
            </a:r>
            <a:r>
              <a:rPr sz="3200" spc="-10" dirty="0">
                <a:solidFill>
                  <a:srgbClr val="008A87"/>
                </a:solidFill>
                <a:latin typeface="Times New Roman"/>
                <a:cs typeface="Times New Roman"/>
              </a:rPr>
              <a:t> </a:t>
            </a:r>
            <a:r>
              <a:rPr sz="3200" i="1" spc="-15" dirty="0">
                <a:solidFill>
                  <a:srgbClr val="008A87"/>
                </a:solidFill>
                <a:latin typeface="Times New Roman"/>
                <a:cs typeface="Times New Roman"/>
              </a:rPr>
              <a:t>degree</a:t>
            </a:r>
            <a:r>
              <a:rPr sz="3200" spc="-15" dirty="0">
                <a:solidFill>
                  <a:srgbClr val="008A87"/>
                </a:solidFill>
                <a:latin typeface="Times New Roman"/>
                <a:cs typeface="Times New Roman"/>
              </a:rPr>
              <a:t>(</a:t>
            </a:r>
            <a:r>
              <a:rPr sz="3200" i="1" spc="-15" dirty="0">
                <a:solidFill>
                  <a:srgbClr val="008A87"/>
                </a:solidFill>
                <a:latin typeface="Times New Roman"/>
                <a:cs typeface="Times New Roman"/>
              </a:rPr>
              <a:t>v</a:t>
            </a:r>
            <a:r>
              <a:rPr sz="3200" spc="-15" dirty="0">
                <a:solidFill>
                  <a:srgbClr val="008A87"/>
                </a:solidFill>
                <a:latin typeface="Times New Roman"/>
                <a:cs typeface="Times New Roman"/>
              </a:rPr>
              <a:t>)</a:t>
            </a:r>
            <a:r>
              <a:rPr sz="3200" spc="-15" dirty="0">
                <a:latin typeface="Times New Roman"/>
                <a:cs typeface="Times New Roman"/>
              </a:rPr>
              <a:t>.  </a:t>
            </a:r>
            <a:r>
              <a:rPr sz="3200" spc="-5" dirty="0">
                <a:latin typeface="Times New Roman"/>
                <a:cs typeface="Times New Roman"/>
              </a:rPr>
              <a:t>For</a:t>
            </a:r>
            <a:r>
              <a:rPr sz="3200" spc="-10" dirty="0">
                <a:latin typeface="Times New Roman"/>
                <a:cs typeface="Times New Roman"/>
              </a:rPr>
              <a:t> </a:t>
            </a:r>
            <a:r>
              <a:rPr sz="3200" spc="-5" dirty="0">
                <a:latin typeface="Times New Roman"/>
                <a:cs typeface="Times New Roman"/>
              </a:rPr>
              <a:t>digraphs, </a:t>
            </a:r>
            <a:r>
              <a:rPr sz="3200" b="1" spc="-5" dirty="0">
                <a:solidFill>
                  <a:srgbClr val="008A87"/>
                </a:solidFill>
                <a:latin typeface="Times New Roman"/>
                <a:cs typeface="Times New Roman"/>
              </a:rPr>
              <a:t>|</a:t>
            </a:r>
            <a:r>
              <a:rPr sz="3200" b="1" spc="-459" dirty="0">
                <a:solidFill>
                  <a:srgbClr val="008A87"/>
                </a:solidFill>
                <a:latin typeface="Times New Roman"/>
                <a:cs typeface="Times New Roman"/>
              </a:rPr>
              <a: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a:t>
            </a:r>
            <a:r>
              <a:rPr sz="3200" spc="-455"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spc="-5" dirty="0">
                <a:solidFill>
                  <a:srgbClr val="008A87"/>
                </a:solidFill>
                <a:latin typeface="Times New Roman"/>
                <a:cs typeface="Times New Roman"/>
              </a:rPr>
              <a:t>= </a:t>
            </a:r>
            <a:r>
              <a:rPr sz="3200" i="1" spc="-15" dirty="0">
                <a:solidFill>
                  <a:srgbClr val="008A87"/>
                </a:solidFill>
                <a:latin typeface="Times New Roman"/>
                <a:cs typeface="Times New Roman"/>
              </a:rPr>
              <a:t>out-degree</a:t>
            </a:r>
            <a:r>
              <a:rPr sz="3200" spc="-15" dirty="0">
                <a:solidFill>
                  <a:srgbClr val="008A87"/>
                </a:solidFill>
                <a:latin typeface="Times New Roman"/>
                <a:cs typeface="Times New Roman"/>
              </a:rPr>
              <a:t>(</a:t>
            </a:r>
            <a:r>
              <a:rPr sz="3200" i="1" spc="-15" dirty="0">
                <a:solidFill>
                  <a:srgbClr val="008A87"/>
                </a:solidFill>
                <a:latin typeface="Times New Roman"/>
                <a:cs typeface="Times New Roman"/>
              </a:rPr>
              <a:t>v</a:t>
            </a:r>
            <a:r>
              <a:rPr sz="3200" spc="-15" dirty="0">
                <a:solidFill>
                  <a:srgbClr val="008A87"/>
                </a:solidFill>
                <a:latin typeface="Times New Roman"/>
                <a:cs typeface="Times New Roman"/>
              </a:rPr>
              <a:t>)</a:t>
            </a:r>
            <a:r>
              <a:rPr sz="3200" spc="-15" dirty="0">
                <a:latin typeface="Times New Roman"/>
                <a:cs typeface="Times New Roman"/>
              </a:rPr>
              <a:t>.</a:t>
            </a:r>
            <a:endParaRPr sz="3200">
              <a:latin typeface="Times New Roman"/>
              <a:cs typeface="Times New Roman"/>
            </a:endParaRPr>
          </a:p>
        </p:txBody>
      </p:sp>
      <p:sp>
        <p:nvSpPr>
          <p:cNvPr id="36" name="Slide Number Placeholder 35"/>
          <p:cNvSpPr>
            <a:spLocks noGrp="1"/>
          </p:cNvSpPr>
          <p:nvPr>
            <p:ph type="sldNum" sz="quarter" idx="15"/>
          </p:nvPr>
        </p:nvSpPr>
        <p:spPr/>
        <p:txBody>
          <a:bodyPr/>
          <a:lstStyle/>
          <a:p>
            <a:fld id="{053A9B76-793E-4B03-B0E0-2F9798CF6A64}" type="slidenum">
              <a:rPr lang="en-US" smtClean="0"/>
              <a:t>18</a:t>
            </a:fld>
            <a:endParaRPr lang="en-US"/>
          </a:p>
        </p:txBody>
      </p:sp>
    </p:spTree>
    <p:extLst>
      <p:ext uri="{BB962C8B-B14F-4D97-AF65-F5344CB8AC3E}">
        <p14:creationId xmlns:p14="http://schemas.microsoft.com/office/powerpoint/2010/main" val="223633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Adjacency-list-Matrix</a:t>
            </a:r>
            <a:r>
              <a:rPr lang="en-US" dirty="0"/>
              <a:t> -Example</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19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1828800"/>
            <a:ext cx="845239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78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t>What is a graph?</a:t>
            </a:r>
          </a:p>
        </p:txBody>
      </p:sp>
      <p:grpSp>
        <p:nvGrpSpPr>
          <p:cNvPr id="748432" name="Group 912"/>
          <p:cNvGrpSpPr>
            <a:grpSpLocks/>
          </p:cNvGrpSpPr>
          <p:nvPr/>
        </p:nvGrpSpPr>
        <p:grpSpPr bwMode="auto">
          <a:xfrm>
            <a:off x="228600" y="1219200"/>
            <a:ext cx="2895600" cy="1962150"/>
            <a:chOff x="4080" y="816"/>
            <a:chExt cx="1488" cy="1008"/>
          </a:xfrm>
        </p:grpSpPr>
        <p:pic>
          <p:nvPicPr>
            <p:cNvPr id="747524" name="Picture 4" descr="RAM_trend"/>
            <p:cNvPicPr>
              <a:picLocks noChangeAspect="1" noChangeArrowheads="1"/>
            </p:cNvPicPr>
            <p:nvPr/>
          </p:nvPicPr>
          <p:blipFill>
            <a:blip r:embed="rId2">
              <a:extLst>
                <a:ext uri="{28A0092B-C50C-407E-A947-70E740481C1C}">
                  <a14:useLocalDpi xmlns:a14="http://schemas.microsoft.com/office/drawing/2010/main" val="0"/>
                </a:ext>
              </a:extLst>
            </a:blip>
            <a:srcRect l="10715" t="3030" r="1785" b="3030"/>
            <a:stretch>
              <a:fillRect/>
            </a:stretch>
          </p:blipFill>
          <p:spPr bwMode="auto">
            <a:xfrm>
              <a:off x="4159" y="915"/>
              <a:ext cx="1361"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25" name="Group 5"/>
            <p:cNvGrpSpPr>
              <a:grpSpLocks/>
            </p:cNvGrpSpPr>
            <p:nvPr/>
          </p:nvGrpSpPr>
          <p:grpSpPr bwMode="auto">
            <a:xfrm>
              <a:off x="4080" y="816"/>
              <a:ext cx="1488" cy="1008"/>
              <a:chOff x="4080" y="816"/>
              <a:chExt cx="1488" cy="1008"/>
            </a:xfrm>
          </p:grpSpPr>
          <p:sp>
            <p:nvSpPr>
              <p:cNvPr id="747526" name="Line 6"/>
              <p:cNvSpPr>
                <a:spLocks noChangeShapeType="1"/>
              </p:cNvSpPr>
              <p:nvPr/>
            </p:nvSpPr>
            <p:spPr bwMode="auto">
              <a:xfrm flipH="1">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27" name="Line 7"/>
              <p:cNvSpPr>
                <a:spLocks noChangeShapeType="1"/>
              </p:cNvSpPr>
              <p:nvPr/>
            </p:nvSpPr>
            <p:spPr bwMode="auto">
              <a:xfrm>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48433" name="Group 913"/>
          <p:cNvGrpSpPr>
            <a:grpSpLocks/>
          </p:cNvGrpSpPr>
          <p:nvPr/>
        </p:nvGrpSpPr>
        <p:grpSpPr bwMode="auto">
          <a:xfrm>
            <a:off x="304800" y="3429000"/>
            <a:ext cx="6194425" cy="3165475"/>
            <a:chOff x="825" y="1846"/>
            <a:chExt cx="3902" cy="1994"/>
          </a:xfrm>
        </p:grpSpPr>
        <p:sp>
          <p:nvSpPr>
            <p:cNvPr id="747530" name="Line 3"/>
            <p:cNvSpPr>
              <a:spLocks noChangeShapeType="1"/>
            </p:cNvSpPr>
            <p:nvPr/>
          </p:nvSpPr>
          <p:spPr bwMode="auto">
            <a:xfrm>
              <a:off x="2695" y="2505"/>
              <a:ext cx="1593" cy="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1" name="Line 4"/>
            <p:cNvSpPr>
              <a:spLocks noChangeShapeType="1"/>
            </p:cNvSpPr>
            <p:nvPr/>
          </p:nvSpPr>
          <p:spPr bwMode="auto">
            <a:xfrm flipH="1" flipV="1">
              <a:off x="2695" y="2505"/>
              <a:ext cx="83" cy="79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2" name="Line 5"/>
            <p:cNvSpPr>
              <a:spLocks noChangeShapeType="1"/>
            </p:cNvSpPr>
            <p:nvPr/>
          </p:nvSpPr>
          <p:spPr bwMode="auto">
            <a:xfrm flipV="1">
              <a:off x="1101" y="2505"/>
              <a:ext cx="1594" cy="96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3" name="Line 6"/>
            <p:cNvSpPr>
              <a:spLocks noChangeShapeType="1"/>
            </p:cNvSpPr>
            <p:nvPr/>
          </p:nvSpPr>
          <p:spPr bwMode="auto">
            <a:xfrm flipH="1">
              <a:off x="1101" y="2400"/>
              <a:ext cx="627" cy="107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4" name="Line 7"/>
            <p:cNvSpPr>
              <a:spLocks noChangeShapeType="1"/>
            </p:cNvSpPr>
            <p:nvPr/>
          </p:nvSpPr>
          <p:spPr bwMode="auto">
            <a:xfrm>
              <a:off x="1126" y="2067"/>
              <a:ext cx="587" cy="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5" name="Freeform 8"/>
            <p:cNvSpPr>
              <a:spLocks/>
            </p:cNvSpPr>
            <p:nvPr/>
          </p:nvSpPr>
          <p:spPr bwMode="auto">
            <a:xfrm>
              <a:off x="2853" y="2517"/>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6" name="Freeform 9"/>
            <p:cNvSpPr>
              <a:spLocks/>
            </p:cNvSpPr>
            <p:nvPr/>
          </p:nvSpPr>
          <p:spPr bwMode="auto">
            <a:xfrm>
              <a:off x="2527" y="2518"/>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7" name="Freeform 10"/>
            <p:cNvSpPr>
              <a:spLocks/>
            </p:cNvSpPr>
            <p:nvPr/>
          </p:nvSpPr>
          <p:spPr bwMode="auto">
            <a:xfrm>
              <a:off x="2569" y="2517"/>
              <a:ext cx="319"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8" name="Freeform 11"/>
            <p:cNvSpPr>
              <a:spLocks/>
            </p:cNvSpPr>
            <p:nvPr/>
          </p:nvSpPr>
          <p:spPr bwMode="auto">
            <a:xfrm>
              <a:off x="2620" y="2544"/>
              <a:ext cx="190" cy="13"/>
            </a:xfrm>
            <a:custGeom>
              <a:avLst/>
              <a:gdLst>
                <a:gd name="T0" fmla="*/ 2147483647 w 215"/>
                <a:gd name="T1" fmla="*/ 0 h 14"/>
                <a:gd name="T2" fmla="*/ 2147483647 w 215"/>
                <a:gd name="T3" fmla="*/ 2147483647 h 14"/>
                <a:gd name="T4" fmla="*/ 0 w 215"/>
                <a:gd name="T5" fmla="*/ 2147483647 h 14"/>
                <a:gd name="T6" fmla="*/ 0 w 215"/>
                <a:gd name="T7" fmla="*/ 2147483647 h 14"/>
                <a:gd name="T8" fmla="*/ 2147483647 w 215"/>
                <a:gd name="T9" fmla="*/ 2147483647 h 14"/>
                <a:gd name="T10" fmla="*/ 2147483647 w 215"/>
                <a:gd name="T11" fmla="*/ 2147483647 h 14"/>
                <a:gd name="T12" fmla="*/ 2147483647 w 215"/>
                <a:gd name="T13" fmla="*/ 2147483647 h 14"/>
                <a:gd name="T14" fmla="*/ 2147483647 w 215"/>
                <a:gd name="T15" fmla="*/ 2147483647 h 14"/>
                <a:gd name="T16" fmla="*/ 2147483647 w 215"/>
                <a:gd name="T17" fmla="*/ 2147483647 h 14"/>
                <a:gd name="T18" fmla="*/ 2147483647 w 215"/>
                <a:gd name="T19" fmla="*/ 2147483647 h 14"/>
                <a:gd name="T20" fmla="*/ 2147483647 w 215"/>
                <a:gd name="T21" fmla="*/ 2147483647 h 14"/>
                <a:gd name="T22" fmla="*/ 2147483647 w 215"/>
                <a:gd name="T23" fmla="*/ 2147483647 h 14"/>
                <a:gd name="T24" fmla="*/ 2147483647 w 215"/>
                <a:gd name="T25" fmla="*/ 2147483647 h 14"/>
                <a:gd name="T26" fmla="*/ 2147483647 w 215"/>
                <a:gd name="T27" fmla="*/ 2147483647 h 14"/>
                <a:gd name="T28" fmla="*/ 2147483647 w 215"/>
                <a:gd name="T29" fmla="*/ 0 h 14"/>
                <a:gd name="T30" fmla="*/ 2147483647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9" name="Freeform 12"/>
            <p:cNvSpPr>
              <a:spLocks/>
            </p:cNvSpPr>
            <p:nvPr/>
          </p:nvSpPr>
          <p:spPr bwMode="auto">
            <a:xfrm>
              <a:off x="2620" y="2544"/>
              <a:ext cx="185"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0" name="Freeform 13"/>
            <p:cNvSpPr>
              <a:spLocks/>
            </p:cNvSpPr>
            <p:nvPr/>
          </p:nvSpPr>
          <p:spPr bwMode="auto">
            <a:xfrm>
              <a:off x="2620" y="2544"/>
              <a:ext cx="181"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3"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1" name="Freeform 14"/>
            <p:cNvSpPr>
              <a:spLocks/>
            </p:cNvSpPr>
            <p:nvPr/>
          </p:nvSpPr>
          <p:spPr bwMode="auto">
            <a:xfrm>
              <a:off x="2620" y="2544"/>
              <a:ext cx="176" cy="12"/>
            </a:xfrm>
            <a:custGeom>
              <a:avLst/>
              <a:gdLst>
                <a:gd name="T0" fmla="*/ 0 w 199"/>
                <a:gd name="T1" fmla="*/ 2147483647 h 13"/>
                <a:gd name="T2" fmla="*/ 2147483647 w 199"/>
                <a:gd name="T3" fmla="*/ 2147483647 h 13"/>
                <a:gd name="T4" fmla="*/ 2147483647 w 199"/>
                <a:gd name="T5" fmla="*/ 2147483647 h 13"/>
                <a:gd name="T6" fmla="*/ 2147483647 w 199"/>
                <a:gd name="T7" fmla="*/ 2147483647 h 13"/>
                <a:gd name="T8" fmla="*/ 2147483647 w 199"/>
                <a:gd name="T9" fmla="*/ 2147483647 h 13"/>
                <a:gd name="T10" fmla="*/ 2147483647 w 199"/>
                <a:gd name="T11" fmla="*/ 2147483647 h 13"/>
                <a:gd name="T12" fmla="*/ 2147483647 w 199"/>
                <a:gd name="T13" fmla="*/ 2147483647 h 13"/>
                <a:gd name="T14" fmla="*/ 2147483647 w 199"/>
                <a:gd name="T15" fmla="*/ 2147483647 h 13"/>
                <a:gd name="T16" fmla="*/ 2147483647 w 199"/>
                <a:gd name="T17" fmla="*/ 2147483647 h 13"/>
                <a:gd name="T18" fmla="*/ 2147483647 w 199"/>
                <a:gd name="T19" fmla="*/ 2147483647 h 13"/>
                <a:gd name="T20" fmla="*/ 2147483647 w 199"/>
                <a:gd name="T21" fmla="*/ 0 h 13"/>
                <a:gd name="T22" fmla="*/ 2147483647 w 199"/>
                <a:gd name="T23" fmla="*/ 0 h 13"/>
                <a:gd name="T24" fmla="*/ 2147483647 w 199"/>
                <a:gd name="T25" fmla="*/ 2147483647 h 13"/>
                <a:gd name="T26" fmla="*/ 2147483647 w 199"/>
                <a:gd name="T27" fmla="*/ 2147483647 h 13"/>
                <a:gd name="T28" fmla="*/ 2147483647 w 199"/>
                <a:gd name="T29" fmla="*/ 2147483647 h 13"/>
                <a:gd name="T30" fmla="*/ 2147483647 w 199"/>
                <a:gd name="T31" fmla="*/ 2147483647 h 13"/>
                <a:gd name="T32" fmla="*/ 2147483647 w 199"/>
                <a:gd name="T33" fmla="*/ 2147483647 h 13"/>
                <a:gd name="T34" fmla="*/ 2147483647 w 199"/>
                <a:gd name="T35" fmla="*/ 2147483647 h 13"/>
                <a:gd name="T36" fmla="*/ 2147483647 w 199"/>
                <a:gd name="T37" fmla="*/ 2147483647 h 13"/>
                <a:gd name="T38" fmla="*/ 2147483647 w 199"/>
                <a:gd name="T39" fmla="*/ 2147483647 h 13"/>
                <a:gd name="T40" fmla="*/ 2147483647 w 199"/>
                <a:gd name="T41" fmla="*/ 2147483647 h 13"/>
                <a:gd name="T42" fmla="*/ 0 w 199"/>
                <a:gd name="T43" fmla="*/ 2147483647 h 13"/>
                <a:gd name="T44" fmla="*/ 0 w 199"/>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3"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2" name="Freeform 15"/>
            <p:cNvSpPr>
              <a:spLocks/>
            </p:cNvSpPr>
            <p:nvPr/>
          </p:nvSpPr>
          <p:spPr bwMode="auto">
            <a:xfrm>
              <a:off x="2620" y="2544"/>
              <a:ext cx="171" cy="12"/>
            </a:xfrm>
            <a:custGeom>
              <a:avLst/>
              <a:gdLst>
                <a:gd name="T0" fmla="*/ 2147483647 w 193"/>
                <a:gd name="T1" fmla="*/ 0 h 13"/>
                <a:gd name="T2" fmla="*/ 2147483647 w 193"/>
                <a:gd name="T3" fmla="*/ 2147483647 h 13"/>
                <a:gd name="T4" fmla="*/ 2147483647 w 193"/>
                <a:gd name="T5" fmla="*/ 2147483647 h 13"/>
                <a:gd name="T6" fmla="*/ 2147483647 w 193"/>
                <a:gd name="T7" fmla="*/ 2147483647 h 13"/>
                <a:gd name="T8" fmla="*/ 2147483647 w 193"/>
                <a:gd name="T9" fmla="*/ 2147483647 h 13"/>
                <a:gd name="T10" fmla="*/ 2147483647 w 193"/>
                <a:gd name="T11" fmla="*/ 2147483647 h 13"/>
                <a:gd name="T12" fmla="*/ 2147483647 w 193"/>
                <a:gd name="T13" fmla="*/ 2147483647 h 13"/>
                <a:gd name="T14" fmla="*/ 2147483647 w 193"/>
                <a:gd name="T15" fmla="*/ 2147483647 h 13"/>
                <a:gd name="T16" fmla="*/ 2147483647 w 193"/>
                <a:gd name="T17" fmla="*/ 2147483647 h 13"/>
                <a:gd name="T18" fmla="*/ 2147483647 w 193"/>
                <a:gd name="T19" fmla="*/ 2147483647 h 13"/>
                <a:gd name="T20" fmla="*/ 0 w 193"/>
                <a:gd name="T21" fmla="*/ 2147483647 h 13"/>
                <a:gd name="T22" fmla="*/ 0 w 193"/>
                <a:gd name="T23" fmla="*/ 2147483647 h 13"/>
                <a:gd name="T24" fmla="*/ 2147483647 w 193"/>
                <a:gd name="T25" fmla="*/ 2147483647 h 13"/>
                <a:gd name="T26" fmla="*/ 2147483647 w 193"/>
                <a:gd name="T27" fmla="*/ 2147483647 h 13"/>
                <a:gd name="T28" fmla="*/ 2147483647 w 193"/>
                <a:gd name="T29" fmla="*/ 2147483647 h 13"/>
                <a:gd name="T30" fmla="*/ 2147483647 w 193"/>
                <a:gd name="T31" fmla="*/ 2147483647 h 13"/>
                <a:gd name="T32" fmla="*/ 2147483647 w 193"/>
                <a:gd name="T33" fmla="*/ 2147483647 h 13"/>
                <a:gd name="T34" fmla="*/ 2147483647 w 193"/>
                <a:gd name="T35" fmla="*/ 2147483647 h 13"/>
                <a:gd name="T36" fmla="*/ 2147483647 w 193"/>
                <a:gd name="T37" fmla="*/ 2147483647 h 13"/>
                <a:gd name="T38" fmla="*/ 2147483647 w 193"/>
                <a:gd name="T39" fmla="*/ 2147483647 h 13"/>
                <a:gd name="T40" fmla="*/ 2147483647 w 193"/>
                <a:gd name="T41" fmla="*/ 2147483647 h 13"/>
                <a:gd name="T42" fmla="*/ 2147483647 w 193"/>
                <a:gd name="T43" fmla="*/ 0 h 13"/>
                <a:gd name="T44" fmla="*/ 2147483647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3" name="Freeform 16"/>
            <p:cNvSpPr>
              <a:spLocks/>
            </p:cNvSpPr>
            <p:nvPr/>
          </p:nvSpPr>
          <p:spPr bwMode="auto">
            <a:xfrm>
              <a:off x="2620" y="2544"/>
              <a:ext cx="165" cy="12"/>
            </a:xfrm>
            <a:custGeom>
              <a:avLst/>
              <a:gdLst>
                <a:gd name="T0" fmla="*/ 0 w 187"/>
                <a:gd name="T1" fmla="*/ 2147483647 h 13"/>
                <a:gd name="T2" fmla="*/ 2147483647 w 187"/>
                <a:gd name="T3" fmla="*/ 2147483647 h 13"/>
                <a:gd name="T4" fmla="*/ 2147483647 w 187"/>
                <a:gd name="T5" fmla="*/ 2147483647 h 13"/>
                <a:gd name="T6" fmla="*/ 2147483647 w 187"/>
                <a:gd name="T7" fmla="*/ 2147483647 h 13"/>
                <a:gd name="T8" fmla="*/ 2147483647 w 187"/>
                <a:gd name="T9" fmla="*/ 2147483647 h 13"/>
                <a:gd name="T10" fmla="*/ 2147483647 w 187"/>
                <a:gd name="T11" fmla="*/ 2147483647 h 13"/>
                <a:gd name="T12" fmla="*/ 2147483647 w 187"/>
                <a:gd name="T13" fmla="*/ 2147483647 h 13"/>
                <a:gd name="T14" fmla="*/ 2147483647 w 187"/>
                <a:gd name="T15" fmla="*/ 2147483647 h 13"/>
                <a:gd name="T16" fmla="*/ 2147483647 w 187"/>
                <a:gd name="T17" fmla="*/ 2147483647 h 13"/>
                <a:gd name="T18" fmla="*/ 2147483647 w 187"/>
                <a:gd name="T19" fmla="*/ 2147483647 h 13"/>
                <a:gd name="T20" fmla="*/ 2147483647 w 187"/>
                <a:gd name="T21" fmla="*/ 0 h 13"/>
                <a:gd name="T22" fmla="*/ 2147483647 w 187"/>
                <a:gd name="T23" fmla="*/ 0 h 13"/>
                <a:gd name="T24" fmla="*/ 2147483647 w 187"/>
                <a:gd name="T25" fmla="*/ 2147483647 h 13"/>
                <a:gd name="T26" fmla="*/ 2147483647 w 187"/>
                <a:gd name="T27" fmla="*/ 2147483647 h 13"/>
                <a:gd name="T28" fmla="*/ 2147483647 w 187"/>
                <a:gd name="T29" fmla="*/ 2147483647 h 13"/>
                <a:gd name="T30" fmla="*/ 2147483647 w 187"/>
                <a:gd name="T31" fmla="*/ 2147483647 h 13"/>
                <a:gd name="T32" fmla="*/ 2147483647 w 187"/>
                <a:gd name="T33" fmla="*/ 2147483647 h 13"/>
                <a:gd name="T34" fmla="*/ 2147483647 w 187"/>
                <a:gd name="T35" fmla="*/ 2147483647 h 13"/>
                <a:gd name="T36" fmla="*/ 2147483647 w 187"/>
                <a:gd name="T37" fmla="*/ 2147483647 h 13"/>
                <a:gd name="T38" fmla="*/ 2147483647 w 187"/>
                <a:gd name="T39" fmla="*/ 2147483647 h 13"/>
                <a:gd name="T40" fmla="*/ 2147483647 w 187"/>
                <a:gd name="T41" fmla="*/ 2147483647 h 13"/>
                <a:gd name="T42" fmla="*/ 0 w 187"/>
                <a:gd name="T43" fmla="*/ 2147483647 h 13"/>
                <a:gd name="T44" fmla="*/ 0 w 187"/>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4" name="Freeform 17"/>
            <p:cNvSpPr>
              <a:spLocks/>
            </p:cNvSpPr>
            <p:nvPr/>
          </p:nvSpPr>
          <p:spPr bwMode="auto">
            <a:xfrm>
              <a:off x="2620" y="2544"/>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3"/>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5" name="Freeform 18"/>
            <p:cNvSpPr>
              <a:spLocks/>
            </p:cNvSpPr>
            <p:nvPr/>
          </p:nvSpPr>
          <p:spPr bwMode="auto">
            <a:xfrm>
              <a:off x="2620" y="2544"/>
              <a:ext cx="154"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3"/>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6" name="Freeform 19"/>
            <p:cNvSpPr>
              <a:spLocks/>
            </p:cNvSpPr>
            <p:nvPr/>
          </p:nvSpPr>
          <p:spPr bwMode="auto">
            <a:xfrm>
              <a:off x="2620" y="2544"/>
              <a:ext cx="147"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9" y="5"/>
                  </a:lnTo>
                  <a:lnTo>
                    <a:pt x="150" y="3"/>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7" name="Freeform 20"/>
            <p:cNvSpPr>
              <a:spLocks/>
            </p:cNvSpPr>
            <p:nvPr/>
          </p:nvSpPr>
          <p:spPr bwMode="auto">
            <a:xfrm>
              <a:off x="2620" y="2544"/>
              <a:ext cx="141"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9" y="5"/>
                  </a:lnTo>
                  <a:lnTo>
                    <a:pt x="150" y="3"/>
                  </a:lnTo>
                  <a:lnTo>
                    <a:pt x="158" y="1"/>
                  </a:lnTo>
                  <a:lnTo>
                    <a:pt x="159" y="0"/>
                  </a:lnTo>
                  <a:lnTo>
                    <a:pt x="151" y="0"/>
                  </a:lnTo>
                  <a:lnTo>
                    <a:pt x="149" y="1"/>
                  </a:lnTo>
                  <a:lnTo>
                    <a:pt x="142" y="3"/>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8" name="Freeform 21"/>
            <p:cNvSpPr>
              <a:spLocks/>
            </p:cNvSpPr>
            <p:nvPr/>
          </p:nvSpPr>
          <p:spPr bwMode="auto">
            <a:xfrm>
              <a:off x="2620" y="2544"/>
              <a:ext cx="134"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3"/>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3"/>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9" name="Freeform 22"/>
            <p:cNvSpPr>
              <a:spLocks/>
            </p:cNvSpPr>
            <p:nvPr/>
          </p:nvSpPr>
          <p:spPr bwMode="auto">
            <a:xfrm>
              <a:off x="2620" y="2544"/>
              <a:ext cx="128" cy="9"/>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3"/>
                  </a:lnTo>
                  <a:lnTo>
                    <a:pt x="141" y="1"/>
                  </a:lnTo>
                  <a:lnTo>
                    <a:pt x="144" y="0"/>
                  </a:lnTo>
                  <a:lnTo>
                    <a:pt x="133" y="0"/>
                  </a:lnTo>
                  <a:lnTo>
                    <a:pt x="132" y="1"/>
                  </a:lnTo>
                  <a:lnTo>
                    <a:pt x="126" y="3"/>
                  </a:lnTo>
                  <a:lnTo>
                    <a:pt x="116" y="4"/>
                  </a:lnTo>
                  <a:lnTo>
                    <a:pt x="103" y="5"/>
                  </a:lnTo>
                  <a:lnTo>
                    <a:pt x="87" y="6"/>
                  </a:lnTo>
                  <a:lnTo>
                    <a:pt x="68" y="8"/>
                  </a:lnTo>
                  <a:lnTo>
                    <a:pt x="46" y="8"/>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0" name="Freeform 23"/>
            <p:cNvSpPr>
              <a:spLocks/>
            </p:cNvSpPr>
            <p:nvPr/>
          </p:nvSpPr>
          <p:spPr bwMode="auto">
            <a:xfrm>
              <a:off x="2620" y="2544"/>
              <a:ext cx="118" cy="9"/>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3"/>
                  </a:lnTo>
                  <a:lnTo>
                    <a:pt x="116" y="4"/>
                  </a:lnTo>
                  <a:lnTo>
                    <a:pt x="103" y="5"/>
                  </a:lnTo>
                  <a:lnTo>
                    <a:pt x="87" y="6"/>
                  </a:lnTo>
                  <a:lnTo>
                    <a:pt x="68" y="8"/>
                  </a:lnTo>
                  <a:lnTo>
                    <a:pt x="46" y="8"/>
                  </a:lnTo>
                  <a:lnTo>
                    <a:pt x="25" y="9"/>
                  </a:lnTo>
                  <a:lnTo>
                    <a:pt x="0" y="9"/>
                  </a:lnTo>
                  <a:lnTo>
                    <a:pt x="0" y="8"/>
                  </a:lnTo>
                  <a:lnTo>
                    <a:pt x="25" y="8"/>
                  </a:lnTo>
                  <a:lnTo>
                    <a:pt x="49" y="8"/>
                  </a:lnTo>
                  <a:lnTo>
                    <a:pt x="70" y="6"/>
                  </a:lnTo>
                  <a:lnTo>
                    <a:pt x="88" y="5"/>
                  </a:lnTo>
                  <a:lnTo>
                    <a:pt x="104" y="4"/>
                  </a:lnTo>
                  <a:lnTo>
                    <a:pt x="116" y="3"/>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1" name="Freeform 24"/>
            <p:cNvSpPr>
              <a:spLocks/>
            </p:cNvSpPr>
            <p:nvPr/>
          </p:nvSpPr>
          <p:spPr bwMode="auto">
            <a:xfrm>
              <a:off x="2620" y="2544"/>
              <a:ext cx="111" cy="8"/>
            </a:xfrm>
            <a:custGeom>
              <a:avLst/>
              <a:gdLst>
                <a:gd name="T0" fmla="*/ 0 w 125"/>
                <a:gd name="T1" fmla="*/ 2147483647 h 8"/>
                <a:gd name="T2" fmla="*/ 2147483647 w 125"/>
                <a:gd name="T3" fmla="*/ 2147483647 h 8"/>
                <a:gd name="T4" fmla="*/ 2147483647 w 125"/>
                <a:gd name="T5" fmla="*/ 2147483647 h 8"/>
                <a:gd name="T6" fmla="*/ 2147483647 w 125"/>
                <a:gd name="T7" fmla="*/ 2147483647 h 8"/>
                <a:gd name="T8" fmla="*/ 2147483647 w 125"/>
                <a:gd name="T9" fmla="*/ 2147483647 h 8"/>
                <a:gd name="T10" fmla="*/ 2147483647 w 125"/>
                <a:gd name="T11" fmla="*/ 2147483647 h 8"/>
                <a:gd name="T12" fmla="*/ 2147483647 w 125"/>
                <a:gd name="T13" fmla="*/ 2147483647 h 8"/>
                <a:gd name="T14" fmla="*/ 2147483647 w 125"/>
                <a:gd name="T15" fmla="*/ 2147483647 h 8"/>
                <a:gd name="T16" fmla="*/ 2147483647 w 125"/>
                <a:gd name="T17" fmla="*/ 0 h 8"/>
                <a:gd name="T18" fmla="*/ 2147483647 w 125"/>
                <a:gd name="T19" fmla="*/ 0 h 8"/>
                <a:gd name="T20" fmla="*/ 2147483647 w 125"/>
                <a:gd name="T21" fmla="*/ 2147483647 h 8"/>
                <a:gd name="T22" fmla="*/ 2147483647 w 125"/>
                <a:gd name="T23" fmla="*/ 2147483647 h 8"/>
                <a:gd name="T24" fmla="*/ 2147483647 w 125"/>
                <a:gd name="T25" fmla="*/ 2147483647 h 8"/>
                <a:gd name="T26" fmla="*/ 2147483647 w 125"/>
                <a:gd name="T27" fmla="*/ 2147483647 h 8"/>
                <a:gd name="T28" fmla="*/ 2147483647 w 125"/>
                <a:gd name="T29" fmla="*/ 2147483647 h 8"/>
                <a:gd name="T30" fmla="*/ 2147483647 w 125"/>
                <a:gd name="T31" fmla="*/ 2147483647 h 8"/>
                <a:gd name="T32" fmla="*/ 2147483647 w 125"/>
                <a:gd name="T33" fmla="*/ 2147483647 h 8"/>
                <a:gd name="T34" fmla="*/ 0 w 125"/>
                <a:gd name="T35" fmla="*/ 2147483647 h 8"/>
                <a:gd name="T36" fmla="*/ 0 w 125"/>
                <a:gd name="T37" fmla="*/ 2147483647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5" y="8"/>
                  </a:lnTo>
                  <a:lnTo>
                    <a:pt x="49" y="8"/>
                  </a:lnTo>
                  <a:lnTo>
                    <a:pt x="70" y="6"/>
                  </a:lnTo>
                  <a:lnTo>
                    <a:pt x="88" y="5"/>
                  </a:lnTo>
                  <a:lnTo>
                    <a:pt x="104" y="4"/>
                  </a:lnTo>
                  <a:lnTo>
                    <a:pt x="116" y="3"/>
                  </a:lnTo>
                  <a:lnTo>
                    <a:pt x="122" y="1"/>
                  </a:lnTo>
                  <a:lnTo>
                    <a:pt x="125" y="0"/>
                  </a:lnTo>
                  <a:lnTo>
                    <a:pt x="114" y="0"/>
                  </a:lnTo>
                  <a:lnTo>
                    <a:pt x="112" y="1"/>
                  </a:lnTo>
                  <a:lnTo>
                    <a:pt x="106" y="3"/>
                  </a:lnTo>
                  <a:lnTo>
                    <a:pt x="95" y="4"/>
                  </a:lnTo>
                  <a:lnTo>
                    <a:pt x="82"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2" name="Freeform 25"/>
            <p:cNvSpPr>
              <a:spLocks/>
            </p:cNvSpPr>
            <p:nvPr/>
          </p:nvSpPr>
          <p:spPr bwMode="auto">
            <a:xfrm>
              <a:off x="2620" y="2544"/>
              <a:ext cx="101" cy="8"/>
            </a:xfrm>
            <a:custGeom>
              <a:avLst/>
              <a:gdLst>
                <a:gd name="T0" fmla="*/ 2147483647 w 114"/>
                <a:gd name="T1" fmla="*/ 0 h 8"/>
                <a:gd name="T2" fmla="*/ 2147483647 w 114"/>
                <a:gd name="T3" fmla="*/ 2147483647 h 8"/>
                <a:gd name="T4" fmla="*/ 2147483647 w 114"/>
                <a:gd name="T5" fmla="*/ 2147483647 h 8"/>
                <a:gd name="T6" fmla="*/ 2147483647 w 114"/>
                <a:gd name="T7" fmla="*/ 2147483647 h 8"/>
                <a:gd name="T8" fmla="*/ 2147483647 w 114"/>
                <a:gd name="T9" fmla="*/ 2147483647 h 8"/>
                <a:gd name="T10" fmla="*/ 2147483647 w 114"/>
                <a:gd name="T11" fmla="*/ 2147483647 h 8"/>
                <a:gd name="T12" fmla="*/ 2147483647 w 114"/>
                <a:gd name="T13" fmla="*/ 2147483647 h 8"/>
                <a:gd name="T14" fmla="*/ 2147483647 w 114"/>
                <a:gd name="T15" fmla="*/ 2147483647 h 8"/>
                <a:gd name="T16" fmla="*/ 0 w 114"/>
                <a:gd name="T17" fmla="*/ 2147483647 h 8"/>
                <a:gd name="T18" fmla="*/ 0 w 114"/>
                <a:gd name="T19" fmla="*/ 2147483647 h 8"/>
                <a:gd name="T20" fmla="*/ 2147483647 w 114"/>
                <a:gd name="T21" fmla="*/ 2147483647 h 8"/>
                <a:gd name="T22" fmla="*/ 2147483647 w 114"/>
                <a:gd name="T23" fmla="*/ 2147483647 h 8"/>
                <a:gd name="T24" fmla="*/ 2147483647 w 114"/>
                <a:gd name="T25" fmla="*/ 2147483647 h 8"/>
                <a:gd name="T26" fmla="*/ 2147483647 w 114"/>
                <a:gd name="T27" fmla="*/ 2147483647 h 8"/>
                <a:gd name="T28" fmla="*/ 2147483647 w 114"/>
                <a:gd name="T29" fmla="*/ 2147483647 h 8"/>
                <a:gd name="T30" fmla="*/ 2147483647 w 114"/>
                <a:gd name="T31" fmla="*/ 2147483647 h 8"/>
                <a:gd name="T32" fmla="*/ 2147483647 w 114"/>
                <a:gd name="T33" fmla="*/ 2147483647 h 8"/>
                <a:gd name="T34" fmla="*/ 2147483647 w 114"/>
                <a:gd name="T35" fmla="*/ 0 h 8"/>
                <a:gd name="T36" fmla="*/ 2147483647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3"/>
                  </a:lnTo>
                  <a:lnTo>
                    <a:pt x="95" y="4"/>
                  </a:lnTo>
                  <a:lnTo>
                    <a:pt x="82" y="5"/>
                  </a:lnTo>
                  <a:lnTo>
                    <a:pt x="64" y="6"/>
                  </a:lnTo>
                  <a:lnTo>
                    <a:pt x="45" y="6"/>
                  </a:lnTo>
                  <a:lnTo>
                    <a:pt x="23" y="8"/>
                  </a:lnTo>
                  <a:lnTo>
                    <a:pt x="0" y="8"/>
                  </a:lnTo>
                  <a:lnTo>
                    <a:pt x="0" y="6"/>
                  </a:lnTo>
                  <a:lnTo>
                    <a:pt x="21" y="6"/>
                  </a:lnTo>
                  <a:lnTo>
                    <a:pt x="40" y="6"/>
                  </a:lnTo>
                  <a:lnTo>
                    <a:pt x="57" y="5"/>
                  </a:lnTo>
                  <a:lnTo>
                    <a:pt x="74" y="4"/>
                  </a:lnTo>
                  <a:lnTo>
                    <a:pt x="87" y="4"/>
                  </a:lnTo>
                  <a:lnTo>
                    <a:pt x="95" y="3"/>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3" name="Freeform 26"/>
            <p:cNvSpPr>
              <a:spLocks/>
            </p:cNvSpPr>
            <p:nvPr/>
          </p:nvSpPr>
          <p:spPr bwMode="auto">
            <a:xfrm>
              <a:off x="2620" y="2544"/>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3"/>
                  </a:lnTo>
                  <a:lnTo>
                    <a:pt x="102" y="1"/>
                  </a:lnTo>
                  <a:lnTo>
                    <a:pt x="103" y="0"/>
                  </a:lnTo>
                  <a:lnTo>
                    <a:pt x="92" y="0"/>
                  </a:lnTo>
                  <a:lnTo>
                    <a:pt x="90" y="1"/>
                  </a:lnTo>
                  <a:lnTo>
                    <a:pt x="83" y="3"/>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4" name="Freeform 27"/>
            <p:cNvSpPr>
              <a:spLocks/>
            </p:cNvSpPr>
            <p:nvPr/>
          </p:nvSpPr>
          <p:spPr bwMode="auto">
            <a:xfrm>
              <a:off x="2620" y="2544"/>
              <a:ext cx="82"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3"/>
                  </a:lnTo>
                  <a:lnTo>
                    <a:pt x="73" y="4"/>
                  </a:lnTo>
                  <a:lnTo>
                    <a:pt x="57" y="4"/>
                  </a:lnTo>
                  <a:lnTo>
                    <a:pt x="41" y="5"/>
                  </a:lnTo>
                  <a:lnTo>
                    <a:pt x="21" y="5"/>
                  </a:lnTo>
                  <a:lnTo>
                    <a:pt x="0" y="6"/>
                  </a:lnTo>
                  <a:lnTo>
                    <a:pt x="0" y="5"/>
                  </a:lnTo>
                  <a:lnTo>
                    <a:pt x="18" y="5"/>
                  </a:lnTo>
                  <a:lnTo>
                    <a:pt x="35" y="4"/>
                  </a:lnTo>
                  <a:lnTo>
                    <a:pt x="50" y="4"/>
                  </a:lnTo>
                  <a:lnTo>
                    <a:pt x="63" y="3"/>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5" name="Freeform 28"/>
            <p:cNvSpPr>
              <a:spLocks/>
            </p:cNvSpPr>
            <p:nvPr/>
          </p:nvSpPr>
          <p:spPr bwMode="auto">
            <a:xfrm>
              <a:off x="2620" y="2544"/>
              <a:ext cx="71"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3"/>
                  </a:lnTo>
                  <a:lnTo>
                    <a:pt x="71" y="1"/>
                  </a:lnTo>
                  <a:lnTo>
                    <a:pt x="78" y="0"/>
                  </a:lnTo>
                  <a:lnTo>
                    <a:pt x="80" y="0"/>
                  </a:lnTo>
                  <a:lnTo>
                    <a:pt x="66" y="0"/>
                  </a:lnTo>
                  <a:lnTo>
                    <a:pt x="64" y="0"/>
                  </a:lnTo>
                  <a:lnTo>
                    <a:pt x="57" y="1"/>
                  </a:lnTo>
                  <a:lnTo>
                    <a:pt x="47" y="3"/>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6" name="Freeform 29"/>
            <p:cNvSpPr>
              <a:spLocks/>
            </p:cNvSpPr>
            <p:nvPr/>
          </p:nvSpPr>
          <p:spPr bwMode="auto">
            <a:xfrm>
              <a:off x="2620" y="2544"/>
              <a:ext cx="59"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3"/>
                  </a:lnTo>
                  <a:lnTo>
                    <a:pt x="33" y="4"/>
                  </a:lnTo>
                  <a:lnTo>
                    <a:pt x="18" y="4"/>
                  </a:lnTo>
                  <a:lnTo>
                    <a:pt x="0" y="4"/>
                  </a:lnTo>
                  <a:lnTo>
                    <a:pt x="0" y="3"/>
                  </a:lnTo>
                  <a:lnTo>
                    <a:pt x="17" y="3"/>
                  </a:lnTo>
                  <a:lnTo>
                    <a:pt x="31" y="3"/>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7" name="Freeform 30"/>
            <p:cNvSpPr>
              <a:spLocks/>
            </p:cNvSpPr>
            <p:nvPr/>
          </p:nvSpPr>
          <p:spPr bwMode="auto">
            <a:xfrm>
              <a:off x="2620" y="2544"/>
              <a:ext cx="46" cy="3"/>
            </a:xfrm>
            <a:custGeom>
              <a:avLst/>
              <a:gdLst>
                <a:gd name="T0" fmla="*/ 0 w 52"/>
                <a:gd name="T1" fmla="*/ 2147483647 h 3"/>
                <a:gd name="T2" fmla="*/ 2147483647 w 52"/>
                <a:gd name="T3" fmla="*/ 2147483647 h 3"/>
                <a:gd name="T4" fmla="*/ 2147483647 w 52"/>
                <a:gd name="T5" fmla="*/ 2147483647 h 3"/>
                <a:gd name="T6" fmla="*/ 2147483647 w 52"/>
                <a:gd name="T7" fmla="*/ 2147483647 h 3"/>
                <a:gd name="T8" fmla="*/ 2147483647 w 52"/>
                <a:gd name="T9" fmla="*/ 0 h 3"/>
                <a:gd name="T10" fmla="*/ 2147483647 w 52"/>
                <a:gd name="T11" fmla="*/ 0 h 3"/>
                <a:gd name="T12" fmla="*/ 2147483647 w 52"/>
                <a:gd name="T13" fmla="*/ 0 h 3"/>
                <a:gd name="T14" fmla="*/ 2147483647 w 52"/>
                <a:gd name="T15" fmla="*/ 0 h 3"/>
                <a:gd name="T16" fmla="*/ 2147483647 w 52"/>
                <a:gd name="T17" fmla="*/ 2147483647 h 3"/>
                <a:gd name="T18" fmla="*/ 2147483647 w 52"/>
                <a:gd name="T19" fmla="*/ 2147483647 h 3"/>
                <a:gd name="T20" fmla="*/ 2147483647 w 52"/>
                <a:gd name="T21" fmla="*/ 2147483647 h 3"/>
                <a:gd name="T22" fmla="*/ 0 w 52"/>
                <a:gd name="T23" fmla="*/ 2147483647 h 3"/>
                <a:gd name="T24" fmla="*/ 0 w 52"/>
                <a:gd name="T25" fmla="*/ 2147483647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3"/>
                <a:gd name="T41" fmla="*/ 52 w 52"/>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3">
                  <a:moveTo>
                    <a:pt x="0" y="3"/>
                  </a:moveTo>
                  <a:lnTo>
                    <a:pt x="17" y="3"/>
                  </a:lnTo>
                  <a:lnTo>
                    <a:pt x="31" y="3"/>
                  </a:lnTo>
                  <a:lnTo>
                    <a:pt x="42" y="1"/>
                  </a:lnTo>
                  <a:lnTo>
                    <a:pt x="50" y="0"/>
                  </a:lnTo>
                  <a:lnTo>
                    <a:pt x="52" y="0"/>
                  </a:lnTo>
                  <a:lnTo>
                    <a:pt x="36" y="0"/>
                  </a:lnTo>
                  <a:lnTo>
                    <a:pt x="35" y="0"/>
                  </a:lnTo>
                  <a:lnTo>
                    <a:pt x="30" y="1"/>
                  </a:lnTo>
                  <a:lnTo>
                    <a:pt x="22" y="1"/>
                  </a:lnTo>
                  <a:lnTo>
                    <a:pt x="12" y="1"/>
                  </a:lnTo>
                  <a:lnTo>
                    <a:pt x="0" y="1"/>
                  </a:lnTo>
                  <a:lnTo>
                    <a:pt x="0" y="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8" name="Freeform 31"/>
            <p:cNvSpPr>
              <a:spLocks/>
            </p:cNvSpPr>
            <p:nvPr/>
          </p:nvSpPr>
          <p:spPr bwMode="auto">
            <a:xfrm>
              <a:off x="2620" y="2544"/>
              <a:ext cx="32"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9" name="Freeform 32"/>
            <p:cNvSpPr>
              <a:spLocks/>
            </p:cNvSpPr>
            <p:nvPr/>
          </p:nvSpPr>
          <p:spPr bwMode="auto">
            <a:xfrm>
              <a:off x="2620" y="2544"/>
              <a:ext cx="17"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0" name="Freeform 33"/>
            <p:cNvSpPr>
              <a:spLocks/>
            </p:cNvSpPr>
            <p:nvPr/>
          </p:nvSpPr>
          <p:spPr bwMode="auto">
            <a:xfrm>
              <a:off x="2620" y="2544"/>
              <a:ext cx="2" cy="1"/>
            </a:xfrm>
            <a:custGeom>
              <a:avLst/>
              <a:gdLst>
                <a:gd name="T0" fmla="*/ 2147483647 w 2"/>
                <a:gd name="T1" fmla="*/ 0 h 1588"/>
                <a:gd name="T2" fmla="*/ 0 w 2"/>
                <a:gd name="T3" fmla="*/ 0 h 1588"/>
                <a:gd name="T4" fmla="*/ 0 w 2"/>
                <a:gd name="T5" fmla="*/ 0 h 1588"/>
                <a:gd name="T6" fmla="*/ 0 w 2"/>
                <a:gd name="T7" fmla="*/ 0 h 1588"/>
                <a:gd name="T8" fmla="*/ 2147483647 w 2"/>
                <a:gd name="T9" fmla="*/ 0 h 1588"/>
                <a:gd name="T10" fmla="*/ 0 60000 65536"/>
                <a:gd name="T11" fmla="*/ 0 60000 65536"/>
                <a:gd name="T12" fmla="*/ 0 60000 65536"/>
                <a:gd name="T13" fmla="*/ 0 60000 65536"/>
                <a:gd name="T14" fmla="*/ 0 60000 65536"/>
                <a:gd name="T15" fmla="*/ 0 w 2"/>
                <a:gd name="T16" fmla="*/ 0 h 1588"/>
                <a:gd name="T17" fmla="*/ 2 w 2"/>
                <a:gd name="T18" fmla="*/ 1588 h 1588"/>
              </a:gdLst>
              <a:ahLst/>
              <a:cxnLst>
                <a:cxn ang="T10">
                  <a:pos x="T0" y="T1"/>
                </a:cxn>
                <a:cxn ang="T11">
                  <a:pos x="T2" y="T3"/>
                </a:cxn>
                <a:cxn ang="T12">
                  <a:pos x="T4" y="T5"/>
                </a:cxn>
                <a:cxn ang="T13">
                  <a:pos x="T6" y="T7"/>
                </a:cxn>
                <a:cxn ang="T14">
                  <a:pos x="T8" y="T9"/>
                </a:cxn>
              </a:cxnLst>
              <a:rect l="T15" t="T16" r="T17" b="T18"/>
              <a:pathLst>
                <a:path w="2" h="1588">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1" name="Freeform 34"/>
            <p:cNvSpPr>
              <a:spLocks/>
            </p:cNvSpPr>
            <p:nvPr/>
          </p:nvSpPr>
          <p:spPr bwMode="auto">
            <a:xfrm>
              <a:off x="2862" y="2517"/>
              <a:ext cx="43" cy="164"/>
            </a:xfrm>
            <a:custGeom>
              <a:avLst/>
              <a:gdLst>
                <a:gd name="T0" fmla="*/ 0 w 48"/>
                <a:gd name="T1" fmla="*/ 2147483647 h 178"/>
                <a:gd name="T2" fmla="*/ 2147483647 w 48"/>
                <a:gd name="T3" fmla="*/ 0 h 178"/>
                <a:gd name="T4" fmla="*/ 2147483647 w 48"/>
                <a:gd name="T5" fmla="*/ 2147483647 h 178"/>
                <a:gd name="T6" fmla="*/ 0 w 48"/>
                <a:gd name="T7" fmla="*/ 2147483647 h 178"/>
                <a:gd name="T8" fmla="*/ 0 w 48"/>
                <a:gd name="T9" fmla="*/ 2147483647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2" name="Rectangle 35"/>
            <p:cNvSpPr>
              <a:spLocks noChangeArrowheads="1"/>
            </p:cNvSpPr>
            <p:nvPr/>
          </p:nvSpPr>
          <p:spPr bwMode="auto">
            <a:xfrm>
              <a:off x="2527" y="2561"/>
              <a:ext cx="335"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3" name="Freeform 36"/>
            <p:cNvSpPr>
              <a:spLocks/>
            </p:cNvSpPr>
            <p:nvPr/>
          </p:nvSpPr>
          <p:spPr bwMode="auto">
            <a:xfrm>
              <a:off x="2632" y="2561"/>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564" name="Rectangle 37"/>
            <p:cNvSpPr>
              <a:spLocks noChangeArrowheads="1"/>
            </p:cNvSpPr>
            <p:nvPr/>
          </p:nvSpPr>
          <p:spPr bwMode="auto">
            <a:xfrm>
              <a:off x="2527" y="2657"/>
              <a:ext cx="335"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5" name="Rectangle 38"/>
            <p:cNvSpPr>
              <a:spLocks noChangeArrowheads="1"/>
            </p:cNvSpPr>
            <p:nvPr/>
          </p:nvSpPr>
          <p:spPr bwMode="auto">
            <a:xfrm>
              <a:off x="2785" y="2589"/>
              <a:ext cx="14"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6" name="Freeform 39"/>
            <p:cNvSpPr>
              <a:spLocks noEditPoints="1"/>
            </p:cNvSpPr>
            <p:nvPr/>
          </p:nvSpPr>
          <p:spPr bwMode="auto">
            <a:xfrm>
              <a:off x="2648" y="2582"/>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7" name="Freeform 40"/>
            <p:cNvSpPr>
              <a:spLocks noEditPoints="1"/>
            </p:cNvSpPr>
            <p:nvPr/>
          </p:nvSpPr>
          <p:spPr bwMode="auto">
            <a:xfrm>
              <a:off x="2537" y="2570"/>
              <a:ext cx="242"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8" name="Freeform 41"/>
            <p:cNvSpPr>
              <a:spLocks noEditPoints="1"/>
            </p:cNvSpPr>
            <p:nvPr/>
          </p:nvSpPr>
          <p:spPr bwMode="auto">
            <a:xfrm>
              <a:off x="2529" y="2565"/>
              <a:ext cx="332"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0"/>
                  </a:lnTo>
                  <a:lnTo>
                    <a:pt x="129" y="94"/>
                  </a:lnTo>
                  <a:close/>
                  <a:moveTo>
                    <a:pt x="220" y="82"/>
                  </a:moveTo>
                  <a:lnTo>
                    <a:pt x="359" y="82"/>
                  </a:lnTo>
                  <a:lnTo>
                    <a:pt x="359" y="11"/>
                  </a:lnTo>
                  <a:lnTo>
                    <a:pt x="220" y="11"/>
                  </a:lnTo>
                  <a:lnTo>
                    <a:pt x="220" y="82"/>
                  </a:lnTo>
                  <a:close/>
                  <a:moveTo>
                    <a:pt x="339" y="118"/>
                  </a:moveTo>
                  <a:lnTo>
                    <a:pt x="368" y="118"/>
                  </a:lnTo>
                  <a:lnTo>
                    <a:pt x="372" y="116"/>
                  </a:lnTo>
                  <a:lnTo>
                    <a:pt x="375"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9" name="Line 42"/>
            <p:cNvSpPr>
              <a:spLocks noChangeShapeType="1"/>
            </p:cNvSpPr>
            <p:nvPr/>
          </p:nvSpPr>
          <p:spPr bwMode="auto">
            <a:xfrm>
              <a:off x="2704" y="2565"/>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0" name="Line 43"/>
            <p:cNvSpPr>
              <a:spLocks noChangeShapeType="1"/>
            </p:cNvSpPr>
            <p:nvPr/>
          </p:nvSpPr>
          <p:spPr bwMode="auto">
            <a:xfrm flipH="1">
              <a:off x="2639" y="2594"/>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1" name="Line 44"/>
            <p:cNvSpPr>
              <a:spLocks noChangeShapeType="1"/>
            </p:cNvSpPr>
            <p:nvPr/>
          </p:nvSpPr>
          <p:spPr bwMode="auto">
            <a:xfrm flipH="1">
              <a:off x="2639" y="262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2" name="Line 45"/>
            <p:cNvSpPr>
              <a:spLocks noChangeShapeType="1"/>
            </p:cNvSpPr>
            <p:nvPr/>
          </p:nvSpPr>
          <p:spPr bwMode="auto">
            <a:xfrm>
              <a:off x="2808" y="2576"/>
              <a:ext cx="0"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3" name="Line 46"/>
            <p:cNvSpPr>
              <a:spLocks noChangeShapeType="1"/>
            </p:cNvSpPr>
            <p:nvPr/>
          </p:nvSpPr>
          <p:spPr bwMode="auto">
            <a:xfrm>
              <a:off x="2724" y="2601"/>
              <a:ext cx="122"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4" name="Line 47"/>
            <p:cNvSpPr>
              <a:spLocks noChangeShapeType="1"/>
            </p:cNvSpPr>
            <p:nvPr/>
          </p:nvSpPr>
          <p:spPr bwMode="auto">
            <a:xfrm flipV="1">
              <a:off x="2648" y="256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5" name="Line 48"/>
            <p:cNvSpPr>
              <a:spLocks noChangeShapeType="1"/>
            </p:cNvSpPr>
            <p:nvPr/>
          </p:nvSpPr>
          <p:spPr bwMode="auto">
            <a:xfrm flipV="1">
              <a:off x="2648" y="2652"/>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6" name="Line 49"/>
            <p:cNvSpPr>
              <a:spLocks noChangeShapeType="1"/>
            </p:cNvSpPr>
            <p:nvPr/>
          </p:nvSpPr>
          <p:spPr bwMode="auto">
            <a:xfrm>
              <a:off x="2650" y="260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7" name="Line 50"/>
            <p:cNvSpPr>
              <a:spLocks noChangeShapeType="1"/>
            </p:cNvSpPr>
            <p:nvPr/>
          </p:nvSpPr>
          <p:spPr bwMode="auto">
            <a:xfrm>
              <a:off x="2650" y="258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8" name="Line 51"/>
            <p:cNvSpPr>
              <a:spLocks noChangeShapeType="1"/>
            </p:cNvSpPr>
            <p:nvPr/>
          </p:nvSpPr>
          <p:spPr bwMode="auto">
            <a:xfrm>
              <a:off x="2689" y="258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9" name="Line 52"/>
            <p:cNvSpPr>
              <a:spLocks noChangeShapeType="1"/>
            </p:cNvSpPr>
            <p:nvPr/>
          </p:nvSpPr>
          <p:spPr bwMode="auto">
            <a:xfrm>
              <a:off x="2740" y="2594"/>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80" name="Freeform 53"/>
            <p:cNvSpPr>
              <a:spLocks/>
            </p:cNvSpPr>
            <p:nvPr/>
          </p:nvSpPr>
          <p:spPr bwMode="auto">
            <a:xfrm>
              <a:off x="2821" y="2286"/>
              <a:ext cx="41" cy="258"/>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1" name="Freeform 54"/>
            <p:cNvSpPr>
              <a:spLocks/>
            </p:cNvSpPr>
            <p:nvPr/>
          </p:nvSpPr>
          <p:spPr bwMode="auto">
            <a:xfrm>
              <a:off x="2569" y="2286"/>
              <a:ext cx="293" cy="44"/>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2" name="Rectangle 55"/>
            <p:cNvSpPr>
              <a:spLocks noChangeArrowheads="1"/>
            </p:cNvSpPr>
            <p:nvPr/>
          </p:nvSpPr>
          <p:spPr bwMode="auto">
            <a:xfrm>
              <a:off x="2569" y="2330"/>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83" name="Rectangle 56"/>
            <p:cNvSpPr>
              <a:spLocks noChangeArrowheads="1"/>
            </p:cNvSpPr>
            <p:nvPr/>
          </p:nvSpPr>
          <p:spPr bwMode="auto">
            <a:xfrm>
              <a:off x="2795" y="2517"/>
              <a:ext cx="13"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4" name="Freeform 57"/>
            <p:cNvSpPr>
              <a:spLocks/>
            </p:cNvSpPr>
            <p:nvPr/>
          </p:nvSpPr>
          <p:spPr bwMode="auto">
            <a:xfrm>
              <a:off x="2605" y="2362"/>
              <a:ext cx="179"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5" name="Freeform 58"/>
            <p:cNvSpPr>
              <a:spLocks/>
            </p:cNvSpPr>
            <p:nvPr/>
          </p:nvSpPr>
          <p:spPr bwMode="auto">
            <a:xfrm>
              <a:off x="2605" y="2362"/>
              <a:ext cx="174" cy="129"/>
            </a:xfrm>
            <a:custGeom>
              <a:avLst/>
              <a:gdLst>
                <a:gd name="T0" fmla="*/ 0 w 197"/>
                <a:gd name="T1" fmla="*/ 2147483647 h 139"/>
                <a:gd name="T2" fmla="*/ 2147483647 w 197"/>
                <a:gd name="T3" fmla="*/ 2147483647 h 139"/>
                <a:gd name="T4" fmla="*/ 2147483647 w 197"/>
                <a:gd name="T5" fmla="*/ 0 h 139"/>
                <a:gd name="T6" fmla="*/ 2147483647 w 197"/>
                <a:gd name="T7" fmla="*/ 0 h 139"/>
                <a:gd name="T8" fmla="*/ 2147483647 w 197"/>
                <a:gd name="T9" fmla="*/ 2147483647 h 139"/>
                <a:gd name="T10" fmla="*/ 0 w 197"/>
                <a:gd name="T11" fmla="*/ 2147483647 h 139"/>
                <a:gd name="T12" fmla="*/ 0 w 197"/>
                <a:gd name="T13" fmla="*/ 2147483647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4" y="0"/>
                  </a:lnTo>
                  <a:lnTo>
                    <a:pt x="194"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6" name="Freeform 59"/>
            <p:cNvSpPr>
              <a:spLocks/>
            </p:cNvSpPr>
            <p:nvPr/>
          </p:nvSpPr>
          <p:spPr bwMode="auto">
            <a:xfrm>
              <a:off x="2605" y="2362"/>
              <a:ext cx="172" cy="126"/>
            </a:xfrm>
            <a:custGeom>
              <a:avLst/>
              <a:gdLst>
                <a:gd name="T0" fmla="*/ 0 w 194"/>
                <a:gd name="T1" fmla="*/ 2147483647 h 136"/>
                <a:gd name="T2" fmla="*/ 2147483647 w 194"/>
                <a:gd name="T3" fmla="*/ 2147483647 h 136"/>
                <a:gd name="T4" fmla="*/ 2147483647 w 194"/>
                <a:gd name="T5" fmla="*/ 0 h 136"/>
                <a:gd name="T6" fmla="*/ 2147483647 w 194"/>
                <a:gd name="T7" fmla="*/ 0 h 136"/>
                <a:gd name="T8" fmla="*/ 2147483647 w 194"/>
                <a:gd name="T9" fmla="*/ 2147483647 h 136"/>
                <a:gd name="T10" fmla="*/ 0 w 194"/>
                <a:gd name="T11" fmla="*/ 2147483647 h 136"/>
                <a:gd name="T12" fmla="*/ 0 w 194"/>
                <a:gd name="T13" fmla="*/ 2147483647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7" name="Freeform 60"/>
            <p:cNvSpPr>
              <a:spLocks/>
            </p:cNvSpPr>
            <p:nvPr/>
          </p:nvSpPr>
          <p:spPr bwMode="auto">
            <a:xfrm>
              <a:off x="2605" y="2362"/>
              <a:ext cx="168" cy="124"/>
            </a:xfrm>
            <a:custGeom>
              <a:avLst/>
              <a:gdLst>
                <a:gd name="T0" fmla="*/ 0 w 190"/>
                <a:gd name="T1" fmla="*/ 2147483647 h 134"/>
                <a:gd name="T2" fmla="*/ 2147483647 w 190"/>
                <a:gd name="T3" fmla="*/ 2147483647 h 134"/>
                <a:gd name="T4" fmla="*/ 2147483647 w 190"/>
                <a:gd name="T5" fmla="*/ 0 h 134"/>
                <a:gd name="T6" fmla="*/ 2147483647 w 190"/>
                <a:gd name="T7" fmla="*/ 0 h 134"/>
                <a:gd name="T8" fmla="*/ 2147483647 w 190"/>
                <a:gd name="T9" fmla="*/ 2147483647 h 134"/>
                <a:gd name="T10" fmla="*/ 0 w 190"/>
                <a:gd name="T11" fmla="*/ 2147483647 h 134"/>
                <a:gd name="T12" fmla="*/ 0 w 190"/>
                <a:gd name="T13" fmla="*/ 2147483647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8" name="Freeform 61"/>
            <p:cNvSpPr>
              <a:spLocks/>
            </p:cNvSpPr>
            <p:nvPr/>
          </p:nvSpPr>
          <p:spPr bwMode="auto">
            <a:xfrm>
              <a:off x="2605" y="2362"/>
              <a:ext cx="165"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9"/>
                  </a:lnTo>
                  <a:lnTo>
                    <a:pt x="0" y="129"/>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9" name="Freeform 62"/>
            <p:cNvSpPr>
              <a:spLocks/>
            </p:cNvSpPr>
            <p:nvPr/>
          </p:nvSpPr>
          <p:spPr bwMode="auto">
            <a:xfrm>
              <a:off x="2605" y="2362"/>
              <a:ext cx="161" cy="119"/>
            </a:xfrm>
            <a:custGeom>
              <a:avLst/>
              <a:gdLst>
                <a:gd name="T0" fmla="*/ 0 w 182"/>
                <a:gd name="T1" fmla="*/ 2147483647 h 129"/>
                <a:gd name="T2" fmla="*/ 2147483647 w 182"/>
                <a:gd name="T3" fmla="*/ 2147483647 h 129"/>
                <a:gd name="T4" fmla="*/ 2147483647 w 182"/>
                <a:gd name="T5" fmla="*/ 0 h 129"/>
                <a:gd name="T6" fmla="*/ 2147483647 w 182"/>
                <a:gd name="T7" fmla="*/ 0 h 129"/>
                <a:gd name="T8" fmla="*/ 2147483647 w 182"/>
                <a:gd name="T9" fmla="*/ 2147483647 h 129"/>
                <a:gd name="T10" fmla="*/ 0 w 182"/>
                <a:gd name="T11" fmla="*/ 2147483647 h 129"/>
                <a:gd name="T12" fmla="*/ 0 w 182"/>
                <a:gd name="T13" fmla="*/ 2147483647 h 129"/>
                <a:gd name="T14" fmla="*/ 0 60000 65536"/>
                <a:gd name="T15" fmla="*/ 0 60000 65536"/>
                <a:gd name="T16" fmla="*/ 0 60000 65536"/>
                <a:gd name="T17" fmla="*/ 0 60000 65536"/>
                <a:gd name="T18" fmla="*/ 0 60000 65536"/>
                <a:gd name="T19" fmla="*/ 0 60000 65536"/>
                <a:gd name="T20" fmla="*/ 0 60000 65536"/>
                <a:gd name="T21" fmla="*/ 0 w 182"/>
                <a:gd name="T22" fmla="*/ 0 h 129"/>
                <a:gd name="T23" fmla="*/ 182 w 18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9">
                  <a:moveTo>
                    <a:pt x="0" y="129"/>
                  </a:moveTo>
                  <a:lnTo>
                    <a:pt x="182" y="129"/>
                  </a:lnTo>
                  <a:lnTo>
                    <a:pt x="182" y="0"/>
                  </a:lnTo>
                  <a:lnTo>
                    <a:pt x="178" y="0"/>
                  </a:lnTo>
                  <a:lnTo>
                    <a:pt x="178" y="126"/>
                  </a:lnTo>
                  <a:lnTo>
                    <a:pt x="0" y="126"/>
                  </a:lnTo>
                  <a:lnTo>
                    <a:pt x="0" y="129"/>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0" name="Freeform 63"/>
            <p:cNvSpPr>
              <a:spLocks/>
            </p:cNvSpPr>
            <p:nvPr/>
          </p:nvSpPr>
          <p:spPr bwMode="auto">
            <a:xfrm>
              <a:off x="2605" y="2362"/>
              <a:ext cx="158" cy="117"/>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1" name="Freeform 64"/>
            <p:cNvSpPr>
              <a:spLocks/>
            </p:cNvSpPr>
            <p:nvPr/>
          </p:nvSpPr>
          <p:spPr bwMode="auto">
            <a:xfrm>
              <a:off x="2605" y="2362"/>
              <a:ext cx="155" cy="114"/>
            </a:xfrm>
            <a:custGeom>
              <a:avLst/>
              <a:gdLst>
                <a:gd name="T0" fmla="*/ 0 w 175"/>
                <a:gd name="T1" fmla="*/ 2147483647 h 123"/>
                <a:gd name="T2" fmla="*/ 2147483647 w 175"/>
                <a:gd name="T3" fmla="*/ 2147483647 h 123"/>
                <a:gd name="T4" fmla="*/ 2147483647 w 175"/>
                <a:gd name="T5" fmla="*/ 0 h 123"/>
                <a:gd name="T6" fmla="*/ 2147483647 w 175"/>
                <a:gd name="T7" fmla="*/ 0 h 123"/>
                <a:gd name="T8" fmla="*/ 2147483647 w 175"/>
                <a:gd name="T9" fmla="*/ 2147483647 h 123"/>
                <a:gd name="T10" fmla="*/ 0 w 175"/>
                <a:gd name="T11" fmla="*/ 2147483647 h 123"/>
                <a:gd name="T12" fmla="*/ 0 w 175"/>
                <a:gd name="T13" fmla="*/ 2147483647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2" name="Freeform 65"/>
            <p:cNvSpPr>
              <a:spLocks/>
            </p:cNvSpPr>
            <p:nvPr/>
          </p:nvSpPr>
          <p:spPr bwMode="auto">
            <a:xfrm>
              <a:off x="2605" y="2362"/>
              <a:ext cx="151" cy="111"/>
            </a:xfrm>
            <a:custGeom>
              <a:avLst/>
              <a:gdLst>
                <a:gd name="T0" fmla="*/ 0 w 171"/>
                <a:gd name="T1" fmla="*/ 2147483647 h 120"/>
                <a:gd name="T2" fmla="*/ 2147483647 w 171"/>
                <a:gd name="T3" fmla="*/ 2147483647 h 120"/>
                <a:gd name="T4" fmla="*/ 2147483647 w 171"/>
                <a:gd name="T5" fmla="*/ 0 h 120"/>
                <a:gd name="T6" fmla="*/ 2147483647 w 171"/>
                <a:gd name="T7" fmla="*/ 0 h 120"/>
                <a:gd name="T8" fmla="*/ 2147483647 w 171"/>
                <a:gd name="T9" fmla="*/ 2147483647 h 120"/>
                <a:gd name="T10" fmla="*/ 0 w 171"/>
                <a:gd name="T11" fmla="*/ 2147483647 h 120"/>
                <a:gd name="T12" fmla="*/ 0 w 171"/>
                <a:gd name="T13" fmla="*/ 2147483647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3" name="Freeform 66"/>
            <p:cNvSpPr>
              <a:spLocks/>
            </p:cNvSpPr>
            <p:nvPr/>
          </p:nvSpPr>
          <p:spPr bwMode="auto">
            <a:xfrm>
              <a:off x="2605" y="2362"/>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4" name="Freeform 67"/>
            <p:cNvSpPr>
              <a:spLocks/>
            </p:cNvSpPr>
            <p:nvPr/>
          </p:nvSpPr>
          <p:spPr bwMode="auto">
            <a:xfrm>
              <a:off x="2605" y="2362"/>
              <a:ext cx="143" cy="106"/>
            </a:xfrm>
            <a:custGeom>
              <a:avLst/>
              <a:gdLst>
                <a:gd name="T0" fmla="*/ 0 w 162"/>
                <a:gd name="T1" fmla="*/ 2147483647 h 115"/>
                <a:gd name="T2" fmla="*/ 2147483647 w 162"/>
                <a:gd name="T3" fmla="*/ 2147483647 h 115"/>
                <a:gd name="T4" fmla="*/ 2147483647 w 162"/>
                <a:gd name="T5" fmla="*/ 0 h 115"/>
                <a:gd name="T6" fmla="*/ 2147483647 w 162"/>
                <a:gd name="T7" fmla="*/ 0 h 115"/>
                <a:gd name="T8" fmla="*/ 2147483647 w 162"/>
                <a:gd name="T9" fmla="*/ 2147483647 h 115"/>
                <a:gd name="T10" fmla="*/ 0 w 162"/>
                <a:gd name="T11" fmla="*/ 2147483647 h 115"/>
                <a:gd name="T12" fmla="*/ 0 w 162"/>
                <a:gd name="T13" fmla="*/ 2147483647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5" name="Freeform 68"/>
            <p:cNvSpPr>
              <a:spLocks/>
            </p:cNvSpPr>
            <p:nvPr/>
          </p:nvSpPr>
          <p:spPr bwMode="auto">
            <a:xfrm>
              <a:off x="2605" y="2362"/>
              <a:ext cx="140" cy="103"/>
            </a:xfrm>
            <a:custGeom>
              <a:avLst/>
              <a:gdLst>
                <a:gd name="T0" fmla="*/ 0 w 158"/>
                <a:gd name="T1" fmla="*/ 2147483647 h 111"/>
                <a:gd name="T2" fmla="*/ 2147483647 w 158"/>
                <a:gd name="T3" fmla="*/ 2147483647 h 111"/>
                <a:gd name="T4" fmla="*/ 2147483647 w 158"/>
                <a:gd name="T5" fmla="*/ 0 h 111"/>
                <a:gd name="T6" fmla="*/ 2147483647 w 158"/>
                <a:gd name="T7" fmla="*/ 0 h 111"/>
                <a:gd name="T8" fmla="*/ 2147483647 w 158"/>
                <a:gd name="T9" fmla="*/ 2147483647 h 111"/>
                <a:gd name="T10" fmla="*/ 0 w 158"/>
                <a:gd name="T11" fmla="*/ 2147483647 h 111"/>
                <a:gd name="T12" fmla="*/ 0 w 158"/>
                <a:gd name="T13" fmla="*/ 2147483647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6" name="Freeform 69"/>
            <p:cNvSpPr>
              <a:spLocks/>
            </p:cNvSpPr>
            <p:nvPr/>
          </p:nvSpPr>
          <p:spPr bwMode="auto">
            <a:xfrm>
              <a:off x="2605" y="2362"/>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7" name="Freeform 70"/>
            <p:cNvSpPr>
              <a:spLocks/>
            </p:cNvSpPr>
            <p:nvPr/>
          </p:nvSpPr>
          <p:spPr bwMode="auto">
            <a:xfrm>
              <a:off x="2605" y="2362"/>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8" name="Freeform 71"/>
            <p:cNvSpPr>
              <a:spLocks/>
            </p:cNvSpPr>
            <p:nvPr/>
          </p:nvSpPr>
          <p:spPr bwMode="auto">
            <a:xfrm>
              <a:off x="2605" y="2362"/>
              <a:ext cx="127" cy="94"/>
            </a:xfrm>
            <a:custGeom>
              <a:avLst/>
              <a:gdLst>
                <a:gd name="T0" fmla="*/ 0 w 143"/>
                <a:gd name="T1" fmla="*/ 2147483647 h 101"/>
                <a:gd name="T2" fmla="*/ 2147483647 w 143"/>
                <a:gd name="T3" fmla="*/ 2147483647 h 101"/>
                <a:gd name="T4" fmla="*/ 2147483647 w 143"/>
                <a:gd name="T5" fmla="*/ 0 h 101"/>
                <a:gd name="T6" fmla="*/ 2147483647 w 143"/>
                <a:gd name="T7" fmla="*/ 0 h 101"/>
                <a:gd name="T8" fmla="*/ 2147483647 w 143"/>
                <a:gd name="T9" fmla="*/ 2147483647 h 101"/>
                <a:gd name="T10" fmla="*/ 0 w 143"/>
                <a:gd name="T11" fmla="*/ 2147483647 h 101"/>
                <a:gd name="T12" fmla="*/ 0 w 143"/>
                <a:gd name="T13" fmla="*/ 2147483647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9" name="Freeform 72"/>
            <p:cNvSpPr>
              <a:spLocks/>
            </p:cNvSpPr>
            <p:nvPr/>
          </p:nvSpPr>
          <p:spPr bwMode="auto">
            <a:xfrm>
              <a:off x="2605" y="2362"/>
              <a:ext cx="122"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0" name="Freeform 73"/>
            <p:cNvSpPr>
              <a:spLocks/>
            </p:cNvSpPr>
            <p:nvPr/>
          </p:nvSpPr>
          <p:spPr bwMode="auto">
            <a:xfrm>
              <a:off x="2605" y="2362"/>
              <a:ext cx="118"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1" name="Freeform 74"/>
            <p:cNvSpPr>
              <a:spLocks/>
            </p:cNvSpPr>
            <p:nvPr/>
          </p:nvSpPr>
          <p:spPr bwMode="auto">
            <a:xfrm>
              <a:off x="2605" y="2362"/>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2" name="Freeform 75"/>
            <p:cNvSpPr>
              <a:spLocks/>
            </p:cNvSpPr>
            <p:nvPr/>
          </p:nvSpPr>
          <p:spPr bwMode="auto">
            <a:xfrm>
              <a:off x="2605" y="2362"/>
              <a:ext cx="107"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3" name="Freeform 76"/>
            <p:cNvSpPr>
              <a:spLocks/>
            </p:cNvSpPr>
            <p:nvPr/>
          </p:nvSpPr>
          <p:spPr bwMode="auto">
            <a:xfrm>
              <a:off x="2605" y="2362"/>
              <a:ext cx="102"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7"/>
                  </a:lnTo>
                  <a:lnTo>
                    <a:pt x="0" y="77"/>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4" name="Freeform 77"/>
            <p:cNvSpPr>
              <a:spLocks/>
            </p:cNvSpPr>
            <p:nvPr/>
          </p:nvSpPr>
          <p:spPr bwMode="auto">
            <a:xfrm>
              <a:off x="2605" y="2362"/>
              <a:ext cx="97" cy="71"/>
            </a:xfrm>
            <a:custGeom>
              <a:avLst/>
              <a:gdLst>
                <a:gd name="T0" fmla="*/ 0 w 109"/>
                <a:gd name="T1" fmla="*/ 2147483647 h 77"/>
                <a:gd name="T2" fmla="*/ 2147483647 w 109"/>
                <a:gd name="T3" fmla="*/ 2147483647 h 77"/>
                <a:gd name="T4" fmla="*/ 2147483647 w 109"/>
                <a:gd name="T5" fmla="*/ 0 h 77"/>
                <a:gd name="T6" fmla="*/ 2147483647 w 109"/>
                <a:gd name="T7" fmla="*/ 0 h 77"/>
                <a:gd name="T8" fmla="*/ 2147483647 w 109"/>
                <a:gd name="T9" fmla="*/ 2147483647 h 77"/>
                <a:gd name="T10" fmla="*/ 0 w 109"/>
                <a:gd name="T11" fmla="*/ 2147483647 h 77"/>
                <a:gd name="T12" fmla="*/ 0 w 109"/>
                <a:gd name="T13" fmla="*/ 2147483647 h 77"/>
                <a:gd name="T14" fmla="*/ 0 60000 65536"/>
                <a:gd name="T15" fmla="*/ 0 60000 65536"/>
                <a:gd name="T16" fmla="*/ 0 60000 65536"/>
                <a:gd name="T17" fmla="*/ 0 60000 65536"/>
                <a:gd name="T18" fmla="*/ 0 60000 65536"/>
                <a:gd name="T19" fmla="*/ 0 60000 65536"/>
                <a:gd name="T20" fmla="*/ 0 60000 65536"/>
                <a:gd name="T21" fmla="*/ 0 w 109"/>
                <a:gd name="T22" fmla="*/ 0 h 77"/>
                <a:gd name="T23" fmla="*/ 109 w 10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7">
                  <a:moveTo>
                    <a:pt x="0" y="77"/>
                  </a:moveTo>
                  <a:lnTo>
                    <a:pt x="109" y="77"/>
                  </a:lnTo>
                  <a:lnTo>
                    <a:pt x="109" y="0"/>
                  </a:lnTo>
                  <a:lnTo>
                    <a:pt x="101" y="0"/>
                  </a:lnTo>
                  <a:lnTo>
                    <a:pt x="101" y="71"/>
                  </a:lnTo>
                  <a:lnTo>
                    <a:pt x="0" y="71"/>
                  </a:lnTo>
                  <a:lnTo>
                    <a:pt x="0" y="77"/>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5" name="Freeform 78"/>
            <p:cNvSpPr>
              <a:spLocks/>
            </p:cNvSpPr>
            <p:nvPr/>
          </p:nvSpPr>
          <p:spPr bwMode="auto">
            <a:xfrm>
              <a:off x="2604" y="2361"/>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6" name="Freeform 79"/>
            <p:cNvSpPr>
              <a:spLocks/>
            </p:cNvSpPr>
            <p:nvPr/>
          </p:nvSpPr>
          <p:spPr bwMode="auto">
            <a:xfrm>
              <a:off x="2604" y="2361"/>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7" name="Freeform 80"/>
            <p:cNvSpPr>
              <a:spLocks/>
            </p:cNvSpPr>
            <p:nvPr/>
          </p:nvSpPr>
          <p:spPr bwMode="auto">
            <a:xfrm>
              <a:off x="2605" y="2362"/>
              <a:ext cx="77" cy="57"/>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8" name="Freeform 81"/>
            <p:cNvSpPr>
              <a:spLocks/>
            </p:cNvSpPr>
            <p:nvPr/>
          </p:nvSpPr>
          <p:spPr bwMode="auto">
            <a:xfrm>
              <a:off x="2605" y="2362"/>
              <a:ext cx="71" cy="52"/>
            </a:xfrm>
            <a:custGeom>
              <a:avLst/>
              <a:gdLst>
                <a:gd name="T0" fmla="*/ 0 w 80"/>
                <a:gd name="T1" fmla="*/ 2147483647 h 56"/>
                <a:gd name="T2" fmla="*/ 2147483647 w 80"/>
                <a:gd name="T3" fmla="*/ 2147483647 h 56"/>
                <a:gd name="T4" fmla="*/ 2147483647 w 80"/>
                <a:gd name="T5" fmla="*/ 0 h 56"/>
                <a:gd name="T6" fmla="*/ 2147483647 w 80"/>
                <a:gd name="T7" fmla="*/ 0 h 56"/>
                <a:gd name="T8" fmla="*/ 2147483647 w 80"/>
                <a:gd name="T9" fmla="*/ 2147483647 h 56"/>
                <a:gd name="T10" fmla="*/ 0 w 80"/>
                <a:gd name="T11" fmla="*/ 2147483647 h 56"/>
                <a:gd name="T12" fmla="*/ 0 w 80"/>
                <a:gd name="T13" fmla="*/ 2147483647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9" name="Freeform 82"/>
            <p:cNvSpPr>
              <a:spLocks/>
            </p:cNvSpPr>
            <p:nvPr/>
          </p:nvSpPr>
          <p:spPr bwMode="auto">
            <a:xfrm>
              <a:off x="2605" y="2362"/>
              <a:ext cx="63"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0" name="Freeform 83"/>
            <p:cNvSpPr>
              <a:spLocks/>
            </p:cNvSpPr>
            <p:nvPr/>
          </p:nvSpPr>
          <p:spPr bwMode="auto">
            <a:xfrm>
              <a:off x="2605" y="2362"/>
              <a:ext cx="55" cy="41"/>
            </a:xfrm>
            <a:custGeom>
              <a:avLst/>
              <a:gdLst>
                <a:gd name="T0" fmla="*/ 0 w 62"/>
                <a:gd name="T1" fmla="*/ 2147483647 h 44"/>
                <a:gd name="T2" fmla="*/ 2147483647 w 62"/>
                <a:gd name="T3" fmla="*/ 2147483647 h 44"/>
                <a:gd name="T4" fmla="*/ 2147483647 w 62"/>
                <a:gd name="T5" fmla="*/ 0 h 44"/>
                <a:gd name="T6" fmla="*/ 2147483647 w 62"/>
                <a:gd name="T7" fmla="*/ 0 h 44"/>
                <a:gd name="T8" fmla="*/ 2147483647 w 62"/>
                <a:gd name="T9" fmla="*/ 2147483647 h 44"/>
                <a:gd name="T10" fmla="*/ 0 w 62"/>
                <a:gd name="T11" fmla="*/ 2147483647 h 44"/>
                <a:gd name="T12" fmla="*/ 0 w 62"/>
                <a:gd name="T13" fmla="*/ 2147483647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1" name="Freeform 84"/>
            <p:cNvSpPr>
              <a:spLocks/>
            </p:cNvSpPr>
            <p:nvPr/>
          </p:nvSpPr>
          <p:spPr bwMode="auto">
            <a:xfrm>
              <a:off x="2605" y="2362"/>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2" name="Freeform 85"/>
            <p:cNvSpPr>
              <a:spLocks/>
            </p:cNvSpPr>
            <p:nvPr/>
          </p:nvSpPr>
          <p:spPr bwMode="auto">
            <a:xfrm>
              <a:off x="2605" y="2362"/>
              <a:ext cx="39"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3" name="Freeform 86"/>
            <p:cNvSpPr>
              <a:spLocks/>
            </p:cNvSpPr>
            <p:nvPr/>
          </p:nvSpPr>
          <p:spPr bwMode="auto">
            <a:xfrm>
              <a:off x="2604" y="2361"/>
              <a:ext cx="31" cy="24"/>
            </a:xfrm>
            <a:custGeom>
              <a:avLst/>
              <a:gdLst>
                <a:gd name="T0" fmla="*/ 2147483647 w 36"/>
                <a:gd name="T1" fmla="*/ 2147483647 h 26"/>
                <a:gd name="T2" fmla="*/ 2147483647 w 36"/>
                <a:gd name="T3" fmla="*/ 2147483647 h 26"/>
                <a:gd name="T4" fmla="*/ 2147483647 w 36"/>
                <a:gd name="T5" fmla="*/ 2147483647 h 26"/>
                <a:gd name="T6" fmla="*/ 2147483647 w 36"/>
                <a:gd name="T7" fmla="*/ 0 h 26"/>
                <a:gd name="T8" fmla="*/ 2147483647 w 36"/>
                <a:gd name="T9" fmla="*/ 2147483647 h 26"/>
                <a:gd name="T10" fmla="*/ 0 w 36"/>
                <a:gd name="T11" fmla="*/ 2147483647 h 26"/>
                <a:gd name="T12" fmla="*/ 2147483647 w 36"/>
                <a:gd name="T13" fmla="*/ 2147483647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4" name="Freeform 87"/>
            <p:cNvSpPr>
              <a:spLocks/>
            </p:cNvSpPr>
            <p:nvPr/>
          </p:nvSpPr>
          <p:spPr bwMode="auto">
            <a:xfrm>
              <a:off x="2604" y="2361"/>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5" name="Freeform 88"/>
            <p:cNvSpPr>
              <a:spLocks/>
            </p:cNvSpPr>
            <p:nvPr/>
          </p:nvSpPr>
          <p:spPr bwMode="auto">
            <a:xfrm>
              <a:off x="2604" y="2361"/>
              <a:ext cx="12" cy="10"/>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6" name="Freeform 89"/>
            <p:cNvSpPr>
              <a:spLocks/>
            </p:cNvSpPr>
            <p:nvPr/>
          </p:nvSpPr>
          <p:spPr bwMode="auto">
            <a:xfrm>
              <a:off x="2604" y="2361"/>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7" name="Freeform 90"/>
            <p:cNvSpPr>
              <a:spLocks/>
            </p:cNvSpPr>
            <p:nvPr/>
          </p:nvSpPr>
          <p:spPr bwMode="auto">
            <a:xfrm>
              <a:off x="2593" y="2351"/>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8" name="Freeform 91"/>
            <p:cNvSpPr>
              <a:spLocks/>
            </p:cNvSpPr>
            <p:nvPr/>
          </p:nvSpPr>
          <p:spPr bwMode="auto">
            <a:xfrm>
              <a:off x="2597" y="2353"/>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9" name="Freeform 92"/>
            <p:cNvSpPr>
              <a:spLocks/>
            </p:cNvSpPr>
            <p:nvPr/>
          </p:nvSpPr>
          <p:spPr bwMode="auto">
            <a:xfrm>
              <a:off x="2601" y="2357"/>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0" name="Freeform 93"/>
            <p:cNvSpPr>
              <a:spLocks/>
            </p:cNvSpPr>
            <p:nvPr/>
          </p:nvSpPr>
          <p:spPr bwMode="auto">
            <a:xfrm>
              <a:off x="2605" y="2360"/>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1" name="Freeform 94"/>
            <p:cNvSpPr>
              <a:spLocks/>
            </p:cNvSpPr>
            <p:nvPr/>
          </p:nvSpPr>
          <p:spPr bwMode="auto">
            <a:xfrm>
              <a:off x="2610" y="2364"/>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2" name="Freeform 95"/>
            <p:cNvSpPr>
              <a:spLocks/>
            </p:cNvSpPr>
            <p:nvPr/>
          </p:nvSpPr>
          <p:spPr bwMode="auto">
            <a:xfrm>
              <a:off x="2614" y="2368"/>
              <a:ext cx="182" cy="141"/>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3"/>
                  </a:lnTo>
                  <a:lnTo>
                    <a:pt x="206" y="3"/>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3" name="Freeform 96"/>
            <p:cNvSpPr>
              <a:spLocks/>
            </p:cNvSpPr>
            <p:nvPr/>
          </p:nvSpPr>
          <p:spPr bwMode="auto">
            <a:xfrm>
              <a:off x="2619" y="2371"/>
              <a:ext cx="177" cy="138"/>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4" name="Freeform 97"/>
            <p:cNvSpPr>
              <a:spLocks/>
            </p:cNvSpPr>
            <p:nvPr/>
          </p:nvSpPr>
          <p:spPr bwMode="auto">
            <a:xfrm>
              <a:off x="2623" y="2374"/>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5" name="Freeform 98"/>
            <p:cNvSpPr>
              <a:spLocks/>
            </p:cNvSpPr>
            <p:nvPr/>
          </p:nvSpPr>
          <p:spPr bwMode="auto">
            <a:xfrm>
              <a:off x="2627" y="2378"/>
              <a:ext cx="169"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6" name="Freeform 99"/>
            <p:cNvSpPr>
              <a:spLocks/>
            </p:cNvSpPr>
            <p:nvPr/>
          </p:nvSpPr>
          <p:spPr bwMode="auto">
            <a:xfrm>
              <a:off x="2632" y="2382"/>
              <a:ext cx="164" cy="127"/>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7" name="Freeform 100"/>
            <p:cNvSpPr>
              <a:spLocks/>
            </p:cNvSpPr>
            <p:nvPr/>
          </p:nvSpPr>
          <p:spPr bwMode="auto">
            <a:xfrm>
              <a:off x="2636" y="2385"/>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7" y="134"/>
                  </a:lnTo>
                  <a:lnTo>
                    <a:pt x="7"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8" name="Freeform 101"/>
            <p:cNvSpPr>
              <a:spLocks/>
            </p:cNvSpPr>
            <p:nvPr/>
          </p:nvSpPr>
          <p:spPr bwMode="auto">
            <a:xfrm>
              <a:off x="2642" y="2388"/>
              <a:ext cx="154" cy="121"/>
            </a:xfrm>
            <a:custGeom>
              <a:avLst/>
              <a:gdLst>
                <a:gd name="T0" fmla="*/ 2147483647 w 174"/>
                <a:gd name="T1" fmla="*/ 0 h 131"/>
                <a:gd name="T2" fmla="*/ 0 w 174"/>
                <a:gd name="T3" fmla="*/ 0 h 131"/>
                <a:gd name="T4" fmla="*/ 0 w 174"/>
                <a:gd name="T5" fmla="*/ 2147483647 h 131"/>
                <a:gd name="T6" fmla="*/ 2147483647 w 174"/>
                <a:gd name="T7" fmla="*/ 2147483647 h 131"/>
                <a:gd name="T8" fmla="*/ 2147483647 w 174"/>
                <a:gd name="T9" fmla="*/ 2147483647 h 131"/>
                <a:gd name="T10" fmla="*/ 2147483647 w 174"/>
                <a:gd name="T11" fmla="*/ 2147483647 h 131"/>
                <a:gd name="T12" fmla="*/ 2147483647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9" name="Freeform 102"/>
            <p:cNvSpPr>
              <a:spLocks/>
            </p:cNvSpPr>
            <p:nvPr/>
          </p:nvSpPr>
          <p:spPr bwMode="auto">
            <a:xfrm>
              <a:off x="2647" y="2392"/>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0" name="Freeform 103"/>
            <p:cNvSpPr>
              <a:spLocks/>
            </p:cNvSpPr>
            <p:nvPr/>
          </p:nvSpPr>
          <p:spPr bwMode="auto">
            <a:xfrm>
              <a:off x="2652" y="2396"/>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1" name="Freeform 104"/>
            <p:cNvSpPr>
              <a:spLocks/>
            </p:cNvSpPr>
            <p:nvPr/>
          </p:nvSpPr>
          <p:spPr bwMode="auto">
            <a:xfrm>
              <a:off x="2657" y="2400"/>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2" name="Freeform 105"/>
            <p:cNvSpPr>
              <a:spLocks/>
            </p:cNvSpPr>
            <p:nvPr/>
          </p:nvSpPr>
          <p:spPr bwMode="auto">
            <a:xfrm>
              <a:off x="2662" y="2405"/>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3" name="Freeform 106"/>
            <p:cNvSpPr>
              <a:spLocks/>
            </p:cNvSpPr>
            <p:nvPr/>
          </p:nvSpPr>
          <p:spPr bwMode="auto">
            <a:xfrm>
              <a:off x="2668" y="2409"/>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4" name="Freeform 107"/>
            <p:cNvSpPr>
              <a:spLocks/>
            </p:cNvSpPr>
            <p:nvPr/>
          </p:nvSpPr>
          <p:spPr bwMode="auto">
            <a:xfrm>
              <a:off x="2674" y="2414"/>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5" name="Freeform 108"/>
            <p:cNvSpPr>
              <a:spLocks/>
            </p:cNvSpPr>
            <p:nvPr/>
          </p:nvSpPr>
          <p:spPr bwMode="auto">
            <a:xfrm>
              <a:off x="2680" y="2419"/>
              <a:ext cx="116" cy="90"/>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6" name="Freeform 109"/>
            <p:cNvSpPr>
              <a:spLocks/>
            </p:cNvSpPr>
            <p:nvPr/>
          </p:nvSpPr>
          <p:spPr bwMode="auto">
            <a:xfrm>
              <a:off x="2687" y="2423"/>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7" name="Freeform 110"/>
            <p:cNvSpPr>
              <a:spLocks/>
            </p:cNvSpPr>
            <p:nvPr/>
          </p:nvSpPr>
          <p:spPr bwMode="auto">
            <a:xfrm>
              <a:off x="2694" y="2430"/>
              <a:ext cx="102" cy="79"/>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8" name="Freeform 111"/>
            <p:cNvSpPr>
              <a:spLocks/>
            </p:cNvSpPr>
            <p:nvPr/>
          </p:nvSpPr>
          <p:spPr bwMode="auto">
            <a:xfrm>
              <a:off x="2702" y="2435"/>
              <a:ext cx="93" cy="73"/>
            </a:xfrm>
            <a:custGeom>
              <a:avLst/>
              <a:gdLst>
                <a:gd name="T0" fmla="*/ 2147483647 w 106"/>
                <a:gd name="T1" fmla="*/ 0 h 79"/>
                <a:gd name="T2" fmla="*/ 0 w 106"/>
                <a:gd name="T3" fmla="*/ 0 h 79"/>
                <a:gd name="T4" fmla="*/ 0 w 106"/>
                <a:gd name="T5" fmla="*/ 2147483647 h 79"/>
                <a:gd name="T6" fmla="*/ 2147483647 w 106"/>
                <a:gd name="T7" fmla="*/ 2147483647 h 79"/>
                <a:gd name="T8" fmla="*/ 2147483647 w 106"/>
                <a:gd name="T9" fmla="*/ 2147483647 h 79"/>
                <a:gd name="T10" fmla="*/ 2147483647 w 106"/>
                <a:gd name="T11" fmla="*/ 2147483647 h 79"/>
                <a:gd name="T12" fmla="*/ 2147483647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9" name="Freeform 112"/>
            <p:cNvSpPr>
              <a:spLocks/>
            </p:cNvSpPr>
            <p:nvPr/>
          </p:nvSpPr>
          <p:spPr bwMode="auto">
            <a:xfrm>
              <a:off x="2708" y="2441"/>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0" name="Freeform 113"/>
            <p:cNvSpPr>
              <a:spLocks/>
            </p:cNvSpPr>
            <p:nvPr/>
          </p:nvSpPr>
          <p:spPr bwMode="auto">
            <a:xfrm>
              <a:off x="2716" y="2447"/>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1" name="Freeform 114"/>
            <p:cNvSpPr>
              <a:spLocks/>
            </p:cNvSpPr>
            <p:nvPr/>
          </p:nvSpPr>
          <p:spPr bwMode="auto">
            <a:xfrm>
              <a:off x="2725" y="2453"/>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2" name="Freeform 115"/>
            <p:cNvSpPr>
              <a:spLocks/>
            </p:cNvSpPr>
            <p:nvPr/>
          </p:nvSpPr>
          <p:spPr bwMode="auto">
            <a:xfrm>
              <a:off x="2733" y="2460"/>
              <a:ext cx="63"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3" name="Freeform 116"/>
            <p:cNvSpPr>
              <a:spLocks/>
            </p:cNvSpPr>
            <p:nvPr/>
          </p:nvSpPr>
          <p:spPr bwMode="auto">
            <a:xfrm>
              <a:off x="2743" y="2467"/>
              <a:ext cx="52" cy="41"/>
            </a:xfrm>
            <a:custGeom>
              <a:avLst/>
              <a:gdLst>
                <a:gd name="T0" fmla="*/ 2147483647 w 59"/>
                <a:gd name="T1" fmla="*/ 0 h 45"/>
                <a:gd name="T2" fmla="*/ 0 w 59"/>
                <a:gd name="T3" fmla="*/ 0 h 45"/>
                <a:gd name="T4" fmla="*/ 0 w 59"/>
                <a:gd name="T5" fmla="*/ 2147483647 h 45"/>
                <a:gd name="T6" fmla="*/ 2147483647 w 59"/>
                <a:gd name="T7" fmla="*/ 2147483647 h 45"/>
                <a:gd name="T8" fmla="*/ 2147483647 w 59"/>
                <a:gd name="T9" fmla="*/ 2147483647 h 45"/>
                <a:gd name="T10" fmla="*/ 2147483647 w 59"/>
                <a:gd name="T11" fmla="*/ 2147483647 h 45"/>
                <a:gd name="T12" fmla="*/ 2147483647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4" name="Freeform 117"/>
            <p:cNvSpPr>
              <a:spLocks/>
            </p:cNvSpPr>
            <p:nvPr/>
          </p:nvSpPr>
          <p:spPr bwMode="auto">
            <a:xfrm>
              <a:off x="2752" y="2474"/>
              <a:ext cx="43" cy="34"/>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5" name="Freeform 118"/>
            <p:cNvSpPr>
              <a:spLocks/>
            </p:cNvSpPr>
            <p:nvPr/>
          </p:nvSpPr>
          <p:spPr bwMode="auto">
            <a:xfrm>
              <a:off x="2762" y="2482"/>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6" name="Freeform 119"/>
            <p:cNvSpPr>
              <a:spLocks/>
            </p:cNvSpPr>
            <p:nvPr/>
          </p:nvSpPr>
          <p:spPr bwMode="auto">
            <a:xfrm>
              <a:off x="2773" y="2491"/>
              <a:ext cx="23" cy="18"/>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7" name="Freeform 120"/>
            <p:cNvSpPr>
              <a:spLocks/>
            </p:cNvSpPr>
            <p:nvPr/>
          </p:nvSpPr>
          <p:spPr bwMode="auto">
            <a:xfrm>
              <a:off x="2784" y="2500"/>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8" name="Line 121"/>
            <p:cNvSpPr>
              <a:spLocks noChangeShapeType="1"/>
            </p:cNvSpPr>
            <p:nvPr/>
          </p:nvSpPr>
          <p:spPr bwMode="auto">
            <a:xfrm>
              <a:off x="2637"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49" name="Line 122"/>
            <p:cNvSpPr>
              <a:spLocks noChangeShapeType="1"/>
            </p:cNvSpPr>
            <p:nvPr/>
          </p:nvSpPr>
          <p:spPr bwMode="auto">
            <a:xfrm>
              <a:off x="2606"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0" name="Line 123"/>
            <p:cNvSpPr>
              <a:spLocks noChangeShapeType="1"/>
            </p:cNvSpPr>
            <p:nvPr/>
          </p:nvSpPr>
          <p:spPr bwMode="auto">
            <a:xfrm>
              <a:off x="2569" y="2530"/>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1" name="Rectangle 124"/>
            <p:cNvSpPr>
              <a:spLocks noChangeArrowheads="1"/>
            </p:cNvSpPr>
            <p:nvPr/>
          </p:nvSpPr>
          <p:spPr bwMode="auto">
            <a:xfrm>
              <a:off x="2761" y="2589"/>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2" name="Rectangle 125"/>
            <p:cNvSpPr>
              <a:spLocks noChangeArrowheads="1"/>
            </p:cNvSpPr>
            <p:nvPr/>
          </p:nvSpPr>
          <p:spPr bwMode="auto">
            <a:xfrm>
              <a:off x="2761" y="2589"/>
              <a:ext cx="31" cy="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3" name="Rectangle 126"/>
            <p:cNvSpPr>
              <a:spLocks noChangeArrowheads="1"/>
            </p:cNvSpPr>
            <p:nvPr/>
          </p:nvSpPr>
          <p:spPr bwMode="auto">
            <a:xfrm>
              <a:off x="2761" y="258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4" name="Rectangle 127"/>
            <p:cNvSpPr>
              <a:spLocks noChangeArrowheads="1"/>
            </p:cNvSpPr>
            <p:nvPr/>
          </p:nvSpPr>
          <p:spPr bwMode="auto">
            <a:xfrm>
              <a:off x="2761" y="258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5" name="Rectangle 128"/>
            <p:cNvSpPr>
              <a:spLocks noChangeArrowheads="1"/>
            </p:cNvSpPr>
            <p:nvPr/>
          </p:nvSpPr>
          <p:spPr bwMode="auto">
            <a:xfrm>
              <a:off x="2761" y="2585"/>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6" name="Rectangle 129"/>
            <p:cNvSpPr>
              <a:spLocks noChangeArrowheads="1"/>
            </p:cNvSpPr>
            <p:nvPr/>
          </p:nvSpPr>
          <p:spPr bwMode="auto">
            <a:xfrm>
              <a:off x="2761" y="2584"/>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7" name="Rectangle 130"/>
            <p:cNvSpPr>
              <a:spLocks noChangeArrowheads="1"/>
            </p:cNvSpPr>
            <p:nvPr/>
          </p:nvSpPr>
          <p:spPr bwMode="auto">
            <a:xfrm>
              <a:off x="2761" y="2583"/>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8" name="Freeform 131"/>
            <p:cNvSpPr>
              <a:spLocks/>
            </p:cNvSpPr>
            <p:nvPr/>
          </p:nvSpPr>
          <p:spPr bwMode="auto">
            <a:xfrm>
              <a:off x="2760" y="2582"/>
              <a:ext cx="32" cy="1"/>
            </a:xfrm>
            <a:custGeom>
              <a:avLst/>
              <a:gdLst>
                <a:gd name="T0" fmla="*/ 2147483647 w 36"/>
                <a:gd name="T1" fmla="*/ 2147483647 h 1"/>
                <a:gd name="T2" fmla="*/ 2147483647 w 36"/>
                <a:gd name="T3" fmla="*/ 2147483647 h 1"/>
                <a:gd name="T4" fmla="*/ 2147483647 w 36"/>
                <a:gd name="T5" fmla="*/ 0 h 1"/>
                <a:gd name="T6" fmla="*/ 0 w 36"/>
                <a:gd name="T7" fmla="*/ 0 h 1"/>
                <a:gd name="T8" fmla="*/ 2147483647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1" y="1"/>
                  </a:moveTo>
                  <a:lnTo>
                    <a:pt x="36" y="1"/>
                  </a:lnTo>
                  <a:lnTo>
                    <a:pt x="35" y="0"/>
                  </a:lnTo>
                  <a:lnTo>
                    <a:pt x="0" y="0"/>
                  </a:lnTo>
                  <a:lnTo>
                    <a:pt x="1"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9" name="Rectangle 132"/>
            <p:cNvSpPr>
              <a:spLocks noChangeArrowheads="1"/>
            </p:cNvSpPr>
            <p:nvPr/>
          </p:nvSpPr>
          <p:spPr bwMode="auto">
            <a:xfrm>
              <a:off x="2760" y="2580"/>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0" name="Freeform 133"/>
            <p:cNvSpPr>
              <a:spLocks/>
            </p:cNvSpPr>
            <p:nvPr/>
          </p:nvSpPr>
          <p:spPr bwMode="auto">
            <a:xfrm>
              <a:off x="2760" y="2579"/>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1" name="Rectangle 134"/>
            <p:cNvSpPr>
              <a:spLocks noChangeArrowheads="1"/>
            </p:cNvSpPr>
            <p:nvPr/>
          </p:nvSpPr>
          <p:spPr bwMode="auto">
            <a:xfrm>
              <a:off x="2761" y="2579"/>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2" name="Rectangle 135"/>
            <p:cNvSpPr>
              <a:spLocks noChangeArrowheads="1"/>
            </p:cNvSpPr>
            <p:nvPr/>
          </p:nvSpPr>
          <p:spPr bwMode="auto">
            <a:xfrm>
              <a:off x="2732" y="258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3" name="Freeform 136"/>
            <p:cNvSpPr>
              <a:spLocks noEditPoints="1"/>
            </p:cNvSpPr>
            <p:nvPr/>
          </p:nvSpPr>
          <p:spPr bwMode="auto">
            <a:xfrm>
              <a:off x="2537" y="2571"/>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4" name="Freeform 137"/>
            <p:cNvSpPr>
              <a:spLocks noEditPoints="1"/>
            </p:cNvSpPr>
            <p:nvPr/>
          </p:nvSpPr>
          <p:spPr bwMode="auto">
            <a:xfrm>
              <a:off x="2538" y="2571"/>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5" name="Freeform 138"/>
            <p:cNvSpPr>
              <a:spLocks noEditPoints="1"/>
            </p:cNvSpPr>
            <p:nvPr/>
          </p:nvSpPr>
          <p:spPr bwMode="auto">
            <a:xfrm>
              <a:off x="2539" y="2571"/>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6" name="Freeform 139"/>
            <p:cNvSpPr>
              <a:spLocks noEditPoints="1"/>
            </p:cNvSpPr>
            <p:nvPr/>
          </p:nvSpPr>
          <p:spPr bwMode="auto">
            <a:xfrm>
              <a:off x="2540" y="2571"/>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7" name="Freeform 140"/>
            <p:cNvSpPr>
              <a:spLocks noEditPoints="1"/>
            </p:cNvSpPr>
            <p:nvPr/>
          </p:nvSpPr>
          <p:spPr bwMode="auto">
            <a:xfrm>
              <a:off x="2542" y="2571"/>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8" name="Freeform 141"/>
            <p:cNvSpPr>
              <a:spLocks noEditPoints="1"/>
            </p:cNvSpPr>
            <p:nvPr/>
          </p:nvSpPr>
          <p:spPr bwMode="auto">
            <a:xfrm>
              <a:off x="2543" y="2571"/>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9" name="Freeform 142"/>
            <p:cNvSpPr>
              <a:spLocks noEditPoints="1"/>
            </p:cNvSpPr>
            <p:nvPr/>
          </p:nvSpPr>
          <p:spPr bwMode="auto">
            <a:xfrm>
              <a:off x="2544" y="2571"/>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0" name="Freeform 143"/>
            <p:cNvSpPr>
              <a:spLocks noEditPoints="1"/>
            </p:cNvSpPr>
            <p:nvPr/>
          </p:nvSpPr>
          <p:spPr bwMode="auto">
            <a:xfrm>
              <a:off x="2544" y="2571"/>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1" name="Freeform 144"/>
            <p:cNvSpPr>
              <a:spLocks noEditPoints="1"/>
            </p:cNvSpPr>
            <p:nvPr/>
          </p:nvSpPr>
          <p:spPr bwMode="auto">
            <a:xfrm>
              <a:off x="2546" y="2571"/>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2" name="Freeform 145"/>
            <p:cNvSpPr>
              <a:spLocks noEditPoints="1"/>
            </p:cNvSpPr>
            <p:nvPr/>
          </p:nvSpPr>
          <p:spPr bwMode="auto">
            <a:xfrm>
              <a:off x="2547" y="2571"/>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3" name="Freeform 146"/>
            <p:cNvSpPr>
              <a:spLocks noEditPoints="1"/>
            </p:cNvSpPr>
            <p:nvPr/>
          </p:nvSpPr>
          <p:spPr bwMode="auto">
            <a:xfrm>
              <a:off x="2548" y="2571"/>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4" name="Freeform 147"/>
            <p:cNvSpPr>
              <a:spLocks noEditPoints="1"/>
            </p:cNvSpPr>
            <p:nvPr/>
          </p:nvSpPr>
          <p:spPr bwMode="auto">
            <a:xfrm>
              <a:off x="2549" y="2571"/>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5" name="Freeform 148"/>
            <p:cNvSpPr>
              <a:spLocks noEditPoints="1"/>
            </p:cNvSpPr>
            <p:nvPr/>
          </p:nvSpPr>
          <p:spPr bwMode="auto">
            <a:xfrm>
              <a:off x="2551" y="2570"/>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6" name="Freeform 149"/>
            <p:cNvSpPr>
              <a:spLocks noEditPoints="1"/>
            </p:cNvSpPr>
            <p:nvPr/>
          </p:nvSpPr>
          <p:spPr bwMode="auto">
            <a:xfrm>
              <a:off x="2552" y="2570"/>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7" name="Freeform 150"/>
            <p:cNvSpPr>
              <a:spLocks noEditPoints="1"/>
            </p:cNvSpPr>
            <p:nvPr/>
          </p:nvSpPr>
          <p:spPr bwMode="auto">
            <a:xfrm>
              <a:off x="2552" y="2570"/>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8" name="Freeform 151"/>
            <p:cNvSpPr>
              <a:spLocks noEditPoints="1"/>
            </p:cNvSpPr>
            <p:nvPr/>
          </p:nvSpPr>
          <p:spPr bwMode="auto">
            <a:xfrm>
              <a:off x="2553" y="2570"/>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9" name="Freeform 152"/>
            <p:cNvSpPr>
              <a:spLocks noEditPoints="1"/>
            </p:cNvSpPr>
            <p:nvPr/>
          </p:nvSpPr>
          <p:spPr bwMode="auto">
            <a:xfrm>
              <a:off x="2555" y="2571"/>
              <a:ext cx="4"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0" name="Freeform 153"/>
            <p:cNvSpPr>
              <a:spLocks noEditPoints="1"/>
            </p:cNvSpPr>
            <p:nvPr/>
          </p:nvSpPr>
          <p:spPr bwMode="auto">
            <a:xfrm>
              <a:off x="2556" y="2571"/>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1" name="Freeform 154"/>
            <p:cNvSpPr>
              <a:spLocks/>
            </p:cNvSpPr>
            <p:nvPr/>
          </p:nvSpPr>
          <p:spPr bwMode="auto">
            <a:xfrm>
              <a:off x="2527" y="228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682" name="Rectangle 155"/>
            <p:cNvSpPr>
              <a:spLocks noChangeArrowheads="1"/>
            </p:cNvSpPr>
            <p:nvPr/>
          </p:nvSpPr>
          <p:spPr bwMode="auto">
            <a:xfrm>
              <a:off x="2469" y="2048"/>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Seattle</a:t>
              </a:r>
              <a:endParaRPr lang="en-US">
                <a:latin typeface="Calibri" pitchFamily="34" charset="0"/>
                <a:ea typeface="ＭＳ Ｐゴシック" pitchFamily="34" charset="-128"/>
              </a:endParaRPr>
            </a:p>
          </p:txBody>
        </p:sp>
        <p:sp>
          <p:nvSpPr>
            <p:cNvPr id="747683" name="Freeform 156"/>
            <p:cNvSpPr>
              <a:spLocks/>
            </p:cNvSpPr>
            <p:nvPr/>
          </p:nvSpPr>
          <p:spPr bwMode="auto">
            <a:xfrm>
              <a:off x="4446" y="2561"/>
              <a:ext cx="52" cy="21"/>
            </a:xfrm>
            <a:custGeom>
              <a:avLst/>
              <a:gdLst>
                <a:gd name="T0" fmla="*/ 2147483647 w 59"/>
                <a:gd name="T1" fmla="*/ 2147483647 h 23"/>
                <a:gd name="T2" fmla="*/ 2147483647 w 59"/>
                <a:gd name="T3" fmla="*/ 0 h 23"/>
                <a:gd name="T4" fmla="*/ 0 w 59"/>
                <a:gd name="T5" fmla="*/ 0 h 23"/>
                <a:gd name="T6" fmla="*/ 2147483647 w 59"/>
                <a:gd name="T7" fmla="*/ 2147483647 h 23"/>
                <a:gd name="T8" fmla="*/ 0 60000 65536"/>
                <a:gd name="T9" fmla="*/ 0 60000 65536"/>
                <a:gd name="T10" fmla="*/ 0 60000 65536"/>
                <a:gd name="T11" fmla="*/ 0 60000 65536"/>
                <a:gd name="T12" fmla="*/ 0 w 59"/>
                <a:gd name="T13" fmla="*/ 0 h 23"/>
                <a:gd name="T14" fmla="*/ 59 w 59"/>
                <a:gd name="T15" fmla="*/ 23 h 23"/>
              </a:gdLst>
              <a:ahLst/>
              <a:cxnLst>
                <a:cxn ang="T8">
                  <a:pos x="T0" y="T1"/>
                </a:cxn>
                <a:cxn ang="T9">
                  <a:pos x="T2" y="T3"/>
                </a:cxn>
                <a:cxn ang="T10">
                  <a:pos x="T4" y="T5"/>
                </a:cxn>
                <a:cxn ang="T11">
                  <a:pos x="T6" y="T7"/>
                </a:cxn>
              </a:cxnLst>
              <a:rect l="T12" t="T13" r="T14" b="T15"/>
              <a:pathLst>
                <a:path w="59" h="23">
                  <a:moveTo>
                    <a:pt x="35" y="23"/>
                  </a:moveTo>
                  <a:lnTo>
                    <a:pt x="59" y="0"/>
                  </a:lnTo>
                  <a:lnTo>
                    <a:pt x="0" y="0"/>
                  </a:lnTo>
                  <a:lnTo>
                    <a:pt x="35"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4" name="Freeform 157"/>
            <p:cNvSpPr>
              <a:spLocks/>
            </p:cNvSpPr>
            <p:nvPr/>
          </p:nvSpPr>
          <p:spPr bwMode="auto">
            <a:xfrm>
              <a:off x="4120" y="2563"/>
              <a:ext cx="84" cy="41"/>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5" name="Freeform 158"/>
            <p:cNvSpPr>
              <a:spLocks/>
            </p:cNvSpPr>
            <p:nvPr/>
          </p:nvSpPr>
          <p:spPr bwMode="auto">
            <a:xfrm>
              <a:off x="4163" y="2561"/>
              <a:ext cx="319" cy="43"/>
            </a:xfrm>
            <a:custGeom>
              <a:avLst/>
              <a:gdLst>
                <a:gd name="T0" fmla="*/ 2147483647 w 361"/>
                <a:gd name="T1" fmla="*/ 2147483647 h 47"/>
                <a:gd name="T2" fmla="*/ 2147483647 w 361"/>
                <a:gd name="T3" fmla="*/ 0 h 47"/>
                <a:gd name="T4" fmla="*/ 2147483647 w 361"/>
                <a:gd name="T5" fmla="*/ 0 h 47"/>
                <a:gd name="T6" fmla="*/ 0 w 361"/>
                <a:gd name="T7" fmla="*/ 2147483647 h 47"/>
                <a:gd name="T8" fmla="*/ 2147483647 w 361"/>
                <a:gd name="T9" fmla="*/ 2147483647 h 47"/>
                <a:gd name="T10" fmla="*/ 2147483647 w 361"/>
                <a:gd name="T11" fmla="*/ 2147483647 h 47"/>
                <a:gd name="T12" fmla="*/ 2147483647 w 361"/>
                <a:gd name="T13" fmla="*/ 2147483647 h 47"/>
                <a:gd name="T14" fmla="*/ 0 60000 65536"/>
                <a:gd name="T15" fmla="*/ 0 60000 65536"/>
                <a:gd name="T16" fmla="*/ 0 60000 65536"/>
                <a:gd name="T17" fmla="*/ 0 60000 65536"/>
                <a:gd name="T18" fmla="*/ 0 60000 65536"/>
                <a:gd name="T19" fmla="*/ 0 60000 65536"/>
                <a:gd name="T20" fmla="*/ 0 60000 65536"/>
                <a:gd name="T21" fmla="*/ 0 w 361"/>
                <a:gd name="T22" fmla="*/ 0 h 47"/>
                <a:gd name="T23" fmla="*/ 361 w 36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7">
                  <a:moveTo>
                    <a:pt x="361" y="17"/>
                  </a:moveTo>
                  <a:lnTo>
                    <a:pt x="326" y="0"/>
                  </a:lnTo>
                  <a:lnTo>
                    <a:pt x="47" y="0"/>
                  </a:lnTo>
                  <a:lnTo>
                    <a:pt x="0" y="23"/>
                  </a:lnTo>
                  <a:lnTo>
                    <a:pt x="47" y="47"/>
                  </a:lnTo>
                  <a:lnTo>
                    <a:pt x="332" y="47"/>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6" name="Freeform 159"/>
            <p:cNvSpPr>
              <a:spLocks/>
            </p:cNvSpPr>
            <p:nvPr/>
          </p:nvSpPr>
          <p:spPr bwMode="auto">
            <a:xfrm>
              <a:off x="4215" y="2588"/>
              <a:ext cx="189" cy="13"/>
            </a:xfrm>
            <a:custGeom>
              <a:avLst/>
              <a:gdLst>
                <a:gd name="T0" fmla="*/ 2147483647 w 214"/>
                <a:gd name="T1" fmla="*/ 0 h 15"/>
                <a:gd name="T2" fmla="*/ 2147483647 w 214"/>
                <a:gd name="T3" fmla="*/ 2147483647 h 15"/>
                <a:gd name="T4" fmla="*/ 0 w 214"/>
                <a:gd name="T5" fmla="*/ 2147483647 h 15"/>
                <a:gd name="T6" fmla="*/ 0 w 214"/>
                <a:gd name="T7" fmla="*/ 2147483647 h 15"/>
                <a:gd name="T8" fmla="*/ 2147483647 w 214"/>
                <a:gd name="T9" fmla="*/ 2147483647 h 15"/>
                <a:gd name="T10" fmla="*/ 2147483647 w 214"/>
                <a:gd name="T11" fmla="*/ 2147483647 h 15"/>
                <a:gd name="T12" fmla="*/ 2147483647 w 214"/>
                <a:gd name="T13" fmla="*/ 2147483647 h 15"/>
                <a:gd name="T14" fmla="*/ 2147483647 w 214"/>
                <a:gd name="T15" fmla="*/ 2147483647 h 15"/>
                <a:gd name="T16" fmla="*/ 2147483647 w 214"/>
                <a:gd name="T17" fmla="*/ 2147483647 h 15"/>
                <a:gd name="T18" fmla="*/ 2147483647 w 214"/>
                <a:gd name="T19" fmla="*/ 2147483647 h 15"/>
                <a:gd name="T20" fmla="*/ 2147483647 w 214"/>
                <a:gd name="T21" fmla="*/ 2147483647 h 15"/>
                <a:gd name="T22" fmla="*/ 2147483647 w 214"/>
                <a:gd name="T23" fmla="*/ 2147483647 h 15"/>
                <a:gd name="T24" fmla="*/ 2147483647 w 214"/>
                <a:gd name="T25" fmla="*/ 2147483647 h 15"/>
                <a:gd name="T26" fmla="*/ 2147483647 w 214"/>
                <a:gd name="T27" fmla="*/ 2147483647 h 15"/>
                <a:gd name="T28" fmla="*/ 2147483647 w 214"/>
                <a:gd name="T29" fmla="*/ 0 h 15"/>
                <a:gd name="T30" fmla="*/ 2147483647 w 2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5"/>
                <a:gd name="T50" fmla="*/ 214 w 2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5">
                  <a:moveTo>
                    <a:pt x="214" y="0"/>
                  </a:moveTo>
                  <a:lnTo>
                    <a:pt x="214" y="15"/>
                  </a:lnTo>
                  <a:lnTo>
                    <a:pt x="0" y="15"/>
                  </a:lnTo>
                  <a:lnTo>
                    <a:pt x="0" y="14"/>
                  </a:ln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7" name="Freeform 160"/>
            <p:cNvSpPr>
              <a:spLocks/>
            </p:cNvSpPr>
            <p:nvPr/>
          </p:nvSpPr>
          <p:spPr bwMode="auto">
            <a:xfrm>
              <a:off x="4215" y="2588"/>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03" y="0"/>
                  </a:lnTo>
                  <a:lnTo>
                    <a:pt x="201" y="2"/>
                  </a:lnTo>
                  <a:lnTo>
                    <a:pt x="193" y="4"/>
                  </a:lnTo>
                  <a:lnTo>
                    <a:pt x="182" y="6"/>
                  </a:lnTo>
                  <a:lnTo>
                    <a:pt x="164" y="9"/>
                  </a:lnTo>
                  <a:lnTo>
                    <a:pt x="144" y="10"/>
                  </a:lnTo>
                  <a:lnTo>
                    <a:pt x="120" y="11"/>
                  </a:lnTo>
                  <a:lnTo>
                    <a:pt x="92" y="13"/>
                  </a:lnTo>
                  <a:lnTo>
                    <a:pt x="63" y="14"/>
                  </a:lnTo>
                  <a:lnTo>
                    <a:pt x="32"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8" name="Freeform 161"/>
            <p:cNvSpPr>
              <a:spLocks/>
            </p:cNvSpPr>
            <p:nvPr/>
          </p:nvSpPr>
          <p:spPr bwMode="auto">
            <a:xfrm>
              <a:off x="4215" y="2588"/>
              <a:ext cx="179" cy="13"/>
            </a:xfrm>
            <a:custGeom>
              <a:avLst/>
              <a:gdLst>
                <a:gd name="T0" fmla="*/ 2147483647 w 203"/>
                <a:gd name="T1" fmla="*/ 0 h 14"/>
                <a:gd name="T2" fmla="*/ 2147483647 w 203"/>
                <a:gd name="T3" fmla="*/ 2147483647 h 14"/>
                <a:gd name="T4" fmla="*/ 2147483647 w 203"/>
                <a:gd name="T5" fmla="*/ 2147483647 h 14"/>
                <a:gd name="T6" fmla="*/ 2147483647 w 203"/>
                <a:gd name="T7" fmla="*/ 2147483647 h 14"/>
                <a:gd name="T8" fmla="*/ 2147483647 w 203"/>
                <a:gd name="T9" fmla="*/ 2147483647 h 14"/>
                <a:gd name="T10" fmla="*/ 2147483647 w 203"/>
                <a:gd name="T11" fmla="*/ 2147483647 h 14"/>
                <a:gd name="T12" fmla="*/ 2147483647 w 203"/>
                <a:gd name="T13" fmla="*/ 2147483647 h 14"/>
                <a:gd name="T14" fmla="*/ 2147483647 w 203"/>
                <a:gd name="T15" fmla="*/ 2147483647 h 14"/>
                <a:gd name="T16" fmla="*/ 2147483647 w 203"/>
                <a:gd name="T17" fmla="*/ 2147483647 h 14"/>
                <a:gd name="T18" fmla="*/ 2147483647 w 203"/>
                <a:gd name="T19" fmla="*/ 2147483647 h 14"/>
                <a:gd name="T20" fmla="*/ 0 w 203"/>
                <a:gd name="T21" fmla="*/ 2147483647 h 14"/>
                <a:gd name="T22" fmla="*/ 0 w 203"/>
                <a:gd name="T23" fmla="*/ 2147483647 h 14"/>
                <a:gd name="T24" fmla="*/ 2147483647 w 203"/>
                <a:gd name="T25" fmla="*/ 2147483647 h 14"/>
                <a:gd name="T26" fmla="*/ 2147483647 w 203"/>
                <a:gd name="T27" fmla="*/ 2147483647 h 14"/>
                <a:gd name="T28" fmla="*/ 2147483647 w 203"/>
                <a:gd name="T29" fmla="*/ 2147483647 h 14"/>
                <a:gd name="T30" fmla="*/ 2147483647 w 203"/>
                <a:gd name="T31" fmla="*/ 2147483647 h 14"/>
                <a:gd name="T32" fmla="*/ 2147483647 w 203"/>
                <a:gd name="T33" fmla="*/ 2147483647 h 14"/>
                <a:gd name="T34" fmla="*/ 2147483647 w 203"/>
                <a:gd name="T35" fmla="*/ 2147483647 h 14"/>
                <a:gd name="T36" fmla="*/ 2147483647 w 203"/>
                <a:gd name="T37" fmla="*/ 2147483647 h 14"/>
                <a:gd name="T38" fmla="*/ 2147483647 w 203"/>
                <a:gd name="T39" fmla="*/ 2147483647 h 14"/>
                <a:gd name="T40" fmla="*/ 2147483647 w 203"/>
                <a:gd name="T41" fmla="*/ 2147483647 h 14"/>
                <a:gd name="T42" fmla="*/ 2147483647 w 203"/>
                <a:gd name="T43" fmla="*/ 0 h 14"/>
                <a:gd name="T44" fmla="*/ 2147483647 w 20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
                <a:gd name="T70" fmla="*/ 0 h 14"/>
                <a:gd name="T71" fmla="*/ 203 w 20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 h="14">
                  <a:moveTo>
                    <a:pt x="203" y="0"/>
                  </a:moveTo>
                  <a:lnTo>
                    <a:pt x="201" y="2"/>
                  </a:lnTo>
                  <a:lnTo>
                    <a:pt x="193" y="4"/>
                  </a:lnTo>
                  <a:lnTo>
                    <a:pt x="182" y="6"/>
                  </a:lnTo>
                  <a:lnTo>
                    <a:pt x="164" y="9"/>
                  </a:lnTo>
                  <a:lnTo>
                    <a:pt x="144" y="10"/>
                  </a:lnTo>
                  <a:lnTo>
                    <a:pt x="120" y="11"/>
                  </a:lnTo>
                  <a:lnTo>
                    <a:pt x="92" y="13"/>
                  </a:lnTo>
                  <a:lnTo>
                    <a:pt x="63" y="14"/>
                  </a:lnTo>
                  <a:lnTo>
                    <a:pt x="32" y="14"/>
                  </a:lnTo>
                  <a:lnTo>
                    <a:pt x="0" y="14"/>
                  </a:lnTo>
                  <a:lnTo>
                    <a:pt x="31" y="14"/>
                  </a:lnTo>
                  <a:lnTo>
                    <a:pt x="62" y="13"/>
                  </a:lnTo>
                  <a:lnTo>
                    <a:pt x="89" y="13"/>
                  </a:lnTo>
                  <a:lnTo>
                    <a:pt x="116" y="11"/>
                  </a:lnTo>
                  <a:lnTo>
                    <a:pt x="140" y="10"/>
                  </a:lnTo>
                  <a:lnTo>
                    <a:pt x="160" y="7"/>
                  </a:lnTo>
                  <a:lnTo>
                    <a:pt x="177" y="6"/>
                  </a:lnTo>
                  <a:lnTo>
                    <a:pt x="188" y="4"/>
                  </a:lnTo>
                  <a:lnTo>
                    <a:pt x="196" y="2"/>
                  </a:lnTo>
                  <a:lnTo>
                    <a:pt x="198" y="0"/>
                  </a:lnTo>
                  <a:lnTo>
                    <a:pt x="203"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9" name="Freeform 162"/>
            <p:cNvSpPr>
              <a:spLocks/>
            </p:cNvSpPr>
            <p:nvPr/>
          </p:nvSpPr>
          <p:spPr bwMode="auto">
            <a:xfrm>
              <a:off x="4215" y="2588"/>
              <a:ext cx="175" cy="13"/>
            </a:xfrm>
            <a:custGeom>
              <a:avLst/>
              <a:gdLst>
                <a:gd name="T0" fmla="*/ 0 w 198"/>
                <a:gd name="T1" fmla="*/ 2147483647 h 14"/>
                <a:gd name="T2" fmla="*/ 2147483647 w 198"/>
                <a:gd name="T3" fmla="*/ 2147483647 h 14"/>
                <a:gd name="T4" fmla="*/ 2147483647 w 198"/>
                <a:gd name="T5" fmla="*/ 2147483647 h 14"/>
                <a:gd name="T6" fmla="*/ 2147483647 w 198"/>
                <a:gd name="T7" fmla="*/ 2147483647 h 14"/>
                <a:gd name="T8" fmla="*/ 2147483647 w 198"/>
                <a:gd name="T9" fmla="*/ 2147483647 h 14"/>
                <a:gd name="T10" fmla="*/ 2147483647 w 198"/>
                <a:gd name="T11" fmla="*/ 2147483647 h 14"/>
                <a:gd name="T12" fmla="*/ 2147483647 w 198"/>
                <a:gd name="T13" fmla="*/ 2147483647 h 14"/>
                <a:gd name="T14" fmla="*/ 2147483647 w 198"/>
                <a:gd name="T15" fmla="*/ 2147483647 h 14"/>
                <a:gd name="T16" fmla="*/ 2147483647 w 198"/>
                <a:gd name="T17" fmla="*/ 2147483647 h 14"/>
                <a:gd name="T18" fmla="*/ 2147483647 w 198"/>
                <a:gd name="T19" fmla="*/ 2147483647 h 14"/>
                <a:gd name="T20" fmla="*/ 2147483647 w 198"/>
                <a:gd name="T21" fmla="*/ 0 h 14"/>
                <a:gd name="T22" fmla="*/ 2147483647 w 198"/>
                <a:gd name="T23" fmla="*/ 0 h 14"/>
                <a:gd name="T24" fmla="*/ 2147483647 w 198"/>
                <a:gd name="T25" fmla="*/ 2147483647 h 14"/>
                <a:gd name="T26" fmla="*/ 2147483647 w 198"/>
                <a:gd name="T27" fmla="*/ 2147483647 h 14"/>
                <a:gd name="T28" fmla="*/ 2147483647 w 198"/>
                <a:gd name="T29" fmla="*/ 2147483647 h 14"/>
                <a:gd name="T30" fmla="*/ 2147483647 w 198"/>
                <a:gd name="T31" fmla="*/ 2147483647 h 14"/>
                <a:gd name="T32" fmla="*/ 2147483647 w 198"/>
                <a:gd name="T33" fmla="*/ 2147483647 h 14"/>
                <a:gd name="T34" fmla="*/ 2147483647 w 198"/>
                <a:gd name="T35" fmla="*/ 2147483647 h 14"/>
                <a:gd name="T36" fmla="*/ 2147483647 w 198"/>
                <a:gd name="T37" fmla="*/ 2147483647 h 14"/>
                <a:gd name="T38" fmla="*/ 2147483647 w 198"/>
                <a:gd name="T39" fmla="*/ 2147483647 h 14"/>
                <a:gd name="T40" fmla="*/ 2147483647 w 198"/>
                <a:gd name="T41" fmla="*/ 2147483647 h 14"/>
                <a:gd name="T42" fmla="*/ 0 w 198"/>
                <a:gd name="T43" fmla="*/ 2147483647 h 14"/>
                <a:gd name="T44" fmla="*/ 0 w 198"/>
                <a:gd name="T45" fmla="*/ 2147483647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14"/>
                <a:gd name="T71" fmla="*/ 198 w 198"/>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14">
                  <a:moveTo>
                    <a:pt x="0" y="14"/>
                  </a:moveTo>
                  <a:lnTo>
                    <a:pt x="31" y="14"/>
                  </a:lnTo>
                  <a:lnTo>
                    <a:pt x="62" y="13"/>
                  </a:lnTo>
                  <a:lnTo>
                    <a:pt x="89" y="13"/>
                  </a:lnTo>
                  <a:lnTo>
                    <a:pt x="116" y="11"/>
                  </a:lnTo>
                  <a:lnTo>
                    <a:pt x="140" y="10"/>
                  </a:lnTo>
                  <a:lnTo>
                    <a:pt x="160" y="7"/>
                  </a:lnTo>
                  <a:lnTo>
                    <a:pt x="177" y="6"/>
                  </a:lnTo>
                  <a:lnTo>
                    <a:pt x="188" y="4"/>
                  </a:lnTo>
                  <a:lnTo>
                    <a:pt x="196" y="2"/>
                  </a:lnTo>
                  <a:lnTo>
                    <a:pt x="198" y="0"/>
                  </a:lnTo>
                  <a:lnTo>
                    <a:pt x="192" y="0"/>
                  </a:lnTo>
                  <a:lnTo>
                    <a:pt x="190" y="2"/>
                  </a:lnTo>
                  <a:lnTo>
                    <a:pt x="183" y="4"/>
                  </a:lnTo>
                  <a:lnTo>
                    <a:pt x="172" y="6"/>
                  </a:lnTo>
                  <a:lnTo>
                    <a:pt x="155" y="7"/>
                  </a:lnTo>
                  <a:lnTo>
                    <a:pt x="136" y="9"/>
                  </a:lnTo>
                  <a:lnTo>
                    <a:pt x="114" y="11"/>
                  </a:lnTo>
                  <a:lnTo>
                    <a:pt x="87" y="11"/>
                  </a:lnTo>
                  <a:lnTo>
                    <a:pt x="59" y="13"/>
                  </a:lnTo>
                  <a:lnTo>
                    <a:pt x="30" y="13"/>
                  </a:lnTo>
                  <a:lnTo>
                    <a:pt x="0" y="14"/>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0" name="Freeform 163"/>
            <p:cNvSpPr>
              <a:spLocks/>
            </p:cNvSpPr>
            <p:nvPr/>
          </p:nvSpPr>
          <p:spPr bwMode="auto">
            <a:xfrm>
              <a:off x="4215" y="2588"/>
              <a:ext cx="169" cy="13"/>
            </a:xfrm>
            <a:custGeom>
              <a:avLst/>
              <a:gdLst>
                <a:gd name="T0" fmla="*/ 2147483647 w 192"/>
                <a:gd name="T1" fmla="*/ 0 h 14"/>
                <a:gd name="T2" fmla="*/ 2147483647 w 192"/>
                <a:gd name="T3" fmla="*/ 2147483647 h 14"/>
                <a:gd name="T4" fmla="*/ 2147483647 w 192"/>
                <a:gd name="T5" fmla="*/ 2147483647 h 14"/>
                <a:gd name="T6" fmla="*/ 2147483647 w 192"/>
                <a:gd name="T7" fmla="*/ 2147483647 h 14"/>
                <a:gd name="T8" fmla="*/ 2147483647 w 192"/>
                <a:gd name="T9" fmla="*/ 2147483647 h 14"/>
                <a:gd name="T10" fmla="*/ 2147483647 w 192"/>
                <a:gd name="T11" fmla="*/ 2147483647 h 14"/>
                <a:gd name="T12" fmla="*/ 2147483647 w 192"/>
                <a:gd name="T13" fmla="*/ 2147483647 h 14"/>
                <a:gd name="T14" fmla="*/ 2147483647 w 192"/>
                <a:gd name="T15" fmla="*/ 2147483647 h 14"/>
                <a:gd name="T16" fmla="*/ 2147483647 w 192"/>
                <a:gd name="T17" fmla="*/ 2147483647 h 14"/>
                <a:gd name="T18" fmla="*/ 2147483647 w 192"/>
                <a:gd name="T19" fmla="*/ 2147483647 h 14"/>
                <a:gd name="T20" fmla="*/ 0 w 192"/>
                <a:gd name="T21" fmla="*/ 2147483647 h 14"/>
                <a:gd name="T22" fmla="*/ 0 w 192"/>
                <a:gd name="T23" fmla="*/ 2147483647 h 14"/>
                <a:gd name="T24" fmla="*/ 2147483647 w 192"/>
                <a:gd name="T25" fmla="*/ 2147483647 h 14"/>
                <a:gd name="T26" fmla="*/ 2147483647 w 192"/>
                <a:gd name="T27" fmla="*/ 2147483647 h 14"/>
                <a:gd name="T28" fmla="*/ 2147483647 w 192"/>
                <a:gd name="T29" fmla="*/ 2147483647 h 14"/>
                <a:gd name="T30" fmla="*/ 2147483647 w 192"/>
                <a:gd name="T31" fmla="*/ 2147483647 h 14"/>
                <a:gd name="T32" fmla="*/ 2147483647 w 192"/>
                <a:gd name="T33" fmla="*/ 2147483647 h 14"/>
                <a:gd name="T34" fmla="*/ 2147483647 w 192"/>
                <a:gd name="T35" fmla="*/ 2147483647 h 14"/>
                <a:gd name="T36" fmla="*/ 2147483647 w 192"/>
                <a:gd name="T37" fmla="*/ 2147483647 h 14"/>
                <a:gd name="T38" fmla="*/ 2147483647 w 192"/>
                <a:gd name="T39" fmla="*/ 2147483647 h 14"/>
                <a:gd name="T40" fmla="*/ 2147483647 w 192"/>
                <a:gd name="T41" fmla="*/ 2147483647 h 14"/>
                <a:gd name="T42" fmla="*/ 2147483647 w 192"/>
                <a:gd name="T43" fmla="*/ 0 h 14"/>
                <a:gd name="T44" fmla="*/ 2147483647 w 192"/>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4"/>
                <a:gd name="T71" fmla="*/ 192 w 19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4">
                  <a:moveTo>
                    <a:pt x="192" y="0"/>
                  </a:moveTo>
                  <a:lnTo>
                    <a:pt x="190" y="2"/>
                  </a:lnTo>
                  <a:lnTo>
                    <a:pt x="183" y="4"/>
                  </a:lnTo>
                  <a:lnTo>
                    <a:pt x="172" y="6"/>
                  </a:lnTo>
                  <a:lnTo>
                    <a:pt x="155" y="7"/>
                  </a:lnTo>
                  <a:lnTo>
                    <a:pt x="136" y="9"/>
                  </a:lnTo>
                  <a:lnTo>
                    <a:pt x="114" y="11"/>
                  </a:lnTo>
                  <a:lnTo>
                    <a:pt x="87" y="11"/>
                  </a:lnTo>
                  <a:lnTo>
                    <a:pt x="59" y="13"/>
                  </a:lnTo>
                  <a:lnTo>
                    <a:pt x="30" y="13"/>
                  </a:lnTo>
                  <a:lnTo>
                    <a:pt x="0" y="14"/>
                  </a:lnTo>
                  <a:lnTo>
                    <a:pt x="0" y="13"/>
                  </a:lnTo>
                  <a:lnTo>
                    <a:pt x="29" y="13"/>
                  </a:lnTo>
                  <a:lnTo>
                    <a:pt x="58" y="13"/>
                  </a:lnTo>
                  <a:lnTo>
                    <a:pt x="84" y="11"/>
                  </a:lnTo>
                  <a:lnTo>
                    <a:pt x="110" y="10"/>
                  </a:lnTo>
                  <a:lnTo>
                    <a:pt x="131" y="9"/>
                  </a:lnTo>
                  <a:lnTo>
                    <a:pt x="150" y="7"/>
                  </a:lnTo>
                  <a:lnTo>
                    <a:pt x="165" y="6"/>
                  </a:lnTo>
                  <a:lnTo>
                    <a:pt x="177" y="4"/>
                  </a:lnTo>
                  <a:lnTo>
                    <a:pt x="184" y="2"/>
                  </a:lnTo>
                  <a:lnTo>
                    <a:pt x="186" y="0"/>
                  </a:lnTo>
                  <a:lnTo>
                    <a:pt x="192"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1" name="Freeform 164"/>
            <p:cNvSpPr>
              <a:spLocks/>
            </p:cNvSpPr>
            <p:nvPr/>
          </p:nvSpPr>
          <p:spPr bwMode="auto">
            <a:xfrm>
              <a:off x="4215" y="2588"/>
              <a:ext cx="164" cy="12"/>
            </a:xfrm>
            <a:custGeom>
              <a:avLst/>
              <a:gdLst>
                <a:gd name="T0" fmla="*/ 0 w 186"/>
                <a:gd name="T1" fmla="*/ 2147483647 h 13"/>
                <a:gd name="T2" fmla="*/ 2147483647 w 186"/>
                <a:gd name="T3" fmla="*/ 2147483647 h 13"/>
                <a:gd name="T4" fmla="*/ 2147483647 w 186"/>
                <a:gd name="T5" fmla="*/ 2147483647 h 13"/>
                <a:gd name="T6" fmla="*/ 2147483647 w 186"/>
                <a:gd name="T7" fmla="*/ 2147483647 h 13"/>
                <a:gd name="T8" fmla="*/ 2147483647 w 186"/>
                <a:gd name="T9" fmla="*/ 2147483647 h 13"/>
                <a:gd name="T10" fmla="*/ 2147483647 w 186"/>
                <a:gd name="T11" fmla="*/ 2147483647 h 13"/>
                <a:gd name="T12" fmla="*/ 2147483647 w 186"/>
                <a:gd name="T13" fmla="*/ 2147483647 h 13"/>
                <a:gd name="T14" fmla="*/ 2147483647 w 186"/>
                <a:gd name="T15" fmla="*/ 2147483647 h 13"/>
                <a:gd name="T16" fmla="*/ 2147483647 w 186"/>
                <a:gd name="T17" fmla="*/ 2147483647 h 13"/>
                <a:gd name="T18" fmla="*/ 2147483647 w 186"/>
                <a:gd name="T19" fmla="*/ 2147483647 h 13"/>
                <a:gd name="T20" fmla="*/ 2147483647 w 186"/>
                <a:gd name="T21" fmla="*/ 0 h 13"/>
                <a:gd name="T22" fmla="*/ 2147483647 w 186"/>
                <a:gd name="T23" fmla="*/ 0 h 13"/>
                <a:gd name="T24" fmla="*/ 2147483647 w 186"/>
                <a:gd name="T25" fmla="*/ 2147483647 h 13"/>
                <a:gd name="T26" fmla="*/ 2147483647 w 186"/>
                <a:gd name="T27" fmla="*/ 2147483647 h 13"/>
                <a:gd name="T28" fmla="*/ 2147483647 w 186"/>
                <a:gd name="T29" fmla="*/ 2147483647 h 13"/>
                <a:gd name="T30" fmla="*/ 2147483647 w 186"/>
                <a:gd name="T31" fmla="*/ 2147483647 h 13"/>
                <a:gd name="T32" fmla="*/ 2147483647 w 186"/>
                <a:gd name="T33" fmla="*/ 2147483647 h 13"/>
                <a:gd name="T34" fmla="*/ 2147483647 w 186"/>
                <a:gd name="T35" fmla="*/ 2147483647 h 13"/>
                <a:gd name="T36" fmla="*/ 2147483647 w 186"/>
                <a:gd name="T37" fmla="*/ 2147483647 h 13"/>
                <a:gd name="T38" fmla="*/ 2147483647 w 186"/>
                <a:gd name="T39" fmla="*/ 2147483647 h 13"/>
                <a:gd name="T40" fmla="*/ 2147483647 w 186"/>
                <a:gd name="T41" fmla="*/ 2147483647 h 13"/>
                <a:gd name="T42" fmla="*/ 0 w 186"/>
                <a:gd name="T43" fmla="*/ 2147483647 h 13"/>
                <a:gd name="T44" fmla="*/ 0 w 186"/>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3"/>
                <a:gd name="T71" fmla="*/ 186 w 186"/>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3">
                  <a:moveTo>
                    <a:pt x="0" y="13"/>
                  </a:moveTo>
                  <a:lnTo>
                    <a:pt x="29" y="13"/>
                  </a:lnTo>
                  <a:lnTo>
                    <a:pt x="58" y="13"/>
                  </a:lnTo>
                  <a:lnTo>
                    <a:pt x="84" y="11"/>
                  </a:lnTo>
                  <a:lnTo>
                    <a:pt x="110" y="10"/>
                  </a:lnTo>
                  <a:lnTo>
                    <a:pt x="131" y="9"/>
                  </a:lnTo>
                  <a:lnTo>
                    <a:pt x="150" y="7"/>
                  </a:lnTo>
                  <a:lnTo>
                    <a:pt x="165" y="6"/>
                  </a:lnTo>
                  <a:lnTo>
                    <a:pt x="177" y="4"/>
                  </a:lnTo>
                  <a:lnTo>
                    <a:pt x="184" y="2"/>
                  </a:lnTo>
                  <a:lnTo>
                    <a:pt x="186" y="0"/>
                  </a:lnTo>
                  <a:lnTo>
                    <a:pt x="179" y="0"/>
                  </a:lnTo>
                  <a:lnTo>
                    <a:pt x="178" y="2"/>
                  </a:lnTo>
                  <a:lnTo>
                    <a:pt x="171" y="4"/>
                  </a:lnTo>
                  <a:lnTo>
                    <a:pt x="160" y="5"/>
                  </a:lnTo>
                  <a:lnTo>
                    <a:pt x="145" y="7"/>
                  </a:lnTo>
                  <a:lnTo>
                    <a:pt x="127" y="9"/>
                  </a:lnTo>
                  <a:lnTo>
                    <a:pt x="106" y="10"/>
                  </a:lnTo>
                  <a:lnTo>
                    <a:pt x="82" y="11"/>
                  </a:lnTo>
                  <a:lnTo>
                    <a:pt x="55" y="11"/>
                  </a:lnTo>
                  <a:lnTo>
                    <a:pt x="29" y="13"/>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2" name="Freeform 165"/>
            <p:cNvSpPr>
              <a:spLocks/>
            </p:cNvSpPr>
            <p:nvPr/>
          </p:nvSpPr>
          <p:spPr bwMode="auto">
            <a:xfrm>
              <a:off x="4215" y="2588"/>
              <a:ext cx="158" cy="12"/>
            </a:xfrm>
            <a:custGeom>
              <a:avLst/>
              <a:gdLst>
                <a:gd name="T0" fmla="*/ 2147483647 w 179"/>
                <a:gd name="T1" fmla="*/ 0 h 13"/>
                <a:gd name="T2" fmla="*/ 2147483647 w 179"/>
                <a:gd name="T3" fmla="*/ 2147483647 h 13"/>
                <a:gd name="T4" fmla="*/ 2147483647 w 179"/>
                <a:gd name="T5" fmla="*/ 2147483647 h 13"/>
                <a:gd name="T6" fmla="*/ 2147483647 w 179"/>
                <a:gd name="T7" fmla="*/ 2147483647 h 13"/>
                <a:gd name="T8" fmla="*/ 2147483647 w 179"/>
                <a:gd name="T9" fmla="*/ 2147483647 h 13"/>
                <a:gd name="T10" fmla="*/ 2147483647 w 179"/>
                <a:gd name="T11" fmla="*/ 2147483647 h 13"/>
                <a:gd name="T12" fmla="*/ 2147483647 w 179"/>
                <a:gd name="T13" fmla="*/ 2147483647 h 13"/>
                <a:gd name="T14" fmla="*/ 2147483647 w 179"/>
                <a:gd name="T15" fmla="*/ 2147483647 h 13"/>
                <a:gd name="T16" fmla="*/ 2147483647 w 179"/>
                <a:gd name="T17" fmla="*/ 2147483647 h 13"/>
                <a:gd name="T18" fmla="*/ 2147483647 w 179"/>
                <a:gd name="T19" fmla="*/ 2147483647 h 13"/>
                <a:gd name="T20" fmla="*/ 0 w 179"/>
                <a:gd name="T21" fmla="*/ 2147483647 h 13"/>
                <a:gd name="T22" fmla="*/ 0 w 179"/>
                <a:gd name="T23" fmla="*/ 2147483647 h 13"/>
                <a:gd name="T24" fmla="*/ 2147483647 w 179"/>
                <a:gd name="T25" fmla="*/ 2147483647 h 13"/>
                <a:gd name="T26" fmla="*/ 2147483647 w 179"/>
                <a:gd name="T27" fmla="*/ 2147483647 h 13"/>
                <a:gd name="T28" fmla="*/ 2147483647 w 179"/>
                <a:gd name="T29" fmla="*/ 2147483647 h 13"/>
                <a:gd name="T30" fmla="*/ 2147483647 w 179"/>
                <a:gd name="T31" fmla="*/ 2147483647 h 13"/>
                <a:gd name="T32" fmla="*/ 2147483647 w 179"/>
                <a:gd name="T33" fmla="*/ 2147483647 h 13"/>
                <a:gd name="T34" fmla="*/ 2147483647 w 179"/>
                <a:gd name="T35" fmla="*/ 2147483647 h 13"/>
                <a:gd name="T36" fmla="*/ 2147483647 w 179"/>
                <a:gd name="T37" fmla="*/ 2147483647 h 13"/>
                <a:gd name="T38" fmla="*/ 2147483647 w 179"/>
                <a:gd name="T39" fmla="*/ 2147483647 h 13"/>
                <a:gd name="T40" fmla="*/ 2147483647 w 179"/>
                <a:gd name="T41" fmla="*/ 2147483647 h 13"/>
                <a:gd name="T42" fmla="*/ 2147483647 w 179"/>
                <a:gd name="T43" fmla="*/ 0 h 13"/>
                <a:gd name="T44" fmla="*/ 2147483647 w 179"/>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13"/>
                <a:gd name="T71" fmla="*/ 179 w 17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13">
                  <a:moveTo>
                    <a:pt x="179" y="0"/>
                  </a:moveTo>
                  <a:lnTo>
                    <a:pt x="178" y="2"/>
                  </a:lnTo>
                  <a:lnTo>
                    <a:pt x="171" y="4"/>
                  </a:lnTo>
                  <a:lnTo>
                    <a:pt x="160" y="5"/>
                  </a:lnTo>
                  <a:lnTo>
                    <a:pt x="145" y="7"/>
                  </a:lnTo>
                  <a:lnTo>
                    <a:pt x="127" y="9"/>
                  </a:lnTo>
                  <a:lnTo>
                    <a:pt x="106" y="10"/>
                  </a:lnTo>
                  <a:lnTo>
                    <a:pt x="82" y="11"/>
                  </a:lnTo>
                  <a:lnTo>
                    <a:pt x="55" y="11"/>
                  </a:lnTo>
                  <a:lnTo>
                    <a:pt x="29" y="13"/>
                  </a:lnTo>
                  <a:lnTo>
                    <a:pt x="0" y="13"/>
                  </a:lnTo>
                  <a:lnTo>
                    <a:pt x="0" y="11"/>
                  </a:lnTo>
                  <a:lnTo>
                    <a:pt x="27" y="11"/>
                  </a:lnTo>
                  <a:lnTo>
                    <a:pt x="54" y="11"/>
                  </a:lnTo>
                  <a:lnTo>
                    <a:pt x="78" y="10"/>
                  </a:lnTo>
                  <a:lnTo>
                    <a:pt x="102" y="10"/>
                  </a:lnTo>
                  <a:lnTo>
                    <a:pt x="122" y="9"/>
                  </a:lnTo>
                  <a:lnTo>
                    <a:pt x="140" y="7"/>
                  </a:lnTo>
                  <a:lnTo>
                    <a:pt x="154" y="5"/>
                  </a:lnTo>
                  <a:lnTo>
                    <a:pt x="164" y="4"/>
                  </a:lnTo>
                  <a:lnTo>
                    <a:pt x="171" y="1"/>
                  </a:lnTo>
                  <a:lnTo>
                    <a:pt x="173" y="0"/>
                  </a:lnTo>
                  <a:lnTo>
                    <a:pt x="17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3" name="Freeform 166"/>
            <p:cNvSpPr>
              <a:spLocks/>
            </p:cNvSpPr>
            <p:nvPr/>
          </p:nvSpPr>
          <p:spPr bwMode="auto">
            <a:xfrm>
              <a:off x="4215" y="2588"/>
              <a:ext cx="153" cy="10"/>
            </a:xfrm>
            <a:custGeom>
              <a:avLst/>
              <a:gdLst>
                <a:gd name="T0" fmla="*/ 0 w 173"/>
                <a:gd name="T1" fmla="*/ 2147483647 h 11"/>
                <a:gd name="T2" fmla="*/ 2147483647 w 173"/>
                <a:gd name="T3" fmla="*/ 2147483647 h 11"/>
                <a:gd name="T4" fmla="*/ 2147483647 w 173"/>
                <a:gd name="T5" fmla="*/ 2147483647 h 11"/>
                <a:gd name="T6" fmla="*/ 2147483647 w 173"/>
                <a:gd name="T7" fmla="*/ 2147483647 h 11"/>
                <a:gd name="T8" fmla="*/ 2147483647 w 173"/>
                <a:gd name="T9" fmla="*/ 2147483647 h 11"/>
                <a:gd name="T10" fmla="*/ 2147483647 w 173"/>
                <a:gd name="T11" fmla="*/ 2147483647 h 11"/>
                <a:gd name="T12" fmla="*/ 2147483647 w 173"/>
                <a:gd name="T13" fmla="*/ 2147483647 h 11"/>
                <a:gd name="T14" fmla="*/ 2147483647 w 173"/>
                <a:gd name="T15" fmla="*/ 2147483647 h 11"/>
                <a:gd name="T16" fmla="*/ 2147483647 w 173"/>
                <a:gd name="T17" fmla="*/ 2147483647 h 11"/>
                <a:gd name="T18" fmla="*/ 2147483647 w 173"/>
                <a:gd name="T19" fmla="*/ 2147483647 h 11"/>
                <a:gd name="T20" fmla="*/ 2147483647 w 173"/>
                <a:gd name="T21" fmla="*/ 0 h 11"/>
                <a:gd name="T22" fmla="*/ 2147483647 w 173"/>
                <a:gd name="T23" fmla="*/ 0 h 11"/>
                <a:gd name="T24" fmla="*/ 2147483647 w 173"/>
                <a:gd name="T25" fmla="*/ 2147483647 h 11"/>
                <a:gd name="T26" fmla="*/ 2147483647 w 173"/>
                <a:gd name="T27" fmla="*/ 2147483647 h 11"/>
                <a:gd name="T28" fmla="*/ 2147483647 w 173"/>
                <a:gd name="T29" fmla="*/ 2147483647 h 11"/>
                <a:gd name="T30" fmla="*/ 2147483647 w 173"/>
                <a:gd name="T31" fmla="*/ 2147483647 h 11"/>
                <a:gd name="T32" fmla="*/ 2147483647 w 173"/>
                <a:gd name="T33" fmla="*/ 2147483647 h 11"/>
                <a:gd name="T34" fmla="*/ 2147483647 w 173"/>
                <a:gd name="T35" fmla="*/ 2147483647 h 11"/>
                <a:gd name="T36" fmla="*/ 2147483647 w 173"/>
                <a:gd name="T37" fmla="*/ 2147483647 h 11"/>
                <a:gd name="T38" fmla="*/ 2147483647 w 173"/>
                <a:gd name="T39" fmla="*/ 2147483647 h 11"/>
                <a:gd name="T40" fmla="*/ 0 w 173"/>
                <a:gd name="T41" fmla="*/ 2147483647 h 11"/>
                <a:gd name="T42" fmla="*/ 0 w 173"/>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3"/>
                <a:gd name="T67" fmla="*/ 0 h 11"/>
                <a:gd name="T68" fmla="*/ 173 w 173"/>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3" h="11">
                  <a:moveTo>
                    <a:pt x="0" y="11"/>
                  </a:moveTo>
                  <a:lnTo>
                    <a:pt x="27" y="11"/>
                  </a:lnTo>
                  <a:lnTo>
                    <a:pt x="54" y="11"/>
                  </a:lnTo>
                  <a:lnTo>
                    <a:pt x="78" y="10"/>
                  </a:lnTo>
                  <a:lnTo>
                    <a:pt x="102" y="10"/>
                  </a:lnTo>
                  <a:lnTo>
                    <a:pt x="122" y="9"/>
                  </a:lnTo>
                  <a:lnTo>
                    <a:pt x="140" y="7"/>
                  </a:lnTo>
                  <a:lnTo>
                    <a:pt x="154" y="5"/>
                  </a:lnTo>
                  <a:lnTo>
                    <a:pt x="164" y="4"/>
                  </a:lnTo>
                  <a:lnTo>
                    <a:pt x="171" y="1"/>
                  </a:lnTo>
                  <a:lnTo>
                    <a:pt x="173" y="0"/>
                  </a:lnTo>
                  <a:lnTo>
                    <a:pt x="165" y="0"/>
                  </a:lnTo>
                  <a:lnTo>
                    <a:pt x="163" y="2"/>
                  </a:lnTo>
                  <a:lnTo>
                    <a:pt x="155" y="4"/>
                  </a:lnTo>
                  <a:lnTo>
                    <a:pt x="144" y="6"/>
                  </a:lnTo>
                  <a:lnTo>
                    <a:pt x="127" y="7"/>
                  </a:lnTo>
                  <a:lnTo>
                    <a:pt x="107" y="9"/>
                  </a:lnTo>
                  <a:lnTo>
                    <a:pt x="83" y="10"/>
                  </a:lnTo>
                  <a:lnTo>
                    <a:pt x="57" y="11"/>
                  </a:lnTo>
                  <a:lnTo>
                    <a:pt x="29" y="11"/>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4" name="Freeform 167"/>
            <p:cNvSpPr>
              <a:spLocks/>
            </p:cNvSpPr>
            <p:nvPr/>
          </p:nvSpPr>
          <p:spPr bwMode="auto">
            <a:xfrm>
              <a:off x="4215" y="2588"/>
              <a:ext cx="146" cy="10"/>
            </a:xfrm>
            <a:custGeom>
              <a:avLst/>
              <a:gdLst>
                <a:gd name="T0" fmla="*/ 2147483647 w 165"/>
                <a:gd name="T1" fmla="*/ 0 h 11"/>
                <a:gd name="T2" fmla="*/ 2147483647 w 165"/>
                <a:gd name="T3" fmla="*/ 2147483647 h 11"/>
                <a:gd name="T4" fmla="*/ 2147483647 w 165"/>
                <a:gd name="T5" fmla="*/ 2147483647 h 11"/>
                <a:gd name="T6" fmla="*/ 2147483647 w 165"/>
                <a:gd name="T7" fmla="*/ 2147483647 h 11"/>
                <a:gd name="T8" fmla="*/ 2147483647 w 165"/>
                <a:gd name="T9" fmla="*/ 2147483647 h 11"/>
                <a:gd name="T10" fmla="*/ 2147483647 w 165"/>
                <a:gd name="T11" fmla="*/ 2147483647 h 11"/>
                <a:gd name="T12" fmla="*/ 2147483647 w 165"/>
                <a:gd name="T13" fmla="*/ 2147483647 h 11"/>
                <a:gd name="T14" fmla="*/ 2147483647 w 165"/>
                <a:gd name="T15" fmla="*/ 2147483647 h 11"/>
                <a:gd name="T16" fmla="*/ 2147483647 w 165"/>
                <a:gd name="T17" fmla="*/ 2147483647 h 11"/>
                <a:gd name="T18" fmla="*/ 0 w 165"/>
                <a:gd name="T19" fmla="*/ 2147483647 h 11"/>
                <a:gd name="T20" fmla="*/ 0 w 165"/>
                <a:gd name="T21" fmla="*/ 2147483647 h 11"/>
                <a:gd name="T22" fmla="*/ 2147483647 w 165"/>
                <a:gd name="T23" fmla="*/ 2147483647 h 11"/>
                <a:gd name="T24" fmla="*/ 2147483647 w 165"/>
                <a:gd name="T25" fmla="*/ 2147483647 h 11"/>
                <a:gd name="T26" fmla="*/ 2147483647 w 165"/>
                <a:gd name="T27" fmla="*/ 2147483647 h 11"/>
                <a:gd name="T28" fmla="*/ 2147483647 w 165"/>
                <a:gd name="T29" fmla="*/ 2147483647 h 11"/>
                <a:gd name="T30" fmla="*/ 2147483647 w 165"/>
                <a:gd name="T31" fmla="*/ 2147483647 h 11"/>
                <a:gd name="T32" fmla="*/ 2147483647 w 165"/>
                <a:gd name="T33" fmla="*/ 2147483647 h 11"/>
                <a:gd name="T34" fmla="*/ 2147483647 w 165"/>
                <a:gd name="T35" fmla="*/ 2147483647 h 11"/>
                <a:gd name="T36" fmla="*/ 2147483647 w 165"/>
                <a:gd name="T37" fmla="*/ 2147483647 h 11"/>
                <a:gd name="T38" fmla="*/ 2147483647 w 165"/>
                <a:gd name="T39" fmla="*/ 0 h 11"/>
                <a:gd name="T40" fmla="*/ 2147483647 w 16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
                <a:gd name="T64" fmla="*/ 0 h 11"/>
                <a:gd name="T65" fmla="*/ 165 w 16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 h="11">
                  <a:moveTo>
                    <a:pt x="165" y="0"/>
                  </a:moveTo>
                  <a:lnTo>
                    <a:pt x="163" y="2"/>
                  </a:lnTo>
                  <a:lnTo>
                    <a:pt x="155" y="4"/>
                  </a:lnTo>
                  <a:lnTo>
                    <a:pt x="144" y="6"/>
                  </a:lnTo>
                  <a:lnTo>
                    <a:pt x="127" y="7"/>
                  </a:lnTo>
                  <a:lnTo>
                    <a:pt x="107" y="9"/>
                  </a:lnTo>
                  <a:lnTo>
                    <a:pt x="83" y="10"/>
                  </a:lnTo>
                  <a:lnTo>
                    <a:pt x="57" y="11"/>
                  </a:lnTo>
                  <a:lnTo>
                    <a:pt x="29" y="11"/>
                  </a:lnTo>
                  <a:lnTo>
                    <a:pt x="0" y="11"/>
                  </a:lnTo>
                  <a:lnTo>
                    <a:pt x="27" y="11"/>
                  </a:lnTo>
                  <a:lnTo>
                    <a:pt x="54" y="10"/>
                  </a:lnTo>
                  <a:lnTo>
                    <a:pt x="79" y="10"/>
                  </a:lnTo>
                  <a:lnTo>
                    <a:pt x="102" y="9"/>
                  </a:lnTo>
                  <a:lnTo>
                    <a:pt x="121" y="7"/>
                  </a:lnTo>
                  <a:lnTo>
                    <a:pt x="138" y="5"/>
                  </a:lnTo>
                  <a:lnTo>
                    <a:pt x="149" y="4"/>
                  </a:lnTo>
                  <a:lnTo>
                    <a:pt x="157" y="2"/>
                  </a:lnTo>
                  <a:lnTo>
                    <a:pt x="158" y="0"/>
                  </a:lnTo>
                  <a:lnTo>
                    <a:pt x="16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5" name="Freeform 168"/>
            <p:cNvSpPr>
              <a:spLocks/>
            </p:cNvSpPr>
            <p:nvPr/>
          </p:nvSpPr>
          <p:spPr bwMode="auto">
            <a:xfrm>
              <a:off x="4215" y="2588"/>
              <a:ext cx="139" cy="10"/>
            </a:xfrm>
            <a:custGeom>
              <a:avLst/>
              <a:gdLst>
                <a:gd name="T0" fmla="*/ 0 w 158"/>
                <a:gd name="T1" fmla="*/ 2147483647 h 11"/>
                <a:gd name="T2" fmla="*/ 2147483647 w 158"/>
                <a:gd name="T3" fmla="*/ 2147483647 h 11"/>
                <a:gd name="T4" fmla="*/ 2147483647 w 158"/>
                <a:gd name="T5" fmla="*/ 2147483647 h 11"/>
                <a:gd name="T6" fmla="*/ 2147483647 w 158"/>
                <a:gd name="T7" fmla="*/ 2147483647 h 11"/>
                <a:gd name="T8" fmla="*/ 2147483647 w 158"/>
                <a:gd name="T9" fmla="*/ 2147483647 h 11"/>
                <a:gd name="T10" fmla="*/ 2147483647 w 158"/>
                <a:gd name="T11" fmla="*/ 2147483647 h 11"/>
                <a:gd name="T12" fmla="*/ 2147483647 w 158"/>
                <a:gd name="T13" fmla="*/ 2147483647 h 11"/>
                <a:gd name="T14" fmla="*/ 2147483647 w 158"/>
                <a:gd name="T15" fmla="*/ 2147483647 h 11"/>
                <a:gd name="T16" fmla="*/ 2147483647 w 158"/>
                <a:gd name="T17" fmla="*/ 2147483647 h 11"/>
                <a:gd name="T18" fmla="*/ 2147483647 w 158"/>
                <a:gd name="T19" fmla="*/ 0 h 11"/>
                <a:gd name="T20" fmla="*/ 2147483647 w 158"/>
                <a:gd name="T21" fmla="*/ 0 h 11"/>
                <a:gd name="T22" fmla="*/ 2147483647 w 158"/>
                <a:gd name="T23" fmla="*/ 2147483647 h 11"/>
                <a:gd name="T24" fmla="*/ 2147483647 w 158"/>
                <a:gd name="T25" fmla="*/ 2147483647 h 11"/>
                <a:gd name="T26" fmla="*/ 2147483647 w 158"/>
                <a:gd name="T27" fmla="*/ 2147483647 h 11"/>
                <a:gd name="T28" fmla="*/ 2147483647 w 158"/>
                <a:gd name="T29" fmla="*/ 2147483647 h 11"/>
                <a:gd name="T30" fmla="*/ 2147483647 w 158"/>
                <a:gd name="T31" fmla="*/ 2147483647 h 11"/>
                <a:gd name="T32" fmla="*/ 2147483647 w 158"/>
                <a:gd name="T33" fmla="*/ 2147483647 h 11"/>
                <a:gd name="T34" fmla="*/ 2147483647 w 158"/>
                <a:gd name="T35" fmla="*/ 2147483647 h 11"/>
                <a:gd name="T36" fmla="*/ 2147483647 w 158"/>
                <a:gd name="T37" fmla="*/ 2147483647 h 11"/>
                <a:gd name="T38" fmla="*/ 0 w 158"/>
                <a:gd name="T39" fmla="*/ 2147483647 h 11"/>
                <a:gd name="T40" fmla="*/ 0 w 158"/>
                <a:gd name="T41" fmla="*/ 2147483647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
                <a:gd name="T64" fmla="*/ 0 h 11"/>
                <a:gd name="T65" fmla="*/ 158 w 15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 h="11">
                  <a:moveTo>
                    <a:pt x="0" y="11"/>
                  </a:moveTo>
                  <a:lnTo>
                    <a:pt x="27" y="11"/>
                  </a:lnTo>
                  <a:lnTo>
                    <a:pt x="54" y="10"/>
                  </a:lnTo>
                  <a:lnTo>
                    <a:pt x="79" y="10"/>
                  </a:lnTo>
                  <a:lnTo>
                    <a:pt x="102" y="9"/>
                  </a:lnTo>
                  <a:lnTo>
                    <a:pt x="121" y="7"/>
                  </a:lnTo>
                  <a:lnTo>
                    <a:pt x="138" y="5"/>
                  </a:lnTo>
                  <a:lnTo>
                    <a:pt x="149" y="4"/>
                  </a:lnTo>
                  <a:lnTo>
                    <a:pt x="157" y="2"/>
                  </a:lnTo>
                  <a:lnTo>
                    <a:pt x="158" y="0"/>
                  </a:lnTo>
                  <a:lnTo>
                    <a:pt x="150" y="0"/>
                  </a:lnTo>
                  <a:lnTo>
                    <a:pt x="148" y="1"/>
                  </a:lnTo>
                  <a:lnTo>
                    <a:pt x="141" y="4"/>
                  </a:lnTo>
                  <a:lnTo>
                    <a:pt x="130" y="5"/>
                  </a:lnTo>
                  <a:lnTo>
                    <a:pt x="115" y="6"/>
                  </a:lnTo>
                  <a:lnTo>
                    <a:pt x="97" y="7"/>
                  </a:lnTo>
                  <a:lnTo>
                    <a:pt x="76" y="9"/>
                  </a:lnTo>
                  <a:lnTo>
                    <a:pt x="51" y="10"/>
                  </a:lnTo>
                  <a:lnTo>
                    <a:pt x="26" y="10"/>
                  </a:lnTo>
                  <a:lnTo>
                    <a:pt x="0" y="10"/>
                  </a:lnTo>
                  <a:lnTo>
                    <a:pt x="0"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6" name="Freeform 169"/>
            <p:cNvSpPr>
              <a:spLocks/>
            </p:cNvSpPr>
            <p:nvPr/>
          </p:nvSpPr>
          <p:spPr bwMode="auto">
            <a:xfrm>
              <a:off x="4215" y="2588"/>
              <a:ext cx="132" cy="9"/>
            </a:xfrm>
            <a:custGeom>
              <a:avLst/>
              <a:gdLst>
                <a:gd name="T0" fmla="*/ 2147483647 w 150"/>
                <a:gd name="T1" fmla="*/ 0 h 10"/>
                <a:gd name="T2" fmla="*/ 2147483647 w 150"/>
                <a:gd name="T3" fmla="*/ 2147483647 h 10"/>
                <a:gd name="T4" fmla="*/ 2147483647 w 150"/>
                <a:gd name="T5" fmla="*/ 2147483647 h 10"/>
                <a:gd name="T6" fmla="*/ 2147483647 w 150"/>
                <a:gd name="T7" fmla="*/ 2147483647 h 10"/>
                <a:gd name="T8" fmla="*/ 2147483647 w 150"/>
                <a:gd name="T9" fmla="*/ 2147483647 h 10"/>
                <a:gd name="T10" fmla="*/ 2147483647 w 150"/>
                <a:gd name="T11" fmla="*/ 2147483647 h 10"/>
                <a:gd name="T12" fmla="*/ 2147483647 w 150"/>
                <a:gd name="T13" fmla="*/ 2147483647 h 10"/>
                <a:gd name="T14" fmla="*/ 2147483647 w 150"/>
                <a:gd name="T15" fmla="*/ 2147483647 h 10"/>
                <a:gd name="T16" fmla="*/ 2147483647 w 150"/>
                <a:gd name="T17" fmla="*/ 2147483647 h 10"/>
                <a:gd name="T18" fmla="*/ 0 w 150"/>
                <a:gd name="T19" fmla="*/ 2147483647 h 10"/>
                <a:gd name="T20" fmla="*/ 0 w 150"/>
                <a:gd name="T21" fmla="*/ 2147483647 h 10"/>
                <a:gd name="T22" fmla="*/ 2147483647 w 150"/>
                <a:gd name="T23" fmla="*/ 2147483647 h 10"/>
                <a:gd name="T24" fmla="*/ 2147483647 w 150"/>
                <a:gd name="T25" fmla="*/ 2147483647 h 10"/>
                <a:gd name="T26" fmla="*/ 2147483647 w 150"/>
                <a:gd name="T27" fmla="*/ 2147483647 h 10"/>
                <a:gd name="T28" fmla="*/ 2147483647 w 150"/>
                <a:gd name="T29" fmla="*/ 2147483647 h 10"/>
                <a:gd name="T30" fmla="*/ 2147483647 w 150"/>
                <a:gd name="T31" fmla="*/ 2147483647 h 10"/>
                <a:gd name="T32" fmla="*/ 2147483647 w 150"/>
                <a:gd name="T33" fmla="*/ 2147483647 h 10"/>
                <a:gd name="T34" fmla="*/ 2147483647 w 150"/>
                <a:gd name="T35" fmla="*/ 2147483647 h 10"/>
                <a:gd name="T36" fmla="*/ 2147483647 w 150"/>
                <a:gd name="T37" fmla="*/ 2147483647 h 10"/>
                <a:gd name="T38" fmla="*/ 2147483647 w 150"/>
                <a:gd name="T39" fmla="*/ 0 h 10"/>
                <a:gd name="T40" fmla="*/ 2147483647 w 150"/>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10"/>
                <a:gd name="T65" fmla="*/ 150 w 15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10">
                  <a:moveTo>
                    <a:pt x="150" y="0"/>
                  </a:moveTo>
                  <a:lnTo>
                    <a:pt x="148" y="1"/>
                  </a:lnTo>
                  <a:lnTo>
                    <a:pt x="141" y="4"/>
                  </a:lnTo>
                  <a:lnTo>
                    <a:pt x="130" y="5"/>
                  </a:lnTo>
                  <a:lnTo>
                    <a:pt x="115" y="6"/>
                  </a:lnTo>
                  <a:lnTo>
                    <a:pt x="97" y="7"/>
                  </a:lnTo>
                  <a:lnTo>
                    <a:pt x="76" y="9"/>
                  </a:lnTo>
                  <a:lnTo>
                    <a:pt x="51" y="10"/>
                  </a:lnTo>
                  <a:lnTo>
                    <a:pt x="26" y="10"/>
                  </a:lnTo>
                  <a:lnTo>
                    <a:pt x="0" y="10"/>
                  </a:lnTo>
                  <a:lnTo>
                    <a:pt x="25" y="10"/>
                  </a:lnTo>
                  <a:lnTo>
                    <a:pt x="49" y="9"/>
                  </a:lnTo>
                  <a:lnTo>
                    <a:pt x="70" y="9"/>
                  </a:lnTo>
                  <a:lnTo>
                    <a:pt x="91" y="7"/>
                  </a:lnTo>
                  <a:lnTo>
                    <a:pt x="108" y="6"/>
                  </a:lnTo>
                  <a:lnTo>
                    <a:pt x="124" y="5"/>
                  </a:lnTo>
                  <a:lnTo>
                    <a:pt x="134" y="4"/>
                  </a:lnTo>
                  <a:lnTo>
                    <a:pt x="140" y="1"/>
                  </a:lnTo>
                  <a:lnTo>
                    <a:pt x="143" y="0"/>
                  </a:lnTo>
                  <a:lnTo>
                    <a:pt x="150"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7" name="Freeform 170"/>
            <p:cNvSpPr>
              <a:spLocks/>
            </p:cNvSpPr>
            <p:nvPr/>
          </p:nvSpPr>
          <p:spPr bwMode="auto">
            <a:xfrm>
              <a:off x="4215" y="2588"/>
              <a:ext cx="126" cy="9"/>
            </a:xfrm>
            <a:custGeom>
              <a:avLst/>
              <a:gdLst>
                <a:gd name="T0" fmla="*/ 0 w 143"/>
                <a:gd name="T1" fmla="*/ 2147483647 h 10"/>
                <a:gd name="T2" fmla="*/ 2147483647 w 143"/>
                <a:gd name="T3" fmla="*/ 2147483647 h 10"/>
                <a:gd name="T4" fmla="*/ 2147483647 w 143"/>
                <a:gd name="T5" fmla="*/ 2147483647 h 10"/>
                <a:gd name="T6" fmla="*/ 2147483647 w 143"/>
                <a:gd name="T7" fmla="*/ 2147483647 h 10"/>
                <a:gd name="T8" fmla="*/ 2147483647 w 143"/>
                <a:gd name="T9" fmla="*/ 2147483647 h 10"/>
                <a:gd name="T10" fmla="*/ 2147483647 w 143"/>
                <a:gd name="T11" fmla="*/ 2147483647 h 10"/>
                <a:gd name="T12" fmla="*/ 2147483647 w 143"/>
                <a:gd name="T13" fmla="*/ 2147483647 h 10"/>
                <a:gd name="T14" fmla="*/ 2147483647 w 143"/>
                <a:gd name="T15" fmla="*/ 2147483647 h 10"/>
                <a:gd name="T16" fmla="*/ 2147483647 w 143"/>
                <a:gd name="T17" fmla="*/ 2147483647 h 10"/>
                <a:gd name="T18" fmla="*/ 2147483647 w 143"/>
                <a:gd name="T19" fmla="*/ 0 h 10"/>
                <a:gd name="T20" fmla="*/ 2147483647 w 143"/>
                <a:gd name="T21" fmla="*/ 0 h 10"/>
                <a:gd name="T22" fmla="*/ 2147483647 w 143"/>
                <a:gd name="T23" fmla="*/ 2147483647 h 10"/>
                <a:gd name="T24" fmla="*/ 2147483647 w 143"/>
                <a:gd name="T25" fmla="*/ 2147483647 h 10"/>
                <a:gd name="T26" fmla="*/ 2147483647 w 143"/>
                <a:gd name="T27" fmla="*/ 2147483647 h 10"/>
                <a:gd name="T28" fmla="*/ 2147483647 w 143"/>
                <a:gd name="T29" fmla="*/ 2147483647 h 10"/>
                <a:gd name="T30" fmla="*/ 2147483647 w 143"/>
                <a:gd name="T31" fmla="*/ 2147483647 h 10"/>
                <a:gd name="T32" fmla="*/ 2147483647 w 143"/>
                <a:gd name="T33" fmla="*/ 2147483647 h 10"/>
                <a:gd name="T34" fmla="*/ 2147483647 w 143"/>
                <a:gd name="T35" fmla="*/ 2147483647 h 10"/>
                <a:gd name="T36" fmla="*/ 2147483647 w 143"/>
                <a:gd name="T37" fmla="*/ 2147483647 h 10"/>
                <a:gd name="T38" fmla="*/ 0 w 143"/>
                <a:gd name="T39" fmla="*/ 2147483647 h 10"/>
                <a:gd name="T40" fmla="*/ 0 w 143"/>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0"/>
                <a:gd name="T65" fmla="*/ 143 w 14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0">
                  <a:moveTo>
                    <a:pt x="0" y="10"/>
                  </a:moveTo>
                  <a:lnTo>
                    <a:pt x="25" y="10"/>
                  </a:lnTo>
                  <a:lnTo>
                    <a:pt x="49" y="9"/>
                  </a:lnTo>
                  <a:lnTo>
                    <a:pt x="70" y="9"/>
                  </a:lnTo>
                  <a:lnTo>
                    <a:pt x="91" y="7"/>
                  </a:lnTo>
                  <a:lnTo>
                    <a:pt x="108" y="6"/>
                  </a:lnTo>
                  <a:lnTo>
                    <a:pt x="124" y="5"/>
                  </a:lnTo>
                  <a:lnTo>
                    <a:pt x="134" y="4"/>
                  </a:lnTo>
                  <a:lnTo>
                    <a:pt x="140" y="1"/>
                  </a:lnTo>
                  <a:lnTo>
                    <a:pt x="143" y="0"/>
                  </a:lnTo>
                  <a:lnTo>
                    <a:pt x="133" y="0"/>
                  </a:lnTo>
                  <a:lnTo>
                    <a:pt x="131" y="1"/>
                  </a:lnTo>
                  <a:lnTo>
                    <a:pt x="125" y="4"/>
                  </a:lnTo>
                  <a:lnTo>
                    <a:pt x="115" y="5"/>
                  </a:lnTo>
                  <a:lnTo>
                    <a:pt x="102" y="6"/>
                  </a:lnTo>
                  <a:lnTo>
                    <a:pt x="86" y="7"/>
                  </a:lnTo>
                  <a:lnTo>
                    <a:pt x="67" y="7"/>
                  </a:lnTo>
                  <a:lnTo>
                    <a:pt x="45" y="9"/>
                  </a:lnTo>
                  <a:lnTo>
                    <a:pt x="24" y="9"/>
                  </a:lnTo>
                  <a:lnTo>
                    <a:pt x="0" y="9"/>
                  </a:lnTo>
                  <a:lnTo>
                    <a:pt x="0" y="1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8" name="Freeform 171"/>
            <p:cNvSpPr>
              <a:spLocks/>
            </p:cNvSpPr>
            <p:nvPr/>
          </p:nvSpPr>
          <p:spPr bwMode="auto">
            <a:xfrm>
              <a:off x="4215" y="2588"/>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1" y="1"/>
                  </a:lnTo>
                  <a:lnTo>
                    <a:pt x="125" y="4"/>
                  </a:lnTo>
                  <a:lnTo>
                    <a:pt x="115" y="5"/>
                  </a:lnTo>
                  <a:lnTo>
                    <a:pt x="102" y="6"/>
                  </a:lnTo>
                  <a:lnTo>
                    <a:pt x="86" y="7"/>
                  </a:lnTo>
                  <a:lnTo>
                    <a:pt x="67" y="7"/>
                  </a:lnTo>
                  <a:lnTo>
                    <a:pt x="45" y="9"/>
                  </a:lnTo>
                  <a:lnTo>
                    <a:pt x="24" y="9"/>
                  </a:lnTo>
                  <a:lnTo>
                    <a:pt x="0" y="9"/>
                  </a:lnTo>
                  <a:lnTo>
                    <a:pt x="24" y="9"/>
                  </a:lnTo>
                  <a:lnTo>
                    <a:pt x="48" y="7"/>
                  </a:lnTo>
                  <a:lnTo>
                    <a:pt x="69" y="7"/>
                  </a:lnTo>
                  <a:lnTo>
                    <a:pt x="87" y="6"/>
                  </a:lnTo>
                  <a:lnTo>
                    <a:pt x="103" y="5"/>
                  </a:lnTo>
                  <a:lnTo>
                    <a:pt x="115" y="4"/>
                  </a:lnTo>
                  <a:lnTo>
                    <a:pt x="121" y="1"/>
                  </a:lnTo>
                  <a:lnTo>
                    <a:pt x="124"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9" name="Freeform 172"/>
            <p:cNvSpPr>
              <a:spLocks/>
            </p:cNvSpPr>
            <p:nvPr/>
          </p:nvSpPr>
          <p:spPr bwMode="auto">
            <a:xfrm>
              <a:off x="4215" y="2588"/>
              <a:ext cx="109" cy="8"/>
            </a:xfrm>
            <a:custGeom>
              <a:avLst/>
              <a:gdLst>
                <a:gd name="T0" fmla="*/ 0 w 124"/>
                <a:gd name="T1" fmla="*/ 2147483647 h 9"/>
                <a:gd name="T2" fmla="*/ 2147483647 w 124"/>
                <a:gd name="T3" fmla="*/ 2147483647 h 9"/>
                <a:gd name="T4" fmla="*/ 2147483647 w 124"/>
                <a:gd name="T5" fmla="*/ 2147483647 h 9"/>
                <a:gd name="T6" fmla="*/ 2147483647 w 124"/>
                <a:gd name="T7" fmla="*/ 2147483647 h 9"/>
                <a:gd name="T8" fmla="*/ 2147483647 w 124"/>
                <a:gd name="T9" fmla="*/ 2147483647 h 9"/>
                <a:gd name="T10" fmla="*/ 2147483647 w 124"/>
                <a:gd name="T11" fmla="*/ 2147483647 h 9"/>
                <a:gd name="T12" fmla="*/ 2147483647 w 124"/>
                <a:gd name="T13" fmla="*/ 2147483647 h 9"/>
                <a:gd name="T14" fmla="*/ 2147483647 w 124"/>
                <a:gd name="T15" fmla="*/ 2147483647 h 9"/>
                <a:gd name="T16" fmla="*/ 2147483647 w 124"/>
                <a:gd name="T17" fmla="*/ 0 h 9"/>
                <a:gd name="T18" fmla="*/ 2147483647 w 124"/>
                <a:gd name="T19" fmla="*/ 0 h 9"/>
                <a:gd name="T20" fmla="*/ 2147483647 w 124"/>
                <a:gd name="T21" fmla="*/ 2147483647 h 9"/>
                <a:gd name="T22" fmla="*/ 2147483647 w 124"/>
                <a:gd name="T23" fmla="*/ 2147483647 h 9"/>
                <a:gd name="T24" fmla="*/ 2147483647 w 124"/>
                <a:gd name="T25" fmla="*/ 2147483647 h 9"/>
                <a:gd name="T26" fmla="*/ 2147483647 w 124"/>
                <a:gd name="T27" fmla="*/ 2147483647 h 9"/>
                <a:gd name="T28" fmla="*/ 2147483647 w 124"/>
                <a:gd name="T29" fmla="*/ 2147483647 h 9"/>
                <a:gd name="T30" fmla="*/ 2147483647 w 124"/>
                <a:gd name="T31" fmla="*/ 2147483647 h 9"/>
                <a:gd name="T32" fmla="*/ 2147483647 w 124"/>
                <a:gd name="T33" fmla="*/ 2147483647 h 9"/>
                <a:gd name="T34" fmla="*/ 0 w 124"/>
                <a:gd name="T35" fmla="*/ 2147483647 h 9"/>
                <a:gd name="T36" fmla="*/ 0 w 124"/>
                <a:gd name="T37" fmla="*/ 2147483647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9"/>
                <a:gd name="T59" fmla="*/ 124 w 124"/>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9">
                  <a:moveTo>
                    <a:pt x="0" y="9"/>
                  </a:moveTo>
                  <a:lnTo>
                    <a:pt x="24" y="9"/>
                  </a:lnTo>
                  <a:lnTo>
                    <a:pt x="48" y="7"/>
                  </a:lnTo>
                  <a:lnTo>
                    <a:pt x="69" y="7"/>
                  </a:lnTo>
                  <a:lnTo>
                    <a:pt x="87" y="6"/>
                  </a:lnTo>
                  <a:lnTo>
                    <a:pt x="103" y="5"/>
                  </a:lnTo>
                  <a:lnTo>
                    <a:pt x="115" y="4"/>
                  </a:lnTo>
                  <a:lnTo>
                    <a:pt x="121" y="1"/>
                  </a:lnTo>
                  <a:lnTo>
                    <a:pt x="124" y="0"/>
                  </a:lnTo>
                  <a:lnTo>
                    <a:pt x="114" y="0"/>
                  </a:lnTo>
                  <a:lnTo>
                    <a:pt x="111" y="1"/>
                  </a:lnTo>
                  <a:lnTo>
                    <a:pt x="105" y="2"/>
                  </a:lnTo>
                  <a:lnTo>
                    <a:pt x="95" y="4"/>
                  </a:lnTo>
                  <a:lnTo>
                    <a:pt x="81" y="5"/>
                  </a:lnTo>
                  <a:lnTo>
                    <a:pt x="63" y="6"/>
                  </a:lnTo>
                  <a:lnTo>
                    <a:pt x="44" y="7"/>
                  </a:lnTo>
                  <a:lnTo>
                    <a:pt x="22" y="7"/>
                  </a:lnTo>
                  <a:lnTo>
                    <a:pt x="0" y="7"/>
                  </a:lnTo>
                  <a:lnTo>
                    <a:pt x="0" y="9"/>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0" name="Freeform 173"/>
            <p:cNvSpPr>
              <a:spLocks/>
            </p:cNvSpPr>
            <p:nvPr/>
          </p:nvSpPr>
          <p:spPr bwMode="auto">
            <a:xfrm>
              <a:off x="4215" y="2588"/>
              <a:ext cx="101"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1" y="1"/>
                  </a:lnTo>
                  <a:lnTo>
                    <a:pt x="105" y="2"/>
                  </a:lnTo>
                  <a:lnTo>
                    <a:pt x="95" y="4"/>
                  </a:lnTo>
                  <a:lnTo>
                    <a:pt x="81" y="5"/>
                  </a:lnTo>
                  <a:lnTo>
                    <a:pt x="63" y="6"/>
                  </a:lnTo>
                  <a:lnTo>
                    <a:pt x="44" y="7"/>
                  </a:lnTo>
                  <a:lnTo>
                    <a:pt x="22" y="7"/>
                  </a:lnTo>
                  <a:lnTo>
                    <a:pt x="0" y="7"/>
                  </a:lnTo>
                  <a:lnTo>
                    <a:pt x="20" y="7"/>
                  </a:lnTo>
                  <a:lnTo>
                    <a:pt x="39" y="6"/>
                  </a:lnTo>
                  <a:lnTo>
                    <a:pt x="57" y="6"/>
                  </a:lnTo>
                  <a:lnTo>
                    <a:pt x="73" y="5"/>
                  </a:lnTo>
                  <a:lnTo>
                    <a:pt x="86" y="4"/>
                  </a:lnTo>
                  <a:lnTo>
                    <a:pt x="95" y="2"/>
                  </a:lnTo>
                  <a:lnTo>
                    <a:pt x="101" y="1"/>
                  </a:lnTo>
                  <a:lnTo>
                    <a:pt x="102"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1" name="Freeform 174"/>
            <p:cNvSpPr>
              <a:spLocks/>
            </p:cNvSpPr>
            <p:nvPr/>
          </p:nvSpPr>
          <p:spPr bwMode="auto">
            <a:xfrm>
              <a:off x="4215" y="2588"/>
              <a:ext cx="90" cy="6"/>
            </a:xfrm>
            <a:custGeom>
              <a:avLst/>
              <a:gdLst>
                <a:gd name="T0" fmla="*/ 0 w 102"/>
                <a:gd name="T1" fmla="*/ 2147483647 h 7"/>
                <a:gd name="T2" fmla="*/ 2147483647 w 102"/>
                <a:gd name="T3" fmla="*/ 2147483647 h 7"/>
                <a:gd name="T4" fmla="*/ 2147483647 w 102"/>
                <a:gd name="T5" fmla="*/ 2147483647 h 7"/>
                <a:gd name="T6" fmla="*/ 2147483647 w 102"/>
                <a:gd name="T7" fmla="*/ 2147483647 h 7"/>
                <a:gd name="T8" fmla="*/ 2147483647 w 102"/>
                <a:gd name="T9" fmla="*/ 2147483647 h 7"/>
                <a:gd name="T10" fmla="*/ 2147483647 w 102"/>
                <a:gd name="T11" fmla="*/ 2147483647 h 7"/>
                <a:gd name="T12" fmla="*/ 2147483647 w 102"/>
                <a:gd name="T13" fmla="*/ 2147483647 h 7"/>
                <a:gd name="T14" fmla="*/ 2147483647 w 102"/>
                <a:gd name="T15" fmla="*/ 2147483647 h 7"/>
                <a:gd name="T16" fmla="*/ 2147483647 w 102"/>
                <a:gd name="T17" fmla="*/ 0 h 7"/>
                <a:gd name="T18" fmla="*/ 2147483647 w 102"/>
                <a:gd name="T19" fmla="*/ 0 h 7"/>
                <a:gd name="T20" fmla="*/ 2147483647 w 102"/>
                <a:gd name="T21" fmla="*/ 2147483647 h 7"/>
                <a:gd name="T22" fmla="*/ 2147483647 w 102"/>
                <a:gd name="T23" fmla="*/ 2147483647 h 7"/>
                <a:gd name="T24" fmla="*/ 2147483647 w 102"/>
                <a:gd name="T25" fmla="*/ 2147483647 h 7"/>
                <a:gd name="T26" fmla="*/ 2147483647 w 102"/>
                <a:gd name="T27" fmla="*/ 2147483647 h 7"/>
                <a:gd name="T28" fmla="*/ 2147483647 w 102"/>
                <a:gd name="T29" fmla="*/ 2147483647 h 7"/>
                <a:gd name="T30" fmla="*/ 2147483647 w 102"/>
                <a:gd name="T31" fmla="*/ 2147483647 h 7"/>
                <a:gd name="T32" fmla="*/ 0 w 102"/>
                <a:gd name="T33" fmla="*/ 2147483647 h 7"/>
                <a:gd name="T34" fmla="*/ 0 w 102"/>
                <a:gd name="T35" fmla="*/ 2147483647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7"/>
                <a:gd name="T56" fmla="*/ 102 w 102"/>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7">
                  <a:moveTo>
                    <a:pt x="0" y="7"/>
                  </a:moveTo>
                  <a:lnTo>
                    <a:pt x="20" y="7"/>
                  </a:lnTo>
                  <a:lnTo>
                    <a:pt x="39" y="6"/>
                  </a:lnTo>
                  <a:lnTo>
                    <a:pt x="57" y="6"/>
                  </a:lnTo>
                  <a:lnTo>
                    <a:pt x="73" y="5"/>
                  </a:lnTo>
                  <a:lnTo>
                    <a:pt x="86" y="4"/>
                  </a:lnTo>
                  <a:lnTo>
                    <a:pt x="95" y="2"/>
                  </a:lnTo>
                  <a:lnTo>
                    <a:pt x="101" y="1"/>
                  </a:lnTo>
                  <a:lnTo>
                    <a:pt x="102" y="0"/>
                  </a:lnTo>
                  <a:lnTo>
                    <a:pt x="91" y="0"/>
                  </a:lnTo>
                  <a:lnTo>
                    <a:pt x="89" y="1"/>
                  </a:lnTo>
                  <a:lnTo>
                    <a:pt x="82" y="2"/>
                  </a:lnTo>
                  <a:lnTo>
                    <a:pt x="72" y="4"/>
                  </a:lnTo>
                  <a:lnTo>
                    <a:pt x="57" y="5"/>
                  </a:lnTo>
                  <a:lnTo>
                    <a:pt x="40" y="6"/>
                  </a:lnTo>
                  <a:lnTo>
                    <a:pt x="20" y="6"/>
                  </a:lnTo>
                  <a:lnTo>
                    <a:pt x="0" y="6"/>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2" name="Freeform 175"/>
            <p:cNvSpPr>
              <a:spLocks/>
            </p:cNvSpPr>
            <p:nvPr/>
          </p:nvSpPr>
          <p:spPr bwMode="auto">
            <a:xfrm>
              <a:off x="4215" y="2588"/>
              <a:ext cx="80" cy="5"/>
            </a:xfrm>
            <a:custGeom>
              <a:avLst/>
              <a:gdLst>
                <a:gd name="T0" fmla="*/ 2147483647 w 91"/>
                <a:gd name="T1" fmla="*/ 0 h 6"/>
                <a:gd name="T2" fmla="*/ 2147483647 w 91"/>
                <a:gd name="T3" fmla="*/ 2147483647 h 6"/>
                <a:gd name="T4" fmla="*/ 2147483647 w 91"/>
                <a:gd name="T5" fmla="*/ 2147483647 h 6"/>
                <a:gd name="T6" fmla="*/ 2147483647 w 91"/>
                <a:gd name="T7" fmla="*/ 2147483647 h 6"/>
                <a:gd name="T8" fmla="*/ 2147483647 w 91"/>
                <a:gd name="T9" fmla="*/ 2147483647 h 6"/>
                <a:gd name="T10" fmla="*/ 2147483647 w 91"/>
                <a:gd name="T11" fmla="*/ 2147483647 h 6"/>
                <a:gd name="T12" fmla="*/ 2147483647 w 91"/>
                <a:gd name="T13" fmla="*/ 2147483647 h 6"/>
                <a:gd name="T14" fmla="*/ 0 w 91"/>
                <a:gd name="T15" fmla="*/ 2147483647 h 6"/>
                <a:gd name="T16" fmla="*/ 0 w 91"/>
                <a:gd name="T17" fmla="*/ 2147483647 h 6"/>
                <a:gd name="T18" fmla="*/ 2147483647 w 91"/>
                <a:gd name="T19" fmla="*/ 2147483647 h 6"/>
                <a:gd name="T20" fmla="*/ 2147483647 w 91"/>
                <a:gd name="T21" fmla="*/ 2147483647 h 6"/>
                <a:gd name="T22" fmla="*/ 2147483647 w 91"/>
                <a:gd name="T23" fmla="*/ 2147483647 h 6"/>
                <a:gd name="T24" fmla="*/ 2147483647 w 91"/>
                <a:gd name="T25" fmla="*/ 2147483647 h 6"/>
                <a:gd name="T26" fmla="*/ 2147483647 w 91"/>
                <a:gd name="T27" fmla="*/ 2147483647 h 6"/>
                <a:gd name="T28" fmla="*/ 2147483647 w 91"/>
                <a:gd name="T29" fmla="*/ 2147483647 h 6"/>
                <a:gd name="T30" fmla="*/ 2147483647 w 91"/>
                <a:gd name="T31" fmla="*/ 0 h 6"/>
                <a:gd name="T32" fmla="*/ 2147483647 w 9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6"/>
                <a:gd name="T53" fmla="*/ 91 w 9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6">
                  <a:moveTo>
                    <a:pt x="91" y="0"/>
                  </a:moveTo>
                  <a:lnTo>
                    <a:pt x="89" y="1"/>
                  </a:lnTo>
                  <a:lnTo>
                    <a:pt x="82" y="2"/>
                  </a:lnTo>
                  <a:lnTo>
                    <a:pt x="72" y="4"/>
                  </a:lnTo>
                  <a:lnTo>
                    <a:pt x="57" y="5"/>
                  </a:lnTo>
                  <a:lnTo>
                    <a:pt x="40" y="6"/>
                  </a:lnTo>
                  <a:lnTo>
                    <a:pt x="20" y="6"/>
                  </a:lnTo>
                  <a:lnTo>
                    <a:pt x="0" y="6"/>
                  </a:lnTo>
                  <a:lnTo>
                    <a:pt x="0" y="5"/>
                  </a:lnTo>
                  <a:lnTo>
                    <a:pt x="17" y="5"/>
                  </a:lnTo>
                  <a:lnTo>
                    <a:pt x="34" y="5"/>
                  </a:lnTo>
                  <a:lnTo>
                    <a:pt x="49" y="4"/>
                  </a:lnTo>
                  <a:lnTo>
                    <a:pt x="62" y="4"/>
                  </a:lnTo>
                  <a:lnTo>
                    <a:pt x="70" y="2"/>
                  </a:lnTo>
                  <a:lnTo>
                    <a:pt x="77" y="1"/>
                  </a:lnTo>
                  <a:lnTo>
                    <a:pt x="79" y="0"/>
                  </a:lnTo>
                  <a:lnTo>
                    <a:pt x="91"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3" name="Freeform 176"/>
            <p:cNvSpPr>
              <a:spLocks/>
            </p:cNvSpPr>
            <p:nvPr/>
          </p:nvSpPr>
          <p:spPr bwMode="auto">
            <a:xfrm>
              <a:off x="4215" y="2588"/>
              <a:ext cx="70" cy="4"/>
            </a:xfrm>
            <a:custGeom>
              <a:avLst/>
              <a:gdLst>
                <a:gd name="T0" fmla="*/ 0 w 79"/>
                <a:gd name="T1" fmla="*/ 2147483647 h 5"/>
                <a:gd name="T2" fmla="*/ 2147483647 w 79"/>
                <a:gd name="T3" fmla="*/ 2147483647 h 5"/>
                <a:gd name="T4" fmla="*/ 2147483647 w 79"/>
                <a:gd name="T5" fmla="*/ 2147483647 h 5"/>
                <a:gd name="T6" fmla="*/ 2147483647 w 79"/>
                <a:gd name="T7" fmla="*/ 2147483647 h 5"/>
                <a:gd name="T8" fmla="*/ 2147483647 w 79"/>
                <a:gd name="T9" fmla="*/ 2147483647 h 5"/>
                <a:gd name="T10" fmla="*/ 2147483647 w 79"/>
                <a:gd name="T11" fmla="*/ 2147483647 h 5"/>
                <a:gd name="T12" fmla="*/ 2147483647 w 79"/>
                <a:gd name="T13" fmla="*/ 2147483647 h 5"/>
                <a:gd name="T14" fmla="*/ 2147483647 w 79"/>
                <a:gd name="T15" fmla="*/ 0 h 5"/>
                <a:gd name="T16" fmla="*/ 2147483647 w 79"/>
                <a:gd name="T17" fmla="*/ 0 h 5"/>
                <a:gd name="T18" fmla="*/ 2147483647 w 79"/>
                <a:gd name="T19" fmla="*/ 2147483647 h 5"/>
                <a:gd name="T20" fmla="*/ 2147483647 w 79"/>
                <a:gd name="T21" fmla="*/ 2147483647 h 5"/>
                <a:gd name="T22" fmla="*/ 2147483647 w 79"/>
                <a:gd name="T23" fmla="*/ 2147483647 h 5"/>
                <a:gd name="T24" fmla="*/ 2147483647 w 79"/>
                <a:gd name="T25" fmla="*/ 2147483647 h 5"/>
                <a:gd name="T26" fmla="*/ 2147483647 w 79"/>
                <a:gd name="T27" fmla="*/ 2147483647 h 5"/>
                <a:gd name="T28" fmla="*/ 0 w 79"/>
                <a:gd name="T29" fmla="*/ 2147483647 h 5"/>
                <a:gd name="T30" fmla="*/ 0 w 79"/>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
                <a:gd name="T50" fmla="*/ 79 w 79"/>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
                  <a:moveTo>
                    <a:pt x="0" y="5"/>
                  </a:moveTo>
                  <a:lnTo>
                    <a:pt x="17" y="5"/>
                  </a:lnTo>
                  <a:lnTo>
                    <a:pt x="34" y="5"/>
                  </a:lnTo>
                  <a:lnTo>
                    <a:pt x="49" y="4"/>
                  </a:lnTo>
                  <a:lnTo>
                    <a:pt x="62" y="4"/>
                  </a:lnTo>
                  <a:lnTo>
                    <a:pt x="70" y="2"/>
                  </a:lnTo>
                  <a:lnTo>
                    <a:pt x="77" y="1"/>
                  </a:lnTo>
                  <a:lnTo>
                    <a:pt x="79" y="0"/>
                  </a:lnTo>
                  <a:lnTo>
                    <a:pt x="65" y="0"/>
                  </a:lnTo>
                  <a:lnTo>
                    <a:pt x="63" y="1"/>
                  </a:lnTo>
                  <a:lnTo>
                    <a:pt x="57" y="2"/>
                  </a:lnTo>
                  <a:lnTo>
                    <a:pt x="46" y="4"/>
                  </a:lnTo>
                  <a:lnTo>
                    <a:pt x="32" y="4"/>
                  </a:lnTo>
                  <a:lnTo>
                    <a:pt x="17"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4" name="Freeform 177"/>
            <p:cNvSpPr>
              <a:spLocks/>
            </p:cNvSpPr>
            <p:nvPr/>
          </p:nvSpPr>
          <p:spPr bwMode="auto">
            <a:xfrm>
              <a:off x="4215" y="2588"/>
              <a:ext cx="57" cy="4"/>
            </a:xfrm>
            <a:custGeom>
              <a:avLst/>
              <a:gdLst>
                <a:gd name="T0" fmla="*/ 2147483647 w 65"/>
                <a:gd name="T1" fmla="*/ 0 h 5"/>
                <a:gd name="T2" fmla="*/ 2147483647 w 65"/>
                <a:gd name="T3" fmla="*/ 2147483647 h 5"/>
                <a:gd name="T4" fmla="*/ 2147483647 w 65"/>
                <a:gd name="T5" fmla="*/ 2147483647 h 5"/>
                <a:gd name="T6" fmla="*/ 2147483647 w 65"/>
                <a:gd name="T7" fmla="*/ 2147483647 h 5"/>
                <a:gd name="T8" fmla="*/ 2147483647 w 65"/>
                <a:gd name="T9" fmla="*/ 2147483647 h 5"/>
                <a:gd name="T10" fmla="*/ 2147483647 w 65"/>
                <a:gd name="T11" fmla="*/ 2147483647 h 5"/>
                <a:gd name="T12" fmla="*/ 0 w 65"/>
                <a:gd name="T13" fmla="*/ 2147483647 h 5"/>
                <a:gd name="T14" fmla="*/ 0 w 65"/>
                <a:gd name="T15" fmla="*/ 2147483647 h 5"/>
                <a:gd name="T16" fmla="*/ 2147483647 w 65"/>
                <a:gd name="T17" fmla="*/ 2147483647 h 5"/>
                <a:gd name="T18" fmla="*/ 2147483647 w 65"/>
                <a:gd name="T19" fmla="*/ 2147483647 h 5"/>
                <a:gd name="T20" fmla="*/ 2147483647 w 65"/>
                <a:gd name="T21" fmla="*/ 2147483647 h 5"/>
                <a:gd name="T22" fmla="*/ 2147483647 w 65"/>
                <a:gd name="T23" fmla="*/ 2147483647 h 5"/>
                <a:gd name="T24" fmla="*/ 2147483647 w 65"/>
                <a:gd name="T25" fmla="*/ 0 h 5"/>
                <a:gd name="T26" fmla="*/ 2147483647 w 6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5"/>
                <a:gd name="T44" fmla="*/ 65 w 6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5">
                  <a:moveTo>
                    <a:pt x="65" y="0"/>
                  </a:moveTo>
                  <a:lnTo>
                    <a:pt x="63" y="1"/>
                  </a:lnTo>
                  <a:lnTo>
                    <a:pt x="57" y="2"/>
                  </a:lnTo>
                  <a:lnTo>
                    <a:pt x="46" y="4"/>
                  </a:lnTo>
                  <a:lnTo>
                    <a:pt x="32" y="4"/>
                  </a:lnTo>
                  <a:lnTo>
                    <a:pt x="17" y="4"/>
                  </a:lnTo>
                  <a:lnTo>
                    <a:pt x="0" y="5"/>
                  </a:lnTo>
                  <a:lnTo>
                    <a:pt x="0" y="4"/>
                  </a:lnTo>
                  <a:lnTo>
                    <a:pt x="16" y="4"/>
                  </a:lnTo>
                  <a:lnTo>
                    <a:pt x="30" y="2"/>
                  </a:lnTo>
                  <a:lnTo>
                    <a:pt x="41" y="2"/>
                  </a:lnTo>
                  <a:lnTo>
                    <a:pt x="49" y="1"/>
                  </a:lnTo>
                  <a:lnTo>
                    <a:pt x="51" y="0"/>
                  </a:lnTo>
                  <a:lnTo>
                    <a:pt x="6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5" name="Freeform 178"/>
            <p:cNvSpPr>
              <a:spLocks/>
            </p:cNvSpPr>
            <p:nvPr/>
          </p:nvSpPr>
          <p:spPr bwMode="auto">
            <a:xfrm>
              <a:off x="4215" y="2588"/>
              <a:ext cx="45" cy="3"/>
            </a:xfrm>
            <a:custGeom>
              <a:avLst/>
              <a:gdLst>
                <a:gd name="T0" fmla="*/ 0 w 51"/>
                <a:gd name="T1" fmla="*/ 2147483647 h 4"/>
                <a:gd name="T2" fmla="*/ 2147483647 w 51"/>
                <a:gd name="T3" fmla="*/ 2147483647 h 4"/>
                <a:gd name="T4" fmla="*/ 2147483647 w 51"/>
                <a:gd name="T5" fmla="*/ 2147483647 h 4"/>
                <a:gd name="T6" fmla="*/ 2147483647 w 51"/>
                <a:gd name="T7" fmla="*/ 2147483647 h 4"/>
                <a:gd name="T8" fmla="*/ 2147483647 w 51"/>
                <a:gd name="T9" fmla="*/ 2147483647 h 4"/>
                <a:gd name="T10" fmla="*/ 2147483647 w 51"/>
                <a:gd name="T11" fmla="*/ 0 h 4"/>
                <a:gd name="T12" fmla="*/ 2147483647 w 51"/>
                <a:gd name="T13" fmla="*/ 0 h 4"/>
                <a:gd name="T14" fmla="*/ 2147483647 w 51"/>
                <a:gd name="T15" fmla="*/ 2147483647 h 4"/>
                <a:gd name="T16" fmla="*/ 2147483647 w 51"/>
                <a:gd name="T17" fmla="*/ 2147483647 h 4"/>
                <a:gd name="T18" fmla="*/ 2147483647 w 51"/>
                <a:gd name="T19" fmla="*/ 2147483647 h 4"/>
                <a:gd name="T20" fmla="*/ 2147483647 w 51"/>
                <a:gd name="T21" fmla="*/ 2147483647 h 4"/>
                <a:gd name="T22" fmla="*/ 0 w 51"/>
                <a:gd name="T23" fmla="*/ 2147483647 h 4"/>
                <a:gd name="T24" fmla="*/ 0 w 51"/>
                <a:gd name="T25" fmla="*/ 2147483647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4"/>
                <a:gd name="T41" fmla="*/ 51 w 5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4">
                  <a:moveTo>
                    <a:pt x="0" y="4"/>
                  </a:moveTo>
                  <a:lnTo>
                    <a:pt x="16" y="4"/>
                  </a:lnTo>
                  <a:lnTo>
                    <a:pt x="30" y="2"/>
                  </a:lnTo>
                  <a:lnTo>
                    <a:pt x="41" y="2"/>
                  </a:lnTo>
                  <a:lnTo>
                    <a:pt x="49" y="1"/>
                  </a:lnTo>
                  <a:lnTo>
                    <a:pt x="51" y="0"/>
                  </a:lnTo>
                  <a:lnTo>
                    <a:pt x="35" y="0"/>
                  </a:lnTo>
                  <a:lnTo>
                    <a:pt x="34" y="1"/>
                  </a:lnTo>
                  <a:lnTo>
                    <a:pt x="29" y="1"/>
                  </a:lnTo>
                  <a:lnTo>
                    <a:pt x="21" y="2"/>
                  </a:lnTo>
                  <a:lnTo>
                    <a:pt x="11" y="2"/>
                  </a:lnTo>
                  <a:lnTo>
                    <a:pt x="0" y="2"/>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6" name="Freeform 179"/>
            <p:cNvSpPr>
              <a:spLocks/>
            </p:cNvSpPr>
            <p:nvPr/>
          </p:nvSpPr>
          <p:spPr bwMode="auto">
            <a:xfrm>
              <a:off x="4215" y="2588"/>
              <a:ext cx="31" cy="1"/>
            </a:xfrm>
            <a:custGeom>
              <a:avLst/>
              <a:gdLst>
                <a:gd name="T0" fmla="*/ 2147483647 w 35"/>
                <a:gd name="T1" fmla="*/ 0 h 2"/>
                <a:gd name="T2" fmla="*/ 2147483647 w 35"/>
                <a:gd name="T3" fmla="*/ 2147483647 h 2"/>
                <a:gd name="T4" fmla="*/ 2147483647 w 35"/>
                <a:gd name="T5" fmla="*/ 2147483647 h 2"/>
                <a:gd name="T6" fmla="*/ 2147483647 w 35"/>
                <a:gd name="T7" fmla="*/ 2147483647 h 2"/>
                <a:gd name="T8" fmla="*/ 2147483647 w 35"/>
                <a:gd name="T9" fmla="*/ 2147483647 h 2"/>
                <a:gd name="T10" fmla="*/ 0 w 35"/>
                <a:gd name="T11" fmla="*/ 2147483647 h 2"/>
                <a:gd name="T12" fmla="*/ 0 w 35"/>
                <a:gd name="T13" fmla="*/ 2147483647 h 2"/>
                <a:gd name="T14" fmla="*/ 2147483647 w 35"/>
                <a:gd name="T15" fmla="*/ 2147483647 h 2"/>
                <a:gd name="T16" fmla="*/ 2147483647 w 35"/>
                <a:gd name="T17" fmla="*/ 2147483647 h 2"/>
                <a:gd name="T18" fmla="*/ 2147483647 w 35"/>
                <a:gd name="T19" fmla="*/ 0 h 2"/>
                <a:gd name="T20" fmla="*/ 2147483647 w 35"/>
                <a:gd name="T21" fmla="*/ 0 h 2"/>
                <a:gd name="T22" fmla="*/ 2147483647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5" y="0"/>
                  </a:moveTo>
                  <a:lnTo>
                    <a:pt x="34" y="1"/>
                  </a:lnTo>
                  <a:lnTo>
                    <a:pt x="29" y="1"/>
                  </a:lnTo>
                  <a:lnTo>
                    <a:pt x="21" y="2"/>
                  </a:lnTo>
                  <a:lnTo>
                    <a:pt x="11" y="2"/>
                  </a:lnTo>
                  <a:lnTo>
                    <a:pt x="0" y="2"/>
                  </a:lnTo>
                  <a:lnTo>
                    <a:pt x="0" y="1"/>
                  </a:lnTo>
                  <a:lnTo>
                    <a:pt x="7" y="1"/>
                  </a:lnTo>
                  <a:lnTo>
                    <a:pt x="13" y="1"/>
                  </a:lnTo>
                  <a:lnTo>
                    <a:pt x="17" y="0"/>
                  </a:lnTo>
                  <a:lnTo>
                    <a:pt x="19" y="0"/>
                  </a:lnTo>
                  <a:lnTo>
                    <a:pt x="35"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7" name="Freeform 180"/>
            <p:cNvSpPr>
              <a:spLocks/>
            </p:cNvSpPr>
            <p:nvPr/>
          </p:nvSpPr>
          <p:spPr bwMode="auto">
            <a:xfrm>
              <a:off x="4215" y="2588"/>
              <a:ext cx="17" cy="1"/>
            </a:xfrm>
            <a:custGeom>
              <a:avLst/>
              <a:gdLst>
                <a:gd name="T0" fmla="*/ 0 w 19"/>
                <a:gd name="T1" fmla="*/ 2147483647 h 1"/>
                <a:gd name="T2" fmla="*/ 2147483647 w 19"/>
                <a:gd name="T3" fmla="*/ 2147483647 h 1"/>
                <a:gd name="T4" fmla="*/ 2147483647 w 19"/>
                <a:gd name="T5" fmla="*/ 2147483647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7" y="1"/>
                  </a:lnTo>
                  <a:lnTo>
                    <a:pt x="13" y="1"/>
                  </a:lnTo>
                  <a:lnTo>
                    <a:pt x="17" y="0"/>
                  </a:lnTo>
                  <a:lnTo>
                    <a:pt x="19" y="0"/>
                  </a:lnTo>
                  <a:lnTo>
                    <a:pt x="1"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8" name="Freeform 181"/>
            <p:cNvSpPr>
              <a:spLocks/>
            </p:cNvSpPr>
            <p:nvPr/>
          </p:nvSpPr>
          <p:spPr bwMode="auto">
            <a:xfrm>
              <a:off x="4215" y="2588"/>
              <a:ext cx="1" cy="1"/>
            </a:xfrm>
            <a:custGeom>
              <a:avLst/>
              <a:gdLst>
                <a:gd name="T0" fmla="*/ 2147483647 w 1"/>
                <a:gd name="T1" fmla="*/ 0 h 1587"/>
                <a:gd name="T2" fmla="*/ 0 w 1"/>
                <a:gd name="T3" fmla="*/ 0 h 1587"/>
                <a:gd name="T4" fmla="*/ 0 w 1"/>
                <a:gd name="T5" fmla="*/ 0 h 1587"/>
                <a:gd name="T6" fmla="*/ 0 w 1"/>
                <a:gd name="T7" fmla="*/ 0 h 1587"/>
                <a:gd name="T8" fmla="*/ 2147483647 w 1"/>
                <a:gd name="T9" fmla="*/ 0 h 1587"/>
                <a:gd name="T10" fmla="*/ 0 60000 65536"/>
                <a:gd name="T11" fmla="*/ 0 60000 65536"/>
                <a:gd name="T12" fmla="*/ 0 60000 65536"/>
                <a:gd name="T13" fmla="*/ 0 60000 65536"/>
                <a:gd name="T14" fmla="*/ 0 60000 65536"/>
                <a:gd name="T15" fmla="*/ 0 w 1"/>
                <a:gd name="T16" fmla="*/ 0 h 1587"/>
                <a:gd name="T17" fmla="*/ 1 w 1"/>
                <a:gd name="T18" fmla="*/ 1587 h 1587"/>
              </a:gdLst>
              <a:ahLst/>
              <a:cxnLst>
                <a:cxn ang="T10">
                  <a:pos x="T0" y="T1"/>
                </a:cxn>
                <a:cxn ang="T11">
                  <a:pos x="T2" y="T3"/>
                </a:cxn>
                <a:cxn ang="T12">
                  <a:pos x="T4" y="T5"/>
                </a:cxn>
                <a:cxn ang="T13">
                  <a:pos x="T6" y="T7"/>
                </a:cxn>
                <a:cxn ang="T14">
                  <a:pos x="T8" y="T9"/>
                </a:cxn>
              </a:cxnLst>
              <a:rect l="T15" t="T16" r="T17" b="T18"/>
              <a:pathLst>
                <a:path w="1" h="1587">
                  <a:moveTo>
                    <a:pt x="1" y="0"/>
                  </a:moveTo>
                  <a:lnTo>
                    <a:pt x="0" y="0"/>
                  </a:lnTo>
                  <a:lnTo>
                    <a:pt x="1"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9" name="Freeform 182"/>
            <p:cNvSpPr>
              <a:spLocks/>
            </p:cNvSpPr>
            <p:nvPr/>
          </p:nvSpPr>
          <p:spPr bwMode="auto">
            <a:xfrm>
              <a:off x="4456" y="2561"/>
              <a:ext cx="42" cy="163"/>
            </a:xfrm>
            <a:custGeom>
              <a:avLst/>
              <a:gdLst>
                <a:gd name="T0" fmla="*/ 0 w 48"/>
                <a:gd name="T1" fmla="*/ 2147483647 h 177"/>
                <a:gd name="T2" fmla="*/ 2147483647 w 48"/>
                <a:gd name="T3" fmla="*/ 0 h 177"/>
                <a:gd name="T4" fmla="*/ 2147483647 w 48"/>
                <a:gd name="T5" fmla="*/ 2147483647 h 177"/>
                <a:gd name="T6" fmla="*/ 0 w 48"/>
                <a:gd name="T7" fmla="*/ 2147483647 h 177"/>
                <a:gd name="T8" fmla="*/ 0 w 48"/>
                <a:gd name="T9" fmla="*/ 2147483647 h 177"/>
                <a:gd name="T10" fmla="*/ 0 60000 65536"/>
                <a:gd name="T11" fmla="*/ 0 60000 65536"/>
                <a:gd name="T12" fmla="*/ 0 60000 65536"/>
                <a:gd name="T13" fmla="*/ 0 60000 65536"/>
                <a:gd name="T14" fmla="*/ 0 60000 65536"/>
                <a:gd name="T15" fmla="*/ 0 w 48"/>
                <a:gd name="T16" fmla="*/ 0 h 177"/>
                <a:gd name="T17" fmla="*/ 48 w 48"/>
                <a:gd name="T18" fmla="*/ 177 h 177"/>
              </a:gdLst>
              <a:ahLst/>
              <a:cxnLst>
                <a:cxn ang="T10">
                  <a:pos x="T0" y="T1"/>
                </a:cxn>
                <a:cxn ang="T11">
                  <a:pos x="T2" y="T3"/>
                </a:cxn>
                <a:cxn ang="T12">
                  <a:pos x="T4" y="T5"/>
                </a:cxn>
                <a:cxn ang="T13">
                  <a:pos x="T6" y="T7"/>
                </a:cxn>
                <a:cxn ang="T14">
                  <a:pos x="T8" y="T9"/>
                </a:cxn>
              </a:cxnLst>
              <a:rect l="T15" t="T16" r="T17" b="T18"/>
              <a:pathLst>
                <a:path w="48" h="177">
                  <a:moveTo>
                    <a:pt x="0" y="47"/>
                  </a:moveTo>
                  <a:lnTo>
                    <a:pt x="48" y="0"/>
                  </a:lnTo>
                  <a:lnTo>
                    <a:pt x="48" y="130"/>
                  </a:lnTo>
                  <a:lnTo>
                    <a:pt x="0" y="177"/>
                  </a:lnTo>
                  <a:lnTo>
                    <a:pt x="0" y="4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0" name="Rectangle 183"/>
            <p:cNvSpPr>
              <a:spLocks noChangeArrowheads="1"/>
            </p:cNvSpPr>
            <p:nvPr/>
          </p:nvSpPr>
          <p:spPr bwMode="auto">
            <a:xfrm>
              <a:off x="4120" y="2604"/>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1" name="Freeform 184"/>
            <p:cNvSpPr>
              <a:spLocks/>
            </p:cNvSpPr>
            <p:nvPr/>
          </p:nvSpPr>
          <p:spPr bwMode="auto">
            <a:xfrm>
              <a:off x="4226" y="2604"/>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712" name="Rectangle 185"/>
            <p:cNvSpPr>
              <a:spLocks noChangeArrowheads="1"/>
            </p:cNvSpPr>
            <p:nvPr/>
          </p:nvSpPr>
          <p:spPr bwMode="auto">
            <a:xfrm>
              <a:off x="4120" y="2700"/>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3" name="Rectangle 186"/>
            <p:cNvSpPr>
              <a:spLocks noChangeArrowheads="1"/>
            </p:cNvSpPr>
            <p:nvPr/>
          </p:nvSpPr>
          <p:spPr bwMode="auto">
            <a:xfrm>
              <a:off x="4379" y="2635"/>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4" name="Freeform 187"/>
            <p:cNvSpPr>
              <a:spLocks noEditPoints="1"/>
            </p:cNvSpPr>
            <p:nvPr/>
          </p:nvSpPr>
          <p:spPr bwMode="auto">
            <a:xfrm>
              <a:off x="4241" y="2626"/>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7" y="6"/>
                  </a:moveTo>
                  <a:lnTo>
                    <a:pt x="35" y="6"/>
                  </a:lnTo>
                  <a:lnTo>
                    <a:pt x="35" y="0"/>
                  </a:lnTo>
                  <a:lnTo>
                    <a:pt x="27" y="0"/>
                  </a:lnTo>
                  <a:lnTo>
                    <a:pt x="27"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5" name="Freeform 188"/>
            <p:cNvSpPr>
              <a:spLocks noEditPoints="1"/>
            </p:cNvSpPr>
            <p:nvPr/>
          </p:nvSpPr>
          <p:spPr bwMode="auto">
            <a:xfrm>
              <a:off x="4131" y="2614"/>
              <a:ext cx="242" cy="36"/>
            </a:xfrm>
            <a:custGeom>
              <a:avLst/>
              <a:gdLst>
                <a:gd name="T0" fmla="*/ 0 w 274"/>
                <a:gd name="T1" fmla="*/ 2147483647 h 39"/>
                <a:gd name="T2" fmla="*/ 2147483647 w 274"/>
                <a:gd name="T3" fmla="*/ 2147483647 h 39"/>
                <a:gd name="T4" fmla="*/ 2147483647 w 274"/>
                <a:gd name="T5" fmla="*/ 0 h 39"/>
                <a:gd name="T6" fmla="*/ 0 w 274"/>
                <a:gd name="T7" fmla="*/ 0 h 39"/>
                <a:gd name="T8" fmla="*/ 0 w 274"/>
                <a:gd name="T9" fmla="*/ 2147483647 h 39"/>
                <a:gd name="T10" fmla="*/ 2147483647 w 274"/>
                <a:gd name="T11" fmla="*/ 2147483647 h 39"/>
                <a:gd name="T12" fmla="*/ 2147483647 w 274"/>
                <a:gd name="T13" fmla="*/ 2147483647 h 39"/>
                <a:gd name="T14" fmla="*/ 2147483647 w 274"/>
                <a:gd name="T15" fmla="*/ 2147483647 h 39"/>
                <a:gd name="T16" fmla="*/ 2147483647 w 274"/>
                <a:gd name="T17" fmla="*/ 2147483647 h 39"/>
                <a:gd name="T18" fmla="*/ 2147483647 w 274"/>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39"/>
                <a:gd name="T32" fmla="*/ 274 w 27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39">
                  <a:moveTo>
                    <a:pt x="0" y="39"/>
                  </a:moveTo>
                  <a:lnTo>
                    <a:pt x="36" y="39"/>
                  </a:lnTo>
                  <a:lnTo>
                    <a:pt x="36" y="0"/>
                  </a:lnTo>
                  <a:lnTo>
                    <a:pt x="0" y="0"/>
                  </a:lnTo>
                  <a:lnTo>
                    <a:pt x="0" y="39"/>
                  </a:lnTo>
                  <a:close/>
                  <a:moveTo>
                    <a:pt x="243" y="29"/>
                  </a:moveTo>
                  <a:lnTo>
                    <a:pt x="274" y="29"/>
                  </a:lnTo>
                  <a:lnTo>
                    <a:pt x="274" y="9"/>
                  </a:lnTo>
                  <a:lnTo>
                    <a:pt x="243" y="9"/>
                  </a:lnTo>
                  <a:lnTo>
                    <a:pt x="243"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6" name="Freeform 189"/>
            <p:cNvSpPr>
              <a:spLocks noEditPoints="1"/>
            </p:cNvSpPr>
            <p:nvPr/>
          </p:nvSpPr>
          <p:spPr bwMode="auto">
            <a:xfrm>
              <a:off x="4123" y="2609"/>
              <a:ext cx="331"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1"/>
                  </a:lnTo>
                  <a:lnTo>
                    <a:pt x="129" y="94"/>
                  </a:lnTo>
                  <a:close/>
                  <a:moveTo>
                    <a:pt x="220" y="82"/>
                  </a:moveTo>
                  <a:lnTo>
                    <a:pt x="359" y="82"/>
                  </a:lnTo>
                  <a:lnTo>
                    <a:pt x="359" y="12"/>
                  </a:lnTo>
                  <a:lnTo>
                    <a:pt x="220" y="12"/>
                  </a:lnTo>
                  <a:lnTo>
                    <a:pt x="220" y="82"/>
                  </a:lnTo>
                  <a:close/>
                  <a:moveTo>
                    <a:pt x="339" y="118"/>
                  </a:moveTo>
                  <a:lnTo>
                    <a:pt x="368" y="118"/>
                  </a:lnTo>
                  <a:lnTo>
                    <a:pt x="372" y="116"/>
                  </a:lnTo>
                  <a:lnTo>
                    <a:pt x="375" y="113"/>
                  </a:lnTo>
                  <a:lnTo>
                    <a:pt x="372" y="107"/>
                  </a:lnTo>
                  <a:lnTo>
                    <a:pt x="368" y="106"/>
                  </a:lnTo>
                  <a:lnTo>
                    <a:pt x="339" y="106"/>
                  </a:lnTo>
                  <a:lnTo>
                    <a:pt x="339" y="118"/>
                  </a:lnTo>
                  <a:close/>
                  <a:moveTo>
                    <a:pt x="35" y="118"/>
                  </a:moveTo>
                  <a:lnTo>
                    <a:pt x="6" y="118"/>
                  </a:lnTo>
                  <a:lnTo>
                    <a:pt x="2" y="116"/>
                  </a:lnTo>
                  <a:lnTo>
                    <a:pt x="0" y="113"/>
                  </a:lnTo>
                  <a:lnTo>
                    <a:pt x="2" y="107"/>
                  </a:lnTo>
                  <a:lnTo>
                    <a:pt x="6" y="106"/>
                  </a:lnTo>
                  <a:lnTo>
                    <a:pt x="35" y="106"/>
                  </a:lnTo>
                  <a:lnTo>
                    <a:pt x="35" y="118"/>
                  </a:lnTo>
                  <a:close/>
                  <a:moveTo>
                    <a:pt x="134" y="25"/>
                  </a:moveTo>
                  <a:lnTo>
                    <a:pt x="196" y="25"/>
                  </a:lnTo>
                  <a:lnTo>
                    <a:pt x="196" y="19"/>
                  </a:lnTo>
                  <a:lnTo>
                    <a:pt x="134" y="19"/>
                  </a:lnTo>
                  <a:lnTo>
                    <a:pt x="134" y="25"/>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7" name="Line 190"/>
            <p:cNvSpPr>
              <a:spLocks noChangeShapeType="1"/>
            </p:cNvSpPr>
            <p:nvPr/>
          </p:nvSpPr>
          <p:spPr bwMode="auto">
            <a:xfrm>
              <a:off x="4299" y="2609"/>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8" name="Line 191"/>
            <p:cNvSpPr>
              <a:spLocks noChangeShapeType="1"/>
            </p:cNvSpPr>
            <p:nvPr/>
          </p:nvSpPr>
          <p:spPr bwMode="auto">
            <a:xfrm flipH="1">
              <a:off x="4233" y="2638"/>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9" name="Line 192"/>
            <p:cNvSpPr>
              <a:spLocks noChangeShapeType="1"/>
            </p:cNvSpPr>
            <p:nvPr/>
          </p:nvSpPr>
          <p:spPr bwMode="auto">
            <a:xfrm flipH="1">
              <a:off x="4233" y="2667"/>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0" name="Line 193"/>
            <p:cNvSpPr>
              <a:spLocks noChangeShapeType="1"/>
            </p:cNvSpPr>
            <p:nvPr/>
          </p:nvSpPr>
          <p:spPr bwMode="auto">
            <a:xfrm>
              <a:off x="4401" y="2620"/>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1" name="Line 194"/>
            <p:cNvSpPr>
              <a:spLocks noChangeShapeType="1"/>
            </p:cNvSpPr>
            <p:nvPr/>
          </p:nvSpPr>
          <p:spPr bwMode="auto">
            <a:xfrm>
              <a:off x="4317" y="2645"/>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2" name="Line 195"/>
            <p:cNvSpPr>
              <a:spLocks noChangeShapeType="1"/>
            </p:cNvSpPr>
            <p:nvPr/>
          </p:nvSpPr>
          <p:spPr bwMode="auto">
            <a:xfrm flipV="1">
              <a:off x="4241" y="2604"/>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3" name="Line 196"/>
            <p:cNvSpPr>
              <a:spLocks noChangeShapeType="1"/>
            </p:cNvSpPr>
            <p:nvPr/>
          </p:nvSpPr>
          <p:spPr bwMode="auto">
            <a:xfrm flipV="1">
              <a:off x="4241" y="2696"/>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4" name="Line 197"/>
            <p:cNvSpPr>
              <a:spLocks noChangeShapeType="1"/>
            </p:cNvSpPr>
            <p:nvPr/>
          </p:nvSpPr>
          <p:spPr bwMode="auto">
            <a:xfrm>
              <a:off x="4243" y="2653"/>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5" name="Line 198"/>
            <p:cNvSpPr>
              <a:spLocks noChangeShapeType="1"/>
            </p:cNvSpPr>
            <p:nvPr/>
          </p:nvSpPr>
          <p:spPr bwMode="auto">
            <a:xfrm>
              <a:off x="4243" y="2628"/>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6" name="Line 199"/>
            <p:cNvSpPr>
              <a:spLocks noChangeShapeType="1"/>
            </p:cNvSpPr>
            <p:nvPr/>
          </p:nvSpPr>
          <p:spPr bwMode="auto">
            <a:xfrm>
              <a:off x="4283" y="2628"/>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7" name="Line 200"/>
            <p:cNvSpPr>
              <a:spLocks noChangeShapeType="1"/>
            </p:cNvSpPr>
            <p:nvPr/>
          </p:nvSpPr>
          <p:spPr bwMode="auto">
            <a:xfrm>
              <a:off x="4333" y="2638"/>
              <a:ext cx="6" cy="0"/>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8" name="Freeform 201"/>
            <p:cNvSpPr>
              <a:spLocks/>
            </p:cNvSpPr>
            <p:nvPr/>
          </p:nvSpPr>
          <p:spPr bwMode="auto">
            <a:xfrm>
              <a:off x="4414" y="2330"/>
              <a:ext cx="42" cy="258"/>
            </a:xfrm>
            <a:custGeom>
              <a:avLst/>
              <a:gdLst>
                <a:gd name="T0" fmla="*/ 0 w 47"/>
                <a:gd name="T1" fmla="*/ 2147483647 h 279"/>
                <a:gd name="T2" fmla="*/ 2147483647 w 47"/>
                <a:gd name="T3" fmla="*/ 2147483647 h 279"/>
                <a:gd name="T4" fmla="*/ 2147483647 w 47"/>
                <a:gd name="T5" fmla="*/ 2147483647 h 279"/>
                <a:gd name="T6" fmla="*/ 2147483647 w 47"/>
                <a:gd name="T7" fmla="*/ 2147483647 h 279"/>
                <a:gd name="T8" fmla="*/ 2147483647 w 47"/>
                <a:gd name="T9" fmla="*/ 0 h 279"/>
                <a:gd name="T10" fmla="*/ 0 w 47"/>
                <a:gd name="T11" fmla="*/ 2147483647 h 279"/>
                <a:gd name="T12" fmla="*/ 0 w 47"/>
                <a:gd name="T13" fmla="*/ 2147483647 h 279"/>
                <a:gd name="T14" fmla="*/ 0 60000 65536"/>
                <a:gd name="T15" fmla="*/ 0 60000 65536"/>
                <a:gd name="T16" fmla="*/ 0 60000 65536"/>
                <a:gd name="T17" fmla="*/ 0 60000 65536"/>
                <a:gd name="T18" fmla="*/ 0 60000 65536"/>
                <a:gd name="T19" fmla="*/ 0 60000 65536"/>
                <a:gd name="T20" fmla="*/ 0 60000 65536"/>
                <a:gd name="T21" fmla="*/ 0 w 47"/>
                <a:gd name="T22" fmla="*/ 0 h 279"/>
                <a:gd name="T23" fmla="*/ 47 w 47"/>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9">
                  <a:moveTo>
                    <a:pt x="0" y="279"/>
                  </a:moveTo>
                  <a:lnTo>
                    <a:pt x="36" y="243"/>
                  </a:lnTo>
                  <a:lnTo>
                    <a:pt x="36" y="177"/>
                  </a:lnTo>
                  <a:lnTo>
                    <a:pt x="47" y="142"/>
                  </a:lnTo>
                  <a:lnTo>
                    <a:pt x="47" y="0"/>
                  </a:lnTo>
                  <a:lnTo>
                    <a:pt x="0" y="47"/>
                  </a:lnTo>
                  <a:lnTo>
                    <a:pt x="0" y="27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29" name="Freeform 202"/>
            <p:cNvSpPr>
              <a:spLocks/>
            </p:cNvSpPr>
            <p:nvPr/>
          </p:nvSpPr>
          <p:spPr bwMode="auto">
            <a:xfrm>
              <a:off x="4163" y="2330"/>
              <a:ext cx="293" cy="43"/>
            </a:xfrm>
            <a:custGeom>
              <a:avLst/>
              <a:gdLst>
                <a:gd name="T0" fmla="*/ 2147483647 w 332"/>
                <a:gd name="T1" fmla="*/ 0 h 47"/>
                <a:gd name="T2" fmla="*/ 2147483647 w 332"/>
                <a:gd name="T3" fmla="*/ 0 h 47"/>
                <a:gd name="T4" fmla="*/ 0 w 332"/>
                <a:gd name="T5" fmla="*/ 2147483647 h 47"/>
                <a:gd name="T6" fmla="*/ 2147483647 w 332"/>
                <a:gd name="T7" fmla="*/ 2147483647 h 47"/>
                <a:gd name="T8" fmla="*/ 2147483647 w 332"/>
                <a:gd name="T9" fmla="*/ 0 h 47"/>
                <a:gd name="T10" fmla="*/ 0 60000 65536"/>
                <a:gd name="T11" fmla="*/ 0 60000 65536"/>
                <a:gd name="T12" fmla="*/ 0 60000 65536"/>
                <a:gd name="T13" fmla="*/ 0 60000 65536"/>
                <a:gd name="T14" fmla="*/ 0 60000 65536"/>
                <a:gd name="T15" fmla="*/ 0 w 332"/>
                <a:gd name="T16" fmla="*/ 0 h 47"/>
                <a:gd name="T17" fmla="*/ 332 w 332"/>
                <a:gd name="T18" fmla="*/ 47 h 47"/>
              </a:gdLst>
              <a:ahLst/>
              <a:cxnLst>
                <a:cxn ang="T10">
                  <a:pos x="T0" y="T1"/>
                </a:cxn>
                <a:cxn ang="T11">
                  <a:pos x="T2" y="T3"/>
                </a:cxn>
                <a:cxn ang="T12">
                  <a:pos x="T4" y="T5"/>
                </a:cxn>
                <a:cxn ang="T13">
                  <a:pos x="T6" y="T7"/>
                </a:cxn>
                <a:cxn ang="T14">
                  <a:pos x="T8" y="T9"/>
                </a:cxn>
              </a:cxnLst>
              <a:rect l="T15" t="T16" r="T17" b="T18"/>
              <a:pathLst>
                <a:path w="332" h="47">
                  <a:moveTo>
                    <a:pt x="332" y="0"/>
                  </a:moveTo>
                  <a:lnTo>
                    <a:pt x="47" y="0"/>
                  </a:lnTo>
                  <a:lnTo>
                    <a:pt x="0" y="47"/>
                  </a:lnTo>
                  <a:lnTo>
                    <a:pt x="285" y="47"/>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nvGrpSpPr>
            <p:cNvPr id="747730" name="Group 203"/>
            <p:cNvGrpSpPr>
              <a:grpSpLocks/>
            </p:cNvGrpSpPr>
            <p:nvPr/>
          </p:nvGrpSpPr>
          <p:grpSpPr bwMode="auto">
            <a:xfrm>
              <a:off x="2611" y="2330"/>
              <a:ext cx="2116" cy="1141"/>
              <a:chOff x="2797" y="1754"/>
              <a:chExt cx="2397" cy="1236"/>
            </a:xfrm>
          </p:grpSpPr>
          <p:sp>
            <p:nvSpPr>
              <p:cNvPr id="747731" name="Rectangle 204"/>
              <p:cNvSpPr>
                <a:spLocks noChangeArrowheads="1"/>
              </p:cNvSpPr>
              <p:nvPr/>
            </p:nvSpPr>
            <p:spPr bwMode="auto">
              <a:xfrm>
                <a:off x="4555" y="1801"/>
                <a:ext cx="285" cy="23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32" name="Rectangle 205"/>
              <p:cNvSpPr>
                <a:spLocks noChangeArrowheads="1"/>
              </p:cNvSpPr>
              <p:nvPr/>
            </p:nvSpPr>
            <p:spPr bwMode="auto">
              <a:xfrm>
                <a:off x="4811" y="2004"/>
                <a:ext cx="14"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3" name="Freeform 206"/>
              <p:cNvSpPr>
                <a:spLocks/>
              </p:cNvSpPr>
              <p:nvPr/>
            </p:nvSpPr>
            <p:spPr bwMode="auto">
              <a:xfrm>
                <a:off x="4596" y="1836"/>
                <a:ext cx="202" cy="144"/>
              </a:xfrm>
              <a:custGeom>
                <a:avLst/>
                <a:gdLst>
                  <a:gd name="T0" fmla="*/ 0 w 202"/>
                  <a:gd name="T1" fmla="*/ 144 h 144"/>
                  <a:gd name="T2" fmla="*/ 202 w 202"/>
                  <a:gd name="T3" fmla="*/ 144 h 144"/>
                  <a:gd name="T4" fmla="*/ 202 w 202"/>
                  <a:gd name="T5" fmla="*/ 0 h 144"/>
                  <a:gd name="T6" fmla="*/ 197 w 202"/>
                  <a:gd name="T7" fmla="*/ 0 h 144"/>
                  <a:gd name="T8" fmla="*/ 197 w 202"/>
                  <a:gd name="T9" fmla="*/ 140 h 144"/>
                  <a:gd name="T10" fmla="*/ 0 w 202"/>
                  <a:gd name="T11" fmla="*/ 140 h 144"/>
                  <a:gd name="T12" fmla="*/ 0 w 202"/>
                  <a:gd name="T13" fmla="*/ 144 h 144"/>
                  <a:gd name="T14" fmla="*/ 0 60000 65536"/>
                  <a:gd name="T15" fmla="*/ 0 60000 65536"/>
                  <a:gd name="T16" fmla="*/ 0 60000 65536"/>
                  <a:gd name="T17" fmla="*/ 0 60000 65536"/>
                  <a:gd name="T18" fmla="*/ 0 60000 65536"/>
                  <a:gd name="T19" fmla="*/ 0 60000 65536"/>
                  <a:gd name="T20" fmla="*/ 0 60000 65536"/>
                  <a:gd name="T21" fmla="*/ 0 w 202"/>
                  <a:gd name="T22" fmla="*/ 0 h 144"/>
                  <a:gd name="T23" fmla="*/ 202 w 20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4">
                    <a:moveTo>
                      <a:pt x="0" y="144"/>
                    </a:moveTo>
                    <a:lnTo>
                      <a:pt x="202" y="144"/>
                    </a:lnTo>
                    <a:lnTo>
                      <a:pt x="202" y="0"/>
                    </a:lnTo>
                    <a:lnTo>
                      <a:pt x="197" y="0"/>
                    </a:lnTo>
                    <a:lnTo>
                      <a:pt x="197" y="140"/>
                    </a:lnTo>
                    <a:lnTo>
                      <a:pt x="0" y="140"/>
                    </a:lnTo>
                    <a:lnTo>
                      <a:pt x="0" y="144"/>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4" name="Freeform 207"/>
              <p:cNvSpPr>
                <a:spLocks/>
              </p:cNvSpPr>
              <p:nvPr/>
            </p:nvSpPr>
            <p:spPr bwMode="auto">
              <a:xfrm>
                <a:off x="4596" y="1836"/>
                <a:ext cx="197" cy="140"/>
              </a:xfrm>
              <a:custGeom>
                <a:avLst/>
                <a:gdLst>
                  <a:gd name="T0" fmla="*/ 0 w 197"/>
                  <a:gd name="T1" fmla="*/ 140 h 140"/>
                  <a:gd name="T2" fmla="*/ 197 w 197"/>
                  <a:gd name="T3" fmla="*/ 140 h 140"/>
                  <a:gd name="T4" fmla="*/ 197 w 197"/>
                  <a:gd name="T5" fmla="*/ 0 h 140"/>
                  <a:gd name="T6" fmla="*/ 194 w 197"/>
                  <a:gd name="T7" fmla="*/ 0 h 140"/>
                  <a:gd name="T8" fmla="*/ 194 w 197"/>
                  <a:gd name="T9" fmla="*/ 137 h 140"/>
                  <a:gd name="T10" fmla="*/ 0 w 197"/>
                  <a:gd name="T11" fmla="*/ 137 h 140"/>
                  <a:gd name="T12" fmla="*/ 0 w 197"/>
                  <a:gd name="T13" fmla="*/ 140 h 140"/>
                  <a:gd name="T14" fmla="*/ 0 60000 65536"/>
                  <a:gd name="T15" fmla="*/ 0 60000 65536"/>
                  <a:gd name="T16" fmla="*/ 0 60000 65536"/>
                  <a:gd name="T17" fmla="*/ 0 60000 65536"/>
                  <a:gd name="T18" fmla="*/ 0 60000 65536"/>
                  <a:gd name="T19" fmla="*/ 0 60000 65536"/>
                  <a:gd name="T20" fmla="*/ 0 60000 65536"/>
                  <a:gd name="T21" fmla="*/ 0 w 197"/>
                  <a:gd name="T22" fmla="*/ 0 h 140"/>
                  <a:gd name="T23" fmla="*/ 197 w 197"/>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40">
                    <a:moveTo>
                      <a:pt x="0" y="140"/>
                    </a:moveTo>
                    <a:lnTo>
                      <a:pt x="197" y="140"/>
                    </a:lnTo>
                    <a:lnTo>
                      <a:pt x="197" y="0"/>
                    </a:lnTo>
                    <a:lnTo>
                      <a:pt x="194" y="0"/>
                    </a:lnTo>
                    <a:lnTo>
                      <a:pt x="194" y="137"/>
                    </a:lnTo>
                    <a:lnTo>
                      <a:pt x="0" y="137"/>
                    </a:lnTo>
                    <a:lnTo>
                      <a:pt x="0" y="14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5" name="Freeform 208"/>
              <p:cNvSpPr>
                <a:spLocks/>
              </p:cNvSpPr>
              <p:nvPr/>
            </p:nvSpPr>
            <p:spPr bwMode="auto">
              <a:xfrm>
                <a:off x="4596" y="1836"/>
                <a:ext cx="194" cy="137"/>
              </a:xfrm>
              <a:custGeom>
                <a:avLst/>
                <a:gdLst>
                  <a:gd name="T0" fmla="*/ 0 w 194"/>
                  <a:gd name="T1" fmla="*/ 137 h 137"/>
                  <a:gd name="T2" fmla="*/ 194 w 194"/>
                  <a:gd name="T3" fmla="*/ 137 h 137"/>
                  <a:gd name="T4" fmla="*/ 194 w 194"/>
                  <a:gd name="T5" fmla="*/ 0 h 137"/>
                  <a:gd name="T6" fmla="*/ 190 w 194"/>
                  <a:gd name="T7" fmla="*/ 0 h 137"/>
                  <a:gd name="T8" fmla="*/ 190 w 194"/>
                  <a:gd name="T9" fmla="*/ 135 h 137"/>
                  <a:gd name="T10" fmla="*/ 0 w 194"/>
                  <a:gd name="T11" fmla="*/ 135 h 137"/>
                  <a:gd name="T12" fmla="*/ 0 w 194"/>
                  <a:gd name="T13" fmla="*/ 137 h 137"/>
                  <a:gd name="T14" fmla="*/ 0 60000 65536"/>
                  <a:gd name="T15" fmla="*/ 0 60000 65536"/>
                  <a:gd name="T16" fmla="*/ 0 60000 65536"/>
                  <a:gd name="T17" fmla="*/ 0 60000 65536"/>
                  <a:gd name="T18" fmla="*/ 0 60000 65536"/>
                  <a:gd name="T19" fmla="*/ 0 60000 65536"/>
                  <a:gd name="T20" fmla="*/ 0 60000 65536"/>
                  <a:gd name="T21" fmla="*/ 0 w 194"/>
                  <a:gd name="T22" fmla="*/ 0 h 137"/>
                  <a:gd name="T23" fmla="*/ 194 w 194"/>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7">
                    <a:moveTo>
                      <a:pt x="0" y="137"/>
                    </a:moveTo>
                    <a:lnTo>
                      <a:pt x="194" y="137"/>
                    </a:lnTo>
                    <a:lnTo>
                      <a:pt x="194" y="0"/>
                    </a:lnTo>
                    <a:lnTo>
                      <a:pt x="190" y="0"/>
                    </a:lnTo>
                    <a:lnTo>
                      <a:pt x="190" y="135"/>
                    </a:lnTo>
                    <a:lnTo>
                      <a:pt x="0" y="135"/>
                    </a:lnTo>
                    <a:lnTo>
                      <a:pt x="0" y="137"/>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6" name="Freeform 209"/>
              <p:cNvSpPr>
                <a:spLocks/>
              </p:cNvSpPr>
              <p:nvPr/>
            </p:nvSpPr>
            <p:spPr bwMode="auto">
              <a:xfrm>
                <a:off x="4596" y="1836"/>
                <a:ext cx="190" cy="135"/>
              </a:xfrm>
              <a:custGeom>
                <a:avLst/>
                <a:gdLst>
                  <a:gd name="T0" fmla="*/ 0 w 190"/>
                  <a:gd name="T1" fmla="*/ 135 h 135"/>
                  <a:gd name="T2" fmla="*/ 190 w 190"/>
                  <a:gd name="T3" fmla="*/ 135 h 135"/>
                  <a:gd name="T4" fmla="*/ 190 w 190"/>
                  <a:gd name="T5" fmla="*/ 0 h 135"/>
                  <a:gd name="T6" fmla="*/ 186 w 190"/>
                  <a:gd name="T7" fmla="*/ 0 h 135"/>
                  <a:gd name="T8" fmla="*/ 186 w 190"/>
                  <a:gd name="T9" fmla="*/ 132 h 135"/>
                  <a:gd name="T10" fmla="*/ 0 w 190"/>
                  <a:gd name="T11" fmla="*/ 132 h 135"/>
                  <a:gd name="T12" fmla="*/ 0 w 190"/>
                  <a:gd name="T13" fmla="*/ 135 h 135"/>
                  <a:gd name="T14" fmla="*/ 0 60000 65536"/>
                  <a:gd name="T15" fmla="*/ 0 60000 65536"/>
                  <a:gd name="T16" fmla="*/ 0 60000 65536"/>
                  <a:gd name="T17" fmla="*/ 0 60000 65536"/>
                  <a:gd name="T18" fmla="*/ 0 60000 65536"/>
                  <a:gd name="T19" fmla="*/ 0 60000 65536"/>
                  <a:gd name="T20" fmla="*/ 0 60000 65536"/>
                  <a:gd name="T21" fmla="*/ 0 w 190"/>
                  <a:gd name="T22" fmla="*/ 0 h 135"/>
                  <a:gd name="T23" fmla="*/ 190 w 1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5">
                    <a:moveTo>
                      <a:pt x="0" y="135"/>
                    </a:moveTo>
                    <a:lnTo>
                      <a:pt x="190" y="135"/>
                    </a:lnTo>
                    <a:lnTo>
                      <a:pt x="190" y="0"/>
                    </a:lnTo>
                    <a:lnTo>
                      <a:pt x="186" y="0"/>
                    </a:lnTo>
                    <a:lnTo>
                      <a:pt x="186" y="132"/>
                    </a:lnTo>
                    <a:lnTo>
                      <a:pt x="0" y="132"/>
                    </a:lnTo>
                    <a:lnTo>
                      <a:pt x="0" y="135"/>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7" name="Freeform 210"/>
              <p:cNvSpPr>
                <a:spLocks/>
              </p:cNvSpPr>
              <p:nvPr/>
            </p:nvSpPr>
            <p:spPr bwMode="auto">
              <a:xfrm>
                <a:off x="4596" y="1836"/>
                <a:ext cx="186" cy="132"/>
              </a:xfrm>
              <a:custGeom>
                <a:avLst/>
                <a:gdLst>
                  <a:gd name="T0" fmla="*/ 0 w 186"/>
                  <a:gd name="T1" fmla="*/ 132 h 132"/>
                  <a:gd name="T2" fmla="*/ 186 w 186"/>
                  <a:gd name="T3" fmla="*/ 132 h 132"/>
                  <a:gd name="T4" fmla="*/ 186 w 186"/>
                  <a:gd name="T5" fmla="*/ 0 h 132"/>
                  <a:gd name="T6" fmla="*/ 182 w 186"/>
                  <a:gd name="T7" fmla="*/ 0 h 132"/>
                  <a:gd name="T8" fmla="*/ 182 w 186"/>
                  <a:gd name="T9" fmla="*/ 130 h 132"/>
                  <a:gd name="T10" fmla="*/ 0 w 186"/>
                  <a:gd name="T11" fmla="*/ 130 h 132"/>
                  <a:gd name="T12" fmla="*/ 0 w 186"/>
                  <a:gd name="T13" fmla="*/ 132 h 132"/>
                  <a:gd name="T14" fmla="*/ 0 60000 65536"/>
                  <a:gd name="T15" fmla="*/ 0 60000 65536"/>
                  <a:gd name="T16" fmla="*/ 0 60000 65536"/>
                  <a:gd name="T17" fmla="*/ 0 60000 65536"/>
                  <a:gd name="T18" fmla="*/ 0 60000 65536"/>
                  <a:gd name="T19" fmla="*/ 0 60000 65536"/>
                  <a:gd name="T20" fmla="*/ 0 60000 65536"/>
                  <a:gd name="T21" fmla="*/ 0 w 186"/>
                  <a:gd name="T22" fmla="*/ 0 h 132"/>
                  <a:gd name="T23" fmla="*/ 186 w 18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2">
                    <a:moveTo>
                      <a:pt x="0" y="132"/>
                    </a:moveTo>
                    <a:lnTo>
                      <a:pt x="186" y="132"/>
                    </a:lnTo>
                    <a:lnTo>
                      <a:pt x="186" y="0"/>
                    </a:lnTo>
                    <a:lnTo>
                      <a:pt x="182" y="0"/>
                    </a:lnTo>
                    <a:lnTo>
                      <a:pt x="182" y="130"/>
                    </a:lnTo>
                    <a:lnTo>
                      <a:pt x="0" y="130"/>
                    </a:lnTo>
                    <a:lnTo>
                      <a:pt x="0" y="132"/>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8" name="Freeform 211"/>
              <p:cNvSpPr>
                <a:spLocks/>
              </p:cNvSpPr>
              <p:nvPr/>
            </p:nvSpPr>
            <p:spPr bwMode="auto">
              <a:xfrm>
                <a:off x="4596" y="1836"/>
                <a:ext cx="182" cy="130"/>
              </a:xfrm>
              <a:custGeom>
                <a:avLst/>
                <a:gdLst>
                  <a:gd name="T0" fmla="*/ 0 w 182"/>
                  <a:gd name="T1" fmla="*/ 130 h 130"/>
                  <a:gd name="T2" fmla="*/ 182 w 182"/>
                  <a:gd name="T3" fmla="*/ 130 h 130"/>
                  <a:gd name="T4" fmla="*/ 182 w 182"/>
                  <a:gd name="T5" fmla="*/ 0 h 130"/>
                  <a:gd name="T6" fmla="*/ 178 w 182"/>
                  <a:gd name="T7" fmla="*/ 0 h 130"/>
                  <a:gd name="T8" fmla="*/ 178 w 182"/>
                  <a:gd name="T9" fmla="*/ 127 h 130"/>
                  <a:gd name="T10" fmla="*/ 0 w 182"/>
                  <a:gd name="T11" fmla="*/ 127 h 130"/>
                  <a:gd name="T12" fmla="*/ 0 w 182"/>
                  <a:gd name="T13" fmla="*/ 130 h 130"/>
                  <a:gd name="T14" fmla="*/ 0 60000 65536"/>
                  <a:gd name="T15" fmla="*/ 0 60000 65536"/>
                  <a:gd name="T16" fmla="*/ 0 60000 65536"/>
                  <a:gd name="T17" fmla="*/ 0 60000 65536"/>
                  <a:gd name="T18" fmla="*/ 0 60000 65536"/>
                  <a:gd name="T19" fmla="*/ 0 60000 65536"/>
                  <a:gd name="T20" fmla="*/ 0 60000 65536"/>
                  <a:gd name="T21" fmla="*/ 0 w 182"/>
                  <a:gd name="T22" fmla="*/ 0 h 130"/>
                  <a:gd name="T23" fmla="*/ 182 w 182"/>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30">
                    <a:moveTo>
                      <a:pt x="0" y="130"/>
                    </a:moveTo>
                    <a:lnTo>
                      <a:pt x="182" y="130"/>
                    </a:lnTo>
                    <a:lnTo>
                      <a:pt x="182" y="0"/>
                    </a:lnTo>
                    <a:lnTo>
                      <a:pt x="178" y="0"/>
                    </a:lnTo>
                    <a:lnTo>
                      <a:pt x="178" y="127"/>
                    </a:lnTo>
                    <a:lnTo>
                      <a:pt x="0" y="127"/>
                    </a:lnTo>
                    <a:lnTo>
                      <a:pt x="0" y="13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9" name="Freeform 212"/>
              <p:cNvSpPr>
                <a:spLocks/>
              </p:cNvSpPr>
              <p:nvPr/>
            </p:nvSpPr>
            <p:spPr bwMode="auto">
              <a:xfrm>
                <a:off x="4596" y="1836"/>
                <a:ext cx="178" cy="127"/>
              </a:xfrm>
              <a:custGeom>
                <a:avLst/>
                <a:gdLst>
                  <a:gd name="T0" fmla="*/ 0 w 178"/>
                  <a:gd name="T1" fmla="*/ 127 h 127"/>
                  <a:gd name="T2" fmla="*/ 178 w 178"/>
                  <a:gd name="T3" fmla="*/ 127 h 127"/>
                  <a:gd name="T4" fmla="*/ 178 w 178"/>
                  <a:gd name="T5" fmla="*/ 0 h 127"/>
                  <a:gd name="T6" fmla="*/ 175 w 178"/>
                  <a:gd name="T7" fmla="*/ 0 h 127"/>
                  <a:gd name="T8" fmla="*/ 175 w 178"/>
                  <a:gd name="T9" fmla="*/ 125 h 127"/>
                  <a:gd name="T10" fmla="*/ 0 w 178"/>
                  <a:gd name="T11" fmla="*/ 125 h 127"/>
                  <a:gd name="T12" fmla="*/ 0 w 178"/>
                  <a:gd name="T13" fmla="*/ 127 h 127"/>
                  <a:gd name="T14" fmla="*/ 0 60000 65536"/>
                  <a:gd name="T15" fmla="*/ 0 60000 65536"/>
                  <a:gd name="T16" fmla="*/ 0 60000 65536"/>
                  <a:gd name="T17" fmla="*/ 0 60000 65536"/>
                  <a:gd name="T18" fmla="*/ 0 60000 65536"/>
                  <a:gd name="T19" fmla="*/ 0 60000 65536"/>
                  <a:gd name="T20" fmla="*/ 0 60000 65536"/>
                  <a:gd name="T21" fmla="*/ 0 w 178"/>
                  <a:gd name="T22" fmla="*/ 0 h 127"/>
                  <a:gd name="T23" fmla="*/ 178 w 178"/>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7">
                    <a:moveTo>
                      <a:pt x="0" y="127"/>
                    </a:moveTo>
                    <a:lnTo>
                      <a:pt x="178" y="127"/>
                    </a:lnTo>
                    <a:lnTo>
                      <a:pt x="178" y="0"/>
                    </a:lnTo>
                    <a:lnTo>
                      <a:pt x="175" y="0"/>
                    </a:lnTo>
                    <a:lnTo>
                      <a:pt x="175" y="125"/>
                    </a:lnTo>
                    <a:lnTo>
                      <a:pt x="0" y="125"/>
                    </a:lnTo>
                    <a:lnTo>
                      <a:pt x="0" y="127"/>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0" name="Freeform 213"/>
              <p:cNvSpPr>
                <a:spLocks/>
              </p:cNvSpPr>
              <p:nvPr/>
            </p:nvSpPr>
            <p:spPr bwMode="auto">
              <a:xfrm>
                <a:off x="4596" y="1836"/>
                <a:ext cx="175" cy="125"/>
              </a:xfrm>
              <a:custGeom>
                <a:avLst/>
                <a:gdLst>
                  <a:gd name="T0" fmla="*/ 0 w 175"/>
                  <a:gd name="T1" fmla="*/ 125 h 125"/>
                  <a:gd name="T2" fmla="*/ 175 w 175"/>
                  <a:gd name="T3" fmla="*/ 125 h 125"/>
                  <a:gd name="T4" fmla="*/ 175 w 175"/>
                  <a:gd name="T5" fmla="*/ 0 h 125"/>
                  <a:gd name="T6" fmla="*/ 171 w 175"/>
                  <a:gd name="T7" fmla="*/ 0 h 125"/>
                  <a:gd name="T8" fmla="*/ 171 w 175"/>
                  <a:gd name="T9" fmla="*/ 121 h 125"/>
                  <a:gd name="T10" fmla="*/ 0 w 175"/>
                  <a:gd name="T11" fmla="*/ 121 h 125"/>
                  <a:gd name="T12" fmla="*/ 0 w 175"/>
                  <a:gd name="T13" fmla="*/ 125 h 125"/>
                  <a:gd name="T14" fmla="*/ 0 60000 65536"/>
                  <a:gd name="T15" fmla="*/ 0 60000 65536"/>
                  <a:gd name="T16" fmla="*/ 0 60000 65536"/>
                  <a:gd name="T17" fmla="*/ 0 60000 65536"/>
                  <a:gd name="T18" fmla="*/ 0 60000 65536"/>
                  <a:gd name="T19" fmla="*/ 0 60000 65536"/>
                  <a:gd name="T20" fmla="*/ 0 60000 65536"/>
                  <a:gd name="T21" fmla="*/ 0 w 175"/>
                  <a:gd name="T22" fmla="*/ 0 h 125"/>
                  <a:gd name="T23" fmla="*/ 175 w 175"/>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5">
                    <a:moveTo>
                      <a:pt x="0" y="125"/>
                    </a:moveTo>
                    <a:lnTo>
                      <a:pt x="175" y="125"/>
                    </a:lnTo>
                    <a:lnTo>
                      <a:pt x="175" y="0"/>
                    </a:lnTo>
                    <a:lnTo>
                      <a:pt x="171" y="0"/>
                    </a:lnTo>
                    <a:lnTo>
                      <a:pt x="171" y="121"/>
                    </a:lnTo>
                    <a:lnTo>
                      <a:pt x="0" y="121"/>
                    </a:lnTo>
                    <a:lnTo>
                      <a:pt x="0" y="125"/>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1" name="Freeform 214"/>
              <p:cNvSpPr>
                <a:spLocks/>
              </p:cNvSpPr>
              <p:nvPr/>
            </p:nvSpPr>
            <p:spPr bwMode="auto">
              <a:xfrm>
                <a:off x="4596" y="1836"/>
                <a:ext cx="171" cy="121"/>
              </a:xfrm>
              <a:custGeom>
                <a:avLst/>
                <a:gdLst>
                  <a:gd name="T0" fmla="*/ 0 w 171"/>
                  <a:gd name="T1" fmla="*/ 121 h 121"/>
                  <a:gd name="T2" fmla="*/ 171 w 171"/>
                  <a:gd name="T3" fmla="*/ 121 h 121"/>
                  <a:gd name="T4" fmla="*/ 171 w 171"/>
                  <a:gd name="T5" fmla="*/ 0 h 121"/>
                  <a:gd name="T6" fmla="*/ 167 w 171"/>
                  <a:gd name="T7" fmla="*/ 0 h 121"/>
                  <a:gd name="T8" fmla="*/ 167 w 171"/>
                  <a:gd name="T9" fmla="*/ 118 h 121"/>
                  <a:gd name="T10" fmla="*/ 0 w 171"/>
                  <a:gd name="T11" fmla="*/ 118 h 121"/>
                  <a:gd name="T12" fmla="*/ 0 w 171"/>
                  <a:gd name="T13" fmla="*/ 121 h 121"/>
                  <a:gd name="T14" fmla="*/ 0 60000 65536"/>
                  <a:gd name="T15" fmla="*/ 0 60000 65536"/>
                  <a:gd name="T16" fmla="*/ 0 60000 65536"/>
                  <a:gd name="T17" fmla="*/ 0 60000 65536"/>
                  <a:gd name="T18" fmla="*/ 0 60000 65536"/>
                  <a:gd name="T19" fmla="*/ 0 60000 65536"/>
                  <a:gd name="T20" fmla="*/ 0 60000 65536"/>
                  <a:gd name="T21" fmla="*/ 0 w 171"/>
                  <a:gd name="T22" fmla="*/ 0 h 121"/>
                  <a:gd name="T23" fmla="*/ 171 w 171"/>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1">
                    <a:moveTo>
                      <a:pt x="0" y="121"/>
                    </a:moveTo>
                    <a:lnTo>
                      <a:pt x="171" y="121"/>
                    </a:lnTo>
                    <a:lnTo>
                      <a:pt x="171" y="0"/>
                    </a:lnTo>
                    <a:lnTo>
                      <a:pt x="167" y="0"/>
                    </a:lnTo>
                    <a:lnTo>
                      <a:pt x="167" y="118"/>
                    </a:lnTo>
                    <a:lnTo>
                      <a:pt x="0" y="118"/>
                    </a:lnTo>
                    <a:lnTo>
                      <a:pt x="0" y="121"/>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2" name="Freeform 215"/>
              <p:cNvSpPr>
                <a:spLocks/>
              </p:cNvSpPr>
              <p:nvPr/>
            </p:nvSpPr>
            <p:spPr bwMode="auto">
              <a:xfrm>
                <a:off x="4596" y="1836"/>
                <a:ext cx="167" cy="118"/>
              </a:xfrm>
              <a:custGeom>
                <a:avLst/>
                <a:gdLst>
                  <a:gd name="T0" fmla="*/ 0 w 167"/>
                  <a:gd name="T1" fmla="*/ 118 h 118"/>
                  <a:gd name="T2" fmla="*/ 167 w 167"/>
                  <a:gd name="T3" fmla="*/ 118 h 118"/>
                  <a:gd name="T4" fmla="*/ 167 w 167"/>
                  <a:gd name="T5" fmla="*/ 0 h 118"/>
                  <a:gd name="T6" fmla="*/ 162 w 167"/>
                  <a:gd name="T7" fmla="*/ 0 h 118"/>
                  <a:gd name="T8" fmla="*/ 162 w 167"/>
                  <a:gd name="T9" fmla="*/ 116 h 118"/>
                  <a:gd name="T10" fmla="*/ 0 w 167"/>
                  <a:gd name="T11" fmla="*/ 116 h 118"/>
                  <a:gd name="T12" fmla="*/ 0 w 167"/>
                  <a:gd name="T13" fmla="*/ 118 h 118"/>
                  <a:gd name="T14" fmla="*/ 0 60000 65536"/>
                  <a:gd name="T15" fmla="*/ 0 60000 65536"/>
                  <a:gd name="T16" fmla="*/ 0 60000 65536"/>
                  <a:gd name="T17" fmla="*/ 0 60000 65536"/>
                  <a:gd name="T18" fmla="*/ 0 60000 65536"/>
                  <a:gd name="T19" fmla="*/ 0 60000 65536"/>
                  <a:gd name="T20" fmla="*/ 0 60000 65536"/>
                  <a:gd name="T21" fmla="*/ 0 w 167"/>
                  <a:gd name="T22" fmla="*/ 0 h 118"/>
                  <a:gd name="T23" fmla="*/ 167 w 167"/>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8">
                    <a:moveTo>
                      <a:pt x="0" y="118"/>
                    </a:moveTo>
                    <a:lnTo>
                      <a:pt x="167" y="118"/>
                    </a:lnTo>
                    <a:lnTo>
                      <a:pt x="167" y="0"/>
                    </a:lnTo>
                    <a:lnTo>
                      <a:pt x="162" y="0"/>
                    </a:lnTo>
                    <a:lnTo>
                      <a:pt x="162" y="116"/>
                    </a:lnTo>
                    <a:lnTo>
                      <a:pt x="0" y="116"/>
                    </a:lnTo>
                    <a:lnTo>
                      <a:pt x="0" y="118"/>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3" name="Freeform 216"/>
              <p:cNvSpPr>
                <a:spLocks/>
              </p:cNvSpPr>
              <p:nvPr/>
            </p:nvSpPr>
            <p:spPr bwMode="auto">
              <a:xfrm>
                <a:off x="4596" y="1836"/>
                <a:ext cx="162" cy="116"/>
              </a:xfrm>
              <a:custGeom>
                <a:avLst/>
                <a:gdLst>
                  <a:gd name="T0" fmla="*/ 0 w 162"/>
                  <a:gd name="T1" fmla="*/ 116 h 116"/>
                  <a:gd name="T2" fmla="*/ 162 w 162"/>
                  <a:gd name="T3" fmla="*/ 116 h 116"/>
                  <a:gd name="T4" fmla="*/ 162 w 162"/>
                  <a:gd name="T5" fmla="*/ 0 h 116"/>
                  <a:gd name="T6" fmla="*/ 158 w 162"/>
                  <a:gd name="T7" fmla="*/ 0 h 116"/>
                  <a:gd name="T8" fmla="*/ 158 w 162"/>
                  <a:gd name="T9" fmla="*/ 112 h 116"/>
                  <a:gd name="T10" fmla="*/ 0 w 162"/>
                  <a:gd name="T11" fmla="*/ 112 h 116"/>
                  <a:gd name="T12" fmla="*/ 0 w 162"/>
                  <a:gd name="T13" fmla="*/ 116 h 116"/>
                  <a:gd name="T14" fmla="*/ 0 60000 65536"/>
                  <a:gd name="T15" fmla="*/ 0 60000 65536"/>
                  <a:gd name="T16" fmla="*/ 0 60000 65536"/>
                  <a:gd name="T17" fmla="*/ 0 60000 65536"/>
                  <a:gd name="T18" fmla="*/ 0 60000 65536"/>
                  <a:gd name="T19" fmla="*/ 0 60000 65536"/>
                  <a:gd name="T20" fmla="*/ 0 60000 65536"/>
                  <a:gd name="T21" fmla="*/ 0 w 162"/>
                  <a:gd name="T22" fmla="*/ 0 h 116"/>
                  <a:gd name="T23" fmla="*/ 162 w 16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6">
                    <a:moveTo>
                      <a:pt x="0" y="116"/>
                    </a:moveTo>
                    <a:lnTo>
                      <a:pt x="162" y="116"/>
                    </a:lnTo>
                    <a:lnTo>
                      <a:pt x="162" y="0"/>
                    </a:lnTo>
                    <a:lnTo>
                      <a:pt x="158" y="0"/>
                    </a:lnTo>
                    <a:lnTo>
                      <a:pt x="158" y="112"/>
                    </a:lnTo>
                    <a:lnTo>
                      <a:pt x="0" y="112"/>
                    </a:lnTo>
                    <a:lnTo>
                      <a:pt x="0" y="116"/>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4" name="Freeform 217"/>
              <p:cNvSpPr>
                <a:spLocks/>
              </p:cNvSpPr>
              <p:nvPr/>
            </p:nvSpPr>
            <p:spPr bwMode="auto">
              <a:xfrm>
                <a:off x="4596" y="1836"/>
                <a:ext cx="158" cy="112"/>
              </a:xfrm>
              <a:custGeom>
                <a:avLst/>
                <a:gdLst>
                  <a:gd name="T0" fmla="*/ 0 w 158"/>
                  <a:gd name="T1" fmla="*/ 112 h 112"/>
                  <a:gd name="T2" fmla="*/ 158 w 158"/>
                  <a:gd name="T3" fmla="*/ 112 h 112"/>
                  <a:gd name="T4" fmla="*/ 158 w 158"/>
                  <a:gd name="T5" fmla="*/ 0 h 112"/>
                  <a:gd name="T6" fmla="*/ 153 w 158"/>
                  <a:gd name="T7" fmla="*/ 0 h 112"/>
                  <a:gd name="T8" fmla="*/ 153 w 158"/>
                  <a:gd name="T9" fmla="*/ 108 h 112"/>
                  <a:gd name="T10" fmla="*/ 0 w 158"/>
                  <a:gd name="T11" fmla="*/ 108 h 112"/>
                  <a:gd name="T12" fmla="*/ 0 w 158"/>
                  <a:gd name="T13" fmla="*/ 112 h 112"/>
                  <a:gd name="T14" fmla="*/ 0 60000 65536"/>
                  <a:gd name="T15" fmla="*/ 0 60000 65536"/>
                  <a:gd name="T16" fmla="*/ 0 60000 65536"/>
                  <a:gd name="T17" fmla="*/ 0 60000 65536"/>
                  <a:gd name="T18" fmla="*/ 0 60000 65536"/>
                  <a:gd name="T19" fmla="*/ 0 60000 65536"/>
                  <a:gd name="T20" fmla="*/ 0 60000 65536"/>
                  <a:gd name="T21" fmla="*/ 0 w 158"/>
                  <a:gd name="T22" fmla="*/ 0 h 112"/>
                  <a:gd name="T23" fmla="*/ 158 w 15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2">
                    <a:moveTo>
                      <a:pt x="0" y="112"/>
                    </a:moveTo>
                    <a:lnTo>
                      <a:pt x="158" y="112"/>
                    </a:lnTo>
                    <a:lnTo>
                      <a:pt x="158" y="0"/>
                    </a:lnTo>
                    <a:lnTo>
                      <a:pt x="153" y="0"/>
                    </a:lnTo>
                    <a:lnTo>
                      <a:pt x="153" y="108"/>
                    </a:lnTo>
                    <a:lnTo>
                      <a:pt x="0" y="108"/>
                    </a:lnTo>
                    <a:lnTo>
                      <a:pt x="0" y="112"/>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5" name="Freeform 218"/>
              <p:cNvSpPr>
                <a:spLocks/>
              </p:cNvSpPr>
              <p:nvPr/>
            </p:nvSpPr>
            <p:spPr bwMode="auto">
              <a:xfrm>
                <a:off x="4596" y="1836"/>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6 h 108"/>
                  <a:gd name="T10" fmla="*/ 0 w 153"/>
                  <a:gd name="T11" fmla="*/ 106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6"/>
                    </a:lnTo>
                    <a:lnTo>
                      <a:pt x="0" y="106"/>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6" name="Freeform 219"/>
              <p:cNvSpPr>
                <a:spLocks/>
              </p:cNvSpPr>
              <p:nvPr/>
            </p:nvSpPr>
            <p:spPr bwMode="auto">
              <a:xfrm>
                <a:off x="4596" y="1836"/>
                <a:ext cx="148" cy="106"/>
              </a:xfrm>
              <a:custGeom>
                <a:avLst/>
                <a:gdLst>
                  <a:gd name="T0" fmla="*/ 0 w 148"/>
                  <a:gd name="T1" fmla="*/ 106 h 106"/>
                  <a:gd name="T2" fmla="*/ 148 w 148"/>
                  <a:gd name="T3" fmla="*/ 106 h 106"/>
                  <a:gd name="T4" fmla="*/ 148 w 148"/>
                  <a:gd name="T5" fmla="*/ 0 h 106"/>
                  <a:gd name="T6" fmla="*/ 143 w 148"/>
                  <a:gd name="T7" fmla="*/ 0 h 106"/>
                  <a:gd name="T8" fmla="*/ 143 w 148"/>
                  <a:gd name="T9" fmla="*/ 102 h 106"/>
                  <a:gd name="T10" fmla="*/ 0 w 148"/>
                  <a:gd name="T11" fmla="*/ 102 h 106"/>
                  <a:gd name="T12" fmla="*/ 0 w 148"/>
                  <a:gd name="T13" fmla="*/ 106 h 106"/>
                  <a:gd name="T14" fmla="*/ 0 60000 65536"/>
                  <a:gd name="T15" fmla="*/ 0 60000 65536"/>
                  <a:gd name="T16" fmla="*/ 0 60000 65536"/>
                  <a:gd name="T17" fmla="*/ 0 60000 65536"/>
                  <a:gd name="T18" fmla="*/ 0 60000 65536"/>
                  <a:gd name="T19" fmla="*/ 0 60000 65536"/>
                  <a:gd name="T20" fmla="*/ 0 60000 65536"/>
                  <a:gd name="T21" fmla="*/ 0 w 148"/>
                  <a:gd name="T22" fmla="*/ 0 h 106"/>
                  <a:gd name="T23" fmla="*/ 148 w 14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6">
                    <a:moveTo>
                      <a:pt x="0" y="106"/>
                    </a:moveTo>
                    <a:lnTo>
                      <a:pt x="148" y="106"/>
                    </a:lnTo>
                    <a:lnTo>
                      <a:pt x="148" y="0"/>
                    </a:lnTo>
                    <a:lnTo>
                      <a:pt x="143" y="0"/>
                    </a:lnTo>
                    <a:lnTo>
                      <a:pt x="143" y="102"/>
                    </a:lnTo>
                    <a:lnTo>
                      <a:pt x="0" y="102"/>
                    </a:lnTo>
                    <a:lnTo>
                      <a:pt x="0" y="106"/>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7" name="Freeform 220"/>
              <p:cNvSpPr>
                <a:spLocks/>
              </p:cNvSpPr>
              <p:nvPr/>
            </p:nvSpPr>
            <p:spPr bwMode="auto">
              <a:xfrm>
                <a:off x="4596" y="1836"/>
                <a:ext cx="143" cy="102"/>
              </a:xfrm>
              <a:custGeom>
                <a:avLst/>
                <a:gdLst>
                  <a:gd name="T0" fmla="*/ 0 w 143"/>
                  <a:gd name="T1" fmla="*/ 102 h 102"/>
                  <a:gd name="T2" fmla="*/ 143 w 143"/>
                  <a:gd name="T3" fmla="*/ 102 h 102"/>
                  <a:gd name="T4" fmla="*/ 143 w 143"/>
                  <a:gd name="T5" fmla="*/ 0 h 102"/>
                  <a:gd name="T6" fmla="*/ 138 w 143"/>
                  <a:gd name="T7" fmla="*/ 0 h 102"/>
                  <a:gd name="T8" fmla="*/ 138 w 143"/>
                  <a:gd name="T9" fmla="*/ 98 h 102"/>
                  <a:gd name="T10" fmla="*/ 0 w 143"/>
                  <a:gd name="T11" fmla="*/ 98 h 102"/>
                  <a:gd name="T12" fmla="*/ 0 w 143"/>
                  <a:gd name="T13" fmla="*/ 102 h 102"/>
                  <a:gd name="T14" fmla="*/ 0 60000 65536"/>
                  <a:gd name="T15" fmla="*/ 0 60000 65536"/>
                  <a:gd name="T16" fmla="*/ 0 60000 65536"/>
                  <a:gd name="T17" fmla="*/ 0 60000 65536"/>
                  <a:gd name="T18" fmla="*/ 0 60000 65536"/>
                  <a:gd name="T19" fmla="*/ 0 60000 65536"/>
                  <a:gd name="T20" fmla="*/ 0 60000 65536"/>
                  <a:gd name="T21" fmla="*/ 0 w 143"/>
                  <a:gd name="T22" fmla="*/ 0 h 102"/>
                  <a:gd name="T23" fmla="*/ 143 w 143"/>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2">
                    <a:moveTo>
                      <a:pt x="0" y="102"/>
                    </a:moveTo>
                    <a:lnTo>
                      <a:pt x="143" y="102"/>
                    </a:lnTo>
                    <a:lnTo>
                      <a:pt x="143" y="0"/>
                    </a:lnTo>
                    <a:lnTo>
                      <a:pt x="138" y="0"/>
                    </a:lnTo>
                    <a:lnTo>
                      <a:pt x="138" y="98"/>
                    </a:lnTo>
                    <a:lnTo>
                      <a:pt x="0" y="98"/>
                    </a:lnTo>
                    <a:lnTo>
                      <a:pt x="0" y="10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8" name="Freeform 221"/>
              <p:cNvSpPr>
                <a:spLocks/>
              </p:cNvSpPr>
              <p:nvPr/>
            </p:nvSpPr>
            <p:spPr bwMode="auto">
              <a:xfrm>
                <a:off x="4596" y="1836"/>
                <a:ext cx="138" cy="98"/>
              </a:xfrm>
              <a:custGeom>
                <a:avLst/>
                <a:gdLst>
                  <a:gd name="T0" fmla="*/ 0 w 138"/>
                  <a:gd name="T1" fmla="*/ 98 h 98"/>
                  <a:gd name="T2" fmla="*/ 138 w 138"/>
                  <a:gd name="T3" fmla="*/ 98 h 98"/>
                  <a:gd name="T4" fmla="*/ 138 w 138"/>
                  <a:gd name="T5" fmla="*/ 0 h 98"/>
                  <a:gd name="T6" fmla="*/ 133 w 138"/>
                  <a:gd name="T7" fmla="*/ 0 h 98"/>
                  <a:gd name="T8" fmla="*/ 133 w 138"/>
                  <a:gd name="T9" fmla="*/ 94 h 98"/>
                  <a:gd name="T10" fmla="*/ 0 w 138"/>
                  <a:gd name="T11" fmla="*/ 94 h 98"/>
                  <a:gd name="T12" fmla="*/ 0 w 138"/>
                  <a:gd name="T13" fmla="*/ 98 h 98"/>
                  <a:gd name="T14" fmla="*/ 0 60000 65536"/>
                  <a:gd name="T15" fmla="*/ 0 60000 65536"/>
                  <a:gd name="T16" fmla="*/ 0 60000 65536"/>
                  <a:gd name="T17" fmla="*/ 0 60000 65536"/>
                  <a:gd name="T18" fmla="*/ 0 60000 65536"/>
                  <a:gd name="T19" fmla="*/ 0 60000 65536"/>
                  <a:gd name="T20" fmla="*/ 0 60000 65536"/>
                  <a:gd name="T21" fmla="*/ 0 w 138"/>
                  <a:gd name="T22" fmla="*/ 0 h 98"/>
                  <a:gd name="T23" fmla="*/ 138 w 1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8">
                    <a:moveTo>
                      <a:pt x="0" y="98"/>
                    </a:moveTo>
                    <a:lnTo>
                      <a:pt x="138" y="98"/>
                    </a:lnTo>
                    <a:lnTo>
                      <a:pt x="138" y="0"/>
                    </a:lnTo>
                    <a:lnTo>
                      <a:pt x="133" y="0"/>
                    </a:lnTo>
                    <a:lnTo>
                      <a:pt x="133" y="94"/>
                    </a:lnTo>
                    <a:lnTo>
                      <a:pt x="0" y="94"/>
                    </a:lnTo>
                    <a:lnTo>
                      <a:pt x="0" y="98"/>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9" name="Freeform 222"/>
              <p:cNvSpPr>
                <a:spLocks/>
              </p:cNvSpPr>
              <p:nvPr/>
            </p:nvSpPr>
            <p:spPr bwMode="auto">
              <a:xfrm>
                <a:off x="4596" y="1836"/>
                <a:ext cx="133" cy="94"/>
              </a:xfrm>
              <a:custGeom>
                <a:avLst/>
                <a:gdLst>
                  <a:gd name="T0" fmla="*/ 0 w 133"/>
                  <a:gd name="T1" fmla="*/ 94 h 94"/>
                  <a:gd name="T2" fmla="*/ 133 w 133"/>
                  <a:gd name="T3" fmla="*/ 94 h 94"/>
                  <a:gd name="T4" fmla="*/ 133 w 133"/>
                  <a:gd name="T5" fmla="*/ 0 h 94"/>
                  <a:gd name="T6" fmla="*/ 126 w 133"/>
                  <a:gd name="T7" fmla="*/ 0 h 94"/>
                  <a:gd name="T8" fmla="*/ 126 w 133"/>
                  <a:gd name="T9" fmla="*/ 90 h 94"/>
                  <a:gd name="T10" fmla="*/ 0 w 133"/>
                  <a:gd name="T11" fmla="*/ 90 h 94"/>
                  <a:gd name="T12" fmla="*/ 0 w 133"/>
                  <a:gd name="T13" fmla="*/ 94 h 94"/>
                  <a:gd name="T14" fmla="*/ 0 60000 65536"/>
                  <a:gd name="T15" fmla="*/ 0 60000 65536"/>
                  <a:gd name="T16" fmla="*/ 0 60000 65536"/>
                  <a:gd name="T17" fmla="*/ 0 60000 65536"/>
                  <a:gd name="T18" fmla="*/ 0 60000 65536"/>
                  <a:gd name="T19" fmla="*/ 0 60000 65536"/>
                  <a:gd name="T20" fmla="*/ 0 60000 65536"/>
                  <a:gd name="T21" fmla="*/ 0 w 133"/>
                  <a:gd name="T22" fmla="*/ 0 h 94"/>
                  <a:gd name="T23" fmla="*/ 133 w 13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4">
                    <a:moveTo>
                      <a:pt x="0" y="94"/>
                    </a:moveTo>
                    <a:lnTo>
                      <a:pt x="133" y="94"/>
                    </a:lnTo>
                    <a:lnTo>
                      <a:pt x="133" y="0"/>
                    </a:lnTo>
                    <a:lnTo>
                      <a:pt x="126" y="0"/>
                    </a:lnTo>
                    <a:lnTo>
                      <a:pt x="126" y="90"/>
                    </a:lnTo>
                    <a:lnTo>
                      <a:pt x="0" y="90"/>
                    </a:lnTo>
                    <a:lnTo>
                      <a:pt x="0" y="94"/>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0" name="Freeform 223"/>
              <p:cNvSpPr>
                <a:spLocks/>
              </p:cNvSpPr>
              <p:nvPr/>
            </p:nvSpPr>
            <p:spPr bwMode="auto">
              <a:xfrm>
                <a:off x="4596" y="1836"/>
                <a:ext cx="126" cy="90"/>
              </a:xfrm>
              <a:custGeom>
                <a:avLst/>
                <a:gdLst>
                  <a:gd name="T0" fmla="*/ 0 w 126"/>
                  <a:gd name="T1" fmla="*/ 90 h 90"/>
                  <a:gd name="T2" fmla="*/ 126 w 126"/>
                  <a:gd name="T3" fmla="*/ 90 h 90"/>
                  <a:gd name="T4" fmla="*/ 126 w 126"/>
                  <a:gd name="T5" fmla="*/ 0 h 90"/>
                  <a:gd name="T6" fmla="*/ 121 w 126"/>
                  <a:gd name="T7" fmla="*/ 0 h 90"/>
                  <a:gd name="T8" fmla="*/ 121 w 126"/>
                  <a:gd name="T9" fmla="*/ 85 h 90"/>
                  <a:gd name="T10" fmla="*/ 0 w 126"/>
                  <a:gd name="T11" fmla="*/ 85 h 90"/>
                  <a:gd name="T12" fmla="*/ 0 w 126"/>
                  <a:gd name="T13" fmla="*/ 90 h 90"/>
                  <a:gd name="T14" fmla="*/ 0 60000 65536"/>
                  <a:gd name="T15" fmla="*/ 0 60000 65536"/>
                  <a:gd name="T16" fmla="*/ 0 60000 65536"/>
                  <a:gd name="T17" fmla="*/ 0 60000 65536"/>
                  <a:gd name="T18" fmla="*/ 0 60000 65536"/>
                  <a:gd name="T19" fmla="*/ 0 60000 65536"/>
                  <a:gd name="T20" fmla="*/ 0 60000 65536"/>
                  <a:gd name="T21" fmla="*/ 0 w 126"/>
                  <a:gd name="T22" fmla="*/ 0 h 90"/>
                  <a:gd name="T23" fmla="*/ 126 w 12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90">
                    <a:moveTo>
                      <a:pt x="0" y="90"/>
                    </a:moveTo>
                    <a:lnTo>
                      <a:pt x="126" y="90"/>
                    </a:lnTo>
                    <a:lnTo>
                      <a:pt x="126" y="0"/>
                    </a:lnTo>
                    <a:lnTo>
                      <a:pt x="121" y="0"/>
                    </a:lnTo>
                    <a:lnTo>
                      <a:pt x="121" y="85"/>
                    </a:lnTo>
                    <a:lnTo>
                      <a:pt x="0" y="85"/>
                    </a:lnTo>
                    <a:lnTo>
                      <a:pt x="0" y="9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1" name="Freeform 224"/>
              <p:cNvSpPr>
                <a:spLocks/>
              </p:cNvSpPr>
              <p:nvPr/>
            </p:nvSpPr>
            <p:spPr bwMode="auto">
              <a:xfrm>
                <a:off x="4596" y="1836"/>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2 h 85"/>
                  <a:gd name="T10" fmla="*/ 0 w 121"/>
                  <a:gd name="T11" fmla="*/ 82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2"/>
                    </a:lnTo>
                    <a:lnTo>
                      <a:pt x="0" y="82"/>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2" name="Freeform 225"/>
              <p:cNvSpPr>
                <a:spLocks/>
              </p:cNvSpPr>
              <p:nvPr/>
            </p:nvSpPr>
            <p:spPr bwMode="auto">
              <a:xfrm>
                <a:off x="4596" y="1836"/>
                <a:ext cx="115" cy="82"/>
              </a:xfrm>
              <a:custGeom>
                <a:avLst/>
                <a:gdLst>
                  <a:gd name="T0" fmla="*/ 0 w 115"/>
                  <a:gd name="T1" fmla="*/ 82 h 82"/>
                  <a:gd name="T2" fmla="*/ 115 w 115"/>
                  <a:gd name="T3" fmla="*/ 82 h 82"/>
                  <a:gd name="T4" fmla="*/ 115 w 115"/>
                  <a:gd name="T5" fmla="*/ 0 h 82"/>
                  <a:gd name="T6" fmla="*/ 109 w 115"/>
                  <a:gd name="T7" fmla="*/ 0 h 82"/>
                  <a:gd name="T8" fmla="*/ 109 w 115"/>
                  <a:gd name="T9" fmla="*/ 76 h 82"/>
                  <a:gd name="T10" fmla="*/ 0 w 115"/>
                  <a:gd name="T11" fmla="*/ 76 h 82"/>
                  <a:gd name="T12" fmla="*/ 0 w 115"/>
                  <a:gd name="T13" fmla="*/ 82 h 82"/>
                  <a:gd name="T14" fmla="*/ 0 60000 65536"/>
                  <a:gd name="T15" fmla="*/ 0 60000 65536"/>
                  <a:gd name="T16" fmla="*/ 0 60000 65536"/>
                  <a:gd name="T17" fmla="*/ 0 60000 65536"/>
                  <a:gd name="T18" fmla="*/ 0 60000 65536"/>
                  <a:gd name="T19" fmla="*/ 0 60000 65536"/>
                  <a:gd name="T20" fmla="*/ 0 60000 65536"/>
                  <a:gd name="T21" fmla="*/ 0 w 115"/>
                  <a:gd name="T22" fmla="*/ 0 h 82"/>
                  <a:gd name="T23" fmla="*/ 115 w 115"/>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2">
                    <a:moveTo>
                      <a:pt x="0" y="82"/>
                    </a:moveTo>
                    <a:lnTo>
                      <a:pt x="115" y="82"/>
                    </a:lnTo>
                    <a:lnTo>
                      <a:pt x="115" y="0"/>
                    </a:lnTo>
                    <a:lnTo>
                      <a:pt x="109" y="0"/>
                    </a:lnTo>
                    <a:lnTo>
                      <a:pt x="109" y="76"/>
                    </a:lnTo>
                    <a:lnTo>
                      <a:pt x="0" y="76"/>
                    </a:lnTo>
                    <a:lnTo>
                      <a:pt x="0" y="82"/>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3" name="Freeform 226"/>
              <p:cNvSpPr>
                <a:spLocks/>
              </p:cNvSpPr>
              <p:nvPr/>
            </p:nvSpPr>
            <p:spPr bwMode="auto">
              <a:xfrm>
                <a:off x="4596" y="1836"/>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3 h 76"/>
                  <a:gd name="T10" fmla="*/ 0 w 109"/>
                  <a:gd name="T11" fmla="*/ 73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3"/>
                    </a:lnTo>
                    <a:lnTo>
                      <a:pt x="0" y="73"/>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4" name="Freeform 227"/>
              <p:cNvSpPr>
                <a:spLocks/>
              </p:cNvSpPr>
              <p:nvPr/>
            </p:nvSpPr>
            <p:spPr bwMode="auto">
              <a:xfrm>
                <a:off x="4595" y="1835"/>
                <a:ext cx="102" cy="74"/>
              </a:xfrm>
              <a:custGeom>
                <a:avLst/>
                <a:gdLst>
                  <a:gd name="T0" fmla="*/ 1 w 102"/>
                  <a:gd name="T1" fmla="*/ 74 h 74"/>
                  <a:gd name="T2" fmla="*/ 102 w 102"/>
                  <a:gd name="T3" fmla="*/ 74 h 74"/>
                  <a:gd name="T4" fmla="*/ 102 w 102"/>
                  <a:gd name="T5" fmla="*/ 1 h 74"/>
                  <a:gd name="T6" fmla="*/ 96 w 102"/>
                  <a:gd name="T7" fmla="*/ 0 h 74"/>
                  <a:gd name="T8" fmla="*/ 96 w 102"/>
                  <a:gd name="T9" fmla="*/ 69 h 74"/>
                  <a:gd name="T10" fmla="*/ 0 w 102"/>
                  <a:gd name="T11" fmla="*/ 69 h 74"/>
                  <a:gd name="T12" fmla="*/ 1 w 102"/>
                  <a:gd name="T13" fmla="*/ 74 h 74"/>
                  <a:gd name="T14" fmla="*/ 0 60000 65536"/>
                  <a:gd name="T15" fmla="*/ 0 60000 65536"/>
                  <a:gd name="T16" fmla="*/ 0 60000 65536"/>
                  <a:gd name="T17" fmla="*/ 0 60000 65536"/>
                  <a:gd name="T18" fmla="*/ 0 60000 65536"/>
                  <a:gd name="T19" fmla="*/ 0 60000 65536"/>
                  <a:gd name="T20" fmla="*/ 0 60000 65536"/>
                  <a:gd name="T21" fmla="*/ 0 w 102"/>
                  <a:gd name="T22" fmla="*/ 0 h 74"/>
                  <a:gd name="T23" fmla="*/ 102 w 10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74">
                    <a:moveTo>
                      <a:pt x="1" y="74"/>
                    </a:moveTo>
                    <a:lnTo>
                      <a:pt x="102" y="74"/>
                    </a:lnTo>
                    <a:lnTo>
                      <a:pt x="102" y="1"/>
                    </a:lnTo>
                    <a:lnTo>
                      <a:pt x="96" y="0"/>
                    </a:lnTo>
                    <a:lnTo>
                      <a:pt x="96" y="69"/>
                    </a:lnTo>
                    <a:lnTo>
                      <a:pt x="0" y="69"/>
                    </a:lnTo>
                    <a:lnTo>
                      <a:pt x="1" y="7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5" name="Freeform 228"/>
              <p:cNvSpPr>
                <a:spLocks/>
              </p:cNvSpPr>
              <p:nvPr/>
            </p:nvSpPr>
            <p:spPr bwMode="auto">
              <a:xfrm>
                <a:off x="4595" y="1835"/>
                <a:ext cx="96" cy="69"/>
              </a:xfrm>
              <a:custGeom>
                <a:avLst/>
                <a:gdLst>
                  <a:gd name="T0" fmla="*/ 0 w 96"/>
                  <a:gd name="T1" fmla="*/ 69 h 69"/>
                  <a:gd name="T2" fmla="*/ 96 w 96"/>
                  <a:gd name="T3" fmla="*/ 69 h 69"/>
                  <a:gd name="T4" fmla="*/ 96 w 96"/>
                  <a:gd name="T5" fmla="*/ 0 h 69"/>
                  <a:gd name="T6" fmla="*/ 88 w 96"/>
                  <a:gd name="T7" fmla="*/ 1 h 69"/>
                  <a:gd name="T8" fmla="*/ 88 w 96"/>
                  <a:gd name="T9" fmla="*/ 62 h 69"/>
                  <a:gd name="T10" fmla="*/ 1 w 96"/>
                  <a:gd name="T11" fmla="*/ 62 h 69"/>
                  <a:gd name="T12" fmla="*/ 0 w 96"/>
                  <a:gd name="T13" fmla="*/ 69 h 69"/>
                  <a:gd name="T14" fmla="*/ 0 60000 65536"/>
                  <a:gd name="T15" fmla="*/ 0 60000 65536"/>
                  <a:gd name="T16" fmla="*/ 0 60000 65536"/>
                  <a:gd name="T17" fmla="*/ 0 60000 65536"/>
                  <a:gd name="T18" fmla="*/ 0 60000 65536"/>
                  <a:gd name="T19" fmla="*/ 0 60000 65536"/>
                  <a:gd name="T20" fmla="*/ 0 60000 65536"/>
                  <a:gd name="T21" fmla="*/ 0 w 96"/>
                  <a:gd name="T22" fmla="*/ 0 h 69"/>
                  <a:gd name="T23" fmla="*/ 96 w 9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9">
                    <a:moveTo>
                      <a:pt x="0" y="69"/>
                    </a:moveTo>
                    <a:lnTo>
                      <a:pt x="96" y="69"/>
                    </a:lnTo>
                    <a:lnTo>
                      <a:pt x="96" y="0"/>
                    </a:lnTo>
                    <a:lnTo>
                      <a:pt x="88" y="1"/>
                    </a:lnTo>
                    <a:lnTo>
                      <a:pt x="88" y="62"/>
                    </a:lnTo>
                    <a:lnTo>
                      <a:pt x="1" y="62"/>
                    </a:lnTo>
                    <a:lnTo>
                      <a:pt x="0" y="6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6" name="Freeform 229"/>
              <p:cNvSpPr>
                <a:spLocks/>
              </p:cNvSpPr>
              <p:nvPr/>
            </p:nvSpPr>
            <p:spPr bwMode="auto">
              <a:xfrm>
                <a:off x="4596" y="1836"/>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7" name="Freeform 230"/>
              <p:cNvSpPr>
                <a:spLocks/>
              </p:cNvSpPr>
              <p:nvPr/>
            </p:nvSpPr>
            <p:spPr bwMode="auto">
              <a:xfrm>
                <a:off x="4596" y="1836"/>
                <a:ext cx="80" cy="56"/>
              </a:xfrm>
              <a:custGeom>
                <a:avLst/>
                <a:gdLst>
                  <a:gd name="T0" fmla="*/ 0 w 80"/>
                  <a:gd name="T1" fmla="*/ 56 h 56"/>
                  <a:gd name="T2" fmla="*/ 80 w 80"/>
                  <a:gd name="T3" fmla="*/ 56 h 56"/>
                  <a:gd name="T4" fmla="*/ 80 w 80"/>
                  <a:gd name="T5" fmla="*/ 0 h 56"/>
                  <a:gd name="T6" fmla="*/ 71 w 80"/>
                  <a:gd name="T7" fmla="*/ 0 h 56"/>
                  <a:gd name="T8" fmla="*/ 71 w 80"/>
                  <a:gd name="T9" fmla="*/ 51 h 56"/>
                  <a:gd name="T10" fmla="*/ 0 w 80"/>
                  <a:gd name="T11" fmla="*/ 51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1"/>
                    </a:lnTo>
                    <a:lnTo>
                      <a:pt x="0" y="51"/>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8" name="Freeform 231"/>
              <p:cNvSpPr>
                <a:spLocks/>
              </p:cNvSpPr>
              <p:nvPr/>
            </p:nvSpPr>
            <p:spPr bwMode="auto">
              <a:xfrm>
                <a:off x="4596" y="1836"/>
                <a:ext cx="71" cy="51"/>
              </a:xfrm>
              <a:custGeom>
                <a:avLst/>
                <a:gdLst>
                  <a:gd name="T0" fmla="*/ 0 w 71"/>
                  <a:gd name="T1" fmla="*/ 51 h 51"/>
                  <a:gd name="T2" fmla="*/ 71 w 71"/>
                  <a:gd name="T3" fmla="*/ 51 h 51"/>
                  <a:gd name="T4" fmla="*/ 71 w 71"/>
                  <a:gd name="T5" fmla="*/ 0 h 51"/>
                  <a:gd name="T6" fmla="*/ 62 w 71"/>
                  <a:gd name="T7" fmla="*/ 0 h 51"/>
                  <a:gd name="T8" fmla="*/ 62 w 71"/>
                  <a:gd name="T9" fmla="*/ 45 h 51"/>
                  <a:gd name="T10" fmla="*/ 0 w 71"/>
                  <a:gd name="T11" fmla="*/ 45 h 51"/>
                  <a:gd name="T12" fmla="*/ 0 w 71"/>
                  <a:gd name="T13" fmla="*/ 51 h 51"/>
                  <a:gd name="T14" fmla="*/ 0 60000 65536"/>
                  <a:gd name="T15" fmla="*/ 0 60000 65536"/>
                  <a:gd name="T16" fmla="*/ 0 60000 65536"/>
                  <a:gd name="T17" fmla="*/ 0 60000 65536"/>
                  <a:gd name="T18" fmla="*/ 0 60000 65536"/>
                  <a:gd name="T19" fmla="*/ 0 60000 65536"/>
                  <a:gd name="T20" fmla="*/ 0 60000 65536"/>
                  <a:gd name="T21" fmla="*/ 0 w 71"/>
                  <a:gd name="T22" fmla="*/ 0 h 51"/>
                  <a:gd name="T23" fmla="*/ 71 w 7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1">
                    <a:moveTo>
                      <a:pt x="0" y="51"/>
                    </a:moveTo>
                    <a:lnTo>
                      <a:pt x="71" y="51"/>
                    </a:lnTo>
                    <a:lnTo>
                      <a:pt x="71" y="0"/>
                    </a:lnTo>
                    <a:lnTo>
                      <a:pt x="62" y="0"/>
                    </a:lnTo>
                    <a:lnTo>
                      <a:pt x="62" y="45"/>
                    </a:lnTo>
                    <a:lnTo>
                      <a:pt x="0" y="45"/>
                    </a:lnTo>
                    <a:lnTo>
                      <a:pt x="0" y="51"/>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9" name="Freeform 232"/>
              <p:cNvSpPr>
                <a:spLocks/>
              </p:cNvSpPr>
              <p:nvPr/>
            </p:nvSpPr>
            <p:spPr bwMode="auto">
              <a:xfrm>
                <a:off x="4596" y="1836"/>
                <a:ext cx="62" cy="45"/>
              </a:xfrm>
              <a:custGeom>
                <a:avLst/>
                <a:gdLst>
                  <a:gd name="T0" fmla="*/ 0 w 62"/>
                  <a:gd name="T1" fmla="*/ 45 h 45"/>
                  <a:gd name="T2" fmla="*/ 62 w 62"/>
                  <a:gd name="T3" fmla="*/ 45 h 45"/>
                  <a:gd name="T4" fmla="*/ 62 w 62"/>
                  <a:gd name="T5" fmla="*/ 0 h 45"/>
                  <a:gd name="T6" fmla="*/ 53 w 62"/>
                  <a:gd name="T7" fmla="*/ 0 h 45"/>
                  <a:gd name="T8" fmla="*/ 53 w 62"/>
                  <a:gd name="T9" fmla="*/ 38 h 45"/>
                  <a:gd name="T10" fmla="*/ 0 w 62"/>
                  <a:gd name="T11" fmla="*/ 38 h 45"/>
                  <a:gd name="T12" fmla="*/ 0 w 62"/>
                  <a:gd name="T13" fmla="*/ 45 h 45"/>
                  <a:gd name="T14" fmla="*/ 0 60000 65536"/>
                  <a:gd name="T15" fmla="*/ 0 60000 65536"/>
                  <a:gd name="T16" fmla="*/ 0 60000 65536"/>
                  <a:gd name="T17" fmla="*/ 0 60000 65536"/>
                  <a:gd name="T18" fmla="*/ 0 60000 65536"/>
                  <a:gd name="T19" fmla="*/ 0 60000 65536"/>
                  <a:gd name="T20" fmla="*/ 0 60000 65536"/>
                  <a:gd name="T21" fmla="*/ 0 w 62"/>
                  <a:gd name="T22" fmla="*/ 0 h 45"/>
                  <a:gd name="T23" fmla="*/ 62 w 6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5">
                    <a:moveTo>
                      <a:pt x="0" y="45"/>
                    </a:moveTo>
                    <a:lnTo>
                      <a:pt x="62" y="45"/>
                    </a:lnTo>
                    <a:lnTo>
                      <a:pt x="62" y="0"/>
                    </a:lnTo>
                    <a:lnTo>
                      <a:pt x="53" y="0"/>
                    </a:lnTo>
                    <a:lnTo>
                      <a:pt x="53" y="38"/>
                    </a:lnTo>
                    <a:lnTo>
                      <a:pt x="0" y="38"/>
                    </a:lnTo>
                    <a:lnTo>
                      <a:pt x="0" y="45"/>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0" name="Freeform 233"/>
              <p:cNvSpPr>
                <a:spLocks/>
              </p:cNvSpPr>
              <p:nvPr/>
            </p:nvSpPr>
            <p:spPr bwMode="auto">
              <a:xfrm>
                <a:off x="4596" y="1836"/>
                <a:ext cx="53" cy="38"/>
              </a:xfrm>
              <a:custGeom>
                <a:avLst/>
                <a:gdLst>
                  <a:gd name="T0" fmla="*/ 0 w 53"/>
                  <a:gd name="T1" fmla="*/ 38 h 38"/>
                  <a:gd name="T2" fmla="*/ 53 w 53"/>
                  <a:gd name="T3" fmla="*/ 38 h 38"/>
                  <a:gd name="T4" fmla="*/ 53 w 53"/>
                  <a:gd name="T5" fmla="*/ 0 h 38"/>
                  <a:gd name="T6" fmla="*/ 44 w 53"/>
                  <a:gd name="T7" fmla="*/ 0 h 38"/>
                  <a:gd name="T8" fmla="*/ 44 w 53"/>
                  <a:gd name="T9" fmla="*/ 31 h 38"/>
                  <a:gd name="T10" fmla="*/ 0 w 53"/>
                  <a:gd name="T11" fmla="*/ 31 h 38"/>
                  <a:gd name="T12" fmla="*/ 0 w 53"/>
                  <a:gd name="T13" fmla="*/ 38 h 38"/>
                  <a:gd name="T14" fmla="*/ 0 60000 65536"/>
                  <a:gd name="T15" fmla="*/ 0 60000 65536"/>
                  <a:gd name="T16" fmla="*/ 0 60000 65536"/>
                  <a:gd name="T17" fmla="*/ 0 60000 65536"/>
                  <a:gd name="T18" fmla="*/ 0 60000 65536"/>
                  <a:gd name="T19" fmla="*/ 0 60000 65536"/>
                  <a:gd name="T20" fmla="*/ 0 60000 65536"/>
                  <a:gd name="T21" fmla="*/ 0 w 53"/>
                  <a:gd name="T22" fmla="*/ 0 h 38"/>
                  <a:gd name="T23" fmla="*/ 53 w 5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8">
                    <a:moveTo>
                      <a:pt x="0" y="38"/>
                    </a:moveTo>
                    <a:lnTo>
                      <a:pt x="53" y="38"/>
                    </a:lnTo>
                    <a:lnTo>
                      <a:pt x="53" y="0"/>
                    </a:lnTo>
                    <a:lnTo>
                      <a:pt x="44" y="0"/>
                    </a:lnTo>
                    <a:lnTo>
                      <a:pt x="44" y="31"/>
                    </a:lnTo>
                    <a:lnTo>
                      <a:pt x="0" y="31"/>
                    </a:lnTo>
                    <a:lnTo>
                      <a:pt x="0" y="38"/>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1" name="Freeform 234"/>
              <p:cNvSpPr>
                <a:spLocks/>
              </p:cNvSpPr>
              <p:nvPr/>
            </p:nvSpPr>
            <p:spPr bwMode="auto">
              <a:xfrm>
                <a:off x="4596" y="1836"/>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2" name="Freeform 235"/>
              <p:cNvSpPr>
                <a:spLocks/>
              </p:cNvSpPr>
              <p:nvPr/>
            </p:nvSpPr>
            <p:spPr bwMode="auto">
              <a:xfrm>
                <a:off x="4595" y="1835"/>
                <a:ext cx="35" cy="25"/>
              </a:xfrm>
              <a:custGeom>
                <a:avLst/>
                <a:gdLst>
                  <a:gd name="T0" fmla="*/ 1 w 35"/>
                  <a:gd name="T1" fmla="*/ 25 h 25"/>
                  <a:gd name="T2" fmla="*/ 35 w 35"/>
                  <a:gd name="T3" fmla="*/ 25 h 25"/>
                  <a:gd name="T4" fmla="*/ 35 w 35"/>
                  <a:gd name="T5" fmla="*/ 1 h 25"/>
                  <a:gd name="T6" fmla="*/ 25 w 35"/>
                  <a:gd name="T7" fmla="*/ 0 h 25"/>
                  <a:gd name="T8" fmla="*/ 25 w 35"/>
                  <a:gd name="T9" fmla="*/ 18 h 25"/>
                  <a:gd name="T10" fmla="*/ 0 w 35"/>
                  <a:gd name="T11" fmla="*/ 18 h 25"/>
                  <a:gd name="T12" fmla="*/ 1 w 35"/>
                  <a:gd name="T13" fmla="*/ 25 h 25"/>
                  <a:gd name="T14" fmla="*/ 0 60000 65536"/>
                  <a:gd name="T15" fmla="*/ 0 60000 65536"/>
                  <a:gd name="T16" fmla="*/ 0 60000 65536"/>
                  <a:gd name="T17" fmla="*/ 0 60000 65536"/>
                  <a:gd name="T18" fmla="*/ 0 60000 65536"/>
                  <a:gd name="T19" fmla="*/ 0 60000 65536"/>
                  <a:gd name="T20" fmla="*/ 0 60000 65536"/>
                  <a:gd name="T21" fmla="*/ 0 w 35"/>
                  <a:gd name="T22" fmla="*/ 0 h 25"/>
                  <a:gd name="T23" fmla="*/ 35 w 3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5">
                    <a:moveTo>
                      <a:pt x="1" y="25"/>
                    </a:moveTo>
                    <a:lnTo>
                      <a:pt x="35" y="25"/>
                    </a:lnTo>
                    <a:lnTo>
                      <a:pt x="35" y="1"/>
                    </a:lnTo>
                    <a:lnTo>
                      <a:pt x="25" y="0"/>
                    </a:lnTo>
                    <a:lnTo>
                      <a:pt x="25" y="18"/>
                    </a:lnTo>
                    <a:lnTo>
                      <a:pt x="0" y="18"/>
                    </a:lnTo>
                    <a:lnTo>
                      <a:pt x="1"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3" name="Freeform 236"/>
              <p:cNvSpPr>
                <a:spLocks/>
              </p:cNvSpPr>
              <p:nvPr/>
            </p:nvSpPr>
            <p:spPr bwMode="auto">
              <a:xfrm>
                <a:off x="4595" y="1835"/>
                <a:ext cx="25" cy="18"/>
              </a:xfrm>
              <a:custGeom>
                <a:avLst/>
                <a:gdLst>
                  <a:gd name="T0" fmla="*/ 0 w 25"/>
                  <a:gd name="T1" fmla="*/ 18 h 18"/>
                  <a:gd name="T2" fmla="*/ 25 w 25"/>
                  <a:gd name="T3" fmla="*/ 18 h 18"/>
                  <a:gd name="T4" fmla="*/ 25 w 25"/>
                  <a:gd name="T5" fmla="*/ 0 h 18"/>
                  <a:gd name="T6" fmla="*/ 13 w 25"/>
                  <a:gd name="T7" fmla="*/ 1 h 18"/>
                  <a:gd name="T8" fmla="*/ 13 w 25"/>
                  <a:gd name="T9" fmla="*/ 10 h 18"/>
                  <a:gd name="T10" fmla="*/ 1 w 25"/>
                  <a:gd name="T11" fmla="*/ 10 h 18"/>
                  <a:gd name="T12" fmla="*/ 0 w 25"/>
                  <a:gd name="T13" fmla="*/ 18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0" y="18"/>
                    </a:moveTo>
                    <a:lnTo>
                      <a:pt x="25" y="18"/>
                    </a:lnTo>
                    <a:lnTo>
                      <a:pt x="25" y="0"/>
                    </a:lnTo>
                    <a:lnTo>
                      <a:pt x="13" y="1"/>
                    </a:lnTo>
                    <a:lnTo>
                      <a:pt x="13" y="10"/>
                    </a:lnTo>
                    <a:lnTo>
                      <a:pt x="1"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4" name="Freeform 237"/>
              <p:cNvSpPr>
                <a:spLocks/>
              </p:cNvSpPr>
              <p:nvPr/>
            </p:nvSpPr>
            <p:spPr bwMode="auto">
              <a:xfrm>
                <a:off x="4595" y="1835"/>
                <a:ext cx="13" cy="10"/>
              </a:xfrm>
              <a:custGeom>
                <a:avLst/>
                <a:gdLst>
                  <a:gd name="T0" fmla="*/ 1 w 13"/>
                  <a:gd name="T1" fmla="*/ 10 h 10"/>
                  <a:gd name="T2" fmla="*/ 13 w 13"/>
                  <a:gd name="T3" fmla="*/ 10 h 10"/>
                  <a:gd name="T4" fmla="*/ 13 w 13"/>
                  <a:gd name="T5" fmla="*/ 1 h 10"/>
                  <a:gd name="T6" fmla="*/ 1 w 13"/>
                  <a:gd name="T7" fmla="*/ 0 h 10"/>
                  <a:gd name="T8" fmla="*/ 1 w 13"/>
                  <a:gd name="T9" fmla="*/ 1 h 10"/>
                  <a:gd name="T10" fmla="*/ 0 w 13"/>
                  <a:gd name="T11" fmla="*/ 1 h 10"/>
                  <a:gd name="T12" fmla="*/ 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10"/>
                    </a:moveTo>
                    <a:lnTo>
                      <a:pt x="13" y="10"/>
                    </a:lnTo>
                    <a:lnTo>
                      <a:pt x="13" y="1"/>
                    </a:lnTo>
                    <a:lnTo>
                      <a:pt x="1" y="0"/>
                    </a:lnTo>
                    <a:lnTo>
                      <a:pt x="1" y="1"/>
                    </a:lnTo>
                    <a:lnTo>
                      <a:pt x="0" y="1"/>
                    </a:lnTo>
                    <a:lnTo>
                      <a:pt x="1"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5" name="Freeform 238"/>
              <p:cNvSpPr>
                <a:spLocks/>
              </p:cNvSpPr>
              <p:nvPr/>
            </p:nvSpPr>
            <p:spPr bwMode="auto">
              <a:xfrm>
                <a:off x="4595" y="1835"/>
                <a:ext cx="1" cy="1"/>
              </a:xfrm>
              <a:custGeom>
                <a:avLst/>
                <a:gdLst>
                  <a:gd name="T0" fmla="*/ 0 w 1"/>
                  <a:gd name="T1" fmla="*/ 1 h 1"/>
                  <a:gd name="T2" fmla="*/ 1 w 1"/>
                  <a:gd name="T3" fmla="*/ 1 h 1"/>
                  <a:gd name="T4" fmla="*/ 1 w 1"/>
                  <a:gd name="T5" fmla="*/ 0 h 1"/>
                  <a:gd name="T6" fmla="*/ 1 w 1"/>
                  <a:gd name="T7" fmla="*/ 1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1"/>
                    </a:lnTo>
                    <a:lnTo>
                      <a:pt x="1" y="0"/>
                    </a:lnTo>
                    <a:lnTo>
                      <a:pt x="1"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6" name="Freeform 239"/>
              <p:cNvSpPr>
                <a:spLocks/>
              </p:cNvSpPr>
              <p:nvPr/>
            </p:nvSpPr>
            <p:spPr bwMode="auto">
              <a:xfrm>
                <a:off x="4582" y="1824"/>
                <a:ext cx="230" cy="172"/>
              </a:xfrm>
              <a:custGeom>
                <a:avLst/>
                <a:gdLst>
                  <a:gd name="T0" fmla="*/ 230 w 230"/>
                  <a:gd name="T1" fmla="*/ 0 h 172"/>
                  <a:gd name="T2" fmla="*/ 0 w 230"/>
                  <a:gd name="T3" fmla="*/ 0 h 172"/>
                  <a:gd name="T4" fmla="*/ 0 w 230"/>
                  <a:gd name="T5" fmla="*/ 172 h 172"/>
                  <a:gd name="T6" fmla="*/ 4 w 230"/>
                  <a:gd name="T7" fmla="*/ 172 h 172"/>
                  <a:gd name="T8" fmla="*/ 4 w 230"/>
                  <a:gd name="T9" fmla="*/ 2 h 172"/>
                  <a:gd name="T10" fmla="*/ 230 w 230"/>
                  <a:gd name="T11" fmla="*/ 2 h 172"/>
                  <a:gd name="T12" fmla="*/ 230 w 230"/>
                  <a:gd name="T13" fmla="*/ 0 h 172"/>
                  <a:gd name="T14" fmla="*/ 0 60000 65536"/>
                  <a:gd name="T15" fmla="*/ 0 60000 65536"/>
                  <a:gd name="T16" fmla="*/ 0 60000 65536"/>
                  <a:gd name="T17" fmla="*/ 0 60000 65536"/>
                  <a:gd name="T18" fmla="*/ 0 60000 65536"/>
                  <a:gd name="T19" fmla="*/ 0 60000 65536"/>
                  <a:gd name="T20" fmla="*/ 0 60000 65536"/>
                  <a:gd name="T21" fmla="*/ 0 w 230"/>
                  <a:gd name="T22" fmla="*/ 0 h 172"/>
                  <a:gd name="T23" fmla="*/ 230 w 23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2">
                    <a:moveTo>
                      <a:pt x="230" y="0"/>
                    </a:moveTo>
                    <a:lnTo>
                      <a:pt x="0" y="0"/>
                    </a:lnTo>
                    <a:lnTo>
                      <a:pt x="0" y="172"/>
                    </a:lnTo>
                    <a:lnTo>
                      <a:pt x="4" y="172"/>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7" name="Freeform 240"/>
              <p:cNvSpPr>
                <a:spLocks/>
              </p:cNvSpPr>
              <p:nvPr/>
            </p:nvSpPr>
            <p:spPr bwMode="auto">
              <a:xfrm>
                <a:off x="4586" y="1826"/>
                <a:ext cx="226" cy="170"/>
              </a:xfrm>
              <a:custGeom>
                <a:avLst/>
                <a:gdLst>
                  <a:gd name="T0" fmla="*/ 226 w 226"/>
                  <a:gd name="T1" fmla="*/ 0 h 170"/>
                  <a:gd name="T2" fmla="*/ 0 w 226"/>
                  <a:gd name="T3" fmla="*/ 0 h 170"/>
                  <a:gd name="T4" fmla="*/ 0 w 226"/>
                  <a:gd name="T5" fmla="*/ 170 h 170"/>
                  <a:gd name="T6" fmla="*/ 5 w 226"/>
                  <a:gd name="T7" fmla="*/ 170 h 170"/>
                  <a:gd name="T8" fmla="*/ 5 w 226"/>
                  <a:gd name="T9" fmla="*/ 4 h 170"/>
                  <a:gd name="T10" fmla="*/ 226 w 226"/>
                  <a:gd name="T11" fmla="*/ 4 h 170"/>
                  <a:gd name="T12" fmla="*/ 226 w 226"/>
                  <a:gd name="T13" fmla="*/ 0 h 170"/>
                  <a:gd name="T14" fmla="*/ 0 60000 65536"/>
                  <a:gd name="T15" fmla="*/ 0 60000 65536"/>
                  <a:gd name="T16" fmla="*/ 0 60000 65536"/>
                  <a:gd name="T17" fmla="*/ 0 60000 65536"/>
                  <a:gd name="T18" fmla="*/ 0 60000 65536"/>
                  <a:gd name="T19" fmla="*/ 0 60000 65536"/>
                  <a:gd name="T20" fmla="*/ 0 60000 65536"/>
                  <a:gd name="T21" fmla="*/ 0 w 226"/>
                  <a:gd name="T22" fmla="*/ 0 h 170"/>
                  <a:gd name="T23" fmla="*/ 226 w 22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70">
                    <a:moveTo>
                      <a:pt x="226" y="0"/>
                    </a:moveTo>
                    <a:lnTo>
                      <a:pt x="0" y="0"/>
                    </a:lnTo>
                    <a:lnTo>
                      <a:pt x="0" y="170"/>
                    </a:lnTo>
                    <a:lnTo>
                      <a:pt x="5" y="170"/>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8" name="Freeform 241"/>
              <p:cNvSpPr>
                <a:spLocks/>
              </p:cNvSpPr>
              <p:nvPr/>
            </p:nvSpPr>
            <p:spPr bwMode="auto">
              <a:xfrm>
                <a:off x="4591" y="1830"/>
                <a:ext cx="221" cy="166"/>
              </a:xfrm>
              <a:custGeom>
                <a:avLst/>
                <a:gdLst>
                  <a:gd name="T0" fmla="*/ 221 w 221"/>
                  <a:gd name="T1" fmla="*/ 0 h 166"/>
                  <a:gd name="T2" fmla="*/ 0 w 221"/>
                  <a:gd name="T3" fmla="*/ 0 h 166"/>
                  <a:gd name="T4" fmla="*/ 0 w 221"/>
                  <a:gd name="T5" fmla="*/ 166 h 166"/>
                  <a:gd name="T6" fmla="*/ 5 w 221"/>
                  <a:gd name="T7" fmla="*/ 166 h 166"/>
                  <a:gd name="T8" fmla="*/ 5 w 221"/>
                  <a:gd name="T9" fmla="*/ 4 h 166"/>
                  <a:gd name="T10" fmla="*/ 221 w 221"/>
                  <a:gd name="T11" fmla="*/ 4 h 166"/>
                  <a:gd name="T12" fmla="*/ 221 w 221"/>
                  <a:gd name="T13" fmla="*/ 0 h 166"/>
                  <a:gd name="T14" fmla="*/ 0 60000 65536"/>
                  <a:gd name="T15" fmla="*/ 0 60000 65536"/>
                  <a:gd name="T16" fmla="*/ 0 60000 65536"/>
                  <a:gd name="T17" fmla="*/ 0 60000 65536"/>
                  <a:gd name="T18" fmla="*/ 0 60000 65536"/>
                  <a:gd name="T19" fmla="*/ 0 60000 65536"/>
                  <a:gd name="T20" fmla="*/ 0 60000 65536"/>
                  <a:gd name="T21" fmla="*/ 0 w 221"/>
                  <a:gd name="T22" fmla="*/ 0 h 166"/>
                  <a:gd name="T23" fmla="*/ 221 w 221"/>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6">
                    <a:moveTo>
                      <a:pt x="221" y="0"/>
                    </a:moveTo>
                    <a:lnTo>
                      <a:pt x="0" y="0"/>
                    </a:lnTo>
                    <a:lnTo>
                      <a:pt x="0" y="166"/>
                    </a:lnTo>
                    <a:lnTo>
                      <a:pt x="5" y="166"/>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9" name="Freeform 242"/>
              <p:cNvSpPr>
                <a:spLocks/>
              </p:cNvSpPr>
              <p:nvPr/>
            </p:nvSpPr>
            <p:spPr bwMode="auto">
              <a:xfrm>
                <a:off x="4596" y="1834"/>
                <a:ext cx="216" cy="162"/>
              </a:xfrm>
              <a:custGeom>
                <a:avLst/>
                <a:gdLst>
                  <a:gd name="T0" fmla="*/ 216 w 216"/>
                  <a:gd name="T1" fmla="*/ 0 h 162"/>
                  <a:gd name="T2" fmla="*/ 0 w 216"/>
                  <a:gd name="T3" fmla="*/ 0 h 162"/>
                  <a:gd name="T4" fmla="*/ 0 w 216"/>
                  <a:gd name="T5" fmla="*/ 162 h 162"/>
                  <a:gd name="T6" fmla="*/ 5 w 216"/>
                  <a:gd name="T7" fmla="*/ 162 h 162"/>
                  <a:gd name="T8" fmla="*/ 5 w 216"/>
                  <a:gd name="T9" fmla="*/ 4 h 162"/>
                  <a:gd name="T10" fmla="*/ 216 w 216"/>
                  <a:gd name="T11" fmla="*/ 4 h 162"/>
                  <a:gd name="T12" fmla="*/ 216 w 216"/>
                  <a:gd name="T13" fmla="*/ 0 h 162"/>
                  <a:gd name="T14" fmla="*/ 0 60000 65536"/>
                  <a:gd name="T15" fmla="*/ 0 60000 65536"/>
                  <a:gd name="T16" fmla="*/ 0 60000 65536"/>
                  <a:gd name="T17" fmla="*/ 0 60000 65536"/>
                  <a:gd name="T18" fmla="*/ 0 60000 65536"/>
                  <a:gd name="T19" fmla="*/ 0 60000 65536"/>
                  <a:gd name="T20" fmla="*/ 0 60000 65536"/>
                  <a:gd name="T21" fmla="*/ 0 w 216"/>
                  <a:gd name="T22" fmla="*/ 0 h 162"/>
                  <a:gd name="T23" fmla="*/ 216 w 216"/>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2">
                    <a:moveTo>
                      <a:pt x="216" y="0"/>
                    </a:moveTo>
                    <a:lnTo>
                      <a:pt x="0" y="0"/>
                    </a:lnTo>
                    <a:lnTo>
                      <a:pt x="0" y="162"/>
                    </a:lnTo>
                    <a:lnTo>
                      <a:pt x="5" y="162"/>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0" name="Freeform 243"/>
              <p:cNvSpPr>
                <a:spLocks/>
              </p:cNvSpPr>
              <p:nvPr/>
            </p:nvSpPr>
            <p:spPr bwMode="auto">
              <a:xfrm>
                <a:off x="4601" y="1838"/>
                <a:ext cx="211" cy="158"/>
              </a:xfrm>
              <a:custGeom>
                <a:avLst/>
                <a:gdLst>
                  <a:gd name="T0" fmla="*/ 211 w 211"/>
                  <a:gd name="T1" fmla="*/ 0 h 158"/>
                  <a:gd name="T2" fmla="*/ 0 w 211"/>
                  <a:gd name="T3" fmla="*/ 0 h 158"/>
                  <a:gd name="T4" fmla="*/ 0 w 211"/>
                  <a:gd name="T5" fmla="*/ 158 h 158"/>
                  <a:gd name="T6" fmla="*/ 5 w 211"/>
                  <a:gd name="T7" fmla="*/ 158 h 158"/>
                  <a:gd name="T8" fmla="*/ 5 w 211"/>
                  <a:gd name="T9" fmla="*/ 3 h 158"/>
                  <a:gd name="T10" fmla="*/ 211 w 211"/>
                  <a:gd name="T11" fmla="*/ 3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1" name="Freeform 244"/>
              <p:cNvSpPr>
                <a:spLocks/>
              </p:cNvSpPr>
              <p:nvPr/>
            </p:nvSpPr>
            <p:spPr bwMode="auto">
              <a:xfrm>
                <a:off x="4606" y="1841"/>
                <a:ext cx="206" cy="155"/>
              </a:xfrm>
              <a:custGeom>
                <a:avLst/>
                <a:gdLst>
                  <a:gd name="T0" fmla="*/ 206 w 206"/>
                  <a:gd name="T1" fmla="*/ 0 h 155"/>
                  <a:gd name="T2" fmla="*/ 0 w 206"/>
                  <a:gd name="T3" fmla="*/ 0 h 155"/>
                  <a:gd name="T4" fmla="*/ 0 w 206"/>
                  <a:gd name="T5" fmla="*/ 155 h 155"/>
                  <a:gd name="T6" fmla="*/ 5 w 206"/>
                  <a:gd name="T7" fmla="*/ 155 h 155"/>
                  <a:gd name="T8" fmla="*/ 5 w 206"/>
                  <a:gd name="T9" fmla="*/ 4 h 155"/>
                  <a:gd name="T10" fmla="*/ 206 w 206"/>
                  <a:gd name="T11" fmla="*/ 4 h 155"/>
                  <a:gd name="T12" fmla="*/ 206 w 206"/>
                  <a:gd name="T13" fmla="*/ 0 h 155"/>
                  <a:gd name="T14" fmla="*/ 0 60000 65536"/>
                  <a:gd name="T15" fmla="*/ 0 60000 65536"/>
                  <a:gd name="T16" fmla="*/ 0 60000 65536"/>
                  <a:gd name="T17" fmla="*/ 0 60000 65536"/>
                  <a:gd name="T18" fmla="*/ 0 60000 65536"/>
                  <a:gd name="T19" fmla="*/ 0 60000 65536"/>
                  <a:gd name="T20" fmla="*/ 0 60000 65536"/>
                  <a:gd name="T21" fmla="*/ 0 w 206"/>
                  <a:gd name="T22" fmla="*/ 0 h 155"/>
                  <a:gd name="T23" fmla="*/ 206 w 2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5">
                    <a:moveTo>
                      <a:pt x="206" y="0"/>
                    </a:moveTo>
                    <a:lnTo>
                      <a:pt x="0" y="0"/>
                    </a:lnTo>
                    <a:lnTo>
                      <a:pt x="0" y="155"/>
                    </a:lnTo>
                    <a:lnTo>
                      <a:pt x="5" y="155"/>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2" name="Freeform 245"/>
              <p:cNvSpPr>
                <a:spLocks/>
              </p:cNvSpPr>
              <p:nvPr/>
            </p:nvSpPr>
            <p:spPr bwMode="auto">
              <a:xfrm>
                <a:off x="4611" y="1845"/>
                <a:ext cx="201" cy="151"/>
              </a:xfrm>
              <a:custGeom>
                <a:avLst/>
                <a:gdLst>
                  <a:gd name="T0" fmla="*/ 201 w 201"/>
                  <a:gd name="T1" fmla="*/ 0 h 151"/>
                  <a:gd name="T2" fmla="*/ 0 w 201"/>
                  <a:gd name="T3" fmla="*/ 0 h 151"/>
                  <a:gd name="T4" fmla="*/ 0 w 201"/>
                  <a:gd name="T5" fmla="*/ 151 h 151"/>
                  <a:gd name="T6" fmla="*/ 5 w 201"/>
                  <a:gd name="T7" fmla="*/ 151 h 151"/>
                  <a:gd name="T8" fmla="*/ 5 w 201"/>
                  <a:gd name="T9" fmla="*/ 4 h 151"/>
                  <a:gd name="T10" fmla="*/ 201 w 201"/>
                  <a:gd name="T11" fmla="*/ 4 h 151"/>
                  <a:gd name="T12" fmla="*/ 201 w 201"/>
                  <a:gd name="T13" fmla="*/ 0 h 151"/>
                  <a:gd name="T14" fmla="*/ 0 60000 65536"/>
                  <a:gd name="T15" fmla="*/ 0 60000 65536"/>
                  <a:gd name="T16" fmla="*/ 0 60000 65536"/>
                  <a:gd name="T17" fmla="*/ 0 60000 65536"/>
                  <a:gd name="T18" fmla="*/ 0 60000 65536"/>
                  <a:gd name="T19" fmla="*/ 0 60000 65536"/>
                  <a:gd name="T20" fmla="*/ 0 60000 65536"/>
                  <a:gd name="T21" fmla="*/ 0 w 201"/>
                  <a:gd name="T22" fmla="*/ 0 h 151"/>
                  <a:gd name="T23" fmla="*/ 201 w 201"/>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1">
                    <a:moveTo>
                      <a:pt x="201" y="0"/>
                    </a:moveTo>
                    <a:lnTo>
                      <a:pt x="0" y="0"/>
                    </a:lnTo>
                    <a:lnTo>
                      <a:pt x="0" y="151"/>
                    </a:lnTo>
                    <a:lnTo>
                      <a:pt x="5" y="151"/>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3" name="Freeform 246"/>
              <p:cNvSpPr>
                <a:spLocks/>
              </p:cNvSpPr>
              <p:nvPr/>
            </p:nvSpPr>
            <p:spPr bwMode="auto">
              <a:xfrm>
                <a:off x="4616" y="1849"/>
                <a:ext cx="196" cy="147"/>
              </a:xfrm>
              <a:custGeom>
                <a:avLst/>
                <a:gdLst>
                  <a:gd name="T0" fmla="*/ 196 w 196"/>
                  <a:gd name="T1" fmla="*/ 0 h 147"/>
                  <a:gd name="T2" fmla="*/ 0 w 196"/>
                  <a:gd name="T3" fmla="*/ 0 h 147"/>
                  <a:gd name="T4" fmla="*/ 0 w 196"/>
                  <a:gd name="T5" fmla="*/ 147 h 147"/>
                  <a:gd name="T6" fmla="*/ 5 w 196"/>
                  <a:gd name="T7" fmla="*/ 147 h 147"/>
                  <a:gd name="T8" fmla="*/ 5 w 196"/>
                  <a:gd name="T9" fmla="*/ 4 h 147"/>
                  <a:gd name="T10" fmla="*/ 196 w 196"/>
                  <a:gd name="T11" fmla="*/ 4 h 147"/>
                  <a:gd name="T12" fmla="*/ 196 w 196"/>
                  <a:gd name="T13" fmla="*/ 0 h 147"/>
                  <a:gd name="T14" fmla="*/ 0 60000 65536"/>
                  <a:gd name="T15" fmla="*/ 0 60000 65536"/>
                  <a:gd name="T16" fmla="*/ 0 60000 65536"/>
                  <a:gd name="T17" fmla="*/ 0 60000 65536"/>
                  <a:gd name="T18" fmla="*/ 0 60000 65536"/>
                  <a:gd name="T19" fmla="*/ 0 60000 65536"/>
                  <a:gd name="T20" fmla="*/ 0 60000 65536"/>
                  <a:gd name="T21" fmla="*/ 0 w 196"/>
                  <a:gd name="T22" fmla="*/ 0 h 147"/>
                  <a:gd name="T23" fmla="*/ 196 w 196"/>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7">
                    <a:moveTo>
                      <a:pt x="196" y="0"/>
                    </a:moveTo>
                    <a:lnTo>
                      <a:pt x="0" y="0"/>
                    </a:lnTo>
                    <a:lnTo>
                      <a:pt x="0" y="147"/>
                    </a:lnTo>
                    <a:lnTo>
                      <a:pt x="5" y="147"/>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4" name="Freeform 247"/>
              <p:cNvSpPr>
                <a:spLocks/>
              </p:cNvSpPr>
              <p:nvPr/>
            </p:nvSpPr>
            <p:spPr bwMode="auto">
              <a:xfrm>
                <a:off x="4621" y="1853"/>
                <a:ext cx="191" cy="143"/>
              </a:xfrm>
              <a:custGeom>
                <a:avLst/>
                <a:gdLst>
                  <a:gd name="T0" fmla="*/ 191 w 191"/>
                  <a:gd name="T1" fmla="*/ 0 h 143"/>
                  <a:gd name="T2" fmla="*/ 0 w 191"/>
                  <a:gd name="T3" fmla="*/ 0 h 143"/>
                  <a:gd name="T4" fmla="*/ 0 w 191"/>
                  <a:gd name="T5" fmla="*/ 143 h 143"/>
                  <a:gd name="T6" fmla="*/ 5 w 191"/>
                  <a:gd name="T7" fmla="*/ 143 h 143"/>
                  <a:gd name="T8" fmla="*/ 5 w 191"/>
                  <a:gd name="T9" fmla="*/ 4 h 143"/>
                  <a:gd name="T10" fmla="*/ 191 w 191"/>
                  <a:gd name="T11" fmla="*/ 4 h 143"/>
                  <a:gd name="T12" fmla="*/ 191 w 191"/>
                  <a:gd name="T13" fmla="*/ 0 h 143"/>
                  <a:gd name="T14" fmla="*/ 0 60000 65536"/>
                  <a:gd name="T15" fmla="*/ 0 60000 65536"/>
                  <a:gd name="T16" fmla="*/ 0 60000 65536"/>
                  <a:gd name="T17" fmla="*/ 0 60000 65536"/>
                  <a:gd name="T18" fmla="*/ 0 60000 65536"/>
                  <a:gd name="T19" fmla="*/ 0 60000 65536"/>
                  <a:gd name="T20" fmla="*/ 0 60000 65536"/>
                  <a:gd name="T21" fmla="*/ 0 w 191"/>
                  <a:gd name="T22" fmla="*/ 0 h 143"/>
                  <a:gd name="T23" fmla="*/ 191 w 19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3">
                    <a:moveTo>
                      <a:pt x="191" y="0"/>
                    </a:moveTo>
                    <a:lnTo>
                      <a:pt x="0" y="0"/>
                    </a:lnTo>
                    <a:lnTo>
                      <a:pt x="0" y="143"/>
                    </a:lnTo>
                    <a:lnTo>
                      <a:pt x="5" y="143"/>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5" name="Freeform 248"/>
              <p:cNvSpPr>
                <a:spLocks/>
              </p:cNvSpPr>
              <p:nvPr/>
            </p:nvSpPr>
            <p:spPr bwMode="auto">
              <a:xfrm>
                <a:off x="4626" y="1857"/>
                <a:ext cx="186" cy="139"/>
              </a:xfrm>
              <a:custGeom>
                <a:avLst/>
                <a:gdLst>
                  <a:gd name="T0" fmla="*/ 186 w 186"/>
                  <a:gd name="T1" fmla="*/ 0 h 139"/>
                  <a:gd name="T2" fmla="*/ 0 w 186"/>
                  <a:gd name="T3" fmla="*/ 0 h 139"/>
                  <a:gd name="T4" fmla="*/ 0 w 186"/>
                  <a:gd name="T5" fmla="*/ 139 h 139"/>
                  <a:gd name="T6" fmla="*/ 5 w 186"/>
                  <a:gd name="T7" fmla="*/ 139 h 139"/>
                  <a:gd name="T8" fmla="*/ 5 w 186"/>
                  <a:gd name="T9" fmla="*/ 3 h 139"/>
                  <a:gd name="T10" fmla="*/ 186 w 186"/>
                  <a:gd name="T11" fmla="*/ 3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6" name="Freeform 249"/>
              <p:cNvSpPr>
                <a:spLocks/>
              </p:cNvSpPr>
              <p:nvPr/>
            </p:nvSpPr>
            <p:spPr bwMode="auto">
              <a:xfrm>
                <a:off x="4631" y="1860"/>
                <a:ext cx="181" cy="136"/>
              </a:xfrm>
              <a:custGeom>
                <a:avLst/>
                <a:gdLst>
                  <a:gd name="T0" fmla="*/ 181 w 181"/>
                  <a:gd name="T1" fmla="*/ 0 h 136"/>
                  <a:gd name="T2" fmla="*/ 0 w 181"/>
                  <a:gd name="T3" fmla="*/ 0 h 136"/>
                  <a:gd name="T4" fmla="*/ 0 w 181"/>
                  <a:gd name="T5" fmla="*/ 136 h 136"/>
                  <a:gd name="T6" fmla="*/ 7 w 181"/>
                  <a:gd name="T7" fmla="*/ 136 h 136"/>
                  <a:gd name="T8" fmla="*/ 7 w 181"/>
                  <a:gd name="T9" fmla="*/ 4 h 136"/>
                  <a:gd name="T10" fmla="*/ 181 w 181"/>
                  <a:gd name="T11" fmla="*/ 4 h 136"/>
                  <a:gd name="T12" fmla="*/ 181 w 181"/>
                  <a:gd name="T13" fmla="*/ 0 h 136"/>
                  <a:gd name="T14" fmla="*/ 0 60000 65536"/>
                  <a:gd name="T15" fmla="*/ 0 60000 65536"/>
                  <a:gd name="T16" fmla="*/ 0 60000 65536"/>
                  <a:gd name="T17" fmla="*/ 0 60000 65536"/>
                  <a:gd name="T18" fmla="*/ 0 60000 65536"/>
                  <a:gd name="T19" fmla="*/ 0 60000 65536"/>
                  <a:gd name="T20" fmla="*/ 0 60000 65536"/>
                  <a:gd name="T21" fmla="*/ 0 w 181"/>
                  <a:gd name="T22" fmla="*/ 0 h 136"/>
                  <a:gd name="T23" fmla="*/ 181 w 18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6">
                    <a:moveTo>
                      <a:pt x="181" y="0"/>
                    </a:moveTo>
                    <a:lnTo>
                      <a:pt x="0" y="0"/>
                    </a:lnTo>
                    <a:lnTo>
                      <a:pt x="0" y="136"/>
                    </a:lnTo>
                    <a:lnTo>
                      <a:pt x="7" y="136"/>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7" name="Freeform 250"/>
              <p:cNvSpPr>
                <a:spLocks/>
              </p:cNvSpPr>
              <p:nvPr/>
            </p:nvSpPr>
            <p:spPr bwMode="auto">
              <a:xfrm>
                <a:off x="4638" y="1864"/>
                <a:ext cx="174" cy="132"/>
              </a:xfrm>
              <a:custGeom>
                <a:avLst/>
                <a:gdLst>
                  <a:gd name="T0" fmla="*/ 174 w 174"/>
                  <a:gd name="T1" fmla="*/ 0 h 132"/>
                  <a:gd name="T2" fmla="*/ 0 w 174"/>
                  <a:gd name="T3" fmla="*/ 0 h 132"/>
                  <a:gd name="T4" fmla="*/ 0 w 174"/>
                  <a:gd name="T5" fmla="*/ 132 h 132"/>
                  <a:gd name="T6" fmla="*/ 5 w 174"/>
                  <a:gd name="T7" fmla="*/ 132 h 132"/>
                  <a:gd name="T8" fmla="*/ 5 w 174"/>
                  <a:gd name="T9" fmla="*/ 5 h 132"/>
                  <a:gd name="T10" fmla="*/ 174 w 174"/>
                  <a:gd name="T11" fmla="*/ 5 h 132"/>
                  <a:gd name="T12" fmla="*/ 174 w 174"/>
                  <a:gd name="T13" fmla="*/ 0 h 132"/>
                  <a:gd name="T14" fmla="*/ 0 60000 65536"/>
                  <a:gd name="T15" fmla="*/ 0 60000 65536"/>
                  <a:gd name="T16" fmla="*/ 0 60000 65536"/>
                  <a:gd name="T17" fmla="*/ 0 60000 65536"/>
                  <a:gd name="T18" fmla="*/ 0 60000 65536"/>
                  <a:gd name="T19" fmla="*/ 0 60000 65536"/>
                  <a:gd name="T20" fmla="*/ 0 60000 65536"/>
                  <a:gd name="T21" fmla="*/ 0 w 174"/>
                  <a:gd name="T22" fmla="*/ 0 h 132"/>
                  <a:gd name="T23" fmla="*/ 174 w 174"/>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2">
                    <a:moveTo>
                      <a:pt x="174" y="0"/>
                    </a:moveTo>
                    <a:lnTo>
                      <a:pt x="0" y="0"/>
                    </a:lnTo>
                    <a:lnTo>
                      <a:pt x="0" y="132"/>
                    </a:lnTo>
                    <a:lnTo>
                      <a:pt x="5" y="132"/>
                    </a:lnTo>
                    <a:lnTo>
                      <a:pt x="5" y="5"/>
                    </a:lnTo>
                    <a:lnTo>
                      <a:pt x="174" y="5"/>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8" name="Freeform 251"/>
              <p:cNvSpPr>
                <a:spLocks/>
              </p:cNvSpPr>
              <p:nvPr/>
            </p:nvSpPr>
            <p:spPr bwMode="auto">
              <a:xfrm>
                <a:off x="4643" y="1869"/>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4 h 127"/>
                  <a:gd name="T10" fmla="*/ 169 w 169"/>
                  <a:gd name="T11" fmla="*/ 4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4"/>
                    </a:lnTo>
                    <a:lnTo>
                      <a:pt x="169" y="4"/>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9" name="Freeform 252"/>
              <p:cNvSpPr>
                <a:spLocks/>
              </p:cNvSpPr>
              <p:nvPr/>
            </p:nvSpPr>
            <p:spPr bwMode="auto">
              <a:xfrm>
                <a:off x="4649" y="1873"/>
                <a:ext cx="163" cy="123"/>
              </a:xfrm>
              <a:custGeom>
                <a:avLst/>
                <a:gdLst>
                  <a:gd name="T0" fmla="*/ 163 w 163"/>
                  <a:gd name="T1" fmla="*/ 0 h 123"/>
                  <a:gd name="T2" fmla="*/ 0 w 163"/>
                  <a:gd name="T3" fmla="*/ 0 h 123"/>
                  <a:gd name="T4" fmla="*/ 0 w 163"/>
                  <a:gd name="T5" fmla="*/ 123 h 123"/>
                  <a:gd name="T6" fmla="*/ 5 w 163"/>
                  <a:gd name="T7" fmla="*/ 123 h 123"/>
                  <a:gd name="T8" fmla="*/ 5 w 163"/>
                  <a:gd name="T9" fmla="*/ 5 h 123"/>
                  <a:gd name="T10" fmla="*/ 163 w 163"/>
                  <a:gd name="T11" fmla="*/ 5 h 123"/>
                  <a:gd name="T12" fmla="*/ 163 w 163"/>
                  <a:gd name="T13" fmla="*/ 0 h 123"/>
                  <a:gd name="T14" fmla="*/ 0 60000 65536"/>
                  <a:gd name="T15" fmla="*/ 0 60000 65536"/>
                  <a:gd name="T16" fmla="*/ 0 60000 65536"/>
                  <a:gd name="T17" fmla="*/ 0 60000 65536"/>
                  <a:gd name="T18" fmla="*/ 0 60000 65536"/>
                  <a:gd name="T19" fmla="*/ 0 60000 65536"/>
                  <a:gd name="T20" fmla="*/ 0 60000 65536"/>
                  <a:gd name="T21" fmla="*/ 0 w 163"/>
                  <a:gd name="T22" fmla="*/ 0 h 123"/>
                  <a:gd name="T23" fmla="*/ 163 w 163"/>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3">
                    <a:moveTo>
                      <a:pt x="163" y="0"/>
                    </a:moveTo>
                    <a:lnTo>
                      <a:pt x="0" y="0"/>
                    </a:lnTo>
                    <a:lnTo>
                      <a:pt x="0" y="123"/>
                    </a:lnTo>
                    <a:lnTo>
                      <a:pt x="5" y="123"/>
                    </a:lnTo>
                    <a:lnTo>
                      <a:pt x="5" y="5"/>
                    </a:lnTo>
                    <a:lnTo>
                      <a:pt x="163" y="5"/>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0" name="Freeform 253"/>
              <p:cNvSpPr>
                <a:spLocks/>
              </p:cNvSpPr>
              <p:nvPr/>
            </p:nvSpPr>
            <p:spPr bwMode="auto">
              <a:xfrm>
                <a:off x="4654" y="1878"/>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4 h 118"/>
                  <a:gd name="T10" fmla="*/ 158 w 158"/>
                  <a:gd name="T11" fmla="*/ 4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4"/>
                    </a:lnTo>
                    <a:lnTo>
                      <a:pt x="158" y="4"/>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1" name="Freeform 254"/>
              <p:cNvSpPr>
                <a:spLocks/>
              </p:cNvSpPr>
              <p:nvPr/>
            </p:nvSpPr>
            <p:spPr bwMode="auto">
              <a:xfrm>
                <a:off x="4660" y="1882"/>
                <a:ext cx="152" cy="114"/>
              </a:xfrm>
              <a:custGeom>
                <a:avLst/>
                <a:gdLst>
                  <a:gd name="T0" fmla="*/ 152 w 152"/>
                  <a:gd name="T1" fmla="*/ 0 h 114"/>
                  <a:gd name="T2" fmla="*/ 0 w 152"/>
                  <a:gd name="T3" fmla="*/ 0 h 114"/>
                  <a:gd name="T4" fmla="*/ 0 w 152"/>
                  <a:gd name="T5" fmla="*/ 114 h 114"/>
                  <a:gd name="T6" fmla="*/ 7 w 152"/>
                  <a:gd name="T7" fmla="*/ 114 h 114"/>
                  <a:gd name="T8" fmla="*/ 7 w 152"/>
                  <a:gd name="T9" fmla="*/ 5 h 114"/>
                  <a:gd name="T10" fmla="*/ 152 w 152"/>
                  <a:gd name="T11" fmla="*/ 5 h 114"/>
                  <a:gd name="T12" fmla="*/ 152 w 152"/>
                  <a:gd name="T13" fmla="*/ 0 h 114"/>
                  <a:gd name="T14" fmla="*/ 0 60000 65536"/>
                  <a:gd name="T15" fmla="*/ 0 60000 65536"/>
                  <a:gd name="T16" fmla="*/ 0 60000 65536"/>
                  <a:gd name="T17" fmla="*/ 0 60000 65536"/>
                  <a:gd name="T18" fmla="*/ 0 60000 65536"/>
                  <a:gd name="T19" fmla="*/ 0 60000 65536"/>
                  <a:gd name="T20" fmla="*/ 0 60000 65536"/>
                  <a:gd name="T21" fmla="*/ 0 w 152"/>
                  <a:gd name="T22" fmla="*/ 0 h 114"/>
                  <a:gd name="T23" fmla="*/ 152 w 15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4">
                    <a:moveTo>
                      <a:pt x="152" y="0"/>
                    </a:moveTo>
                    <a:lnTo>
                      <a:pt x="0" y="0"/>
                    </a:lnTo>
                    <a:lnTo>
                      <a:pt x="0" y="114"/>
                    </a:lnTo>
                    <a:lnTo>
                      <a:pt x="7" y="114"/>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2" name="Freeform 255"/>
              <p:cNvSpPr>
                <a:spLocks/>
              </p:cNvSpPr>
              <p:nvPr/>
            </p:nvSpPr>
            <p:spPr bwMode="auto">
              <a:xfrm>
                <a:off x="4667" y="1887"/>
                <a:ext cx="145" cy="109"/>
              </a:xfrm>
              <a:custGeom>
                <a:avLst/>
                <a:gdLst>
                  <a:gd name="T0" fmla="*/ 145 w 145"/>
                  <a:gd name="T1" fmla="*/ 0 h 109"/>
                  <a:gd name="T2" fmla="*/ 0 w 145"/>
                  <a:gd name="T3" fmla="*/ 0 h 109"/>
                  <a:gd name="T4" fmla="*/ 0 w 145"/>
                  <a:gd name="T5" fmla="*/ 109 h 109"/>
                  <a:gd name="T6" fmla="*/ 7 w 145"/>
                  <a:gd name="T7" fmla="*/ 109 h 109"/>
                  <a:gd name="T8" fmla="*/ 7 w 145"/>
                  <a:gd name="T9" fmla="*/ 5 h 109"/>
                  <a:gd name="T10" fmla="*/ 145 w 145"/>
                  <a:gd name="T11" fmla="*/ 5 h 109"/>
                  <a:gd name="T12" fmla="*/ 145 w 145"/>
                  <a:gd name="T13" fmla="*/ 0 h 109"/>
                  <a:gd name="T14" fmla="*/ 0 60000 65536"/>
                  <a:gd name="T15" fmla="*/ 0 60000 65536"/>
                  <a:gd name="T16" fmla="*/ 0 60000 65536"/>
                  <a:gd name="T17" fmla="*/ 0 60000 65536"/>
                  <a:gd name="T18" fmla="*/ 0 60000 65536"/>
                  <a:gd name="T19" fmla="*/ 0 60000 65536"/>
                  <a:gd name="T20" fmla="*/ 0 60000 65536"/>
                  <a:gd name="T21" fmla="*/ 0 w 145"/>
                  <a:gd name="T22" fmla="*/ 0 h 109"/>
                  <a:gd name="T23" fmla="*/ 145 w 145"/>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9">
                    <a:moveTo>
                      <a:pt x="145" y="0"/>
                    </a:moveTo>
                    <a:lnTo>
                      <a:pt x="0" y="0"/>
                    </a:lnTo>
                    <a:lnTo>
                      <a:pt x="0" y="109"/>
                    </a:lnTo>
                    <a:lnTo>
                      <a:pt x="7" y="109"/>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3" name="Freeform 256"/>
              <p:cNvSpPr>
                <a:spLocks/>
              </p:cNvSpPr>
              <p:nvPr/>
            </p:nvSpPr>
            <p:spPr bwMode="auto">
              <a:xfrm>
                <a:off x="4674" y="1892"/>
                <a:ext cx="138" cy="104"/>
              </a:xfrm>
              <a:custGeom>
                <a:avLst/>
                <a:gdLst>
                  <a:gd name="T0" fmla="*/ 138 w 138"/>
                  <a:gd name="T1" fmla="*/ 0 h 104"/>
                  <a:gd name="T2" fmla="*/ 0 w 138"/>
                  <a:gd name="T3" fmla="*/ 0 h 104"/>
                  <a:gd name="T4" fmla="*/ 0 w 138"/>
                  <a:gd name="T5" fmla="*/ 104 h 104"/>
                  <a:gd name="T6" fmla="*/ 7 w 138"/>
                  <a:gd name="T7" fmla="*/ 104 h 104"/>
                  <a:gd name="T8" fmla="*/ 7 w 138"/>
                  <a:gd name="T9" fmla="*/ 5 h 104"/>
                  <a:gd name="T10" fmla="*/ 138 w 138"/>
                  <a:gd name="T11" fmla="*/ 5 h 104"/>
                  <a:gd name="T12" fmla="*/ 138 w 138"/>
                  <a:gd name="T13" fmla="*/ 0 h 104"/>
                  <a:gd name="T14" fmla="*/ 0 60000 65536"/>
                  <a:gd name="T15" fmla="*/ 0 60000 65536"/>
                  <a:gd name="T16" fmla="*/ 0 60000 65536"/>
                  <a:gd name="T17" fmla="*/ 0 60000 65536"/>
                  <a:gd name="T18" fmla="*/ 0 60000 65536"/>
                  <a:gd name="T19" fmla="*/ 0 60000 65536"/>
                  <a:gd name="T20" fmla="*/ 0 60000 65536"/>
                  <a:gd name="T21" fmla="*/ 0 w 138"/>
                  <a:gd name="T22" fmla="*/ 0 h 104"/>
                  <a:gd name="T23" fmla="*/ 138 w 13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4">
                    <a:moveTo>
                      <a:pt x="138" y="0"/>
                    </a:moveTo>
                    <a:lnTo>
                      <a:pt x="0" y="0"/>
                    </a:lnTo>
                    <a:lnTo>
                      <a:pt x="0" y="104"/>
                    </a:lnTo>
                    <a:lnTo>
                      <a:pt x="7" y="104"/>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4" name="Freeform 257"/>
              <p:cNvSpPr>
                <a:spLocks/>
              </p:cNvSpPr>
              <p:nvPr/>
            </p:nvSpPr>
            <p:spPr bwMode="auto">
              <a:xfrm>
                <a:off x="4681" y="1897"/>
                <a:ext cx="131" cy="99"/>
              </a:xfrm>
              <a:custGeom>
                <a:avLst/>
                <a:gdLst>
                  <a:gd name="T0" fmla="*/ 131 w 131"/>
                  <a:gd name="T1" fmla="*/ 0 h 99"/>
                  <a:gd name="T2" fmla="*/ 0 w 131"/>
                  <a:gd name="T3" fmla="*/ 0 h 99"/>
                  <a:gd name="T4" fmla="*/ 0 w 131"/>
                  <a:gd name="T5" fmla="*/ 99 h 99"/>
                  <a:gd name="T6" fmla="*/ 7 w 131"/>
                  <a:gd name="T7" fmla="*/ 99 h 99"/>
                  <a:gd name="T8" fmla="*/ 7 w 131"/>
                  <a:gd name="T9" fmla="*/ 7 h 99"/>
                  <a:gd name="T10" fmla="*/ 131 w 131"/>
                  <a:gd name="T11" fmla="*/ 7 h 99"/>
                  <a:gd name="T12" fmla="*/ 131 w 131"/>
                  <a:gd name="T13" fmla="*/ 0 h 99"/>
                  <a:gd name="T14" fmla="*/ 0 60000 65536"/>
                  <a:gd name="T15" fmla="*/ 0 60000 65536"/>
                  <a:gd name="T16" fmla="*/ 0 60000 65536"/>
                  <a:gd name="T17" fmla="*/ 0 60000 65536"/>
                  <a:gd name="T18" fmla="*/ 0 60000 65536"/>
                  <a:gd name="T19" fmla="*/ 0 60000 65536"/>
                  <a:gd name="T20" fmla="*/ 0 60000 65536"/>
                  <a:gd name="T21" fmla="*/ 0 w 131"/>
                  <a:gd name="T22" fmla="*/ 0 h 99"/>
                  <a:gd name="T23" fmla="*/ 131 w 131"/>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9">
                    <a:moveTo>
                      <a:pt x="131" y="0"/>
                    </a:moveTo>
                    <a:lnTo>
                      <a:pt x="0" y="0"/>
                    </a:lnTo>
                    <a:lnTo>
                      <a:pt x="0" y="99"/>
                    </a:lnTo>
                    <a:lnTo>
                      <a:pt x="7" y="99"/>
                    </a:lnTo>
                    <a:lnTo>
                      <a:pt x="7" y="7"/>
                    </a:lnTo>
                    <a:lnTo>
                      <a:pt x="131" y="7"/>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5" name="Freeform 258"/>
              <p:cNvSpPr>
                <a:spLocks/>
              </p:cNvSpPr>
              <p:nvPr/>
            </p:nvSpPr>
            <p:spPr bwMode="auto">
              <a:xfrm>
                <a:off x="4688" y="1904"/>
                <a:ext cx="124" cy="92"/>
              </a:xfrm>
              <a:custGeom>
                <a:avLst/>
                <a:gdLst>
                  <a:gd name="T0" fmla="*/ 124 w 124"/>
                  <a:gd name="T1" fmla="*/ 0 h 92"/>
                  <a:gd name="T2" fmla="*/ 0 w 124"/>
                  <a:gd name="T3" fmla="*/ 0 h 92"/>
                  <a:gd name="T4" fmla="*/ 0 w 124"/>
                  <a:gd name="T5" fmla="*/ 92 h 92"/>
                  <a:gd name="T6" fmla="*/ 8 w 124"/>
                  <a:gd name="T7" fmla="*/ 92 h 92"/>
                  <a:gd name="T8" fmla="*/ 8 w 124"/>
                  <a:gd name="T9" fmla="*/ 5 h 92"/>
                  <a:gd name="T10" fmla="*/ 124 w 124"/>
                  <a:gd name="T11" fmla="*/ 5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5"/>
                    </a:lnTo>
                    <a:lnTo>
                      <a:pt x="124" y="5"/>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6" name="Freeform 259"/>
              <p:cNvSpPr>
                <a:spLocks/>
              </p:cNvSpPr>
              <p:nvPr/>
            </p:nvSpPr>
            <p:spPr bwMode="auto">
              <a:xfrm>
                <a:off x="4696" y="1909"/>
                <a:ext cx="116" cy="87"/>
              </a:xfrm>
              <a:custGeom>
                <a:avLst/>
                <a:gdLst>
                  <a:gd name="T0" fmla="*/ 116 w 116"/>
                  <a:gd name="T1" fmla="*/ 0 h 87"/>
                  <a:gd name="T2" fmla="*/ 0 w 116"/>
                  <a:gd name="T3" fmla="*/ 0 h 87"/>
                  <a:gd name="T4" fmla="*/ 0 w 116"/>
                  <a:gd name="T5" fmla="*/ 87 h 87"/>
                  <a:gd name="T6" fmla="*/ 9 w 116"/>
                  <a:gd name="T7" fmla="*/ 86 h 87"/>
                  <a:gd name="T8" fmla="*/ 9 w 116"/>
                  <a:gd name="T9" fmla="*/ 6 h 87"/>
                  <a:gd name="T10" fmla="*/ 115 w 116"/>
                  <a:gd name="T11" fmla="*/ 6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6"/>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7" name="Freeform 260"/>
              <p:cNvSpPr>
                <a:spLocks/>
              </p:cNvSpPr>
              <p:nvPr/>
            </p:nvSpPr>
            <p:spPr bwMode="auto">
              <a:xfrm>
                <a:off x="4705" y="1915"/>
                <a:ext cx="106" cy="80"/>
              </a:xfrm>
              <a:custGeom>
                <a:avLst/>
                <a:gdLst>
                  <a:gd name="T0" fmla="*/ 106 w 106"/>
                  <a:gd name="T1" fmla="*/ 0 h 80"/>
                  <a:gd name="T2" fmla="*/ 0 w 106"/>
                  <a:gd name="T3" fmla="*/ 0 h 80"/>
                  <a:gd name="T4" fmla="*/ 0 w 106"/>
                  <a:gd name="T5" fmla="*/ 80 h 80"/>
                  <a:gd name="T6" fmla="*/ 7 w 106"/>
                  <a:gd name="T7" fmla="*/ 80 h 80"/>
                  <a:gd name="T8" fmla="*/ 7 w 106"/>
                  <a:gd name="T9" fmla="*/ 6 h 80"/>
                  <a:gd name="T10" fmla="*/ 106 w 106"/>
                  <a:gd name="T11" fmla="*/ 6 h 80"/>
                  <a:gd name="T12" fmla="*/ 106 w 106"/>
                  <a:gd name="T13" fmla="*/ 0 h 80"/>
                  <a:gd name="T14" fmla="*/ 0 60000 65536"/>
                  <a:gd name="T15" fmla="*/ 0 60000 65536"/>
                  <a:gd name="T16" fmla="*/ 0 60000 65536"/>
                  <a:gd name="T17" fmla="*/ 0 60000 65536"/>
                  <a:gd name="T18" fmla="*/ 0 60000 65536"/>
                  <a:gd name="T19" fmla="*/ 0 60000 65536"/>
                  <a:gd name="T20" fmla="*/ 0 60000 65536"/>
                  <a:gd name="T21" fmla="*/ 0 w 106"/>
                  <a:gd name="T22" fmla="*/ 0 h 80"/>
                  <a:gd name="T23" fmla="*/ 106 w 10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80">
                    <a:moveTo>
                      <a:pt x="106" y="0"/>
                    </a:moveTo>
                    <a:lnTo>
                      <a:pt x="0" y="0"/>
                    </a:lnTo>
                    <a:lnTo>
                      <a:pt x="0" y="80"/>
                    </a:lnTo>
                    <a:lnTo>
                      <a:pt x="7" y="80"/>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8" name="Freeform 261"/>
              <p:cNvSpPr>
                <a:spLocks/>
              </p:cNvSpPr>
              <p:nvPr/>
            </p:nvSpPr>
            <p:spPr bwMode="auto">
              <a:xfrm>
                <a:off x="4712" y="1921"/>
                <a:ext cx="100" cy="75"/>
              </a:xfrm>
              <a:custGeom>
                <a:avLst/>
                <a:gdLst>
                  <a:gd name="T0" fmla="*/ 99 w 100"/>
                  <a:gd name="T1" fmla="*/ 0 h 75"/>
                  <a:gd name="T2" fmla="*/ 0 w 100"/>
                  <a:gd name="T3" fmla="*/ 0 h 75"/>
                  <a:gd name="T4" fmla="*/ 0 w 100"/>
                  <a:gd name="T5" fmla="*/ 74 h 75"/>
                  <a:gd name="T6" fmla="*/ 9 w 100"/>
                  <a:gd name="T7" fmla="*/ 75 h 75"/>
                  <a:gd name="T8" fmla="*/ 9 w 100"/>
                  <a:gd name="T9" fmla="*/ 7 h 75"/>
                  <a:gd name="T10" fmla="*/ 100 w 100"/>
                  <a:gd name="T11" fmla="*/ 7 h 75"/>
                  <a:gd name="T12" fmla="*/ 99 w 100"/>
                  <a:gd name="T13" fmla="*/ 0 h 75"/>
                  <a:gd name="T14" fmla="*/ 0 60000 65536"/>
                  <a:gd name="T15" fmla="*/ 0 60000 65536"/>
                  <a:gd name="T16" fmla="*/ 0 60000 65536"/>
                  <a:gd name="T17" fmla="*/ 0 60000 65536"/>
                  <a:gd name="T18" fmla="*/ 0 60000 65536"/>
                  <a:gd name="T19" fmla="*/ 0 60000 65536"/>
                  <a:gd name="T20" fmla="*/ 0 60000 65536"/>
                  <a:gd name="T21" fmla="*/ 0 w 100"/>
                  <a:gd name="T22" fmla="*/ 0 h 75"/>
                  <a:gd name="T23" fmla="*/ 100 w 10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5">
                    <a:moveTo>
                      <a:pt x="99" y="0"/>
                    </a:moveTo>
                    <a:lnTo>
                      <a:pt x="0" y="0"/>
                    </a:lnTo>
                    <a:lnTo>
                      <a:pt x="0" y="74"/>
                    </a:lnTo>
                    <a:lnTo>
                      <a:pt x="9" y="75"/>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9" name="Freeform 262"/>
              <p:cNvSpPr>
                <a:spLocks/>
              </p:cNvSpPr>
              <p:nvPr/>
            </p:nvSpPr>
            <p:spPr bwMode="auto">
              <a:xfrm>
                <a:off x="4721" y="1928"/>
                <a:ext cx="91" cy="68"/>
              </a:xfrm>
              <a:custGeom>
                <a:avLst/>
                <a:gdLst>
                  <a:gd name="T0" fmla="*/ 91 w 91"/>
                  <a:gd name="T1" fmla="*/ 0 h 68"/>
                  <a:gd name="T2" fmla="*/ 0 w 91"/>
                  <a:gd name="T3" fmla="*/ 0 h 68"/>
                  <a:gd name="T4" fmla="*/ 0 w 91"/>
                  <a:gd name="T5" fmla="*/ 68 h 68"/>
                  <a:gd name="T6" fmla="*/ 10 w 91"/>
                  <a:gd name="T7" fmla="*/ 67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7"/>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0" name="Freeform 263"/>
              <p:cNvSpPr>
                <a:spLocks/>
              </p:cNvSpPr>
              <p:nvPr/>
            </p:nvSpPr>
            <p:spPr bwMode="auto">
              <a:xfrm>
                <a:off x="4731" y="1935"/>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1" name="Freeform 264"/>
              <p:cNvSpPr>
                <a:spLocks/>
              </p:cNvSpPr>
              <p:nvPr/>
            </p:nvSpPr>
            <p:spPr bwMode="auto">
              <a:xfrm>
                <a:off x="4741" y="1943"/>
                <a:ext cx="71" cy="53"/>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2" name="Freeform 265"/>
              <p:cNvSpPr>
                <a:spLocks/>
              </p:cNvSpPr>
              <p:nvPr/>
            </p:nvSpPr>
            <p:spPr bwMode="auto">
              <a:xfrm>
                <a:off x="4752" y="1950"/>
                <a:ext cx="59" cy="45"/>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3" name="Freeform 266"/>
              <p:cNvSpPr>
                <a:spLocks/>
              </p:cNvSpPr>
              <p:nvPr/>
            </p:nvSpPr>
            <p:spPr bwMode="auto">
              <a:xfrm>
                <a:off x="4762" y="1958"/>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4" name="Freeform 267"/>
              <p:cNvSpPr>
                <a:spLocks/>
              </p:cNvSpPr>
              <p:nvPr/>
            </p:nvSpPr>
            <p:spPr bwMode="auto">
              <a:xfrm>
                <a:off x="4773" y="1967"/>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5" name="Freeform 268"/>
              <p:cNvSpPr>
                <a:spLocks/>
              </p:cNvSpPr>
              <p:nvPr/>
            </p:nvSpPr>
            <p:spPr bwMode="auto">
              <a:xfrm>
                <a:off x="4786" y="1976"/>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6" name="Freeform 269"/>
              <p:cNvSpPr>
                <a:spLocks/>
              </p:cNvSpPr>
              <p:nvPr/>
            </p:nvSpPr>
            <p:spPr bwMode="auto">
              <a:xfrm>
                <a:off x="4798" y="1986"/>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7" name="Line 270"/>
              <p:cNvSpPr>
                <a:spLocks noChangeShapeType="1"/>
              </p:cNvSpPr>
              <p:nvPr/>
            </p:nvSpPr>
            <p:spPr bwMode="auto">
              <a:xfrm>
                <a:off x="4633"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8" name="Line 271"/>
              <p:cNvSpPr>
                <a:spLocks noChangeShapeType="1"/>
              </p:cNvSpPr>
              <p:nvPr/>
            </p:nvSpPr>
            <p:spPr bwMode="auto">
              <a:xfrm>
                <a:off x="4597"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9" name="Line 272"/>
              <p:cNvSpPr>
                <a:spLocks noChangeShapeType="1"/>
              </p:cNvSpPr>
              <p:nvPr/>
            </p:nvSpPr>
            <p:spPr bwMode="auto">
              <a:xfrm>
                <a:off x="4555" y="2018"/>
                <a:ext cx="28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00" name="Rectangle 273"/>
              <p:cNvSpPr>
                <a:spLocks noChangeArrowheads="1"/>
              </p:cNvSpPr>
              <p:nvPr/>
            </p:nvSpPr>
            <p:spPr bwMode="auto">
              <a:xfrm>
                <a:off x="4772" y="2082"/>
                <a:ext cx="35"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1" name="Rectangle 274"/>
              <p:cNvSpPr>
                <a:spLocks noChangeArrowheads="1"/>
              </p:cNvSpPr>
              <p:nvPr/>
            </p:nvSpPr>
            <p:spPr bwMode="auto">
              <a:xfrm>
                <a:off x="4772" y="2081"/>
                <a:ext cx="35"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2" name="Rectangle 275"/>
              <p:cNvSpPr>
                <a:spLocks noChangeArrowheads="1"/>
              </p:cNvSpPr>
              <p:nvPr/>
            </p:nvSpPr>
            <p:spPr bwMode="auto">
              <a:xfrm>
                <a:off x="4772" y="2080"/>
                <a:ext cx="35"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3" name="Rectangle 276"/>
              <p:cNvSpPr>
                <a:spLocks noChangeArrowheads="1"/>
              </p:cNvSpPr>
              <p:nvPr/>
            </p:nvSpPr>
            <p:spPr bwMode="auto">
              <a:xfrm>
                <a:off x="4772" y="2079"/>
                <a:ext cx="35"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4" name="Rectangle 277"/>
              <p:cNvSpPr>
                <a:spLocks noChangeArrowheads="1"/>
              </p:cNvSpPr>
              <p:nvPr/>
            </p:nvSpPr>
            <p:spPr bwMode="auto">
              <a:xfrm>
                <a:off x="4772" y="2077"/>
                <a:ext cx="35"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5" name="Rectangle 278"/>
              <p:cNvSpPr>
                <a:spLocks noChangeArrowheads="1"/>
              </p:cNvSpPr>
              <p:nvPr/>
            </p:nvSpPr>
            <p:spPr bwMode="auto">
              <a:xfrm>
                <a:off x="4772" y="2076"/>
                <a:ext cx="35"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6" name="Rectangle 279"/>
              <p:cNvSpPr>
                <a:spLocks noChangeArrowheads="1"/>
              </p:cNvSpPr>
              <p:nvPr/>
            </p:nvSpPr>
            <p:spPr bwMode="auto">
              <a:xfrm>
                <a:off x="4772" y="2075"/>
                <a:ext cx="35"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7" name="Freeform 280"/>
              <p:cNvSpPr>
                <a:spLocks/>
              </p:cNvSpPr>
              <p:nvPr/>
            </p:nvSpPr>
            <p:spPr bwMode="auto">
              <a:xfrm>
                <a:off x="4771" y="2073"/>
                <a:ext cx="36" cy="2"/>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8" name="Rectangle 281"/>
              <p:cNvSpPr>
                <a:spLocks noChangeArrowheads="1"/>
              </p:cNvSpPr>
              <p:nvPr/>
            </p:nvSpPr>
            <p:spPr bwMode="auto">
              <a:xfrm>
                <a:off x="4771" y="2072"/>
                <a:ext cx="35"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9" name="Freeform 282"/>
              <p:cNvSpPr>
                <a:spLocks/>
              </p:cNvSpPr>
              <p:nvPr/>
            </p:nvSpPr>
            <p:spPr bwMode="auto">
              <a:xfrm>
                <a:off x="4771" y="2071"/>
                <a:ext cx="36" cy="1"/>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0" name="Rectangle 283"/>
              <p:cNvSpPr>
                <a:spLocks noChangeArrowheads="1"/>
              </p:cNvSpPr>
              <p:nvPr/>
            </p:nvSpPr>
            <p:spPr bwMode="auto">
              <a:xfrm>
                <a:off x="4772" y="2071"/>
                <a:ext cx="35"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1" name="Rectangle 284"/>
              <p:cNvSpPr>
                <a:spLocks noChangeArrowheads="1"/>
              </p:cNvSpPr>
              <p:nvPr/>
            </p:nvSpPr>
            <p:spPr bwMode="auto">
              <a:xfrm>
                <a:off x="4739" y="2076"/>
                <a:ext cx="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2" name="Freeform 285"/>
              <p:cNvSpPr>
                <a:spLocks noEditPoints="1"/>
              </p:cNvSpPr>
              <p:nvPr/>
            </p:nvSpPr>
            <p:spPr bwMode="auto">
              <a:xfrm>
                <a:off x="4519" y="2062"/>
                <a:ext cx="45" cy="24"/>
              </a:xfrm>
              <a:custGeom>
                <a:avLst/>
                <a:gdLst>
                  <a:gd name="T0" fmla="*/ 0 w 45"/>
                  <a:gd name="T1" fmla="*/ 24 h 24"/>
                  <a:gd name="T2" fmla="*/ 0 w 45"/>
                  <a:gd name="T3" fmla="*/ 0 h 24"/>
                  <a:gd name="T4" fmla="*/ 1 w 45"/>
                  <a:gd name="T5" fmla="*/ 0 h 24"/>
                  <a:gd name="T6" fmla="*/ 1 w 45"/>
                  <a:gd name="T7" fmla="*/ 24 h 24"/>
                  <a:gd name="T8" fmla="*/ 0 w 45"/>
                  <a:gd name="T9" fmla="*/ 24 h 24"/>
                  <a:gd name="T10" fmla="*/ 45 w 45"/>
                  <a:gd name="T11" fmla="*/ 0 h 24"/>
                  <a:gd name="T12" fmla="*/ 45 w 45"/>
                  <a:gd name="T13" fmla="*/ 24 h 24"/>
                  <a:gd name="T14" fmla="*/ 43 w 45"/>
                  <a:gd name="T15" fmla="*/ 24 h 24"/>
                  <a:gd name="T16" fmla="*/ 43 w 45"/>
                  <a:gd name="T17" fmla="*/ 0 h 24"/>
                  <a:gd name="T18" fmla="*/ 45 w 4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24"/>
                  <a:gd name="T32" fmla="*/ 45 w 4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24">
                    <a:moveTo>
                      <a:pt x="0" y="24"/>
                    </a:moveTo>
                    <a:lnTo>
                      <a:pt x="0" y="0"/>
                    </a:lnTo>
                    <a:lnTo>
                      <a:pt x="1" y="0"/>
                    </a:lnTo>
                    <a:lnTo>
                      <a:pt x="1" y="24"/>
                    </a:lnTo>
                    <a:lnTo>
                      <a:pt x="0" y="24"/>
                    </a:lnTo>
                    <a:close/>
                    <a:moveTo>
                      <a:pt x="45" y="0"/>
                    </a:moveTo>
                    <a:lnTo>
                      <a:pt x="45" y="24"/>
                    </a:lnTo>
                    <a:lnTo>
                      <a:pt x="43" y="24"/>
                    </a:lnTo>
                    <a:lnTo>
                      <a:pt x="43" y="0"/>
                    </a:lnTo>
                    <a:lnTo>
                      <a:pt x="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3" name="Freeform 286"/>
              <p:cNvSpPr>
                <a:spLocks noEditPoints="1"/>
              </p:cNvSpPr>
              <p:nvPr/>
            </p:nvSpPr>
            <p:spPr bwMode="auto">
              <a:xfrm>
                <a:off x="4520" y="2062"/>
                <a:ext cx="42" cy="24"/>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4" name="Freeform 287"/>
              <p:cNvSpPr>
                <a:spLocks noEditPoints="1"/>
              </p:cNvSpPr>
              <p:nvPr/>
            </p:nvSpPr>
            <p:spPr bwMode="auto">
              <a:xfrm>
                <a:off x="4521" y="2062"/>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5" name="Freeform 288"/>
              <p:cNvSpPr>
                <a:spLocks noEditPoints="1"/>
              </p:cNvSpPr>
              <p:nvPr/>
            </p:nvSpPr>
            <p:spPr bwMode="auto">
              <a:xfrm>
                <a:off x="4522" y="2062"/>
                <a:ext cx="37" cy="24"/>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6" name="Freeform 289"/>
              <p:cNvSpPr>
                <a:spLocks noEditPoints="1"/>
              </p:cNvSpPr>
              <p:nvPr/>
            </p:nvSpPr>
            <p:spPr bwMode="auto">
              <a:xfrm>
                <a:off x="4524" y="2062"/>
                <a:ext cx="34" cy="24"/>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3 w 34"/>
                  <a:gd name="T15" fmla="*/ 24 h 24"/>
                  <a:gd name="T16" fmla="*/ 33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3" y="24"/>
                    </a:lnTo>
                    <a:lnTo>
                      <a:pt x="33"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7" name="Freeform 290"/>
              <p:cNvSpPr>
                <a:spLocks noEditPoints="1"/>
              </p:cNvSpPr>
              <p:nvPr/>
            </p:nvSpPr>
            <p:spPr bwMode="auto">
              <a:xfrm>
                <a:off x="4525" y="2062"/>
                <a:ext cx="32" cy="24"/>
              </a:xfrm>
              <a:custGeom>
                <a:avLst/>
                <a:gdLst>
                  <a:gd name="T0" fmla="*/ 0 w 32"/>
                  <a:gd name="T1" fmla="*/ 24 h 24"/>
                  <a:gd name="T2" fmla="*/ 0 w 32"/>
                  <a:gd name="T3" fmla="*/ 0 h 24"/>
                  <a:gd name="T4" fmla="*/ 1 w 32"/>
                  <a:gd name="T5" fmla="*/ 0 h 24"/>
                  <a:gd name="T6" fmla="*/ 1 w 32"/>
                  <a:gd name="T7" fmla="*/ 24 h 24"/>
                  <a:gd name="T8" fmla="*/ 0 w 32"/>
                  <a:gd name="T9" fmla="*/ 24 h 24"/>
                  <a:gd name="T10" fmla="*/ 32 w 32"/>
                  <a:gd name="T11" fmla="*/ 0 h 24"/>
                  <a:gd name="T12" fmla="*/ 32 w 32"/>
                  <a:gd name="T13" fmla="*/ 24 h 24"/>
                  <a:gd name="T14" fmla="*/ 30 w 32"/>
                  <a:gd name="T15" fmla="*/ 24 h 24"/>
                  <a:gd name="T16" fmla="*/ 30 w 32"/>
                  <a:gd name="T17" fmla="*/ 0 h 24"/>
                  <a:gd name="T18" fmla="*/ 32 w 3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4"/>
                  <a:gd name="T32" fmla="*/ 32 w 3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4">
                    <a:moveTo>
                      <a:pt x="0" y="24"/>
                    </a:moveTo>
                    <a:lnTo>
                      <a:pt x="0" y="0"/>
                    </a:lnTo>
                    <a:lnTo>
                      <a:pt x="1" y="0"/>
                    </a:lnTo>
                    <a:lnTo>
                      <a:pt x="1" y="24"/>
                    </a:lnTo>
                    <a:lnTo>
                      <a:pt x="0" y="24"/>
                    </a:lnTo>
                    <a:close/>
                    <a:moveTo>
                      <a:pt x="32" y="0"/>
                    </a:moveTo>
                    <a:lnTo>
                      <a:pt x="32" y="24"/>
                    </a:lnTo>
                    <a:lnTo>
                      <a:pt x="30" y="24"/>
                    </a:lnTo>
                    <a:lnTo>
                      <a:pt x="30" y="0"/>
                    </a:lnTo>
                    <a:lnTo>
                      <a:pt x="32"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8" name="Freeform 291"/>
              <p:cNvSpPr>
                <a:spLocks noEditPoints="1"/>
              </p:cNvSpPr>
              <p:nvPr/>
            </p:nvSpPr>
            <p:spPr bwMode="auto">
              <a:xfrm>
                <a:off x="4526" y="2062"/>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9" name="Freeform 292"/>
              <p:cNvSpPr>
                <a:spLocks noEditPoints="1"/>
              </p:cNvSpPr>
              <p:nvPr/>
            </p:nvSpPr>
            <p:spPr bwMode="auto">
              <a:xfrm>
                <a:off x="4527" y="2062"/>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0" name="Freeform 293"/>
              <p:cNvSpPr>
                <a:spLocks noEditPoints="1"/>
              </p:cNvSpPr>
              <p:nvPr/>
            </p:nvSpPr>
            <p:spPr bwMode="auto">
              <a:xfrm>
                <a:off x="4529" y="2062"/>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1" name="Freeform 294"/>
              <p:cNvSpPr>
                <a:spLocks noEditPoints="1"/>
              </p:cNvSpPr>
              <p:nvPr/>
            </p:nvSpPr>
            <p:spPr bwMode="auto">
              <a:xfrm>
                <a:off x="4530" y="2062"/>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2" name="Freeform 295"/>
              <p:cNvSpPr>
                <a:spLocks noEditPoints="1"/>
              </p:cNvSpPr>
              <p:nvPr/>
            </p:nvSpPr>
            <p:spPr bwMode="auto">
              <a:xfrm>
                <a:off x="4531" y="2062"/>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3" name="Freeform 296"/>
              <p:cNvSpPr>
                <a:spLocks noEditPoints="1"/>
              </p:cNvSpPr>
              <p:nvPr/>
            </p:nvSpPr>
            <p:spPr bwMode="auto">
              <a:xfrm>
                <a:off x="4532" y="2062"/>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4" name="Freeform 297"/>
              <p:cNvSpPr>
                <a:spLocks noEditPoints="1"/>
              </p:cNvSpPr>
              <p:nvPr/>
            </p:nvSpPr>
            <p:spPr bwMode="auto">
              <a:xfrm>
                <a:off x="4534" y="2061"/>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5" name="Freeform 298"/>
              <p:cNvSpPr>
                <a:spLocks noEditPoints="1"/>
              </p:cNvSpPr>
              <p:nvPr/>
            </p:nvSpPr>
            <p:spPr bwMode="auto">
              <a:xfrm>
                <a:off x="4535" y="2061"/>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6" name="Freeform 299"/>
              <p:cNvSpPr>
                <a:spLocks noEditPoints="1"/>
              </p:cNvSpPr>
              <p:nvPr/>
            </p:nvSpPr>
            <p:spPr bwMode="auto">
              <a:xfrm>
                <a:off x="4536" y="2061"/>
                <a:ext cx="9" cy="25"/>
              </a:xfrm>
              <a:custGeom>
                <a:avLst/>
                <a:gdLst>
                  <a:gd name="T0" fmla="*/ 0 w 9"/>
                  <a:gd name="T1" fmla="*/ 25 h 25"/>
                  <a:gd name="T2" fmla="*/ 0 w 9"/>
                  <a:gd name="T3" fmla="*/ 1 h 25"/>
                  <a:gd name="T4" fmla="*/ 2 w 9"/>
                  <a:gd name="T5" fmla="*/ 0 h 25"/>
                  <a:gd name="T6" fmla="*/ 2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2" y="0"/>
                    </a:lnTo>
                    <a:lnTo>
                      <a:pt x="2"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7" name="Freeform 300"/>
              <p:cNvSpPr>
                <a:spLocks noEditPoints="1"/>
              </p:cNvSpPr>
              <p:nvPr/>
            </p:nvSpPr>
            <p:spPr bwMode="auto">
              <a:xfrm>
                <a:off x="4538" y="2061"/>
                <a:ext cx="6" cy="25"/>
              </a:xfrm>
              <a:custGeom>
                <a:avLst/>
                <a:gdLst>
                  <a:gd name="T0" fmla="*/ 0 w 6"/>
                  <a:gd name="T1" fmla="*/ 24 h 25"/>
                  <a:gd name="T2" fmla="*/ 0 w 6"/>
                  <a:gd name="T3" fmla="*/ 0 h 25"/>
                  <a:gd name="T4" fmla="*/ 1 w 6"/>
                  <a:gd name="T5" fmla="*/ 1 h 25"/>
                  <a:gd name="T6" fmla="*/ 1 w 6"/>
                  <a:gd name="T7" fmla="*/ 25 h 25"/>
                  <a:gd name="T8" fmla="*/ 0 w 6"/>
                  <a:gd name="T9" fmla="*/ 24 h 25"/>
                  <a:gd name="T10" fmla="*/ 6 w 6"/>
                  <a:gd name="T11" fmla="*/ 0 h 25"/>
                  <a:gd name="T12" fmla="*/ 6 w 6"/>
                  <a:gd name="T13" fmla="*/ 24 h 25"/>
                  <a:gd name="T14" fmla="*/ 5 w 6"/>
                  <a:gd name="T15" fmla="*/ 25 h 25"/>
                  <a:gd name="T16" fmla="*/ 5 w 6"/>
                  <a:gd name="T17" fmla="*/ 1 h 25"/>
                  <a:gd name="T18" fmla="*/ 6 w 6"/>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5"/>
                  <a:gd name="T32" fmla="*/ 6 w 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5">
                    <a:moveTo>
                      <a:pt x="0" y="24"/>
                    </a:moveTo>
                    <a:lnTo>
                      <a:pt x="0" y="0"/>
                    </a:lnTo>
                    <a:lnTo>
                      <a:pt x="1" y="1"/>
                    </a:lnTo>
                    <a:lnTo>
                      <a:pt x="1" y="25"/>
                    </a:lnTo>
                    <a:lnTo>
                      <a:pt x="0" y="24"/>
                    </a:lnTo>
                    <a:close/>
                    <a:moveTo>
                      <a:pt x="6" y="0"/>
                    </a:moveTo>
                    <a:lnTo>
                      <a:pt x="6" y="24"/>
                    </a:lnTo>
                    <a:lnTo>
                      <a:pt x="5" y="25"/>
                    </a:lnTo>
                    <a:lnTo>
                      <a:pt x="5" y="1"/>
                    </a:lnTo>
                    <a:lnTo>
                      <a:pt x="6"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8" name="Freeform 301"/>
              <p:cNvSpPr>
                <a:spLocks noEditPoints="1"/>
              </p:cNvSpPr>
              <p:nvPr/>
            </p:nvSpPr>
            <p:spPr bwMode="auto">
              <a:xfrm>
                <a:off x="4539" y="2062"/>
                <a:ext cx="4" cy="24"/>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9" name="Freeform 302"/>
              <p:cNvSpPr>
                <a:spLocks noEditPoints="1"/>
              </p:cNvSpPr>
              <p:nvPr/>
            </p:nvSpPr>
            <p:spPr bwMode="auto">
              <a:xfrm>
                <a:off x="4540" y="2062"/>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0" name="Freeform 303"/>
              <p:cNvSpPr>
                <a:spLocks/>
              </p:cNvSpPr>
              <p:nvPr/>
            </p:nvSpPr>
            <p:spPr bwMode="auto">
              <a:xfrm>
                <a:off x="4507" y="1754"/>
                <a:ext cx="428" cy="427"/>
              </a:xfrm>
              <a:custGeom>
                <a:avLst/>
                <a:gdLst>
                  <a:gd name="T0" fmla="*/ 0 w 428"/>
                  <a:gd name="T1" fmla="*/ 427 h 427"/>
                  <a:gd name="T2" fmla="*/ 0 w 428"/>
                  <a:gd name="T3" fmla="*/ 297 h 427"/>
                  <a:gd name="T4" fmla="*/ 44 w 428"/>
                  <a:gd name="T5" fmla="*/ 252 h 427"/>
                  <a:gd name="T6" fmla="*/ 48 w 428"/>
                  <a:gd name="T7" fmla="*/ 252 h 427"/>
                  <a:gd name="T8" fmla="*/ 48 w 428"/>
                  <a:gd name="T9" fmla="*/ 47 h 427"/>
                  <a:gd name="T10" fmla="*/ 95 w 428"/>
                  <a:gd name="T11" fmla="*/ 0 h 427"/>
                  <a:gd name="T12" fmla="*/ 380 w 428"/>
                  <a:gd name="T13" fmla="*/ 0 h 427"/>
                  <a:gd name="T14" fmla="*/ 380 w 428"/>
                  <a:gd name="T15" fmla="*/ 142 h 427"/>
                  <a:gd name="T16" fmla="*/ 369 w 428"/>
                  <a:gd name="T17" fmla="*/ 177 h 427"/>
                  <a:gd name="T18" fmla="*/ 369 w 428"/>
                  <a:gd name="T19" fmla="*/ 243 h 427"/>
                  <a:gd name="T20" fmla="*/ 362 w 428"/>
                  <a:gd name="T21" fmla="*/ 250 h 427"/>
                  <a:gd name="T22" fmla="*/ 428 w 428"/>
                  <a:gd name="T23" fmla="*/ 250 h 427"/>
                  <a:gd name="T24" fmla="*/ 428 w 428"/>
                  <a:gd name="T25" fmla="*/ 380 h 427"/>
                  <a:gd name="T26" fmla="*/ 380 w 428"/>
                  <a:gd name="T27" fmla="*/ 427 h 427"/>
                  <a:gd name="T28" fmla="*/ 0 w 428"/>
                  <a:gd name="T29" fmla="*/ 427 h 4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7"/>
                  <a:gd name="T47" fmla="*/ 428 w 428"/>
                  <a:gd name="T48" fmla="*/ 427 h 4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7">
                    <a:moveTo>
                      <a:pt x="0" y="427"/>
                    </a:moveTo>
                    <a:lnTo>
                      <a:pt x="0" y="297"/>
                    </a:lnTo>
                    <a:lnTo>
                      <a:pt x="44" y="252"/>
                    </a:lnTo>
                    <a:lnTo>
                      <a:pt x="48" y="252"/>
                    </a:lnTo>
                    <a:lnTo>
                      <a:pt x="48" y="47"/>
                    </a:lnTo>
                    <a:lnTo>
                      <a:pt x="95" y="0"/>
                    </a:lnTo>
                    <a:lnTo>
                      <a:pt x="380" y="0"/>
                    </a:lnTo>
                    <a:lnTo>
                      <a:pt x="380" y="142"/>
                    </a:lnTo>
                    <a:lnTo>
                      <a:pt x="369" y="177"/>
                    </a:lnTo>
                    <a:lnTo>
                      <a:pt x="369" y="243"/>
                    </a:lnTo>
                    <a:lnTo>
                      <a:pt x="362" y="250"/>
                    </a:lnTo>
                    <a:lnTo>
                      <a:pt x="428" y="250"/>
                    </a:lnTo>
                    <a:lnTo>
                      <a:pt x="428" y="380"/>
                    </a:lnTo>
                    <a:lnTo>
                      <a:pt x="380" y="427"/>
                    </a:lnTo>
                    <a:lnTo>
                      <a:pt x="0" y="42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31" name="Rectangle 304"/>
              <p:cNvSpPr>
                <a:spLocks noChangeArrowheads="1"/>
              </p:cNvSpPr>
              <p:nvPr/>
            </p:nvSpPr>
            <p:spPr bwMode="auto">
              <a:xfrm>
                <a:off x="4288" y="2202"/>
                <a:ext cx="90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New York</a:t>
                </a:r>
                <a:endParaRPr lang="en-US">
                  <a:latin typeface="Calibri" pitchFamily="34" charset="0"/>
                  <a:ea typeface="ＭＳ Ｐゴシック" pitchFamily="34" charset="-128"/>
                </a:endParaRPr>
              </a:p>
            </p:txBody>
          </p:sp>
          <p:sp>
            <p:nvSpPr>
              <p:cNvPr id="747832" name="Freeform 305"/>
              <p:cNvSpPr>
                <a:spLocks/>
              </p:cNvSpPr>
              <p:nvPr/>
            </p:nvSpPr>
            <p:spPr bwMode="auto">
              <a:xfrm>
                <a:off x="3166" y="2811"/>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3" name="Freeform 306"/>
              <p:cNvSpPr>
                <a:spLocks/>
              </p:cNvSpPr>
              <p:nvPr/>
            </p:nvSpPr>
            <p:spPr bwMode="auto">
              <a:xfrm>
                <a:off x="2797" y="2814"/>
                <a:ext cx="95" cy="46"/>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4" name="Freeform 307"/>
              <p:cNvSpPr>
                <a:spLocks/>
              </p:cNvSpPr>
              <p:nvPr/>
            </p:nvSpPr>
            <p:spPr bwMode="auto">
              <a:xfrm>
                <a:off x="2845" y="2811"/>
                <a:ext cx="361" cy="49"/>
              </a:xfrm>
              <a:custGeom>
                <a:avLst/>
                <a:gdLst>
                  <a:gd name="T0" fmla="*/ 361 w 361"/>
                  <a:gd name="T1" fmla="*/ 18 h 49"/>
                  <a:gd name="T2" fmla="*/ 326 w 361"/>
                  <a:gd name="T3" fmla="*/ 0 h 49"/>
                  <a:gd name="T4" fmla="*/ 47 w 361"/>
                  <a:gd name="T5" fmla="*/ 0 h 49"/>
                  <a:gd name="T6" fmla="*/ 0 w 361"/>
                  <a:gd name="T7" fmla="*/ 24 h 49"/>
                  <a:gd name="T8" fmla="*/ 47 w 361"/>
                  <a:gd name="T9" fmla="*/ 49 h 49"/>
                  <a:gd name="T10" fmla="*/ 332 w 361"/>
                  <a:gd name="T11" fmla="*/ 49 h 49"/>
                  <a:gd name="T12" fmla="*/ 361 w 361"/>
                  <a:gd name="T13" fmla="*/ 18 h 49"/>
                  <a:gd name="T14" fmla="*/ 0 60000 65536"/>
                  <a:gd name="T15" fmla="*/ 0 60000 65536"/>
                  <a:gd name="T16" fmla="*/ 0 60000 65536"/>
                  <a:gd name="T17" fmla="*/ 0 60000 65536"/>
                  <a:gd name="T18" fmla="*/ 0 60000 65536"/>
                  <a:gd name="T19" fmla="*/ 0 60000 65536"/>
                  <a:gd name="T20" fmla="*/ 0 60000 65536"/>
                  <a:gd name="T21" fmla="*/ 0 w 361"/>
                  <a:gd name="T22" fmla="*/ 0 h 49"/>
                  <a:gd name="T23" fmla="*/ 361 w 3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9">
                    <a:moveTo>
                      <a:pt x="361" y="18"/>
                    </a:moveTo>
                    <a:lnTo>
                      <a:pt x="326" y="0"/>
                    </a:lnTo>
                    <a:lnTo>
                      <a:pt x="47" y="0"/>
                    </a:lnTo>
                    <a:lnTo>
                      <a:pt x="0" y="24"/>
                    </a:lnTo>
                    <a:lnTo>
                      <a:pt x="47" y="49"/>
                    </a:lnTo>
                    <a:lnTo>
                      <a:pt x="332" y="49"/>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5" name="Freeform 308"/>
              <p:cNvSpPr>
                <a:spLocks/>
              </p:cNvSpPr>
              <p:nvPr/>
            </p:nvSpPr>
            <p:spPr bwMode="auto">
              <a:xfrm>
                <a:off x="2903" y="2842"/>
                <a:ext cx="215" cy="14"/>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2 h 14"/>
                  <a:gd name="T12" fmla="*/ 88 w 215"/>
                  <a:gd name="T13" fmla="*/ 12 h 14"/>
                  <a:gd name="T14" fmla="*/ 113 w 215"/>
                  <a:gd name="T15" fmla="*/ 11 h 14"/>
                  <a:gd name="T16" fmla="*/ 137 w 215"/>
                  <a:gd name="T17" fmla="*/ 10 h 14"/>
                  <a:gd name="T18" fmla="*/ 159 w 215"/>
                  <a:gd name="T19" fmla="*/ 9 h 14"/>
                  <a:gd name="T20" fmla="*/ 177 w 215"/>
                  <a:gd name="T21" fmla="*/ 7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6" name="Freeform 309"/>
              <p:cNvSpPr>
                <a:spLocks/>
              </p:cNvSpPr>
              <p:nvPr/>
            </p:nvSpPr>
            <p:spPr bwMode="auto">
              <a:xfrm>
                <a:off x="2903" y="2842"/>
                <a:ext cx="209" cy="14"/>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7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7" name="Freeform 310"/>
              <p:cNvSpPr>
                <a:spLocks/>
              </p:cNvSpPr>
              <p:nvPr/>
            </p:nvSpPr>
            <p:spPr bwMode="auto">
              <a:xfrm>
                <a:off x="2903" y="284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3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3"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8" name="Freeform 311"/>
              <p:cNvSpPr>
                <a:spLocks/>
              </p:cNvSpPr>
              <p:nvPr/>
            </p:nvSpPr>
            <p:spPr bwMode="auto">
              <a:xfrm>
                <a:off x="2903" y="2842"/>
                <a:ext cx="199" cy="12"/>
              </a:xfrm>
              <a:custGeom>
                <a:avLst/>
                <a:gdLst>
                  <a:gd name="T0" fmla="*/ 0 w 199"/>
                  <a:gd name="T1" fmla="*/ 12 h 12"/>
                  <a:gd name="T2" fmla="*/ 32 w 199"/>
                  <a:gd name="T3" fmla="*/ 12 h 12"/>
                  <a:gd name="T4" fmla="*/ 63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3"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9" name="Freeform 312"/>
              <p:cNvSpPr>
                <a:spLocks/>
              </p:cNvSpPr>
              <p:nvPr/>
            </p:nvSpPr>
            <p:spPr bwMode="auto">
              <a:xfrm>
                <a:off x="2903" y="2842"/>
                <a:ext cx="193" cy="12"/>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0" name="Freeform 313"/>
              <p:cNvSpPr>
                <a:spLocks/>
              </p:cNvSpPr>
              <p:nvPr/>
            </p:nvSpPr>
            <p:spPr bwMode="auto">
              <a:xfrm>
                <a:off x="2903" y="2842"/>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1" name="Freeform 314"/>
              <p:cNvSpPr>
                <a:spLocks/>
              </p:cNvSpPr>
              <p:nvPr/>
            </p:nvSpPr>
            <p:spPr bwMode="auto">
              <a:xfrm>
                <a:off x="2903" y="284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2" name="Freeform 315"/>
              <p:cNvSpPr>
                <a:spLocks/>
              </p:cNvSpPr>
              <p:nvPr/>
            </p:nvSpPr>
            <p:spPr bwMode="auto">
              <a:xfrm>
                <a:off x="2903" y="284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3" name="Freeform 316"/>
              <p:cNvSpPr>
                <a:spLocks/>
              </p:cNvSpPr>
              <p:nvPr/>
            </p:nvSpPr>
            <p:spPr bwMode="auto">
              <a:xfrm>
                <a:off x="2903" y="284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9 w 166"/>
                  <a:gd name="T33" fmla="*/ 5 h 11"/>
                  <a:gd name="T34" fmla="*/ 150 w 166"/>
                  <a:gd name="T35" fmla="*/ 2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9" y="5"/>
                    </a:lnTo>
                    <a:lnTo>
                      <a:pt x="150" y="2"/>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4" name="Freeform 317"/>
              <p:cNvSpPr>
                <a:spLocks/>
              </p:cNvSpPr>
              <p:nvPr/>
            </p:nvSpPr>
            <p:spPr bwMode="auto">
              <a:xfrm>
                <a:off x="2903" y="284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9 w 159"/>
                  <a:gd name="T13" fmla="*/ 5 h 10"/>
                  <a:gd name="T14" fmla="*/ 150 w 159"/>
                  <a:gd name="T15" fmla="*/ 2 h 10"/>
                  <a:gd name="T16" fmla="*/ 158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9" y="5"/>
                    </a:lnTo>
                    <a:lnTo>
                      <a:pt x="150" y="2"/>
                    </a:lnTo>
                    <a:lnTo>
                      <a:pt x="158"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5" name="Freeform 318"/>
              <p:cNvSpPr>
                <a:spLocks/>
              </p:cNvSpPr>
              <p:nvPr/>
            </p:nvSpPr>
            <p:spPr bwMode="auto">
              <a:xfrm>
                <a:off x="2903" y="284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6" name="Freeform 319"/>
              <p:cNvSpPr>
                <a:spLocks/>
              </p:cNvSpPr>
              <p:nvPr/>
            </p:nvSpPr>
            <p:spPr bwMode="auto">
              <a:xfrm>
                <a:off x="2903" y="2842"/>
                <a:ext cx="144" cy="9"/>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7" name="Freeform 320"/>
              <p:cNvSpPr>
                <a:spLocks/>
              </p:cNvSpPr>
              <p:nvPr/>
            </p:nvSpPr>
            <p:spPr bwMode="auto">
              <a:xfrm>
                <a:off x="2903" y="284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5 w 133"/>
                  <a:gd name="T17" fmla="*/ 9 h 9"/>
                  <a:gd name="T18" fmla="*/ 0 w 133"/>
                  <a:gd name="T19" fmla="*/ 9 h 9"/>
                  <a:gd name="T20" fmla="*/ 0 w 133"/>
                  <a:gd name="T21" fmla="*/ 7 h 9"/>
                  <a:gd name="T22" fmla="*/ 25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5" y="9"/>
                    </a:lnTo>
                    <a:lnTo>
                      <a:pt x="0" y="9"/>
                    </a:lnTo>
                    <a:lnTo>
                      <a:pt x="0" y="7"/>
                    </a:lnTo>
                    <a:lnTo>
                      <a:pt x="25"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8" name="Freeform 321"/>
              <p:cNvSpPr>
                <a:spLocks/>
              </p:cNvSpPr>
              <p:nvPr/>
            </p:nvSpPr>
            <p:spPr bwMode="auto">
              <a:xfrm>
                <a:off x="2903" y="2842"/>
                <a:ext cx="125" cy="7"/>
              </a:xfrm>
              <a:custGeom>
                <a:avLst/>
                <a:gdLst>
                  <a:gd name="T0" fmla="*/ 0 w 125"/>
                  <a:gd name="T1" fmla="*/ 7 h 7"/>
                  <a:gd name="T2" fmla="*/ 25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2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5"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2"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9" name="Freeform 322"/>
              <p:cNvSpPr>
                <a:spLocks/>
              </p:cNvSpPr>
              <p:nvPr/>
            </p:nvSpPr>
            <p:spPr bwMode="auto">
              <a:xfrm>
                <a:off x="2903" y="2842"/>
                <a:ext cx="114" cy="7"/>
              </a:xfrm>
              <a:custGeom>
                <a:avLst/>
                <a:gdLst>
                  <a:gd name="T0" fmla="*/ 114 w 114"/>
                  <a:gd name="T1" fmla="*/ 0 h 7"/>
                  <a:gd name="T2" fmla="*/ 112 w 114"/>
                  <a:gd name="T3" fmla="*/ 1 h 7"/>
                  <a:gd name="T4" fmla="*/ 106 w 114"/>
                  <a:gd name="T5" fmla="*/ 2 h 7"/>
                  <a:gd name="T6" fmla="*/ 95 w 114"/>
                  <a:gd name="T7" fmla="*/ 4 h 7"/>
                  <a:gd name="T8" fmla="*/ 82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2"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0" name="Freeform 323"/>
              <p:cNvSpPr>
                <a:spLocks/>
              </p:cNvSpPr>
              <p:nvPr/>
            </p:nvSpPr>
            <p:spPr bwMode="auto">
              <a:xfrm>
                <a:off x="2903" y="284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1" name="Freeform 324"/>
              <p:cNvSpPr>
                <a:spLocks/>
              </p:cNvSpPr>
              <p:nvPr/>
            </p:nvSpPr>
            <p:spPr bwMode="auto">
              <a:xfrm>
                <a:off x="2903" y="284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3"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2" name="Freeform 325"/>
              <p:cNvSpPr>
                <a:spLocks/>
              </p:cNvSpPr>
              <p:nvPr/>
            </p:nvSpPr>
            <p:spPr bwMode="auto">
              <a:xfrm>
                <a:off x="2903" y="2842"/>
                <a:ext cx="80" cy="5"/>
              </a:xfrm>
              <a:custGeom>
                <a:avLst/>
                <a:gdLst>
                  <a:gd name="T0" fmla="*/ 0 w 80"/>
                  <a:gd name="T1" fmla="*/ 5 h 5"/>
                  <a:gd name="T2" fmla="*/ 18 w 80"/>
                  <a:gd name="T3" fmla="*/ 5 h 5"/>
                  <a:gd name="T4" fmla="*/ 35 w 80"/>
                  <a:gd name="T5" fmla="*/ 4 h 5"/>
                  <a:gd name="T6" fmla="*/ 50 w 80"/>
                  <a:gd name="T7" fmla="*/ 4 h 5"/>
                  <a:gd name="T8" fmla="*/ 63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3" name="Freeform 326"/>
              <p:cNvSpPr>
                <a:spLocks/>
              </p:cNvSpPr>
              <p:nvPr/>
            </p:nvSpPr>
            <p:spPr bwMode="auto">
              <a:xfrm>
                <a:off x="2903" y="284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4" name="Freeform 327"/>
              <p:cNvSpPr>
                <a:spLocks/>
              </p:cNvSpPr>
              <p:nvPr/>
            </p:nvSpPr>
            <p:spPr bwMode="auto">
              <a:xfrm>
                <a:off x="2903" y="284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5" name="Freeform 328"/>
              <p:cNvSpPr>
                <a:spLocks/>
              </p:cNvSpPr>
              <p:nvPr/>
            </p:nvSpPr>
            <p:spPr bwMode="auto">
              <a:xfrm>
                <a:off x="2903" y="284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6" name="Freeform 329"/>
              <p:cNvSpPr>
                <a:spLocks/>
              </p:cNvSpPr>
              <p:nvPr/>
            </p:nvSpPr>
            <p:spPr bwMode="auto">
              <a:xfrm>
                <a:off x="2903" y="284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7" name="Freeform 330"/>
              <p:cNvSpPr>
                <a:spLocks/>
              </p:cNvSpPr>
              <p:nvPr/>
            </p:nvSpPr>
            <p:spPr bwMode="auto">
              <a:xfrm>
                <a:off x="2903" y="284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8" name="Freeform 331"/>
              <p:cNvSpPr>
                <a:spLocks/>
              </p:cNvSpPr>
              <p:nvPr/>
            </p:nvSpPr>
            <p:spPr bwMode="auto">
              <a:xfrm>
                <a:off x="3177" y="2811"/>
                <a:ext cx="48" cy="179"/>
              </a:xfrm>
              <a:custGeom>
                <a:avLst/>
                <a:gdLst>
                  <a:gd name="T0" fmla="*/ 0 w 48"/>
                  <a:gd name="T1" fmla="*/ 49 h 179"/>
                  <a:gd name="T2" fmla="*/ 48 w 48"/>
                  <a:gd name="T3" fmla="*/ 0 h 179"/>
                  <a:gd name="T4" fmla="*/ 48 w 48"/>
                  <a:gd name="T5" fmla="*/ 131 h 179"/>
                  <a:gd name="T6" fmla="*/ 0 w 48"/>
                  <a:gd name="T7" fmla="*/ 179 h 179"/>
                  <a:gd name="T8" fmla="*/ 0 w 48"/>
                  <a:gd name="T9" fmla="*/ 49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9"/>
                    </a:moveTo>
                    <a:lnTo>
                      <a:pt x="48" y="0"/>
                    </a:lnTo>
                    <a:lnTo>
                      <a:pt x="48" y="131"/>
                    </a:lnTo>
                    <a:lnTo>
                      <a:pt x="0" y="179"/>
                    </a:lnTo>
                    <a:lnTo>
                      <a:pt x="0" y="4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9" name="Rectangle 332"/>
              <p:cNvSpPr>
                <a:spLocks noChangeArrowheads="1"/>
              </p:cNvSpPr>
              <p:nvPr/>
            </p:nvSpPr>
            <p:spPr bwMode="auto">
              <a:xfrm>
                <a:off x="2797" y="2860"/>
                <a:ext cx="380" cy="10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0" name="Freeform 333"/>
              <p:cNvSpPr>
                <a:spLocks/>
              </p:cNvSpPr>
              <p:nvPr/>
            </p:nvSpPr>
            <p:spPr bwMode="auto">
              <a:xfrm>
                <a:off x="2916" y="2860"/>
                <a:ext cx="5" cy="103"/>
              </a:xfrm>
              <a:custGeom>
                <a:avLst/>
                <a:gdLst>
                  <a:gd name="T0" fmla="*/ 5 w 5"/>
                  <a:gd name="T1" fmla="*/ 0 h 103"/>
                  <a:gd name="T2" fmla="*/ 1 w 5"/>
                  <a:gd name="T3" fmla="*/ 25 h 103"/>
                  <a:gd name="T4" fmla="*/ 0 w 5"/>
                  <a:gd name="T5" fmla="*/ 51 h 103"/>
                  <a:gd name="T6" fmla="*/ 1 w 5"/>
                  <a:gd name="T7" fmla="*/ 77 h 103"/>
                  <a:gd name="T8" fmla="*/ 5 w 5"/>
                  <a:gd name="T9" fmla="*/ 103 h 103"/>
                  <a:gd name="T10" fmla="*/ 0 60000 65536"/>
                  <a:gd name="T11" fmla="*/ 0 60000 65536"/>
                  <a:gd name="T12" fmla="*/ 0 60000 65536"/>
                  <a:gd name="T13" fmla="*/ 0 60000 65536"/>
                  <a:gd name="T14" fmla="*/ 0 60000 65536"/>
                  <a:gd name="T15" fmla="*/ 0 w 5"/>
                  <a:gd name="T16" fmla="*/ 0 h 103"/>
                  <a:gd name="T17" fmla="*/ 5 w 5"/>
                  <a:gd name="T18" fmla="*/ 103 h 103"/>
                </a:gdLst>
                <a:ahLst/>
                <a:cxnLst>
                  <a:cxn ang="T10">
                    <a:pos x="T0" y="T1"/>
                  </a:cxn>
                  <a:cxn ang="T11">
                    <a:pos x="T2" y="T3"/>
                  </a:cxn>
                  <a:cxn ang="T12">
                    <a:pos x="T4" y="T5"/>
                  </a:cxn>
                  <a:cxn ang="T13">
                    <a:pos x="T6" y="T7"/>
                  </a:cxn>
                  <a:cxn ang="T14">
                    <a:pos x="T8" y="T9"/>
                  </a:cxn>
                </a:cxnLst>
                <a:rect l="T15" t="T16" r="T17" b="T18"/>
                <a:pathLst>
                  <a:path w="5" h="103">
                    <a:moveTo>
                      <a:pt x="5" y="0"/>
                    </a:moveTo>
                    <a:lnTo>
                      <a:pt x="1" y="25"/>
                    </a:lnTo>
                    <a:lnTo>
                      <a:pt x="0" y="51"/>
                    </a:lnTo>
                    <a:lnTo>
                      <a:pt x="1" y="77"/>
                    </a:lnTo>
                    <a:lnTo>
                      <a:pt x="5" y="10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61" name="Rectangle 334"/>
              <p:cNvSpPr>
                <a:spLocks noChangeArrowheads="1"/>
              </p:cNvSpPr>
              <p:nvPr/>
            </p:nvSpPr>
            <p:spPr bwMode="auto">
              <a:xfrm>
                <a:off x="2797" y="2963"/>
                <a:ext cx="380" cy="27"/>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2" name="Rectangle 335"/>
              <p:cNvSpPr>
                <a:spLocks noChangeArrowheads="1"/>
              </p:cNvSpPr>
              <p:nvPr/>
            </p:nvSpPr>
            <p:spPr bwMode="auto">
              <a:xfrm>
                <a:off x="3090" y="2891"/>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3" name="Freeform 336"/>
              <p:cNvSpPr>
                <a:spLocks noEditPoints="1"/>
              </p:cNvSpPr>
              <p:nvPr/>
            </p:nvSpPr>
            <p:spPr bwMode="auto">
              <a:xfrm>
                <a:off x="2934" y="2882"/>
                <a:ext cx="62" cy="7"/>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4" name="Freeform 337"/>
              <p:cNvSpPr>
                <a:spLocks noEditPoints="1"/>
              </p:cNvSpPr>
              <p:nvPr/>
            </p:nvSpPr>
            <p:spPr bwMode="auto">
              <a:xfrm>
                <a:off x="2808" y="287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5" name="Freeform 338"/>
              <p:cNvSpPr>
                <a:spLocks noEditPoints="1"/>
              </p:cNvSpPr>
              <p:nvPr/>
            </p:nvSpPr>
            <p:spPr bwMode="auto">
              <a:xfrm>
                <a:off x="2800" y="2865"/>
                <a:ext cx="375" cy="117"/>
              </a:xfrm>
              <a:custGeom>
                <a:avLst/>
                <a:gdLst>
                  <a:gd name="T0" fmla="*/ 129 w 375"/>
                  <a:gd name="T1" fmla="*/ 93 h 117"/>
                  <a:gd name="T2" fmla="*/ 372 w 375"/>
                  <a:gd name="T3" fmla="*/ 93 h 117"/>
                  <a:gd name="T4" fmla="*/ 372 w 375"/>
                  <a:gd name="T5" fmla="*/ 0 h 117"/>
                  <a:gd name="T6" fmla="*/ 129 w 375"/>
                  <a:gd name="T7" fmla="*/ 0 h 117"/>
                  <a:gd name="T8" fmla="*/ 125 w 375"/>
                  <a:gd name="T9" fmla="*/ 22 h 117"/>
                  <a:gd name="T10" fmla="*/ 124 w 375"/>
                  <a:gd name="T11" fmla="*/ 46 h 117"/>
                  <a:gd name="T12" fmla="*/ 125 w 375"/>
                  <a:gd name="T13" fmla="*/ 69 h 117"/>
                  <a:gd name="T14" fmla="*/ 129 w 375"/>
                  <a:gd name="T15" fmla="*/ 93 h 117"/>
                  <a:gd name="T16" fmla="*/ 220 w 375"/>
                  <a:gd name="T17" fmla="*/ 82 h 117"/>
                  <a:gd name="T18" fmla="*/ 359 w 375"/>
                  <a:gd name="T19" fmla="*/ 82 h 117"/>
                  <a:gd name="T20" fmla="*/ 359 w 375"/>
                  <a:gd name="T21" fmla="*/ 11 h 117"/>
                  <a:gd name="T22" fmla="*/ 220 w 375"/>
                  <a:gd name="T23" fmla="*/ 11 h 117"/>
                  <a:gd name="T24" fmla="*/ 220 w 375"/>
                  <a:gd name="T25" fmla="*/ 82 h 117"/>
                  <a:gd name="T26" fmla="*/ 339 w 375"/>
                  <a:gd name="T27" fmla="*/ 117 h 117"/>
                  <a:gd name="T28" fmla="*/ 368 w 375"/>
                  <a:gd name="T29" fmla="*/ 117 h 117"/>
                  <a:gd name="T30" fmla="*/ 372 w 375"/>
                  <a:gd name="T31" fmla="*/ 116 h 117"/>
                  <a:gd name="T32" fmla="*/ 375 w 375"/>
                  <a:gd name="T33" fmla="*/ 111 h 117"/>
                  <a:gd name="T34" fmla="*/ 372 w 375"/>
                  <a:gd name="T35" fmla="*/ 107 h 117"/>
                  <a:gd name="T36" fmla="*/ 368 w 375"/>
                  <a:gd name="T37" fmla="*/ 106 h 117"/>
                  <a:gd name="T38" fmla="*/ 339 w 375"/>
                  <a:gd name="T39" fmla="*/ 106 h 117"/>
                  <a:gd name="T40" fmla="*/ 339 w 375"/>
                  <a:gd name="T41" fmla="*/ 117 h 117"/>
                  <a:gd name="T42" fmla="*/ 35 w 375"/>
                  <a:gd name="T43" fmla="*/ 117 h 117"/>
                  <a:gd name="T44" fmla="*/ 6 w 375"/>
                  <a:gd name="T45" fmla="*/ 117 h 117"/>
                  <a:gd name="T46" fmla="*/ 2 w 375"/>
                  <a:gd name="T47" fmla="*/ 116 h 117"/>
                  <a:gd name="T48" fmla="*/ 0 w 375"/>
                  <a:gd name="T49" fmla="*/ 111 h 117"/>
                  <a:gd name="T50" fmla="*/ 2 w 375"/>
                  <a:gd name="T51" fmla="*/ 107 h 117"/>
                  <a:gd name="T52" fmla="*/ 6 w 375"/>
                  <a:gd name="T53" fmla="*/ 106 h 117"/>
                  <a:gd name="T54" fmla="*/ 35 w 375"/>
                  <a:gd name="T55" fmla="*/ 106 h 117"/>
                  <a:gd name="T56" fmla="*/ 35 w 375"/>
                  <a:gd name="T57" fmla="*/ 117 h 117"/>
                  <a:gd name="T58" fmla="*/ 134 w 375"/>
                  <a:gd name="T59" fmla="*/ 24 h 117"/>
                  <a:gd name="T60" fmla="*/ 196 w 375"/>
                  <a:gd name="T61" fmla="*/ 24 h 117"/>
                  <a:gd name="T62" fmla="*/ 196 w 375"/>
                  <a:gd name="T63" fmla="*/ 17 h 117"/>
                  <a:gd name="T64" fmla="*/ 134 w 375"/>
                  <a:gd name="T65" fmla="*/ 17 h 117"/>
                  <a:gd name="T66" fmla="*/ 134 w 375"/>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7"/>
                  <a:gd name="T104" fmla="*/ 375 w 375"/>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5"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6" name="Line 339"/>
              <p:cNvSpPr>
                <a:spLocks noChangeShapeType="1"/>
              </p:cNvSpPr>
              <p:nvPr/>
            </p:nvSpPr>
            <p:spPr bwMode="auto">
              <a:xfrm>
                <a:off x="2998" y="2865"/>
                <a:ext cx="1" cy="9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7" name="Line 340"/>
              <p:cNvSpPr>
                <a:spLocks noChangeShapeType="1"/>
              </p:cNvSpPr>
              <p:nvPr/>
            </p:nvSpPr>
            <p:spPr bwMode="auto">
              <a:xfrm flipH="1">
                <a:off x="2924" y="2896"/>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8" name="Line 341"/>
              <p:cNvSpPr>
                <a:spLocks noChangeShapeType="1"/>
              </p:cNvSpPr>
              <p:nvPr/>
            </p:nvSpPr>
            <p:spPr bwMode="auto">
              <a:xfrm flipH="1">
                <a:off x="2924" y="2927"/>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9" name="Line 342"/>
              <p:cNvSpPr>
                <a:spLocks noChangeShapeType="1"/>
              </p:cNvSpPr>
              <p:nvPr/>
            </p:nvSpPr>
            <p:spPr bwMode="auto">
              <a:xfrm>
                <a:off x="3115" y="2876"/>
                <a:ext cx="1"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0" name="Line 343"/>
              <p:cNvSpPr>
                <a:spLocks noChangeShapeType="1"/>
              </p:cNvSpPr>
              <p:nvPr/>
            </p:nvSpPr>
            <p:spPr bwMode="auto">
              <a:xfrm>
                <a:off x="3020" y="2903"/>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1" name="Line 344"/>
              <p:cNvSpPr>
                <a:spLocks noChangeShapeType="1"/>
              </p:cNvSpPr>
              <p:nvPr/>
            </p:nvSpPr>
            <p:spPr bwMode="auto">
              <a:xfrm flipV="1">
                <a:off x="2934" y="2860"/>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2" name="Line 345"/>
              <p:cNvSpPr>
                <a:spLocks noChangeShapeType="1"/>
              </p:cNvSpPr>
              <p:nvPr/>
            </p:nvSpPr>
            <p:spPr bwMode="auto">
              <a:xfrm flipV="1">
                <a:off x="2934" y="295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3" name="Line 346"/>
              <p:cNvSpPr>
                <a:spLocks noChangeShapeType="1"/>
              </p:cNvSpPr>
              <p:nvPr/>
            </p:nvSpPr>
            <p:spPr bwMode="auto">
              <a:xfrm>
                <a:off x="2936" y="291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4" name="Line 347"/>
              <p:cNvSpPr>
                <a:spLocks noChangeShapeType="1"/>
              </p:cNvSpPr>
              <p:nvPr/>
            </p:nvSpPr>
            <p:spPr bwMode="auto">
              <a:xfrm>
                <a:off x="2936"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5" name="Line 348"/>
              <p:cNvSpPr>
                <a:spLocks noChangeShapeType="1"/>
              </p:cNvSpPr>
              <p:nvPr/>
            </p:nvSpPr>
            <p:spPr bwMode="auto">
              <a:xfrm>
                <a:off x="2981"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6" name="Line 349"/>
              <p:cNvSpPr>
                <a:spLocks noChangeShapeType="1"/>
              </p:cNvSpPr>
              <p:nvPr/>
            </p:nvSpPr>
            <p:spPr bwMode="auto">
              <a:xfrm>
                <a:off x="3038" y="2896"/>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7" name="Freeform 350"/>
              <p:cNvSpPr>
                <a:spLocks/>
              </p:cNvSpPr>
              <p:nvPr/>
            </p:nvSpPr>
            <p:spPr bwMode="auto">
              <a:xfrm>
                <a:off x="3130" y="2562"/>
                <a:ext cx="47" cy="28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8" name="Freeform 351"/>
              <p:cNvSpPr>
                <a:spLocks/>
              </p:cNvSpPr>
              <p:nvPr/>
            </p:nvSpPr>
            <p:spPr bwMode="auto">
              <a:xfrm>
                <a:off x="2845" y="256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9" name="Rectangle 352"/>
              <p:cNvSpPr>
                <a:spLocks noChangeArrowheads="1"/>
              </p:cNvSpPr>
              <p:nvPr/>
            </p:nvSpPr>
            <p:spPr bwMode="auto">
              <a:xfrm>
                <a:off x="2845" y="2610"/>
                <a:ext cx="285" cy="230"/>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80" name="Rectangle 353"/>
              <p:cNvSpPr>
                <a:spLocks noChangeArrowheads="1"/>
              </p:cNvSpPr>
              <p:nvPr/>
            </p:nvSpPr>
            <p:spPr bwMode="auto">
              <a:xfrm>
                <a:off x="3101" y="2811"/>
                <a:ext cx="1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1" name="Freeform 354"/>
              <p:cNvSpPr>
                <a:spLocks/>
              </p:cNvSpPr>
              <p:nvPr/>
            </p:nvSpPr>
            <p:spPr bwMode="auto">
              <a:xfrm>
                <a:off x="2886" y="264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2" name="Freeform 355"/>
              <p:cNvSpPr>
                <a:spLocks/>
              </p:cNvSpPr>
              <p:nvPr/>
            </p:nvSpPr>
            <p:spPr bwMode="auto">
              <a:xfrm>
                <a:off x="2886" y="2645"/>
                <a:ext cx="197" cy="138"/>
              </a:xfrm>
              <a:custGeom>
                <a:avLst/>
                <a:gdLst>
                  <a:gd name="T0" fmla="*/ 0 w 197"/>
                  <a:gd name="T1" fmla="*/ 138 h 138"/>
                  <a:gd name="T2" fmla="*/ 197 w 197"/>
                  <a:gd name="T3" fmla="*/ 138 h 138"/>
                  <a:gd name="T4" fmla="*/ 197 w 197"/>
                  <a:gd name="T5" fmla="*/ 0 h 138"/>
                  <a:gd name="T6" fmla="*/ 194 w 197"/>
                  <a:gd name="T7" fmla="*/ 0 h 138"/>
                  <a:gd name="T8" fmla="*/ 194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4" y="0"/>
                    </a:lnTo>
                    <a:lnTo>
                      <a:pt x="194"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3" name="Freeform 356"/>
              <p:cNvSpPr>
                <a:spLocks/>
              </p:cNvSpPr>
              <p:nvPr/>
            </p:nvSpPr>
            <p:spPr bwMode="auto">
              <a:xfrm>
                <a:off x="2886" y="2645"/>
                <a:ext cx="194" cy="136"/>
              </a:xfrm>
              <a:custGeom>
                <a:avLst/>
                <a:gdLst>
                  <a:gd name="T0" fmla="*/ 0 w 194"/>
                  <a:gd name="T1" fmla="*/ 136 h 136"/>
                  <a:gd name="T2" fmla="*/ 194 w 194"/>
                  <a:gd name="T3" fmla="*/ 136 h 136"/>
                  <a:gd name="T4" fmla="*/ 194 w 194"/>
                  <a:gd name="T5" fmla="*/ 0 h 136"/>
                  <a:gd name="T6" fmla="*/ 190 w 194"/>
                  <a:gd name="T7" fmla="*/ 0 h 136"/>
                  <a:gd name="T8" fmla="*/ 190 w 194"/>
                  <a:gd name="T9" fmla="*/ 133 h 136"/>
                  <a:gd name="T10" fmla="*/ 0 w 194"/>
                  <a:gd name="T11" fmla="*/ 133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4" name="Freeform 357"/>
              <p:cNvSpPr>
                <a:spLocks/>
              </p:cNvSpPr>
              <p:nvPr/>
            </p:nvSpPr>
            <p:spPr bwMode="auto">
              <a:xfrm>
                <a:off x="2886" y="2645"/>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5" name="Freeform 358"/>
              <p:cNvSpPr>
                <a:spLocks/>
              </p:cNvSpPr>
              <p:nvPr/>
            </p:nvSpPr>
            <p:spPr bwMode="auto">
              <a:xfrm>
                <a:off x="2886" y="264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6" name="Freeform 359"/>
              <p:cNvSpPr>
                <a:spLocks/>
              </p:cNvSpPr>
              <p:nvPr/>
            </p:nvSpPr>
            <p:spPr bwMode="auto">
              <a:xfrm>
                <a:off x="2886" y="264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7" name="Freeform 360"/>
              <p:cNvSpPr>
                <a:spLocks/>
              </p:cNvSpPr>
              <p:nvPr/>
            </p:nvSpPr>
            <p:spPr bwMode="auto">
              <a:xfrm>
                <a:off x="2886" y="2645"/>
                <a:ext cx="178" cy="126"/>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8" name="Freeform 361"/>
              <p:cNvSpPr>
                <a:spLocks/>
              </p:cNvSpPr>
              <p:nvPr/>
            </p:nvSpPr>
            <p:spPr bwMode="auto">
              <a:xfrm>
                <a:off x="2886" y="2645"/>
                <a:ext cx="175" cy="123"/>
              </a:xfrm>
              <a:custGeom>
                <a:avLst/>
                <a:gdLst>
                  <a:gd name="T0" fmla="*/ 0 w 175"/>
                  <a:gd name="T1" fmla="*/ 123 h 123"/>
                  <a:gd name="T2" fmla="*/ 175 w 175"/>
                  <a:gd name="T3" fmla="*/ 123 h 123"/>
                  <a:gd name="T4" fmla="*/ 175 w 175"/>
                  <a:gd name="T5" fmla="*/ 0 h 123"/>
                  <a:gd name="T6" fmla="*/ 171 w 175"/>
                  <a:gd name="T7" fmla="*/ 0 h 123"/>
                  <a:gd name="T8" fmla="*/ 171 w 175"/>
                  <a:gd name="T9" fmla="*/ 119 h 123"/>
                  <a:gd name="T10" fmla="*/ 0 w 175"/>
                  <a:gd name="T11" fmla="*/ 119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9" name="Freeform 362"/>
              <p:cNvSpPr>
                <a:spLocks/>
              </p:cNvSpPr>
              <p:nvPr/>
            </p:nvSpPr>
            <p:spPr bwMode="auto">
              <a:xfrm>
                <a:off x="2886" y="2645"/>
                <a:ext cx="171" cy="119"/>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0" name="Freeform 363"/>
              <p:cNvSpPr>
                <a:spLocks/>
              </p:cNvSpPr>
              <p:nvPr/>
            </p:nvSpPr>
            <p:spPr bwMode="auto">
              <a:xfrm>
                <a:off x="2886" y="264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1" name="Freeform 364"/>
              <p:cNvSpPr>
                <a:spLocks/>
              </p:cNvSpPr>
              <p:nvPr/>
            </p:nvSpPr>
            <p:spPr bwMode="auto">
              <a:xfrm>
                <a:off x="2886" y="2645"/>
                <a:ext cx="162" cy="114"/>
              </a:xfrm>
              <a:custGeom>
                <a:avLst/>
                <a:gdLst>
                  <a:gd name="T0" fmla="*/ 0 w 162"/>
                  <a:gd name="T1" fmla="*/ 114 h 114"/>
                  <a:gd name="T2" fmla="*/ 162 w 162"/>
                  <a:gd name="T3" fmla="*/ 114 h 114"/>
                  <a:gd name="T4" fmla="*/ 162 w 162"/>
                  <a:gd name="T5" fmla="*/ 0 h 114"/>
                  <a:gd name="T6" fmla="*/ 158 w 162"/>
                  <a:gd name="T7" fmla="*/ 0 h 114"/>
                  <a:gd name="T8" fmla="*/ 158 w 162"/>
                  <a:gd name="T9" fmla="*/ 111 h 114"/>
                  <a:gd name="T10" fmla="*/ 0 w 162"/>
                  <a:gd name="T11" fmla="*/ 111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1"/>
                    </a:lnTo>
                    <a:lnTo>
                      <a:pt x="0" y="111"/>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2" name="Freeform 365"/>
              <p:cNvSpPr>
                <a:spLocks/>
              </p:cNvSpPr>
              <p:nvPr/>
            </p:nvSpPr>
            <p:spPr bwMode="auto">
              <a:xfrm>
                <a:off x="2886" y="264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3" name="Freeform 366"/>
              <p:cNvSpPr>
                <a:spLocks/>
              </p:cNvSpPr>
              <p:nvPr/>
            </p:nvSpPr>
            <p:spPr bwMode="auto">
              <a:xfrm>
                <a:off x="2886" y="264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4" name="Freeform 367"/>
              <p:cNvSpPr>
                <a:spLocks/>
              </p:cNvSpPr>
              <p:nvPr/>
            </p:nvSpPr>
            <p:spPr bwMode="auto">
              <a:xfrm>
                <a:off x="2886" y="264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5" name="Freeform 368"/>
              <p:cNvSpPr>
                <a:spLocks/>
              </p:cNvSpPr>
              <p:nvPr/>
            </p:nvSpPr>
            <p:spPr bwMode="auto">
              <a:xfrm>
                <a:off x="2886" y="2645"/>
                <a:ext cx="143" cy="10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6" name="Freeform 369"/>
              <p:cNvSpPr>
                <a:spLocks/>
              </p:cNvSpPr>
              <p:nvPr/>
            </p:nvSpPr>
            <p:spPr bwMode="auto">
              <a:xfrm>
                <a:off x="2886" y="264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7" name="Freeform 370"/>
              <p:cNvSpPr>
                <a:spLocks/>
              </p:cNvSpPr>
              <p:nvPr/>
            </p:nvSpPr>
            <p:spPr bwMode="auto">
              <a:xfrm>
                <a:off x="2886" y="264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8" name="Freeform 371"/>
              <p:cNvSpPr>
                <a:spLocks/>
              </p:cNvSpPr>
              <p:nvPr/>
            </p:nvSpPr>
            <p:spPr bwMode="auto">
              <a:xfrm>
                <a:off x="2886" y="264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9" name="Freeform 372"/>
              <p:cNvSpPr>
                <a:spLocks/>
              </p:cNvSpPr>
              <p:nvPr/>
            </p:nvSpPr>
            <p:spPr bwMode="auto">
              <a:xfrm>
                <a:off x="2886" y="264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0" name="Freeform 373"/>
              <p:cNvSpPr>
                <a:spLocks/>
              </p:cNvSpPr>
              <p:nvPr/>
            </p:nvSpPr>
            <p:spPr bwMode="auto">
              <a:xfrm>
                <a:off x="2886" y="264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1" name="Freeform 374"/>
              <p:cNvSpPr>
                <a:spLocks/>
              </p:cNvSpPr>
              <p:nvPr/>
            </p:nvSpPr>
            <p:spPr bwMode="auto">
              <a:xfrm>
                <a:off x="2886" y="264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2" name="Freeform 375"/>
              <p:cNvSpPr>
                <a:spLocks/>
              </p:cNvSpPr>
              <p:nvPr/>
            </p:nvSpPr>
            <p:spPr bwMode="auto">
              <a:xfrm>
                <a:off x="2884" y="264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3" name="Freeform 376"/>
              <p:cNvSpPr>
                <a:spLocks/>
              </p:cNvSpPr>
              <p:nvPr/>
            </p:nvSpPr>
            <p:spPr bwMode="auto">
              <a:xfrm>
                <a:off x="2884" y="264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4" name="Freeform 377"/>
              <p:cNvSpPr>
                <a:spLocks/>
              </p:cNvSpPr>
              <p:nvPr/>
            </p:nvSpPr>
            <p:spPr bwMode="auto">
              <a:xfrm>
                <a:off x="2886" y="2645"/>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5" name="Freeform 378"/>
              <p:cNvSpPr>
                <a:spLocks/>
              </p:cNvSpPr>
              <p:nvPr/>
            </p:nvSpPr>
            <p:spPr bwMode="auto">
              <a:xfrm>
                <a:off x="2886" y="2645"/>
                <a:ext cx="80" cy="56"/>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6" name="Freeform 379"/>
              <p:cNvSpPr>
                <a:spLocks/>
              </p:cNvSpPr>
              <p:nvPr/>
            </p:nvSpPr>
            <p:spPr bwMode="auto">
              <a:xfrm>
                <a:off x="2886" y="2645"/>
                <a:ext cx="71" cy="50"/>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7" name="Freeform 380"/>
              <p:cNvSpPr>
                <a:spLocks/>
              </p:cNvSpPr>
              <p:nvPr/>
            </p:nvSpPr>
            <p:spPr bwMode="auto">
              <a:xfrm>
                <a:off x="2886" y="2645"/>
                <a:ext cx="62" cy="4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8" name="Freeform 381"/>
              <p:cNvSpPr>
                <a:spLocks/>
              </p:cNvSpPr>
              <p:nvPr/>
            </p:nvSpPr>
            <p:spPr bwMode="auto">
              <a:xfrm>
                <a:off x="2886" y="264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9" name="Freeform 382"/>
              <p:cNvSpPr>
                <a:spLocks/>
              </p:cNvSpPr>
              <p:nvPr/>
            </p:nvSpPr>
            <p:spPr bwMode="auto">
              <a:xfrm>
                <a:off x="2886" y="2645"/>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0" name="Freeform 383"/>
              <p:cNvSpPr>
                <a:spLocks/>
              </p:cNvSpPr>
              <p:nvPr/>
            </p:nvSpPr>
            <p:spPr bwMode="auto">
              <a:xfrm>
                <a:off x="2884" y="2644"/>
                <a:ext cx="36" cy="25"/>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1" name="Freeform 384"/>
              <p:cNvSpPr>
                <a:spLocks/>
              </p:cNvSpPr>
              <p:nvPr/>
            </p:nvSpPr>
            <p:spPr bwMode="auto">
              <a:xfrm>
                <a:off x="2884" y="264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2" name="Freeform 385"/>
              <p:cNvSpPr>
                <a:spLocks/>
              </p:cNvSpPr>
              <p:nvPr/>
            </p:nvSpPr>
            <p:spPr bwMode="auto">
              <a:xfrm>
                <a:off x="2884" y="264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3" name="Freeform 386"/>
              <p:cNvSpPr>
                <a:spLocks/>
              </p:cNvSpPr>
              <p:nvPr/>
            </p:nvSpPr>
            <p:spPr bwMode="auto">
              <a:xfrm>
                <a:off x="2884" y="264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4" name="Freeform 387"/>
              <p:cNvSpPr>
                <a:spLocks/>
              </p:cNvSpPr>
              <p:nvPr/>
            </p:nvSpPr>
            <p:spPr bwMode="auto">
              <a:xfrm>
                <a:off x="2872" y="263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5" name="Freeform 388"/>
              <p:cNvSpPr>
                <a:spLocks/>
              </p:cNvSpPr>
              <p:nvPr/>
            </p:nvSpPr>
            <p:spPr bwMode="auto">
              <a:xfrm>
                <a:off x="2876" y="263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6" name="Freeform 389"/>
              <p:cNvSpPr>
                <a:spLocks/>
              </p:cNvSpPr>
              <p:nvPr/>
            </p:nvSpPr>
            <p:spPr bwMode="auto">
              <a:xfrm>
                <a:off x="2881" y="263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7" name="Freeform 390"/>
              <p:cNvSpPr>
                <a:spLocks/>
              </p:cNvSpPr>
              <p:nvPr/>
            </p:nvSpPr>
            <p:spPr bwMode="auto">
              <a:xfrm>
                <a:off x="2886" y="264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8" name="Freeform 391"/>
              <p:cNvSpPr>
                <a:spLocks/>
              </p:cNvSpPr>
              <p:nvPr/>
            </p:nvSpPr>
            <p:spPr bwMode="auto">
              <a:xfrm>
                <a:off x="2891" y="264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9" name="Freeform 392"/>
              <p:cNvSpPr>
                <a:spLocks/>
              </p:cNvSpPr>
              <p:nvPr/>
            </p:nvSpPr>
            <p:spPr bwMode="auto">
              <a:xfrm>
                <a:off x="2896" y="265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0" name="Freeform 393"/>
              <p:cNvSpPr>
                <a:spLocks/>
              </p:cNvSpPr>
              <p:nvPr/>
            </p:nvSpPr>
            <p:spPr bwMode="auto">
              <a:xfrm>
                <a:off x="2901" y="265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1" name="Freeform 394"/>
              <p:cNvSpPr>
                <a:spLocks/>
              </p:cNvSpPr>
              <p:nvPr/>
            </p:nvSpPr>
            <p:spPr bwMode="auto">
              <a:xfrm>
                <a:off x="2906" y="265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2" name="Freeform 395"/>
              <p:cNvSpPr>
                <a:spLocks/>
              </p:cNvSpPr>
              <p:nvPr/>
            </p:nvSpPr>
            <p:spPr bwMode="auto">
              <a:xfrm>
                <a:off x="2911" y="266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3" name="Freeform 396"/>
              <p:cNvSpPr>
                <a:spLocks/>
              </p:cNvSpPr>
              <p:nvPr/>
            </p:nvSpPr>
            <p:spPr bwMode="auto">
              <a:xfrm>
                <a:off x="2916" y="266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3 h 138"/>
                  <a:gd name="T10" fmla="*/ 186 w 186"/>
                  <a:gd name="T11" fmla="*/ 3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4" name="Freeform 397"/>
              <p:cNvSpPr>
                <a:spLocks/>
              </p:cNvSpPr>
              <p:nvPr/>
            </p:nvSpPr>
            <p:spPr bwMode="auto">
              <a:xfrm>
                <a:off x="2921" y="2669"/>
                <a:ext cx="181" cy="135"/>
              </a:xfrm>
              <a:custGeom>
                <a:avLst/>
                <a:gdLst>
                  <a:gd name="T0" fmla="*/ 181 w 181"/>
                  <a:gd name="T1" fmla="*/ 0 h 135"/>
                  <a:gd name="T2" fmla="*/ 0 w 181"/>
                  <a:gd name="T3" fmla="*/ 0 h 135"/>
                  <a:gd name="T4" fmla="*/ 0 w 181"/>
                  <a:gd name="T5" fmla="*/ 135 h 135"/>
                  <a:gd name="T6" fmla="*/ 7 w 181"/>
                  <a:gd name="T7" fmla="*/ 135 h 135"/>
                  <a:gd name="T8" fmla="*/ 7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7" y="135"/>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5" name="Freeform 398"/>
              <p:cNvSpPr>
                <a:spLocks/>
              </p:cNvSpPr>
              <p:nvPr/>
            </p:nvSpPr>
            <p:spPr bwMode="auto">
              <a:xfrm>
                <a:off x="2928" y="2673"/>
                <a:ext cx="174" cy="131"/>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6" name="Freeform 399"/>
              <p:cNvSpPr>
                <a:spLocks/>
              </p:cNvSpPr>
              <p:nvPr/>
            </p:nvSpPr>
            <p:spPr bwMode="auto">
              <a:xfrm>
                <a:off x="2933" y="267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7" name="Freeform 400"/>
              <p:cNvSpPr>
                <a:spLocks/>
              </p:cNvSpPr>
              <p:nvPr/>
            </p:nvSpPr>
            <p:spPr bwMode="auto">
              <a:xfrm>
                <a:off x="2939" y="268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8" name="Freeform 401"/>
              <p:cNvSpPr>
                <a:spLocks/>
              </p:cNvSpPr>
              <p:nvPr/>
            </p:nvSpPr>
            <p:spPr bwMode="auto">
              <a:xfrm>
                <a:off x="2944" y="268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9" name="Freeform 402"/>
              <p:cNvSpPr>
                <a:spLocks/>
              </p:cNvSpPr>
              <p:nvPr/>
            </p:nvSpPr>
            <p:spPr bwMode="auto">
              <a:xfrm>
                <a:off x="2950" y="269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0" name="Freeform 403"/>
              <p:cNvSpPr>
                <a:spLocks/>
              </p:cNvSpPr>
              <p:nvPr/>
            </p:nvSpPr>
            <p:spPr bwMode="auto">
              <a:xfrm>
                <a:off x="2957" y="269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sp>
          <p:nvSpPr>
            <p:cNvPr id="747931" name="Freeform 404"/>
            <p:cNvSpPr>
              <a:spLocks/>
            </p:cNvSpPr>
            <p:nvPr/>
          </p:nvSpPr>
          <p:spPr bwMode="auto">
            <a:xfrm>
              <a:off x="2758" y="3205"/>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2" name="Freeform 405"/>
            <p:cNvSpPr>
              <a:spLocks/>
            </p:cNvSpPr>
            <p:nvPr/>
          </p:nvSpPr>
          <p:spPr bwMode="auto">
            <a:xfrm>
              <a:off x="2764" y="3209"/>
              <a:ext cx="116"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3" name="Freeform 406"/>
            <p:cNvSpPr>
              <a:spLocks/>
            </p:cNvSpPr>
            <p:nvPr/>
          </p:nvSpPr>
          <p:spPr bwMode="auto">
            <a:xfrm>
              <a:off x="2770" y="3214"/>
              <a:ext cx="110"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4" name="Freeform 407"/>
            <p:cNvSpPr>
              <a:spLocks/>
            </p:cNvSpPr>
            <p:nvPr/>
          </p:nvSpPr>
          <p:spPr bwMode="auto">
            <a:xfrm>
              <a:off x="2778" y="322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4"/>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5" name="Freeform 408"/>
            <p:cNvSpPr>
              <a:spLocks/>
            </p:cNvSpPr>
            <p:nvPr/>
          </p:nvSpPr>
          <p:spPr bwMode="auto">
            <a:xfrm>
              <a:off x="2785" y="3226"/>
              <a:ext cx="94"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6" name="Freeform 409"/>
            <p:cNvSpPr>
              <a:spLocks/>
            </p:cNvSpPr>
            <p:nvPr/>
          </p:nvSpPr>
          <p:spPr bwMode="auto">
            <a:xfrm>
              <a:off x="2792" y="3231"/>
              <a:ext cx="88" cy="69"/>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7" name="Freeform 410"/>
            <p:cNvSpPr>
              <a:spLocks/>
            </p:cNvSpPr>
            <p:nvPr/>
          </p:nvSpPr>
          <p:spPr bwMode="auto">
            <a:xfrm>
              <a:off x="2800" y="323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5"/>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8" name="Freeform 411"/>
            <p:cNvSpPr>
              <a:spLocks/>
            </p:cNvSpPr>
            <p:nvPr/>
          </p:nvSpPr>
          <p:spPr bwMode="auto">
            <a:xfrm>
              <a:off x="2808" y="3243"/>
              <a:ext cx="72" cy="57"/>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9" name="Freeform 412"/>
            <p:cNvSpPr>
              <a:spLocks/>
            </p:cNvSpPr>
            <p:nvPr/>
          </p:nvSpPr>
          <p:spPr bwMode="auto">
            <a:xfrm>
              <a:off x="2817" y="3250"/>
              <a:ext cx="63"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1" y="52"/>
                  </a:lnTo>
                  <a:lnTo>
                    <a:pt x="11"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0" name="Freeform 413"/>
            <p:cNvSpPr>
              <a:spLocks/>
            </p:cNvSpPr>
            <p:nvPr/>
          </p:nvSpPr>
          <p:spPr bwMode="auto">
            <a:xfrm>
              <a:off x="2827" y="3257"/>
              <a:ext cx="52" cy="41"/>
            </a:xfrm>
            <a:custGeom>
              <a:avLst/>
              <a:gdLst>
                <a:gd name="T0" fmla="*/ 2147483647 w 59"/>
                <a:gd name="T1" fmla="*/ 0 h 44"/>
                <a:gd name="T2" fmla="*/ 0 w 59"/>
                <a:gd name="T3" fmla="*/ 0 h 44"/>
                <a:gd name="T4" fmla="*/ 0 w 59"/>
                <a:gd name="T5" fmla="*/ 2147483647 h 44"/>
                <a:gd name="T6" fmla="*/ 2147483647 w 59"/>
                <a:gd name="T7" fmla="*/ 2147483647 h 44"/>
                <a:gd name="T8" fmla="*/ 2147483647 w 59"/>
                <a:gd name="T9" fmla="*/ 2147483647 h 44"/>
                <a:gd name="T10" fmla="*/ 2147483647 w 59"/>
                <a:gd name="T11" fmla="*/ 2147483647 h 44"/>
                <a:gd name="T12" fmla="*/ 2147483647 w 59"/>
                <a:gd name="T13" fmla="*/ 0 h 44"/>
                <a:gd name="T14" fmla="*/ 0 60000 65536"/>
                <a:gd name="T15" fmla="*/ 0 60000 65536"/>
                <a:gd name="T16" fmla="*/ 0 60000 65536"/>
                <a:gd name="T17" fmla="*/ 0 60000 65536"/>
                <a:gd name="T18" fmla="*/ 0 60000 65536"/>
                <a:gd name="T19" fmla="*/ 0 60000 65536"/>
                <a:gd name="T20" fmla="*/ 0 60000 65536"/>
                <a:gd name="T21" fmla="*/ 0 w 59"/>
                <a:gd name="T22" fmla="*/ 0 h 44"/>
                <a:gd name="T23" fmla="*/ 59 w 59"/>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4">
                  <a:moveTo>
                    <a:pt x="59" y="0"/>
                  </a:moveTo>
                  <a:lnTo>
                    <a:pt x="0" y="0"/>
                  </a:lnTo>
                  <a:lnTo>
                    <a:pt x="0" y="44"/>
                  </a:lnTo>
                  <a:lnTo>
                    <a:pt x="10" y="44"/>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1" name="Freeform 414"/>
            <p:cNvSpPr>
              <a:spLocks/>
            </p:cNvSpPr>
            <p:nvPr/>
          </p:nvSpPr>
          <p:spPr bwMode="auto">
            <a:xfrm>
              <a:off x="2836" y="3265"/>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2" name="Freeform 415"/>
            <p:cNvSpPr>
              <a:spLocks/>
            </p:cNvSpPr>
            <p:nvPr/>
          </p:nvSpPr>
          <p:spPr bwMode="auto">
            <a:xfrm>
              <a:off x="2846" y="327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3" name="Freeform 416"/>
            <p:cNvSpPr>
              <a:spLocks/>
            </p:cNvSpPr>
            <p:nvPr/>
          </p:nvSpPr>
          <p:spPr bwMode="auto">
            <a:xfrm>
              <a:off x="2857" y="3280"/>
              <a:ext cx="23" cy="20"/>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4" name="Freeform 417"/>
            <p:cNvSpPr>
              <a:spLocks/>
            </p:cNvSpPr>
            <p:nvPr/>
          </p:nvSpPr>
          <p:spPr bwMode="auto">
            <a:xfrm>
              <a:off x="2868" y="329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5" name="Line 418"/>
            <p:cNvSpPr>
              <a:spLocks noChangeShapeType="1"/>
            </p:cNvSpPr>
            <p:nvPr/>
          </p:nvSpPr>
          <p:spPr bwMode="auto">
            <a:xfrm>
              <a:off x="2721"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6" name="Line 419"/>
            <p:cNvSpPr>
              <a:spLocks noChangeShapeType="1"/>
            </p:cNvSpPr>
            <p:nvPr/>
          </p:nvSpPr>
          <p:spPr bwMode="auto">
            <a:xfrm>
              <a:off x="2690"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7" name="Line 420"/>
            <p:cNvSpPr>
              <a:spLocks noChangeShapeType="1"/>
            </p:cNvSpPr>
            <p:nvPr/>
          </p:nvSpPr>
          <p:spPr bwMode="auto">
            <a:xfrm>
              <a:off x="2653" y="332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8" name="Rectangle 421"/>
            <p:cNvSpPr>
              <a:spLocks noChangeArrowheads="1"/>
            </p:cNvSpPr>
            <p:nvPr/>
          </p:nvSpPr>
          <p:spPr bwMode="auto">
            <a:xfrm>
              <a:off x="2845" y="3380"/>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9" name="Rectangle 422"/>
            <p:cNvSpPr>
              <a:spLocks noChangeArrowheads="1"/>
            </p:cNvSpPr>
            <p:nvPr/>
          </p:nvSpPr>
          <p:spPr bwMode="auto">
            <a:xfrm>
              <a:off x="2845" y="3379"/>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0" name="Rectangle 423"/>
            <p:cNvSpPr>
              <a:spLocks noChangeArrowheads="1"/>
            </p:cNvSpPr>
            <p:nvPr/>
          </p:nvSpPr>
          <p:spPr bwMode="auto">
            <a:xfrm>
              <a:off x="2845" y="337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1" name="Rectangle 424"/>
            <p:cNvSpPr>
              <a:spLocks noChangeArrowheads="1"/>
            </p:cNvSpPr>
            <p:nvPr/>
          </p:nvSpPr>
          <p:spPr bwMode="auto">
            <a:xfrm>
              <a:off x="2845" y="3376"/>
              <a:ext cx="31" cy="2"/>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2" name="Rectangle 425"/>
            <p:cNvSpPr>
              <a:spLocks noChangeArrowheads="1"/>
            </p:cNvSpPr>
            <p:nvPr/>
          </p:nvSpPr>
          <p:spPr bwMode="auto">
            <a:xfrm>
              <a:off x="2845" y="3375"/>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3" name="Rectangle 426"/>
            <p:cNvSpPr>
              <a:spLocks noChangeArrowheads="1"/>
            </p:cNvSpPr>
            <p:nvPr/>
          </p:nvSpPr>
          <p:spPr bwMode="auto">
            <a:xfrm>
              <a:off x="2845" y="3375"/>
              <a:ext cx="31" cy="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4" name="Rectangle 427"/>
            <p:cNvSpPr>
              <a:spLocks noChangeArrowheads="1"/>
            </p:cNvSpPr>
            <p:nvPr/>
          </p:nvSpPr>
          <p:spPr bwMode="auto">
            <a:xfrm>
              <a:off x="2845" y="3374"/>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5" name="Freeform 428"/>
            <p:cNvSpPr>
              <a:spLocks/>
            </p:cNvSpPr>
            <p:nvPr/>
          </p:nvSpPr>
          <p:spPr bwMode="auto">
            <a:xfrm>
              <a:off x="2844" y="3372"/>
              <a:ext cx="32" cy="2"/>
            </a:xfrm>
            <a:custGeom>
              <a:avLst/>
              <a:gdLst>
                <a:gd name="T0" fmla="*/ 2147483647 w 36"/>
                <a:gd name="T1" fmla="*/ 2147483647 h 2"/>
                <a:gd name="T2" fmla="*/ 2147483647 w 36"/>
                <a:gd name="T3" fmla="*/ 2147483647 h 2"/>
                <a:gd name="T4" fmla="*/ 2147483647 w 36"/>
                <a:gd name="T5" fmla="*/ 0 h 2"/>
                <a:gd name="T6" fmla="*/ 0 w 36"/>
                <a:gd name="T7" fmla="*/ 0 h 2"/>
                <a:gd name="T8" fmla="*/ 2147483647 w 36"/>
                <a:gd name="T9" fmla="*/ 2147483647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6" name="Rectangle 429"/>
            <p:cNvSpPr>
              <a:spLocks noChangeArrowheads="1"/>
            </p:cNvSpPr>
            <p:nvPr/>
          </p:nvSpPr>
          <p:spPr bwMode="auto">
            <a:xfrm>
              <a:off x="2844" y="3371"/>
              <a:ext cx="31"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7" name="Freeform 430"/>
            <p:cNvSpPr>
              <a:spLocks/>
            </p:cNvSpPr>
            <p:nvPr/>
          </p:nvSpPr>
          <p:spPr bwMode="auto">
            <a:xfrm>
              <a:off x="2844" y="3370"/>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8" name="Rectangle 431"/>
            <p:cNvSpPr>
              <a:spLocks noChangeArrowheads="1"/>
            </p:cNvSpPr>
            <p:nvPr/>
          </p:nvSpPr>
          <p:spPr bwMode="auto">
            <a:xfrm>
              <a:off x="2845" y="3370"/>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9" name="Rectangle 432"/>
            <p:cNvSpPr>
              <a:spLocks noChangeArrowheads="1"/>
            </p:cNvSpPr>
            <p:nvPr/>
          </p:nvSpPr>
          <p:spPr bwMode="auto">
            <a:xfrm>
              <a:off x="2816" y="3374"/>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0" name="Freeform 433"/>
            <p:cNvSpPr>
              <a:spLocks noEditPoints="1"/>
            </p:cNvSpPr>
            <p:nvPr/>
          </p:nvSpPr>
          <p:spPr bwMode="auto">
            <a:xfrm>
              <a:off x="2620" y="3362"/>
              <a:ext cx="41"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1" name="Freeform 434"/>
            <p:cNvSpPr>
              <a:spLocks noEditPoints="1"/>
            </p:cNvSpPr>
            <p:nvPr/>
          </p:nvSpPr>
          <p:spPr bwMode="auto">
            <a:xfrm>
              <a:off x="2622" y="3362"/>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2" name="Freeform 435"/>
            <p:cNvSpPr>
              <a:spLocks noEditPoints="1"/>
            </p:cNvSpPr>
            <p:nvPr/>
          </p:nvSpPr>
          <p:spPr bwMode="auto">
            <a:xfrm>
              <a:off x="2623" y="3362"/>
              <a:ext cx="34"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3" name="Freeform 436"/>
            <p:cNvSpPr>
              <a:spLocks noEditPoints="1"/>
            </p:cNvSpPr>
            <p:nvPr/>
          </p:nvSpPr>
          <p:spPr bwMode="auto">
            <a:xfrm>
              <a:off x="2624" y="336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4" name="Freeform 437"/>
            <p:cNvSpPr>
              <a:spLocks noEditPoints="1"/>
            </p:cNvSpPr>
            <p:nvPr/>
          </p:nvSpPr>
          <p:spPr bwMode="auto">
            <a:xfrm>
              <a:off x="2626" y="3362"/>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5" name="Freeform 438"/>
            <p:cNvSpPr>
              <a:spLocks noEditPoints="1"/>
            </p:cNvSpPr>
            <p:nvPr/>
          </p:nvSpPr>
          <p:spPr bwMode="auto">
            <a:xfrm>
              <a:off x="2627" y="336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6" name="Freeform 439"/>
            <p:cNvSpPr>
              <a:spLocks noEditPoints="1"/>
            </p:cNvSpPr>
            <p:nvPr/>
          </p:nvSpPr>
          <p:spPr bwMode="auto">
            <a:xfrm>
              <a:off x="2627" y="3362"/>
              <a:ext cx="26"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7" name="Freeform 440"/>
            <p:cNvSpPr>
              <a:spLocks noEditPoints="1"/>
            </p:cNvSpPr>
            <p:nvPr/>
          </p:nvSpPr>
          <p:spPr bwMode="auto">
            <a:xfrm>
              <a:off x="2628" y="3362"/>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8" name="Freeform 441"/>
            <p:cNvSpPr>
              <a:spLocks noEditPoints="1"/>
            </p:cNvSpPr>
            <p:nvPr/>
          </p:nvSpPr>
          <p:spPr bwMode="auto">
            <a:xfrm>
              <a:off x="2630" y="3362"/>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9" name="Freeform 442"/>
            <p:cNvSpPr>
              <a:spLocks noEditPoints="1"/>
            </p:cNvSpPr>
            <p:nvPr/>
          </p:nvSpPr>
          <p:spPr bwMode="auto">
            <a:xfrm>
              <a:off x="2631" y="336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0" name="Freeform 443"/>
            <p:cNvSpPr>
              <a:spLocks noEditPoints="1"/>
            </p:cNvSpPr>
            <p:nvPr/>
          </p:nvSpPr>
          <p:spPr bwMode="auto">
            <a:xfrm>
              <a:off x="2632" y="336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1" name="Freeform 444"/>
            <p:cNvSpPr>
              <a:spLocks noEditPoints="1"/>
            </p:cNvSpPr>
            <p:nvPr/>
          </p:nvSpPr>
          <p:spPr bwMode="auto">
            <a:xfrm>
              <a:off x="2633" y="336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2" name="Freeform 445"/>
            <p:cNvSpPr>
              <a:spLocks noEditPoints="1"/>
            </p:cNvSpPr>
            <p:nvPr/>
          </p:nvSpPr>
          <p:spPr bwMode="auto">
            <a:xfrm>
              <a:off x="2635" y="3361"/>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3" name="Freeform 446"/>
            <p:cNvSpPr>
              <a:spLocks noEditPoints="1"/>
            </p:cNvSpPr>
            <p:nvPr/>
          </p:nvSpPr>
          <p:spPr bwMode="auto">
            <a:xfrm>
              <a:off x="2635" y="3361"/>
              <a:ext cx="10"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4" name="Freeform 447"/>
            <p:cNvSpPr>
              <a:spLocks noEditPoints="1"/>
            </p:cNvSpPr>
            <p:nvPr/>
          </p:nvSpPr>
          <p:spPr bwMode="auto">
            <a:xfrm>
              <a:off x="2636" y="3361"/>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5" name="Freeform 448"/>
            <p:cNvSpPr>
              <a:spLocks noEditPoints="1"/>
            </p:cNvSpPr>
            <p:nvPr/>
          </p:nvSpPr>
          <p:spPr bwMode="auto">
            <a:xfrm>
              <a:off x="2637" y="3361"/>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6" name="Freeform 449"/>
            <p:cNvSpPr>
              <a:spLocks noEditPoints="1"/>
            </p:cNvSpPr>
            <p:nvPr/>
          </p:nvSpPr>
          <p:spPr bwMode="auto">
            <a:xfrm>
              <a:off x="2639" y="3362"/>
              <a:ext cx="3"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7" name="Freeform 450"/>
            <p:cNvSpPr>
              <a:spLocks noEditPoints="1"/>
            </p:cNvSpPr>
            <p:nvPr/>
          </p:nvSpPr>
          <p:spPr bwMode="auto">
            <a:xfrm>
              <a:off x="2640" y="336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8" name="Freeform 451"/>
            <p:cNvSpPr>
              <a:spLocks/>
            </p:cNvSpPr>
            <p:nvPr/>
          </p:nvSpPr>
          <p:spPr bwMode="auto">
            <a:xfrm>
              <a:off x="2611" y="307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979" name="Rectangle 452"/>
            <p:cNvSpPr>
              <a:spLocks noChangeArrowheads="1"/>
            </p:cNvSpPr>
            <p:nvPr/>
          </p:nvSpPr>
          <p:spPr bwMode="auto">
            <a:xfrm>
              <a:off x="2630" y="3491"/>
              <a:ext cx="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L.A.</a:t>
              </a:r>
              <a:endParaRPr lang="en-US">
                <a:latin typeface="Calibri" pitchFamily="34" charset="0"/>
                <a:ea typeface="ＭＳ Ｐゴシック" pitchFamily="34" charset="-128"/>
              </a:endParaRPr>
            </a:p>
          </p:txBody>
        </p:sp>
        <p:sp>
          <p:nvSpPr>
            <p:cNvPr id="747980" name="Freeform 453"/>
            <p:cNvSpPr>
              <a:spLocks/>
            </p:cNvSpPr>
            <p:nvPr/>
          </p:nvSpPr>
          <p:spPr bwMode="auto">
            <a:xfrm>
              <a:off x="1871" y="2252"/>
              <a:ext cx="52" cy="23"/>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1" name="Freeform 454"/>
            <p:cNvSpPr>
              <a:spLocks/>
            </p:cNvSpPr>
            <p:nvPr/>
          </p:nvSpPr>
          <p:spPr bwMode="auto">
            <a:xfrm>
              <a:off x="1545" y="2255"/>
              <a:ext cx="84" cy="42"/>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2" name="Freeform 455"/>
            <p:cNvSpPr>
              <a:spLocks/>
            </p:cNvSpPr>
            <p:nvPr/>
          </p:nvSpPr>
          <p:spPr bwMode="auto">
            <a:xfrm>
              <a:off x="1587" y="2252"/>
              <a:ext cx="319" cy="45"/>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3" name="Freeform 456"/>
            <p:cNvSpPr>
              <a:spLocks/>
            </p:cNvSpPr>
            <p:nvPr/>
          </p:nvSpPr>
          <p:spPr bwMode="auto">
            <a:xfrm>
              <a:off x="1639" y="2281"/>
              <a:ext cx="189" cy="13"/>
            </a:xfrm>
            <a:custGeom>
              <a:avLst/>
              <a:gdLst>
                <a:gd name="T0" fmla="*/ 2147483647 w 214"/>
                <a:gd name="T1" fmla="*/ 0 h 14"/>
                <a:gd name="T2" fmla="*/ 2147483647 w 214"/>
                <a:gd name="T3" fmla="*/ 2147483647 h 14"/>
                <a:gd name="T4" fmla="*/ 0 w 214"/>
                <a:gd name="T5" fmla="*/ 2147483647 h 14"/>
                <a:gd name="T6" fmla="*/ 0 w 214"/>
                <a:gd name="T7" fmla="*/ 2147483647 h 14"/>
                <a:gd name="T8" fmla="*/ 2147483647 w 214"/>
                <a:gd name="T9" fmla="*/ 2147483647 h 14"/>
                <a:gd name="T10" fmla="*/ 2147483647 w 214"/>
                <a:gd name="T11" fmla="*/ 2147483647 h 14"/>
                <a:gd name="T12" fmla="*/ 2147483647 w 214"/>
                <a:gd name="T13" fmla="*/ 2147483647 h 14"/>
                <a:gd name="T14" fmla="*/ 2147483647 w 214"/>
                <a:gd name="T15" fmla="*/ 2147483647 h 14"/>
                <a:gd name="T16" fmla="*/ 2147483647 w 214"/>
                <a:gd name="T17" fmla="*/ 2147483647 h 14"/>
                <a:gd name="T18" fmla="*/ 2147483647 w 214"/>
                <a:gd name="T19" fmla="*/ 2147483647 h 14"/>
                <a:gd name="T20" fmla="*/ 2147483647 w 214"/>
                <a:gd name="T21" fmla="*/ 2147483647 h 14"/>
                <a:gd name="T22" fmla="*/ 2147483647 w 214"/>
                <a:gd name="T23" fmla="*/ 2147483647 h 14"/>
                <a:gd name="T24" fmla="*/ 2147483647 w 214"/>
                <a:gd name="T25" fmla="*/ 2147483647 h 14"/>
                <a:gd name="T26" fmla="*/ 2147483647 w 214"/>
                <a:gd name="T27" fmla="*/ 2147483647 h 14"/>
                <a:gd name="T28" fmla="*/ 2147483647 w 214"/>
                <a:gd name="T29" fmla="*/ 0 h 14"/>
                <a:gd name="T30" fmla="*/ 2147483647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4" name="Freeform 457"/>
            <p:cNvSpPr>
              <a:spLocks/>
            </p:cNvSpPr>
            <p:nvPr/>
          </p:nvSpPr>
          <p:spPr bwMode="auto">
            <a:xfrm>
              <a:off x="1639" y="2281"/>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5" name="Freeform 458"/>
            <p:cNvSpPr>
              <a:spLocks/>
            </p:cNvSpPr>
            <p:nvPr/>
          </p:nvSpPr>
          <p:spPr bwMode="auto">
            <a:xfrm>
              <a:off x="1639" y="2281"/>
              <a:ext cx="180"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2"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6" name="Freeform 459"/>
            <p:cNvSpPr>
              <a:spLocks/>
            </p:cNvSpPr>
            <p:nvPr/>
          </p:nvSpPr>
          <p:spPr bwMode="auto">
            <a:xfrm>
              <a:off x="1639" y="2281"/>
              <a:ext cx="175" cy="11"/>
            </a:xfrm>
            <a:custGeom>
              <a:avLst/>
              <a:gdLst>
                <a:gd name="T0" fmla="*/ 0 w 199"/>
                <a:gd name="T1" fmla="*/ 2147483647 h 12"/>
                <a:gd name="T2" fmla="*/ 2147483647 w 199"/>
                <a:gd name="T3" fmla="*/ 2147483647 h 12"/>
                <a:gd name="T4" fmla="*/ 2147483647 w 199"/>
                <a:gd name="T5" fmla="*/ 2147483647 h 12"/>
                <a:gd name="T6" fmla="*/ 2147483647 w 199"/>
                <a:gd name="T7" fmla="*/ 2147483647 h 12"/>
                <a:gd name="T8" fmla="*/ 2147483647 w 199"/>
                <a:gd name="T9" fmla="*/ 2147483647 h 12"/>
                <a:gd name="T10" fmla="*/ 2147483647 w 199"/>
                <a:gd name="T11" fmla="*/ 2147483647 h 12"/>
                <a:gd name="T12" fmla="*/ 2147483647 w 199"/>
                <a:gd name="T13" fmla="*/ 2147483647 h 12"/>
                <a:gd name="T14" fmla="*/ 2147483647 w 199"/>
                <a:gd name="T15" fmla="*/ 2147483647 h 12"/>
                <a:gd name="T16" fmla="*/ 2147483647 w 199"/>
                <a:gd name="T17" fmla="*/ 2147483647 h 12"/>
                <a:gd name="T18" fmla="*/ 2147483647 w 199"/>
                <a:gd name="T19" fmla="*/ 2147483647 h 12"/>
                <a:gd name="T20" fmla="*/ 2147483647 w 199"/>
                <a:gd name="T21" fmla="*/ 0 h 12"/>
                <a:gd name="T22" fmla="*/ 2147483647 w 199"/>
                <a:gd name="T23" fmla="*/ 0 h 12"/>
                <a:gd name="T24" fmla="*/ 2147483647 w 199"/>
                <a:gd name="T25" fmla="*/ 2147483647 h 12"/>
                <a:gd name="T26" fmla="*/ 2147483647 w 199"/>
                <a:gd name="T27" fmla="*/ 2147483647 h 12"/>
                <a:gd name="T28" fmla="*/ 2147483647 w 199"/>
                <a:gd name="T29" fmla="*/ 2147483647 h 12"/>
                <a:gd name="T30" fmla="*/ 2147483647 w 199"/>
                <a:gd name="T31" fmla="*/ 2147483647 h 12"/>
                <a:gd name="T32" fmla="*/ 2147483647 w 199"/>
                <a:gd name="T33" fmla="*/ 2147483647 h 12"/>
                <a:gd name="T34" fmla="*/ 2147483647 w 199"/>
                <a:gd name="T35" fmla="*/ 2147483647 h 12"/>
                <a:gd name="T36" fmla="*/ 2147483647 w 199"/>
                <a:gd name="T37" fmla="*/ 2147483647 h 12"/>
                <a:gd name="T38" fmla="*/ 2147483647 w 199"/>
                <a:gd name="T39" fmla="*/ 2147483647 h 12"/>
                <a:gd name="T40" fmla="*/ 2147483647 w 199"/>
                <a:gd name="T41" fmla="*/ 2147483647 h 12"/>
                <a:gd name="T42" fmla="*/ 0 w 199"/>
                <a:gd name="T43" fmla="*/ 2147483647 h 12"/>
                <a:gd name="T44" fmla="*/ 0 w 199"/>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7" name="Freeform 460"/>
            <p:cNvSpPr>
              <a:spLocks/>
            </p:cNvSpPr>
            <p:nvPr/>
          </p:nvSpPr>
          <p:spPr bwMode="auto">
            <a:xfrm>
              <a:off x="1639" y="2281"/>
              <a:ext cx="170" cy="11"/>
            </a:xfrm>
            <a:custGeom>
              <a:avLst/>
              <a:gdLst>
                <a:gd name="T0" fmla="*/ 2147483647 w 193"/>
                <a:gd name="T1" fmla="*/ 0 h 12"/>
                <a:gd name="T2" fmla="*/ 2147483647 w 193"/>
                <a:gd name="T3" fmla="*/ 2147483647 h 12"/>
                <a:gd name="T4" fmla="*/ 2147483647 w 193"/>
                <a:gd name="T5" fmla="*/ 2147483647 h 12"/>
                <a:gd name="T6" fmla="*/ 2147483647 w 193"/>
                <a:gd name="T7" fmla="*/ 2147483647 h 12"/>
                <a:gd name="T8" fmla="*/ 2147483647 w 193"/>
                <a:gd name="T9" fmla="*/ 2147483647 h 12"/>
                <a:gd name="T10" fmla="*/ 2147483647 w 193"/>
                <a:gd name="T11" fmla="*/ 2147483647 h 12"/>
                <a:gd name="T12" fmla="*/ 2147483647 w 193"/>
                <a:gd name="T13" fmla="*/ 2147483647 h 12"/>
                <a:gd name="T14" fmla="*/ 2147483647 w 193"/>
                <a:gd name="T15" fmla="*/ 2147483647 h 12"/>
                <a:gd name="T16" fmla="*/ 2147483647 w 193"/>
                <a:gd name="T17" fmla="*/ 2147483647 h 12"/>
                <a:gd name="T18" fmla="*/ 2147483647 w 193"/>
                <a:gd name="T19" fmla="*/ 2147483647 h 12"/>
                <a:gd name="T20" fmla="*/ 0 w 193"/>
                <a:gd name="T21" fmla="*/ 2147483647 h 12"/>
                <a:gd name="T22" fmla="*/ 0 w 193"/>
                <a:gd name="T23" fmla="*/ 2147483647 h 12"/>
                <a:gd name="T24" fmla="*/ 2147483647 w 193"/>
                <a:gd name="T25" fmla="*/ 2147483647 h 12"/>
                <a:gd name="T26" fmla="*/ 2147483647 w 193"/>
                <a:gd name="T27" fmla="*/ 2147483647 h 12"/>
                <a:gd name="T28" fmla="*/ 2147483647 w 193"/>
                <a:gd name="T29" fmla="*/ 2147483647 h 12"/>
                <a:gd name="T30" fmla="*/ 2147483647 w 193"/>
                <a:gd name="T31" fmla="*/ 2147483647 h 12"/>
                <a:gd name="T32" fmla="*/ 2147483647 w 193"/>
                <a:gd name="T33" fmla="*/ 2147483647 h 12"/>
                <a:gd name="T34" fmla="*/ 2147483647 w 193"/>
                <a:gd name="T35" fmla="*/ 2147483647 h 12"/>
                <a:gd name="T36" fmla="*/ 2147483647 w 193"/>
                <a:gd name="T37" fmla="*/ 2147483647 h 12"/>
                <a:gd name="T38" fmla="*/ 2147483647 w 193"/>
                <a:gd name="T39" fmla="*/ 2147483647 h 12"/>
                <a:gd name="T40" fmla="*/ 2147483647 w 193"/>
                <a:gd name="T41" fmla="*/ 2147483647 h 12"/>
                <a:gd name="T42" fmla="*/ 2147483647 w 193"/>
                <a:gd name="T43" fmla="*/ 0 h 12"/>
                <a:gd name="T44" fmla="*/ 2147483647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8" name="Freeform 461"/>
            <p:cNvSpPr>
              <a:spLocks/>
            </p:cNvSpPr>
            <p:nvPr/>
          </p:nvSpPr>
          <p:spPr bwMode="auto">
            <a:xfrm>
              <a:off x="1639" y="2281"/>
              <a:ext cx="165" cy="11"/>
            </a:xfrm>
            <a:custGeom>
              <a:avLst/>
              <a:gdLst>
                <a:gd name="T0" fmla="*/ 0 w 187"/>
                <a:gd name="T1" fmla="*/ 2147483647 h 12"/>
                <a:gd name="T2" fmla="*/ 2147483647 w 187"/>
                <a:gd name="T3" fmla="*/ 2147483647 h 12"/>
                <a:gd name="T4" fmla="*/ 2147483647 w 187"/>
                <a:gd name="T5" fmla="*/ 2147483647 h 12"/>
                <a:gd name="T6" fmla="*/ 2147483647 w 187"/>
                <a:gd name="T7" fmla="*/ 2147483647 h 12"/>
                <a:gd name="T8" fmla="*/ 2147483647 w 187"/>
                <a:gd name="T9" fmla="*/ 2147483647 h 12"/>
                <a:gd name="T10" fmla="*/ 2147483647 w 187"/>
                <a:gd name="T11" fmla="*/ 2147483647 h 12"/>
                <a:gd name="T12" fmla="*/ 2147483647 w 187"/>
                <a:gd name="T13" fmla="*/ 2147483647 h 12"/>
                <a:gd name="T14" fmla="*/ 2147483647 w 187"/>
                <a:gd name="T15" fmla="*/ 2147483647 h 12"/>
                <a:gd name="T16" fmla="*/ 2147483647 w 187"/>
                <a:gd name="T17" fmla="*/ 2147483647 h 12"/>
                <a:gd name="T18" fmla="*/ 2147483647 w 187"/>
                <a:gd name="T19" fmla="*/ 2147483647 h 12"/>
                <a:gd name="T20" fmla="*/ 2147483647 w 187"/>
                <a:gd name="T21" fmla="*/ 0 h 12"/>
                <a:gd name="T22" fmla="*/ 2147483647 w 187"/>
                <a:gd name="T23" fmla="*/ 0 h 12"/>
                <a:gd name="T24" fmla="*/ 2147483647 w 187"/>
                <a:gd name="T25" fmla="*/ 2147483647 h 12"/>
                <a:gd name="T26" fmla="*/ 2147483647 w 187"/>
                <a:gd name="T27" fmla="*/ 2147483647 h 12"/>
                <a:gd name="T28" fmla="*/ 2147483647 w 187"/>
                <a:gd name="T29" fmla="*/ 2147483647 h 12"/>
                <a:gd name="T30" fmla="*/ 2147483647 w 187"/>
                <a:gd name="T31" fmla="*/ 2147483647 h 12"/>
                <a:gd name="T32" fmla="*/ 2147483647 w 187"/>
                <a:gd name="T33" fmla="*/ 2147483647 h 12"/>
                <a:gd name="T34" fmla="*/ 2147483647 w 187"/>
                <a:gd name="T35" fmla="*/ 2147483647 h 12"/>
                <a:gd name="T36" fmla="*/ 2147483647 w 187"/>
                <a:gd name="T37" fmla="*/ 2147483647 h 12"/>
                <a:gd name="T38" fmla="*/ 2147483647 w 187"/>
                <a:gd name="T39" fmla="*/ 2147483647 h 12"/>
                <a:gd name="T40" fmla="*/ 2147483647 w 187"/>
                <a:gd name="T41" fmla="*/ 2147483647 h 12"/>
                <a:gd name="T42" fmla="*/ 0 w 187"/>
                <a:gd name="T43" fmla="*/ 2147483647 h 12"/>
                <a:gd name="T44" fmla="*/ 0 w 187"/>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9" name="Freeform 462"/>
            <p:cNvSpPr>
              <a:spLocks/>
            </p:cNvSpPr>
            <p:nvPr/>
          </p:nvSpPr>
          <p:spPr bwMode="auto">
            <a:xfrm>
              <a:off x="1639" y="2281"/>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0" name="Freeform 463"/>
            <p:cNvSpPr>
              <a:spLocks/>
            </p:cNvSpPr>
            <p:nvPr/>
          </p:nvSpPr>
          <p:spPr bwMode="auto">
            <a:xfrm>
              <a:off x="1639" y="2281"/>
              <a:ext cx="153"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1" name="Freeform 464"/>
            <p:cNvSpPr>
              <a:spLocks/>
            </p:cNvSpPr>
            <p:nvPr/>
          </p:nvSpPr>
          <p:spPr bwMode="auto">
            <a:xfrm>
              <a:off x="1639" y="2281"/>
              <a:ext cx="146"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2" name="Freeform 465"/>
            <p:cNvSpPr>
              <a:spLocks/>
            </p:cNvSpPr>
            <p:nvPr/>
          </p:nvSpPr>
          <p:spPr bwMode="auto">
            <a:xfrm>
              <a:off x="1639" y="2281"/>
              <a:ext cx="140"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3" name="Freeform 466"/>
            <p:cNvSpPr>
              <a:spLocks/>
            </p:cNvSpPr>
            <p:nvPr/>
          </p:nvSpPr>
          <p:spPr bwMode="auto">
            <a:xfrm>
              <a:off x="1639" y="2281"/>
              <a:ext cx="133"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4" name="Freeform 467"/>
            <p:cNvSpPr>
              <a:spLocks/>
            </p:cNvSpPr>
            <p:nvPr/>
          </p:nvSpPr>
          <p:spPr bwMode="auto">
            <a:xfrm>
              <a:off x="1639" y="2281"/>
              <a:ext cx="127" cy="8"/>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5" name="Freeform 468"/>
            <p:cNvSpPr>
              <a:spLocks/>
            </p:cNvSpPr>
            <p:nvPr/>
          </p:nvSpPr>
          <p:spPr bwMode="auto">
            <a:xfrm>
              <a:off x="1639" y="2281"/>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4" y="9"/>
                  </a:lnTo>
                  <a:lnTo>
                    <a:pt x="0" y="9"/>
                  </a:lnTo>
                  <a:lnTo>
                    <a:pt x="0" y="7"/>
                  </a:lnTo>
                  <a:lnTo>
                    <a:pt x="24"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6" name="Freeform 469"/>
            <p:cNvSpPr>
              <a:spLocks/>
            </p:cNvSpPr>
            <p:nvPr/>
          </p:nvSpPr>
          <p:spPr bwMode="auto">
            <a:xfrm>
              <a:off x="1639" y="2281"/>
              <a:ext cx="110" cy="6"/>
            </a:xfrm>
            <a:custGeom>
              <a:avLst/>
              <a:gdLst>
                <a:gd name="T0" fmla="*/ 0 w 125"/>
                <a:gd name="T1" fmla="*/ 2147483647 h 7"/>
                <a:gd name="T2" fmla="*/ 2147483647 w 125"/>
                <a:gd name="T3" fmla="*/ 2147483647 h 7"/>
                <a:gd name="T4" fmla="*/ 2147483647 w 125"/>
                <a:gd name="T5" fmla="*/ 2147483647 h 7"/>
                <a:gd name="T6" fmla="*/ 2147483647 w 125"/>
                <a:gd name="T7" fmla="*/ 2147483647 h 7"/>
                <a:gd name="T8" fmla="*/ 2147483647 w 125"/>
                <a:gd name="T9" fmla="*/ 2147483647 h 7"/>
                <a:gd name="T10" fmla="*/ 2147483647 w 125"/>
                <a:gd name="T11" fmla="*/ 2147483647 h 7"/>
                <a:gd name="T12" fmla="*/ 2147483647 w 125"/>
                <a:gd name="T13" fmla="*/ 2147483647 h 7"/>
                <a:gd name="T14" fmla="*/ 2147483647 w 125"/>
                <a:gd name="T15" fmla="*/ 2147483647 h 7"/>
                <a:gd name="T16" fmla="*/ 2147483647 w 125"/>
                <a:gd name="T17" fmla="*/ 0 h 7"/>
                <a:gd name="T18" fmla="*/ 2147483647 w 125"/>
                <a:gd name="T19" fmla="*/ 0 h 7"/>
                <a:gd name="T20" fmla="*/ 2147483647 w 125"/>
                <a:gd name="T21" fmla="*/ 2147483647 h 7"/>
                <a:gd name="T22" fmla="*/ 2147483647 w 125"/>
                <a:gd name="T23" fmla="*/ 2147483647 h 7"/>
                <a:gd name="T24" fmla="*/ 2147483647 w 125"/>
                <a:gd name="T25" fmla="*/ 2147483647 h 7"/>
                <a:gd name="T26" fmla="*/ 2147483647 w 125"/>
                <a:gd name="T27" fmla="*/ 2147483647 h 7"/>
                <a:gd name="T28" fmla="*/ 2147483647 w 125"/>
                <a:gd name="T29" fmla="*/ 2147483647 h 7"/>
                <a:gd name="T30" fmla="*/ 2147483647 w 125"/>
                <a:gd name="T31" fmla="*/ 2147483647 h 7"/>
                <a:gd name="T32" fmla="*/ 2147483647 w 125"/>
                <a:gd name="T33" fmla="*/ 2147483647 h 7"/>
                <a:gd name="T34" fmla="*/ 0 w 125"/>
                <a:gd name="T35" fmla="*/ 2147483647 h 7"/>
                <a:gd name="T36" fmla="*/ 0 w 125"/>
                <a:gd name="T37" fmla="*/ 214748364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7" name="Freeform 470"/>
            <p:cNvSpPr>
              <a:spLocks/>
            </p:cNvSpPr>
            <p:nvPr/>
          </p:nvSpPr>
          <p:spPr bwMode="auto">
            <a:xfrm>
              <a:off x="1639" y="2281"/>
              <a:ext cx="100"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1"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8" name="Freeform 471"/>
            <p:cNvSpPr>
              <a:spLocks/>
            </p:cNvSpPr>
            <p:nvPr/>
          </p:nvSpPr>
          <p:spPr bwMode="auto">
            <a:xfrm>
              <a:off x="1639" y="2281"/>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9" name="Freeform 472"/>
            <p:cNvSpPr>
              <a:spLocks/>
            </p:cNvSpPr>
            <p:nvPr/>
          </p:nvSpPr>
          <p:spPr bwMode="auto">
            <a:xfrm>
              <a:off x="1639" y="2281"/>
              <a:ext cx="81"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0" name="Freeform 473"/>
            <p:cNvSpPr>
              <a:spLocks/>
            </p:cNvSpPr>
            <p:nvPr/>
          </p:nvSpPr>
          <p:spPr bwMode="auto">
            <a:xfrm>
              <a:off x="1639" y="2281"/>
              <a:ext cx="70"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1" name="Freeform 474"/>
            <p:cNvSpPr>
              <a:spLocks/>
            </p:cNvSpPr>
            <p:nvPr/>
          </p:nvSpPr>
          <p:spPr bwMode="auto">
            <a:xfrm>
              <a:off x="1639" y="2281"/>
              <a:ext cx="58"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2" name="Freeform 475"/>
            <p:cNvSpPr>
              <a:spLocks/>
            </p:cNvSpPr>
            <p:nvPr/>
          </p:nvSpPr>
          <p:spPr bwMode="auto">
            <a:xfrm>
              <a:off x="1639" y="2281"/>
              <a:ext cx="46" cy="2"/>
            </a:xfrm>
            <a:custGeom>
              <a:avLst/>
              <a:gdLst>
                <a:gd name="T0" fmla="*/ 0 w 52"/>
                <a:gd name="T1" fmla="*/ 2147483647 h 2"/>
                <a:gd name="T2" fmla="*/ 2147483647 w 52"/>
                <a:gd name="T3" fmla="*/ 2147483647 h 2"/>
                <a:gd name="T4" fmla="*/ 2147483647 w 52"/>
                <a:gd name="T5" fmla="*/ 2147483647 h 2"/>
                <a:gd name="T6" fmla="*/ 2147483647 w 52"/>
                <a:gd name="T7" fmla="*/ 2147483647 h 2"/>
                <a:gd name="T8" fmla="*/ 2147483647 w 52"/>
                <a:gd name="T9" fmla="*/ 0 h 2"/>
                <a:gd name="T10" fmla="*/ 2147483647 w 52"/>
                <a:gd name="T11" fmla="*/ 0 h 2"/>
                <a:gd name="T12" fmla="*/ 2147483647 w 52"/>
                <a:gd name="T13" fmla="*/ 0 h 2"/>
                <a:gd name="T14" fmla="*/ 2147483647 w 52"/>
                <a:gd name="T15" fmla="*/ 0 h 2"/>
                <a:gd name="T16" fmla="*/ 2147483647 w 52"/>
                <a:gd name="T17" fmla="*/ 2147483647 h 2"/>
                <a:gd name="T18" fmla="*/ 2147483647 w 52"/>
                <a:gd name="T19" fmla="*/ 2147483647 h 2"/>
                <a:gd name="T20" fmla="*/ 2147483647 w 52"/>
                <a:gd name="T21" fmla="*/ 2147483647 h 2"/>
                <a:gd name="T22" fmla="*/ 0 w 52"/>
                <a:gd name="T23" fmla="*/ 2147483647 h 2"/>
                <a:gd name="T24" fmla="*/ 0 w 5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3" name="Freeform 476"/>
            <p:cNvSpPr>
              <a:spLocks/>
            </p:cNvSpPr>
            <p:nvPr/>
          </p:nvSpPr>
          <p:spPr bwMode="auto">
            <a:xfrm>
              <a:off x="1639" y="2281"/>
              <a:ext cx="31"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4" name="Freeform 477"/>
            <p:cNvSpPr>
              <a:spLocks/>
            </p:cNvSpPr>
            <p:nvPr/>
          </p:nvSpPr>
          <p:spPr bwMode="auto">
            <a:xfrm>
              <a:off x="1639" y="2281"/>
              <a:ext cx="16"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5" name="Freeform 478"/>
            <p:cNvSpPr>
              <a:spLocks/>
            </p:cNvSpPr>
            <p:nvPr/>
          </p:nvSpPr>
          <p:spPr bwMode="auto">
            <a:xfrm>
              <a:off x="1639" y="2281"/>
              <a:ext cx="1" cy="1"/>
            </a:xfrm>
            <a:custGeom>
              <a:avLst/>
              <a:gdLst>
                <a:gd name="T0" fmla="*/ 2147483647 w 2"/>
                <a:gd name="T1" fmla="*/ 0 h 1587"/>
                <a:gd name="T2" fmla="*/ 0 w 2"/>
                <a:gd name="T3" fmla="*/ 0 h 1587"/>
                <a:gd name="T4" fmla="*/ 0 w 2"/>
                <a:gd name="T5" fmla="*/ 0 h 1587"/>
                <a:gd name="T6" fmla="*/ 0 w 2"/>
                <a:gd name="T7" fmla="*/ 0 h 1587"/>
                <a:gd name="T8" fmla="*/ 2147483647 w 2"/>
                <a:gd name="T9" fmla="*/ 0 h 1587"/>
                <a:gd name="T10" fmla="*/ 0 60000 65536"/>
                <a:gd name="T11" fmla="*/ 0 60000 65536"/>
                <a:gd name="T12" fmla="*/ 0 60000 65536"/>
                <a:gd name="T13" fmla="*/ 0 60000 65536"/>
                <a:gd name="T14" fmla="*/ 0 60000 65536"/>
                <a:gd name="T15" fmla="*/ 0 w 2"/>
                <a:gd name="T16" fmla="*/ 0 h 1587"/>
                <a:gd name="T17" fmla="*/ 2 w 2"/>
                <a:gd name="T18" fmla="*/ 1587 h 1587"/>
              </a:gdLst>
              <a:ahLst/>
              <a:cxnLst>
                <a:cxn ang="T10">
                  <a:pos x="T0" y="T1"/>
                </a:cxn>
                <a:cxn ang="T11">
                  <a:pos x="T2" y="T3"/>
                </a:cxn>
                <a:cxn ang="T12">
                  <a:pos x="T4" y="T5"/>
                </a:cxn>
                <a:cxn ang="T13">
                  <a:pos x="T6" y="T7"/>
                </a:cxn>
                <a:cxn ang="T14">
                  <a:pos x="T8" y="T9"/>
                </a:cxn>
              </a:cxnLst>
              <a:rect l="T15" t="T16" r="T17" b="T18"/>
              <a:pathLst>
                <a:path w="2" h="1587">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6" name="Freeform 479"/>
            <p:cNvSpPr>
              <a:spLocks/>
            </p:cNvSpPr>
            <p:nvPr/>
          </p:nvSpPr>
          <p:spPr bwMode="auto">
            <a:xfrm>
              <a:off x="1881" y="2252"/>
              <a:ext cx="42" cy="166"/>
            </a:xfrm>
            <a:custGeom>
              <a:avLst/>
              <a:gdLst>
                <a:gd name="T0" fmla="*/ 0 w 48"/>
                <a:gd name="T1" fmla="*/ 2147483647 h 179"/>
                <a:gd name="T2" fmla="*/ 2147483647 w 48"/>
                <a:gd name="T3" fmla="*/ 0 h 179"/>
                <a:gd name="T4" fmla="*/ 2147483647 w 48"/>
                <a:gd name="T5" fmla="*/ 2147483647 h 179"/>
                <a:gd name="T6" fmla="*/ 0 w 48"/>
                <a:gd name="T7" fmla="*/ 2147483647 h 179"/>
                <a:gd name="T8" fmla="*/ 0 w 48"/>
                <a:gd name="T9" fmla="*/ 2147483647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7" name="Rectangle 480"/>
            <p:cNvSpPr>
              <a:spLocks noChangeArrowheads="1"/>
            </p:cNvSpPr>
            <p:nvPr/>
          </p:nvSpPr>
          <p:spPr bwMode="auto">
            <a:xfrm>
              <a:off x="1545" y="229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08" name="Freeform 481"/>
            <p:cNvSpPr>
              <a:spLocks/>
            </p:cNvSpPr>
            <p:nvPr/>
          </p:nvSpPr>
          <p:spPr bwMode="auto">
            <a:xfrm>
              <a:off x="1650" y="2297"/>
              <a:ext cx="5"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009" name="Rectangle 482"/>
            <p:cNvSpPr>
              <a:spLocks noChangeArrowheads="1"/>
            </p:cNvSpPr>
            <p:nvPr/>
          </p:nvSpPr>
          <p:spPr bwMode="auto">
            <a:xfrm>
              <a:off x="1545" y="2393"/>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10" name="Rectangle 483"/>
            <p:cNvSpPr>
              <a:spLocks noChangeArrowheads="1"/>
            </p:cNvSpPr>
            <p:nvPr/>
          </p:nvSpPr>
          <p:spPr bwMode="auto">
            <a:xfrm>
              <a:off x="1804" y="2326"/>
              <a:ext cx="13"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1" name="Freeform 484"/>
            <p:cNvSpPr>
              <a:spLocks noEditPoints="1"/>
            </p:cNvSpPr>
            <p:nvPr/>
          </p:nvSpPr>
          <p:spPr bwMode="auto">
            <a:xfrm>
              <a:off x="1666" y="2318"/>
              <a:ext cx="55" cy="6"/>
            </a:xfrm>
            <a:custGeom>
              <a:avLst/>
              <a:gdLst>
                <a:gd name="T0" fmla="*/ 0 w 62"/>
                <a:gd name="T1" fmla="*/ 2147483647 h 7"/>
                <a:gd name="T2" fmla="*/ 2147483647 w 62"/>
                <a:gd name="T3" fmla="*/ 2147483647 h 7"/>
                <a:gd name="T4" fmla="*/ 2147483647 w 62"/>
                <a:gd name="T5" fmla="*/ 0 h 7"/>
                <a:gd name="T6" fmla="*/ 0 w 62"/>
                <a:gd name="T7" fmla="*/ 0 h 7"/>
                <a:gd name="T8" fmla="*/ 0 w 62"/>
                <a:gd name="T9" fmla="*/ 2147483647 h 7"/>
                <a:gd name="T10" fmla="*/ 2147483647 w 62"/>
                <a:gd name="T11" fmla="*/ 2147483647 h 7"/>
                <a:gd name="T12" fmla="*/ 2147483647 w 62"/>
                <a:gd name="T13" fmla="*/ 2147483647 h 7"/>
                <a:gd name="T14" fmla="*/ 2147483647 w 62"/>
                <a:gd name="T15" fmla="*/ 0 h 7"/>
                <a:gd name="T16" fmla="*/ 2147483647 w 62"/>
                <a:gd name="T17" fmla="*/ 0 h 7"/>
                <a:gd name="T18" fmla="*/ 2147483647 w 62"/>
                <a:gd name="T19" fmla="*/ 2147483647 h 7"/>
                <a:gd name="T20" fmla="*/ 2147483647 w 62"/>
                <a:gd name="T21" fmla="*/ 2147483647 h 7"/>
                <a:gd name="T22" fmla="*/ 2147483647 w 62"/>
                <a:gd name="T23" fmla="*/ 2147483647 h 7"/>
                <a:gd name="T24" fmla="*/ 2147483647 w 62"/>
                <a:gd name="T25" fmla="*/ 0 h 7"/>
                <a:gd name="T26" fmla="*/ 2147483647 w 62"/>
                <a:gd name="T27" fmla="*/ 0 h 7"/>
                <a:gd name="T28" fmla="*/ 2147483647 w 62"/>
                <a:gd name="T29" fmla="*/ 214748364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2" name="Freeform 485"/>
            <p:cNvSpPr>
              <a:spLocks noEditPoints="1"/>
            </p:cNvSpPr>
            <p:nvPr/>
          </p:nvSpPr>
          <p:spPr bwMode="auto">
            <a:xfrm>
              <a:off x="1555" y="2307"/>
              <a:ext cx="243"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8"/>
                  </a:lnTo>
                  <a:lnTo>
                    <a:pt x="244" y="8"/>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3" name="Freeform 486"/>
            <p:cNvSpPr>
              <a:spLocks noEditPoints="1"/>
            </p:cNvSpPr>
            <p:nvPr/>
          </p:nvSpPr>
          <p:spPr bwMode="auto">
            <a:xfrm>
              <a:off x="1548" y="2302"/>
              <a:ext cx="330" cy="108"/>
            </a:xfrm>
            <a:custGeom>
              <a:avLst/>
              <a:gdLst>
                <a:gd name="T0" fmla="*/ 2147483647 w 374"/>
                <a:gd name="T1" fmla="*/ 2147483647 h 117"/>
                <a:gd name="T2" fmla="*/ 2147483647 w 374"/>
                <a:gd name="T3" fmla="*/ 2147483647 h 117"/>
                <a:gd name="T4" fmla="*/ 2147483647 w 374"/>
                <a:gd name="T5" fmla="*/ 0 h 117"/>
                <a:gd name="T6" fmla="*/ 2147483647 w 374"/>
                <a:gd name="T7" fmla="*/ 0 h 117"/>
                <a:gd name="T8" fmla="*/ 2147483647 w 374"/>
                <a:gd name="T9" fmla="*/ 2147483647 h 117"/>
                <a:gd name="T10" fmla="*/ 2147483647 w 374"/>
                <a:gd name="T11" fmla="*/ 2147483647 h 117"/>
                <a:gd name="T12" fmla="*/ 2147483647 w 374"/>
                <a:gd name="T13" fmla="*/ 2147483647 h 117"/>
                <a:gd name="T14" fmla="*/ 2147483647 w 374"/>
                <a:gd name="T15" fmla="*/ 2147483647 h 117"/>
                <a:gd name="T16" fmla="*/ 2147483647 w 374"/>
                <a:gd name="T17" fmla="*/ 2147483647 h 117"/>
                <a:gd name="T18" fmla="*/ 2147483647 w 374"/>
                <a:gd name="T19" fmla="*/ 2147483647 h 117"/>
                <a:gd name="T20" fmla="*/ 2147483647 w 374"/>
                <a:gd name="T21" fmla="*/ 2147483647 h 117"/>
                <a:gd name="T22" fmla="*/ 2147483647 w 374"/>
                <a:gd name="T23" fmla="*/ 2147483647 h 117"/>
                <a:gd name="T24" fmla="*/ 2147483647 w 374"/>
                <a:gd name="T25" fmla="*/ 2147483647 h 117"/>
                <a:gd name="T26" fmla="*/ 2147483647 w 374"/>
                <a:gd name="T27" fmla="*/ 2147483647 h 117"/>
                <a:gd name="T28" fmla="*/ 2147483647 w 374"/>
                <a:gd name="T29" fmla="*/ 2147483647 h 117"/>
                <a:gd name="T30" fmla="*/ 2147483647 w 374"/>
                <a:gd name="T31" fmla="*/ 2147483647 h 117"/>
                <a:gd name="T32" fmla="*/ 2147483647 w 374"/>
                <a:gd name="T33" fmla="*/ 2147483647 h 117"/>
                <a:gd name="T34" fmla="*/ 2147483647 w 374"/>
                <a:gd name="T35" fmla="*/ 2147483647 h 117"/>
                <a:gd name="T36" fmla="*/ 2147483647 w 374"/>
                <a:gd name="T37" fmla="*/ 2147483647 h 117"/>
                <a:gd name="T38" fmla="*/ 2147483647 w 374"/>
                <a:gd name="T39" fmla="*/ 2147483647 h 117"/>
                <a:gd name="T40" fmla="*/ 2147483647 w 374"/>
                <a:gd name="T41" fmla="*/ 2147483647 h 117"/>
                <a:gd name="T42" fmla="*/ 2147483647 w 374"/>
                <a:gd name="T43" fmla="*/ 2147483647 h 117"/>
                <a:gd name="T44" fmla="*/ 2147483647 w 374"/>
                <a:gd name="T45" fmla="*/ 2147483647 h 117"/>
                <a:gd name="T46" fmla="*/ 2147483647 w 374"/>
                <a:gd name="T47" fmla="*/ 2147483647 h 117"/>
                <a:gd name="T48" fmla="*/ 0 w 374"/>
                <a:gd name="T49" fmla="*/ 2147483647 h 117"/>
                <a:gd name="T50" fmla="*/ 2147483647 w 374"/>
                <a:gd name="T51" fmla="*/ 2147483647 h 117"/>
                <a:gd name="T52" fmla="*/ 2147483647 w 374"/>
                <a:gd name="T53" fmla="*/ 2147483647 h 117"/>
                <a:gd name="T54" fmla="*/ 2147483647 w 374"/>
                <a:gd name="T55" fmla="*/ 2147483647 h 117"/>
                <a:gd name="T56" fmla="*/ 2147483647 w 374"/>
                <a:gd name="T57" fmla="*/ 2147483647 h 117"/>
                <a:gd name="T58" fmla="*/ 2147483647 w 374"/>
                <a:gd name="T59" fmla="*/ 2147483647 h 117"/>
                <a:gd name="T60" fmla="*/ 2147483647 w 374"/>
                <a:gd name="T61" fmla="*/ 2147483647 h 117"/>
                <a:gd name="T62" fmla="*/ 2147483647 w 374"/>
                <a:gd name="T63" fmla="*/ 2147483647 h 117"/>
                <a:gd name="T64" fmla="*/ 2147483647 w 374"/>
                <a:gd name="T65" fmla="*/ 2147483647 h 117"/>
                <a:gd name="T66" fmla="*/ 2147483647 w 374"/>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7"/>
                <a:gd name="T104" fmla="*/ 374 w 374"/>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4"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4" name="Line 487"/>
            <p:cNvSpPr>
              <a:spLocks noChangeShapeType="1"/>
            </p:cNvSpPr>
            <p:nvPr/>
          </p:nvSpPr>
          <p:spPr bwMode="auto">
            <a:xfrm>
              <a:off x="1723" y="2302"/>
              <a:ext cx="0"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5" name="Line 488"/>
            <p:cNvSpPr>
              <a:spLocks noChangeShapeType="1"/>
            </p:cNvSpPr>
            <p:nvPr/>
          </p:nvSpPr>
          <p:spPr bwMode="auto">
            <a:xfrm flipH="1">
              <a:off x="1657" y="2331"/>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6" name="Line 489"/>
            <p:cNvSpPr>
              <a:spLocks noChangeShapeType="1"/>
            </p:cNvSpPr>
            <p:nvPr/>
          </p:nvSpPr>
          <p:spPr bwMode="auto">
            <a:xfrm flipH="1">
              <a:off x="1657" y="2360"/>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7" name="Line 490"/>
            <p:cNvSpPr>
              <a:spLocks noChangeShapeType="1"/>
            </p:cNvSpPr>
            <p:nvPr/>
          </p:nvSpPr>
          <p:spPr bwMode="auto">
            <a:xfrm>
              <a:off x="1826" y="231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8" name="Line 491"/>
            <p:cNvSpPr>
              <a:spLocks noChangeShapeType="1"/>
            </p:cNvSpPr>
            <p:nvPr/>
          </p:nvSpPr>
          <p:spPr bwMode="auto">
            <a:xfrm>
              <a:off x="1742" y="233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9" name="Line 492"/>
            <p:cNvSpPr>
              <a:spLocks noChangeShapeType="1"/>
            </p:cNvSpPr>
            <p:nvPr/>
          </p:nvSpPr>
          <p:spPr bwMode="auto">
            <a:xfrm flipV="1">
              <a:off x="1666" y="229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0" name="Line 493"/>
            <p:cNvSpPr>
              <a:spLocks noChangeShapeType="1"/>
            </p:cNvSpPr>
            <p:nvPr/>
          </p:nvSpPr>
          <p:spPr bwMode="auto">
            <a:xfrm flipV="1">
              <a:off x="1666" y="238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1" name="Line 494"/>
            <p:cNvSpPr>
              <a:spLocks noChangeShapeType="1"/>
            </p:cNvSpPr>
            <p:nvPr/>
          </p:nvSpPr>
          <p:spPr bwMode="auto">
            <a:xfrm>
              <a:off x="1668" y="234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2" name="Line 495"/>
            <p:cNvSpPr>
              <a:spLocks noChangeShapeType="1"/>
            </p:cNvSpPr>
            <p:nvPr/>
          </p:nvSpPr>
          <p:spPr bwMode="auto">
            <a:xfrm>
              <a:off x="1668" y="2322"/>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3" name="Line 496"/>
            <p:cNvSpPr>
              <a:spLocks noChangeShapeType="1"/>
            </p:cNvSpPr>
            <p:nvPr/>
          </p:nvSpPr>
          <p:spPr bwMode="auto">
            <a:xfrm>
              <a:off x="1707" y="2322"/>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4" name="Line 497"/>
            <p:cNvSpPr>
              <a:spLocks noChangeShapeType="1"/>
            </p:cNvSpPr>
            <p:nvPr/>
          </p:nvSpPr>
          <p:spPr bwMode="auto">
            <a:xfrm>
              <a:off x="1758" y="233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5" name="Freeform 498"/>
            <p:cNvSpPr>
              <a:spLocks/>
            </p:cNvSpPr>
            <p:nvPr/>
          </p:nvSpPr>
          <p:spPr bwMode="auto">
            <a:xfrm>
              <a:off x="1839" y="2022"/>
              <a:ext cx="42" cy="259"/>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6" name="Freeform 499"/>
            <p:cNvSpPr>
              <a:spLocks/>
            </p:cNvSpPr>
            <p:nvPr/>
          </p:nvSpPr>
          <p:spPr bwMode="auto">
            <a:xfrm>
              <a:off x="1587" y="2022"/>
              <a:ext cx="294" cy="45"/>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7" name="Rectangle 500"/>
            <p:cNvSpPr>
              <a:spLocks noChangeArrowheads="1"/>
            </p:cNvSpPr>
            <p:nvPr/>
          </p:nvSpPr>
          <p:spPr bwMode="auto">
            <a:xfrm>
              <a:off x="1587" y="2067"/>
              <a:ext cx="252" cy="21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28" name="Rectangle 501"/>
            <p:cNvSpPr>
              <a:spLocks noChangeArrowheads="1"/>
            </p:cNvSpPr>
            <p:nvPr/>
          </p:nvSpPr>
          <p:spPr bwMode="auto">
            <a:xfrm>
              <a:off x="1813" y="2252"/>
              <a:ext cx="13"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9" name="Freeform 502"/>
            <p:cNvSpPr>
              <a:spLocks/>
            </p:cNvSpPr>
            <p:nvPr/>
          </p:nvSpPr>
          <p:spPr bwMode="auto">
            <a:xfrm>
              <a:off x="1624" y="2099"/>
              <a:ext cx="178"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0" name="Freeform 503"/>
            <p:cNvSpPr>
              <a:spLocks/>
            </p:cNvSpPr>
            <p:nvPr/>
          </p:nvSpPr>
          <p:spPr bwMode="auto">
            <a:xfrm>
              <a:off x="1624" y="2099"/>
              <a:ext cx="174" cy="128"/>
            </a:xfrm>
            <a:custGeom>
              <a:avLst/>
              <a:gdLst>
                <a:gd name="T0" fmla="*/ 0 w 197"/>
                <a:gd name="T1" fmla="*/ 2147483647 h 138"/>
                <a:gd name="T2" fmla="*/ 2147483647 w 197"/>
                <a:gd name="T3" fmla="*/ 2147483647 h 138"/>
                <a:gd name="T4" fmla="*/ 2147483647 w 197"/>
                <a:gd name="T5" fmla="*/ 0 h 138"/>
                <a:gd name="T6" fmla="*/ 2147483647 w 197"/>
                <a:gd name="T7" fmla="*/ 0 h 138"/>
                <a:gd name="T8" fmla="*/ 2147483647 w 197"/>
                <a:gd name="T9" fmla="*/ 2147483647 h 138"/>
                <a:gd name="T10" fmla="*/ 0 w 197"/>
                <a:gd name="T11" fmla="*/ 2147483647 h 138"/>
                <a:gd name="T12" fmla="*/ 0 w 197"/>
                <a:gd name="T13" fmla="*/ 2147483647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1" name="Freeform 504"/>
            <p:cNvSpPr>
              <a:spLocks/>
            </p:cNvSpPr>
            <p:nvPr/>
          </p:nvSpPr>
          <p:spPr bwMode="auto">
            <a:xfrm>
              <a:off x="1624" y="2099"/>
              <a:ext cx="170" cy="126"/>
            </a:xfrm>
            <a:custGeom>
              <a:avLst/>
              <a:gdLst>
                <a:gd name="T0" fmla="*/ 0 w 193"/>
                <a:gd name="T1" fmla="*/ 2147483647 h 136"/>
                <a:gd name="T2" fmla="*/ 2147483647 w 193"/>
                <a:gd name="T3" fmla="*/ 2147483647 h 136"/>
                <a:gd name="T4" fmla="*/ 2147483647 w 193"/>
                <a:gd name="T5" fmla="*/ 0 h 136"/>
                <a:gd name="T6" fmla="*/ 2147483647 w 193"/>
                <a:gd name="T7" fmla="*/ 0 h 136"/>
                <a:gd name="T8" fmla="*/ 2147483647 w 193"/>
                <a:gd name="T9" fmla="*/ 2147483647 h 136"/>
                <a:gd name="T10" fmla="*/ 0 w 193"/>
                <a:gd name="T11" fmla="*/ 2147483647 h 136"/>
                <a:gd name="T12" fmla="*/ 0 w 193"/>
                <a:gd name="T13" fmla="*/ 2147483647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2" name="Freeform 505"/>
            <p:cNvSpPr>
              <a:spLocks/>
            </p:cNvSpPr>
            <p:nvPr/>
          </p:nvSpPr>
          <p:spPr bwMode="auto">
            <a:xfrm>
              <a:off x="1624" y="2099"/>
              <a:ext cx="167" cy="123"/>
            </a:xfrm>
            <a:custGeom>
              <a:avLst/>
              <a:gdLst>
                <a:gd name="T0" fmla="*/ 0 w 190"/>
                <a:gd name="T1" fmla="*/ 2147483647 h 133"/>
                <a:gd name="T2" fmla="*/ 2147483647 w 190"/>
                <a:gd name="T3" fmla="*/ 2147483647 h 133"/>
                <a:gd name="T4" fmla="*/ 2147483647 w 190"/>
                <a:gd name="T5" fmla="*/ 0 h 133"/>
                <a:gd name="T6" fmla="*/ 2147483647 w 190"/>
                <a:gd name="T7" fmla="*/ 0 h 133"/>
                <a:gd name="T8" fmla="*/ 2147483647 w 190"/>
                <a:gd name="T9" fmla="*/ 2147483647 h 133"/>
                <a:gd name="T10" fmla="*/ 0 w 190"/>
                <a:gd name="T11" fmla="*/ 2147483647 h 133"/>
                <a:gd name="T12" fmla="*/ 0 w 190"/>
                <a:gd name="T13" fmla="*/ 2147483647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3" name="Freeform 506"/>
            <p:cNvSpPr>
              <a:spLocks/>
            </p:cNvSpPr>
            <p:nvPr/>
          </p:nvSpPr>
          <p:spPr bwMode="auto">
            <a:xfrm>
              <a:off x="1624" y="2099"/>
              <a:ext cx="164"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4" name="Freeform 507"/>
            <p:cNvSpPr>
              <a:spLocks/>
            </p:cNvSpPr>
            <p:nvPr/>
          </p:nvSpPr>
          <p:spPr bwMode="auto">
            <a:xfrm>
              <a:off x="1624" y="2099"/>
              <a:ext cx="160" cy="118"/>
            </a:xfrm>
            <a:custGeom>
              <a:avLst/>
              <a:gdLst>
                <a:gd name="T0" fmla="*/ 0 w 182"/>
                <a:gd name="T1" fmla="*/ 2147483647 h 128"/>
                <a:gd name="T2" fmla="*/ 2147483647 w 182"/>
                <a:gd name="T3" fmla="*/ 2147483647 h 128"/>
                <a:gd name="T4" fmla="*/ 2147483647 w 182"/>
                <a:gd name="T5" fmla="*/ 0 h 128"/>
                <a:gd name="T6" fmla="*/ 2147483647 w 182"/>
                <a:gd name="T7" fmla="*/ 0 h 128"/>
                <a:gd name="T8" fmla="*/ 2147483647 w 182"/>
                <a:gd name="T9" fmla="*/ 2147483647 h 128"/>
                <a:gd name="T10" fmla="*/ 0 w 182"/>
                <a:gd name="T11" fmla="*/ 2147483647 h 128"/>
                <a:gd name="T12" fmla="*/ 0 w 182"/>
                <a:gd name="T13" fmla="*/ 2147483647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5" name="Freeform 508"/>
            <p:cNvSpPr>
              <a:spLocks/>
            </p:cNvSpPr>
            <p:nvPr/>
          </p:nvSpPr>
          <p:spPr bwMode="auto">
            <a:xfrm>
              <a:off x="1624" y="2099"/>
              <a:ext cx="157"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6" name="Freeform 509"/>
            <p:cNvSpPr>
              <a:spLocks/>
            </p:cNvSpPr>
            <p:nvPr/>
          </p:nvSpPr>
          <p:spPr bwMode="auto">
            <a:xfrm>
              <a:off x="1624" y="2099"/>
              <a:ext cx="153" cy="114"/>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7" name="Freeform 510"/>
            <p:cNvSpPr>
              <a:spLocks/>
            </p:cNvSpPr>
            <p:nvPr/>
          </p:nvSpPr>
          <p:spPr bwMode="auto">
            <a:xfrm>
              <a:off x="1624" y="2099"/>
              <a:ext cx="151" cy="110"/>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8" name="Freeform 511"/>
            <p:cNvSpPr>
              <a:spLocks/>
            </p:cNvSpPr>
            <p:nvPr/>
          </p:nvSpPr>
          <p:spPr bwMode="auto">
            <a:xfrm>
              <a:off x="1624" y="2099"/>
              <a:ext cx="147"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9" name="Freeform 512"/>
            <p:cNvSpPr>
              <a:spLocks/>
            </p:cNvSpPr>
            <p:nvPr/>
          </p:nvSpPr>
          <p:spPr bwMode="auto">
            <a:xfrm>
              <a:off x="1624" y="2099"/>
              <a:ext cx="143"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0" name="Freeform 513"/>
            <p:cNvSpPr>
              <a:spLocks/>
            </p:cNvSpPr>
            <p:nvPr/>
          </p:nvSpPr>
          <p:spPr bwMode="auto">
            <a:xfrm>
              <a:off x="1624" y="2099"/>
              <a:ext cx="139" cy="102"/>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1" name="Freeform 514"/>
            <p:cNvSpPr>
              <a:spLocks/>
            </p:cNvSpPr>
            <p:nvPr/>
          </p:nvSpPr>
          <p:spPr bwMode="auto">
            <a:xfrm>
              <a:off x="1624" y="2099"/>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2" name="Freeform 515"/>
            <p:cNvSpPr>
              <a:spLocks/>
            </p:cNvSpPr>
            <p:nvPr/>
          </p:nvSpPr>
          <p:spPr bwMode="auto">
            <a:xfrm>
              <a:off x="1624" y="2099"/>
              <a:ext cx="130"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3" name="Freeform 516"/>
            <p:cNvSpPr>
              <a:spLocks/>
            </p:cNvSpPr>
            <p:nvPr/>
          </p:nvSpPr>
          <p:spPr bwMode="auto">
            <a:xfrm>
              <a:off x="1624" y="2099"/>
              <a:ext cx="126"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4" name="Freeform 517"/>
            <p:cNvSpPr>
              <a:spLocks/>
            </p:cNvSpPr>
            <p:nvPr/>
          </p:nvSpPr>
          <p:spPr bwMode="auto">
            <a:xfrm>
              <a:off x="1624" y="2099"/>
              <a:ext cx="121"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5" name="Freeform 518"/>
            <p:cNvSpPr>
              <a:spLocks/>
            </p:cNvSpPr>
            <p:nvPr/>
          </p:nvSpPr>
          <p:spPr bwMode="auto">
            <a:xfrm>
              <a:off x="1624" y="2099"/>
              <a:ext cx="117"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6" name="Freeform 519"/>
            <p:cNvSpPr>
              <a:spLocks/>
            </p:cNvSpPr>
            <p:nvPr/>
          </p:nvSpPr>
          <p:spPr bwMode="auto">
            <a:xfrm>
              <a:off x="1624" y="2099"/>
              <a:ext cx="111"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7" name="Freeform 520"/>
            <p:cNvSpPr>
              <a:spLocks/>
            </p:cNvSpPr>
            <p:nvPr/>
          </p:nvSpPr>
          <p:spPr bwMode="auto">
            <a:xfrm>
              <a:off x="1624" y="2099"/>
              <a:ext cx="106"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8" name="Freeform 521"/>
            <p:cNvSpPr>
              <a:spLocks/>
            </p:cNvSpPr>
            <p:nvPr/>
          </p:nvSpPr>
          <p:spPr bwMode="auto">
            <a:xfrm>
              <a:off x="1624" y="2099"/>
              <a:ext cx="101"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9" name="Freeform 522"/>
            <p:cNvSpPr>
              <a:spLocks/>
            </p:cNvSpPr>
            <p:nvPr/>
          </p:nvSpPr>
          <p:spPr bwMode="auto">
            <a:xfrm>
              <a:off x="1624" y="2099"/>
              <a:ext cx="96"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0" name="Freeform 523"/>
            <p:cNvSpPr>
              <a:spLocks/>
            </p:cNvSpPr>
            <p:nvPr/>
          </p:nvSpPr>
          <p:spPr bwMode="auto">
            <a:xfrm>
              <a:off x="1622" y="2098"/>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1" name="Freeform 524"/>
            <p:cNvSpPr>
              <a:spLocks/>
            </p:cNvSpPr>
            <p:nvPr/>
          </p:nvSpPr>
          <p:spPr bwMode="auto">
            <a:xfrm>
              <a:off x="1622" y="2098"/>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2" name="Freeform 525"/>
            <p:cNvSpPr>
              <a:spLocks/>
            </p:cNvSpPr>
            <p:nvPr/>
          </p:nvSpPr>
          <p:spPr bwMode="auto">
            <a:xfrm>
              <a:off x="1624" y="2099"/>
              <a:ext cx="76"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3" name="Freeform 526"/>
            <p:cNvSpPr>
              <a:spLocks/>
            </p:cNvSpPr>
            <p:nvPr/>
          </p:nvSpPr>
          <p:spPr bwMode="auto">
            <a:xfrm>
              <a:off x="1624" y="2099"/>
              <a:ext cx="69" cy="52"/>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4" name="Freeform 527"/>
            <p:cNvSpPr>
              <a:spLocks/>
            </p:cNvSpPr>
            <p:nvPr/>
          </p:nvSpPr>
          <p:spPr bwMode="auto">
            <a:xfrm>
              <a:off x="1624" y="2099"/>
              <a:ext cx="62"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5" name="Freeform 528"/>
            <p:cNvSpPr>
              <a:spLocks/>
            </p:cNvSpPr>
            <p:nvPr/>
          </p:nvSpPr>
          <p:spPr bwMode="auto">
            <a:xfrm>
              <a:off x="1624" y="2099"/>
              <a:ext cx="54" cy="40"/>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6" name="Freeform 529"/>
            <p:cNvSpPr>
              <a:spLocks/>
            </p:cNvSpPr>
            <p:nvPr/>
          </p:nvSpPr>
          <p:spPr bwMode="auto">
            <a:xfrm>
              <a:off x="1624" y="2099"/>
              <a:ext cx="46"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7" name="Freeform 530"/>
            <p:cNvSpPr>
              <a:spLocks/>
            </p:cNvSpPr>
            <p:nvPr/>
          </p:nvSpPr>
          <p:spPr bwMode="auto">
            <a:xfrm>
              <a:off x="1624" y="2099"/>
              <a:ext cx="38"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8" name="Freeform 531"/>
            <p:cNvSpPr>
              <a:spLocks/>
            </p:cNvSpPr>
            <p:nvPr/>
          </p:nvSpPr>
          <p:spPr bwMode="auto">
            <a:xfrm>
              <a:off x="1622" y="2098"/>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9" name="Freeform 532"/>
            <p:cNvSpPr>
              <a:spLocks/>
            </p:cNvSpPr>
            <p:nvPr/>
          </p:nvSpPr>
          <p:spPr bwMode="auto">
            <a:xfrm>
              <a:off x="1622" y="2098"/>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0" name="Freeform 533"/>
            <p:cNvSpPr>
              <a:spLocks/>
            </p:cNvSpPr>
            <p:nvPr/>
          </p:nvSpPr>
          <p:spPr bwMode="auto">
            <a:xfrm>
              <a:off x="1622" y="2098"/>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1" name="Freeform 534"/>
            <p:cNvSpPr>
              <a:spLocks/>
            </p:cNvSpPr>
            <p:nvPr/>
          </p:nvSpPr>
          <p:spPr bwMode="auto">
            <a:xfrm>
              <a:off x="1622" y="2098"/>
              <a:ext cx="2"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2" name="Freeform 535"/>
            <p:cNvSpPr>
              <a:spLocks/>
            </p:cNvSpPr>
            <p:nvPr/>
          </p:nvSpPr>
          <p:spPr bwMode="auto">
            <a:xfrm>
              <a:off x="1611" y="2088"/>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3" name="Freeform 536"/>
            <p:cNvSpPr>
              <a:spLocks/>
            </p:cNvSpPr>
            <p:nvPr/>
          </p:nvSpPr>
          <p:spPr bwMode="auto">
            <a:xfrm>
              <a:off x="1615" y="2090"/>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4" name="Freeform 537"/>
            <p:cNvSpPr>
              <a:spLocks/>
            </p:cNvSpPr>
            <p:nvPr/>
          </p:nvSpPr>
          <p:spPr bwMode="auto">
            <a:xfrm>
              <a:off x="1619" y="2094"/>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5" name="Freeform 538"/>
            <p:cNvSpPr>
              <a:spLocks/>
            </p:cNvSpPr>
            <p:nvPr/>
          </p:nvSpPr>
          <p:spPr bwMode="auto">
            <a:xfrm>
              <a:off x="1624" y="2097"/>
              <a:ext cx="190"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3"/>
                  </a:lnTo>
                  <a:lnTo>
                    <a:pt x="216" y="3"/>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6" name="Freeform 539"/>
            <p:cNvSpPr>
              <a:spLocks/>
            </p:cNvSpPr>
            <p:nvPr/>
          </p:nvSpPr>
          <p:spPr bwMode="auto">
            <a:xfrm>
              <a:off x="1628" y="2100"/>
              <a:ext cx="186" cy="146"/>
            </a:xfrm>
            <a:custGeom>
              <a:avLst/>
              <a:gdLst>
                <a:gd name="T0" fmla="*/ 2147483647 w 211"/>
                <a:gd name="T1" fmla="*/ 0 h 158"/>
                <a:gd name="T2" fmla="*/ 0 w 211"/>
                <a:gd name="T3" fmla="*/ 0 h 158"/>
                <a:gd name="T4" fmla="*/ 0 w 211"/>
                <a:gd name="T5" fmla="*/ 2147483647 h 158"/>
                <a:gd name="T6" fmla="*/ 2147483647 w 211"/>
                <a:gd name="T7" fmla="*/ 2147483647 h 158"/>
                <a:gd name="T8" fmla="*/ 2147483647 w 211"/>
                <a:gd name="T9" fmla="*/ 2147483647 h 158"/>
                <a:gd name="T10" fmla="*/ 2147483647 w 211"/>
                <a:gd name="T11" fmla="*/ 2147483647 h 158"/>
                <a:gd name="T12" fmla="*/ 2147483647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7" name="Freeform 540"/>
            <p:cNvSpPr>
              <a:spLocks/>
            </p:cNvSpPr>
            <p:nvPr/>
          </p:nvSpPr>
          <p:spPr bwMode="auto">
            <a:xfrm>
              <a:off x="1632" y="2104"/>
              <a:ext cx="182" cy="142"/>
            </a:xfrm>
            <a:custGeom>
              <a:avLst/>
              <a:gdLst>
                <a:gd name="T0" fmla="*/ 2147483647 w 206"/>
                <a:gd name="T1" fmla="*/ 0 h 154"/>
                <a:gd name="T2" fmla="*/ 0 w 206"/>
                <a:gd name="T3" fmla="*/ 0 h 154"/>
                <a:gd name="T4" fmla="*/ 0 w 206"/>
                <a:gd name="T5" fmla="*/ 2147483647 h 154"/>
                <a:gd name="T6" fmla="*/ 2147483647 w 206"/>
                <a:gd name="T7" fmla="*/ 2147483647 h 154"/>
                <a:gd name="T8" fmla="*/ 2147483647 w 206"/>
                <a:gd name="T9" fmla="*/ 2147483647 h 154"/>
                <a:gd name="T10" fmla="*/ 2147483647 w 206"/>
                <a:gd name="T11" fmla="*/ 2147483647 h 154"/>
                <a:gd name="T12" fmla="*/ 2147483647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8" name="Freeform 541"/>
            <p:cNvSpPr>
              <a:spLocks/>
            </p:cNvSpPr>
            <p:nvPr/>
          </p:nvSpPr>
          <p:spPr bwMode="auto">
            <a:xfrm>
              <a:off x="1637" y="2107"/>
              <a:ext cx="177" cy="139"/>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9" name="Freeform 542"/>
            <p:cNvSpPr>
              <a:spLocks/>
            </p:cNvSpPr>
            <p:nvPr/>
          </p:nvSpPr>
          <p:spPr bwMode="auto">
            <a:xfrm>
              <a:off x="1641" y="2111"/>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0" name="Freeform 543"/>
            <p:cNvSpPr>
              <a:spLocks/>
            </p:cNvSpPr>
            <p:nvPr/>
          </p:nvSpPr>
          <p:spPr bwMode="auto">
            <a:xfrm>
              <a:off x="1646" y="2115"/>
              <a:ext cx="168"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3"/>
                  </a:lnTo>
                  <a:lnTo>
                    <a:pt x="191" y="3"/>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1" name="Freeform 544"/>
            <p:cNvSpPr>
              <a:spLocks/>
            </p:cNvSpPr>
            <p:nvPr/>
          </p:nvSpPr>
          <p:spPr bwMode="auto">
            <a:xfrm>
              <a:off x="1650" y="2118"/>
              <a:ext cx="164" cy="128"/>
            </a:xfrm>
            <a:custGeom>
              <a:avLst/>
              <a:gdLst>
                <a:gd name="T0" fmla="*/ 2147483647 w 186"/>
                <a:gd name="T1" fmla="*/ 0 h 139"/>
                <a:gd name="T2" fmla="*/ 0 w 186"/>
                <a:gd name="T3" fmla="*/ 0 h 139"/>
                <a:gd name="T4" fmla="*/ 0 w 186"/>
                <a:gd name="T5" fmla="*/ 2147483647 h 139"/>
                <a:gd name="T6" fmla="*/ 2147483647 w 186"/>
                <a:gd name="T7" fmla="*/ 2147483647 h 139"/>
                <a:gd name="T8" fmla="*/ 2147483647 w 186"/>
                <a:gd name="T9" fmla="*/ 2147483647 h 139"/>
                <a:gd name="T10" fmla="*/ 2147483647 w 186"/>
                <a:gd name="T11" fmla="*/ 2147483647 h 139"/>
                <a:gd name="T12" fmla="*/ 2147483647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2" name="Freeform 545"/>
            <p:cNvSpPr>
              <a:spLocks/>
            </p:cNvSpPr>
            <p:nvPr/>
          </p:nvSpPr>
          <p:spPr bwMode="auto">
            <a:xfrm>
              <a:off x="1655" y="2121"/>
              <a:ext cx="159" cy="125"/>
            </a:xfrm>
            <a:custGeom>
              <a:avLst/>
              <a:gdLst>
                <a:gd name="T0" fmla="*/ 2147483647 w 181"/>
                <a:gd name="T1" fmla="*/ 0 h 135"/>
                <a:gd name="T2" fmla="*/ 0 w 181"/>
                <a:gd name="T3" fmla="*/ 0 h 135"/>
                <a:gd name="T4" fmla="*/ 0 w 181"/>
                <a:gd name="T5" fmla="*/ 2147483647 h 135"/>
                <a:gd name="T6" fmla="*/ 2147483647 w 181"/>
                <a:gd name="T7" fmla="*/ 2147483647 h 135"/>
                <a:gd name="T8" fmla="*/ 2147483647 w 181"/>
                <a:gd name="T9" fmla="*/ 2147483647 h 135"/>
                <a:gd name="T10" fmla="*/ 2147483647 w 181"/>
                <a:gd name="T11" fmla="*/ 2147483647 h 135"/>
                <a:gd name="T12" fmla="*/ 2147483647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6" y="135"/>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3" name="Freeform 546"/>
            <p:cNvSpPr>
              <a:spLocks/>
            </p:cNvSpPr>
            <p:nvPr/>
          </p:nvSpPr>
          <p:spPr bwMode="auto">
            <a:xfrm>
              <a:off x="1660" y="2125"/>
              <a:ext cx="154" cy="121"/>
            </a:xfrm>
            <a:custGeom>
              <a:avLst/>
              <a:gdLst>
                <a:gd name="T0" fmla="*/ 2147483647 w 175"/>
                <a:gd name="T1" fmla="*/ 0 h 131"/>
                <a:gd name="T2" fmla="*/ 0 w 175"/>
                <a:gd name="T3" fmla="*/ 0 h 131"/>
                <a:gd name="T4" fmla="*/ 0 w 175"/>
                <a:gd name="T5" fmla="*/ 2147483647 h 131"/>
                <a:gd name="T6" fmla="*/ 2147483647 w 175"/>
                <a:gd name="T7" fmla="*/ 2147483647 h 131"/>
                <a:gd name="T8" fmla="*/ 2147483647 w 175"/>
                <a:gd name="T9" fmla="*/ 2147483647 h 131"/>
                <a:gd name="T10" fmla="*/ 2147483647 w 175"/>
                <a:gd name="T11" fmla="*/ 2147483647 h 131"/>
                <a:gd name="T12" fmla="*/ 2147483647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4" name="Freeform 547"/>
            <p:cNvSpPr>
              <a:spLocks/>
            </p:cNvSpPr>
            <p:nvPr/>
          </p:nvSpPr>
          <p:spPr bwMode="auto">
            <a:xfrm>
              <a:off x="1665" y="2129"/>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5" name="Freeform 548"/>
            <p:cNvSpPr>
              <a:spLocks/>
            </p:cNvSpPr>
            <p:nvPr/>
          </p:nvSpPr>
          <p:spPr bwMode="auto">
            <a:xfrm>
              <a:off x="1670" y="2133"/>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6" name="Freeform 549"/>
            <p:cNvSpPr>
              <a:spLocks/>
            </p:cNvSpPr>
            <p:nvPr/>
          </p:nvSpPr>
          <p:spPr bwMode="auto">
            <a:xfrm>
              <a:off x="1675" y="2137"/>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7" name="Freeform 550"/>
            <p:cNvSpPr>
              <a:spLocks/>
            </p:cNvSpPr>
            <p:nvPr/>
          </p:nvSpPr>
          <p:spPr bwMode="auto">
            <a:xfrm>
              <a:off x="1680" y="2142"/>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8" name="Freeform 551"/>
            <p:cNvSpPr>
              <a:spLocks/>
            </p:cNvSpPr>
            <p:nvPr/>
          </p:nvSpPr>
          <p:spPr bwMode="auto">
            <a:xfrm>
              <a:off x="1686" y="2146"/>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9" name="Freeform 552"/>
            <p:cNvSpPr>
              <a:spLocks/>
            </p:cNvSpPr>
            <p:nvPr/>
          </p:nvSpPr>
          <p:spPr bwMode="auto">
            <a:xfrm>
              <a:off x="1692" y="2151"/>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0" name="Freeform 553"/>
            <p:cNvSpPr>
              <a:spLocks/>
            </p:cNvSpPr>
            <p:nvPr/>
          </p:nvSpPr>
          <p:spPr bwMode="auto">
            <a:xfrm>
              <a:off x="1699" y="2155"/>
              <a:ext cx="115"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1" name="Freeform 554"/>
            <p:cNvSpPr>
              <a:spLocks/>
            </p:cNvSpPr>
            <p:nvPr/>
          </p:nvSpPr>
          <p:spPr bwMode="auto">
            <a:xfrm>
              <a:off x="1705" y="2160"/>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2" name="Freeform 555"/>
            <p:cNvSpPr>
              <a:spLocks/>
            </p:cNvSpPr>
            <p:nvPr/>
          </p:nvSpPr>
          <p:spPr bwMode="auto">
            <a:xfrm>
              <a:off x="1712" y="2166"/>
              <a:ext cx="102" cy="80"/>
            </a:xfrm>
            <a:custGeom>
              <a:avLst/>
              <a:gdLst>
                <a:gd name="T0" fmla="*/ 2147483647 w 116"/>
                <a:gd name="T1" fmla="*/ 0 h 87"/>
                <a:gd name="T2" fmla="*/ 0 w 116"/>
                <a:gd name="T3" fmla="*/ 0 h 87"/>
                <a:gd name="T4" fmla="*/ 0 w 116"/>
                <a:gd name="T5" fmla="*/ 2147483647 h 87"/>
                <a:gd name="T6" fmla="*/ 2147483647 w 116"/>
                <a:gd name="T7" fmla="*/ 2147483647 h 87"/>
                <a:gd name="T8" fmla="*/ 2147483647 w 116"/>
                <a:gd name="T9" fmla="*/ 2147483647 h 87"/>
                <a:gd name="T10" fmla="*/ 2147483647 w 116"/>
                <a:gd name="T11" fmla="*/ 2147483647 h 87"/>
                <a:gd name="T12" fmla="*/ 2147483647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3" name="Freeform 556"/>
            <p:cNvSpPr>
              <a:spLocks/>
            </p:cNvSpPr>
            <p:nvPr/>
          </p:nvSpPr>
          <p:spPr bwMode="auto">
            <a:xfrm>
              <a:off x="1720" y="2172"/>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4" name="Freeform 557"/>
            <p:cNvSpPr>
              <a:spLocks/>
            </p:cNvSpPr>
            <p:nvPr/>
          </p:nvSpPr>
          <p:spPr bwMode="auto">
            <a:xfrm>
              <a:off x="1726" y="2178"/>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5" name="Freeform 558"/>
            <p:cNvSpPr>
              <a:spLocks/>
            </p:cNvSpPr>
            <p:nvPr/>
          </p:nvSpPr>
          <p:spPr bwMode="auto">
            <a:xfrm>
              <a:off x="1734" y="2183"/>
              <a:ext cx="80" cy="63"/>
            </a:xfrm>
            <a:custGeom>
              <a:avLst/>
              <a:gdLst>
                <a:gd name="T0" fmla="*/ 2147483647 w 91"/>
                <a:gd name="T1" fmla="*/ 0 h 68"/>
                <a:gd name="T2" fmla="*/ 0 w 91"/>
                <a:gd name="T3" fmla="*/ 0 h 68"/>
                <a:gd name="T4" fmla="*/ 0 w 91"/>
                <a:gd name="T5" fmla="*/ 2147483647 h 68"/>
                <a:gd name="T6" fmla="*/ 2147483647 w 91"/>
                <a:gd name="T7" fmla="*/ 2147483647 h 68"/>
                <a:gd name="T8" fmla="*/ 2147483647 w 91"/>
                <a:gd name="T9" fmla="*/ 2147483647 h 68"/>
                <a:gd name="T10" fmla="*/ 2147483647 w 91"/>
                <a:gd name="T11" fmla="*/ 2147483647 h 68"/>
                <a:gd name="T12" fmla="*/ 2147483647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6" name="Freeform 559"/>
            <p:cNvSpPr>
              <a:spLocks/>
            </p:cNvSpPr>
            <p:nvPr/>
          </p:nvSpPr>
          <p:spPr bwMode="auto">
            <a:xfrm>
              <a:off x="1743" y="2190"/>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7" name="Freeform 560"/>
            <p:cNvSpPr>
              <a:spLocks/>
            </p:cNvSpPr>
            <p:nvPr/>
          </p:nvSpPr>
          <p:spPr bwMode="auto">
            <a:xfrm>
              <a:off x="1752" y="2196"/>
              <a:ext cx="62"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8" name="Freeform 561"/>
            <p:cNvSpPr>
              <a:spLocks/>
            </p:cNvSpPr>
            <p:nvPr/>
          </p:nvSpPr>
          <p:spPr bwMode="auto">
            <a:xfrm>
              <a:off x="1760" y="2203"/>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9" name="Freeform 562"/>
            <p:cNvSpPr>
              <a:spLocks/>
            </p:cNvSpPr>
            <p:nvPr/>
          </p:nvSpPr>
          <p:spPr bwMode="auto">
            <a:xfrm>
              <a:off x="1770" y="2211"/>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0" name="Freeform 563"/>
            <p:cNvSpPr>
              <a:spLocks/>
            </p:cNvSpPr>
            <p:nvPr/>
          </p:nvSpPr>
          <p:spPr bwMode="auto">
            <a:xfrm>
              <a:off x="1780" y="2219"/>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1" name="Freeform 564"/>
            <p:cNvSpPr>
              <a:spLocks/>
            </p:cNvSpPr>
            <p:nvPr/>
          </p:nvSpPr>
          <p:spPr bwMode="auto">
            <a:xfrm>
              <a:off x="1791" y="2227"/>
              <a:ext cx="23" cy="19"/>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2" name="Freeform 565"/>
            <p:cNvSpPr>
              <a:spLocks/>
            </p:cNvSpPr>
            <p:nvPr/>
          </p:nvSpPr>
          <p:spPr bwMode="auto">
            <a:xfrm>
              <a:off x="1802" y="2237"/>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3" name="Line 566"/>
            <p:cNvSpPr>
              <a:spLocks noChangeShapeType="1"/>
            </p:cNvSpPr>
            <p:nvPr/>
          </p:nvSpPr>
          <p:spPr bwMode="auto">
            <a:xfrm>
              <a:off x="1655" y="226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4" name="Line 567"/>
            <p:cNvSpPr>
              <a:spLocks noChangeShapeType="1"/>
            </p:cNvSpPr>
            <p:nvPr/>
          </p:nvSpPr>
          <p:spPr bwMode="auto">
            <a:xfrm>
              <a:off x="1625" y="2266"/>
              <a:ext cx="0"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5" name="Line 568"/>
            <p:cNvSpPr>
              <a:spLocks noChangeShapeType="1"/>
            </p:cNvSpPr>
            <p:nvPr/>
          </p:nvSpPr>
          <p:spPr bwMode="auto">
            <a:xfrm>
              <a:off x="1587" y="2266"/>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6" name="Rectangle 569"/>
            <p:cNvSpPr>
              <a:spLocks noChangeArrowheads="1"/>
            </p:cNvSpPr>
            <p:nvPr/>
          </p:nvSpPr>
          <p:spPr bwMode="auto">
            <a:xfrm>
              <a:off x="1779" y="2326"/>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7" name="Rectangle 570"/>
            <p:cNvSpPr>
              <a:spLocks noChangeArrowheads="1"/>
            </p:cNvSpPr>
            <p:nvPr/>
          </p:nvSpPr>
          <p:spPr bwMode="auto">
            <a:xfrm>
              <a:off x="1779" y="232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8" name="Rectangle 571"/>
            <p:cNvSpPr>
              <a:spLocks noChangeArrowheads="1"/>
            </p:cNvSpPr>
            <p:nvPr/>
          </p:nvSpPr>
          <p:spPr bwMode="auto">
            <a:xfrm>
              <a:off x="1779" y="232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9" name="Rectangle 572"/>
            <p:cNvSpPr>
              <a:spLocks noChangeArrowheads="1"/>
            </p:cNvSpPr>
            <p:nvPr/>
          </p:nvSpPr>
          <p:spPr bwMode="auto">
            <a:xfrm>
              <a:off x="1779" y="232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0" name="Rectangle 573"/>
            <p:cNvSpPr>
              <a:spLocks noChangeArrowheads="1"/>
            </p:cNvSpPr>
            <p:nvPr/>
          </p:nvSpPr>
          <p:spPr bwMode="auto">
            <a:xfrm>
              <a:off x="1779" y="2322"/>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1" name="Rectangle 574"/>
            <p:cNvSpPr>
              <a:spLocks noChangeArrowheads="1"/>
            </p:cNvSpPr>
            <p:nvPr/>
          </p:nvSpPr>
          <p:spPr bwMode="auto">
            <a:xfrm>
              <a:off x="1779" y="2321"/>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2" name="Rectangle 575"/>
            <p:cNvSpPr>
              <a:spLocks noChangeArrowheads="1"/>
            </p:cNvSpPr>
            <p:nvPr/>
          </p:nvSpPr>
          <p:spPr bwMode="auto">
            <a:xfrm>
              <a:off x="1779" y="2320"/>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3" name="Freeform 576"/>
            <p:cNvSpPr>
              <a:spLocks/>
            </p:cNvSpPr>
            <p:nvPr/>
          </p:nvSpPr>
          <p:spPr bwMode="auto">
            <a:xfrm>
              <a:off x="1777" y="2318"/>
              <a:ext cx="33" cy="2"/>
            </a:xfrm>
            <a:custGeom>
              <a:avLst/>
              <a:gdLst>
                <a:gd name="T0" fmla="*/ 2147483647 w 37"/>
                <a:gd name="T1" fmla="*/ 2147483647 h 2"/>
                <a:gd name="T2" fmla="*/ 2147483647 w 37"/>
                <a:gd name="T3" fmla="*/ 2147483647 h 2"/>
                <a:gd name="T4" fmla="*/ 2147483647 w 37"/>
                <a:gd name="T5" fmla="*/ 0 h 2"/>
                <a:gd name="T6" fmla="*/ 0 w 37"/>
                <a:gd name="T7" fmla="*/ 0 h 2"/>
                <a:gd name="T8" fmla="*/ 2147483647 w 37"/>
                <a:gd name="T9" fmla="*/ 2147483647 h 2"/>
                <a:gd name="T10" fmla="*/ 0 60000 65536"/>
                <a:gd name="T11" fmla="*/ 0 60000 65536"/>
                <a:gd name="T12" fmla="*/ 0 60000 65536"/>
                <a:gd name="T13" fmla="*/ 0 60000 65536"/>
                <a:gd name="T14" fmla="*/ 0 60000 65536"/>
                <a:gd name="T15" fmla="*/ 0 w 37"/>
                <a:gd name="T16" fmla="*/ 0 h 2"/>
                <a:gd name="T17" fmla="*/ 37 w 37"/>
                <a:gd name="T18" fmla="*/ 2 h 2"/>
              </a:gdLst>
              <a:ahLst/>
              <a:cxnLst>
                <a:cxn ang="T10">
                  <a:pos x="T0" y="T1"/>
                </a:cxn>
                <a:cxn ang="T11">
                  <a:pos x="T2" y="T3"/>
                </a:cxn>
                <a:cxn ang="T12">
                  <a:pos x="T4" y="T5"/>
                </a:cxn>
                <a:cxn ang="T13">
                  <a:pos x="T6" y="T7"/>
                </a:cxn>
                <a:cxn ang="T14">
                  <a:pos x="T8" y="T9"/>
                </a:cxn>
              </a:cxnLst>
              <a:rect l="T15" t="T16" r="T17" b="T18"/>
              <a:pathLst>
                <a:path w="37" h="2">
                  <a:moveTo>
                    <a:pt x="2" y="2"/>
                  </a:moveTo>
                  <a:lnTo>
                    <a:pt x="37" y="2"/>
                  </a:lnTo>
                  <a:lnTo>
                    <a:pt x="36" y="0"/>
                  </a:lnTo>
                  <a:lnTo>
                    <a:pt x="0" y="0"/>
                  </a:lnTo>
                  <a:lnTo>
                    <a:pt x="2"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4" name="Rectangle 577"/>
            <p:cNvSpPr>
              <a:spLocks noChangeArrowheads="1"/>
            </p:cNvSpPr>
            <p:nvPr/>
          </p:nvSpPr>
          <p:spPr bwMode="auto">
            <a:xfrm>
              <a:off x="1777" y="2317"/>
              <a:ext cx="3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5" name="Freeform 578"/>
            <p:cNvSpPr>
              <a:spLocks/>
            </p:cNvSpPr>
            <p:nvPr/>
          </p:nvSpPr>
          <p:spPr bwMode="auto">
            <a:xfrm>
              <a:off x="1777" y="2316"/>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6" name="Rectangle 579"/>
            <p:cNvSpPr>
              <a:spLocks noChangeArrowheads="1"/>
            </p:cNvSpPr>
            <p:nvPr/>
          </p:nvSpPr>
          <p:spPr bwMode="auto">
            <a:xfrm>
              <a:off x="1779" y="2316"/>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7" name="Rectangle 580"/>
            <p:cNvSpPr>
              <a:spLocks noChangeArrowheads="1"/>
            </p:cNvSpPr>
            <p:nvPr/>
          </p:nvSpPr>
          <p:spPr bwMode="auto">
            <a:xfrm>
              <a:off x="1750" y="2320"/>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8" name="Freeform 581"/>
            <p:cNvSpPr>
              <a:spLocks noEditPoints="1"/>
            </p:cNvSpPr>
            <p:nvPr/>
          </p:nvSpPr>
          <p:spPr bwMode="auto">
            <a:xfrm>
              <a:off x="1555" y="2308"/>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9" name="Freeform 582"/>
            <p:cNvSpPr>
              <a:spLocks noEditPoints="1"/>
            </p:cNvSpPr>
            <p:nvPr/>
          </p:nvSpPr>
          <p:spPr bwMode="auto">
            <a:xfrm>
              <a:off x="1557" y="2308"/>
              <a:ext cx="36"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0" name="Freeform 583"/>
            <p:cNvSpPr>
              <a:spLocks noEditPoints="1"/>
            </p:cNvSpPr>
            <p:nvPr/>
          </p:nvSpPr>
          <p:spPr bwMode="auto">
            <a:xfrm>
              <a:off x="1557" y="2308"/>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1" name="Freeform 584"/>
            <p:cNvSpPr>
              <a:spLocks noEditPoints="1"/>
            </p:cNvSpPr>
            <p:nvPr/>
          </p:nvSpPr>
          <p:spPr bwMode="auto">
            <a:xfrm>
              <a:off x="1558" y="2308"/>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2" name="Freeform 585"/>
            <p:cNvSpPr>
              <a:spLocks noEditPoints="1"/>
            </p:cNvSpPr>
            <p:nvPr/>
          </p:nvSpPr>
          <p:spPr bwMode="auto">
            <a:xfrm>
              <a:off x="1559" y="2308"/>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3" name="Freeform 586"/>
            <p:cNvSpPr>
              <a:spLocks noEditPoints="1"/>
            </p:cNvSpPr>
            <p:nvPr/>
          </p:nvSpPr>
          <p:spPr bwMode="auto">
            <a:xfrm>
              <a:off x="1561" y="2308"/>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4" name="Freeform 587"/>
            <p:cNvSpPr>
              <a:spLocks noEditPoints="1"/>
            </p:cNvSpPr>
            <p:nvPr/>
          </p:nvSpPr>
          <p:spPr bwMode="auto">
            <a:xfrm>
              <a:off x="1562" y="2308"/>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5" name="Freeform 588"/>
            <p:cNvSpPr>
              <a:spLocks noEditPoints="1"/>
            </p:cNvSpPr>
            <p:nvPr/>
          </p:nvSpPr>
          <p:spPr bwMode="auto">
            <a:xfrm>
              <a:off x="1563" y="2308"/>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6" name="Freeform 589"/>
            <p:cNvSpPr>
              <a:spLocks noEditPoints="1"/>
            </p:cNvSpPr>
            <p:nvPr/>
          </p:nvSpPr>
          <p:spPr bwMode="auto">
            <a:xfrm>
              <a:off x="1564" y="2308"/>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7" name="Freeform 590"/>
            <p:cNvSpPr>
              <a:spLocks noEditPoints="1"/>
            </p:cNvSpPr>
            <p:nvPr/>
          </p:nvSpPr>
          <p:spPr bwMode="auto">
            <a:xfrm>
              <a:off x="1565" y="2308"/>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8" name="Freeform 591"/>
            <p:cNvSpPr>
              <a:spLocks noEditPoints="1"/>
            </p:cNvSpPr>
            <p:nvPr/>
          </p:nvSpPr>
          <p:spPr bwMode="auto">
            <a:xfrm>
              <a:off x="1566" y="2308"/>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9" name="Freeform 592"/>
            <p:cNvSpPr>
              <a:spLocks noEditPoints="1"/>
            </p:cNvSpPr>
            <p:nvPr/>
          </p:nvSpPr>
          <p:spPr bwMode="auto">
            <a:xfrm>
              <a:off x="1567" y="2308"/>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0" name="Freeform 593"/>
            <p:cNvSpPr>
              <a:spLocks noEditPoints="1"/>
            </p:cNvSpPr>
            <p:nvPr/>
          </p:nvSpPr>
          <p:spPr bwMode="auto">
            <a:xfrm>
              <a:off x="1569" y="2307"/>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1" name="Freeform 594"/>
            <p:cNvSpPr>
              <a:spLocks noEditPoints="1"/>
            </p:cNvSpPr>
            <p:nvPr/>
          </p:nvSpPr>
          <p:spPr bwMode="auto">
            <a:xfrm>
              <a:off x="1570" y="2307"/>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2" name="Freeform 595"/>
            <p:cNvSpPr>
              <a:spLocks noEditPoints="1"/>
            </p:cNvSpPr>
            <p:nvPr/>
          </p:nvSpPr>
          <p:spPr bwMode="auto">
            <a:xfrm>
              <a:off x="1571" y="2307"/>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3" name="Freeform 596"/>
            <p:cNvSpPr>
              <a:spLocks noEditPoints="1"/>
            </p:cNvSpPr>
            <p:nvPr/>
          </p:nvSpPr>
          <p:spPr bwMode="auto">
            <a:xfrm>
              <a:off x="1572" y="2307"/>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4" name="Freeform 597"/>
            <p:cNvSpPr>
              <a:spLocks noEditPoints="1"/>
            </p:cNvSpPr>
            <p:nvPr/>
          </p:nvSpPr>
          <p:spPr bwMode="auto">
            <a:xfrm>
              <a:off x="1573" y="2308"/>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5" name="Freeform 598"/>
            <p:cNvSpPr>
              <a:spLocks noEditPoints="1"/>
            </p:cNvSpPr>
            <p:nvPr/>
          </p:nvSpPr>
          <p:spPr bwMode="auto">
            <a:xfrm>
              <a:off x="1574" y="2308"/>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6" name="Freeform 599"/>
            <p:cNvSpPr>
              <a:spLocks/>
            </p:cNvSpPr>
            <p:nvPr/>
          </p:nvSpPr>
          <p:spPr bwMode="auto">
            <a:xfrm>
              <a:off x="1545" y="2022"/>
              <a:ext cx="378" cy="396"/>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7"/>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27" name="Rectangle 600"/>
            <p:cNvSpPr>
              <a:spLocks noChangeArrowheads="1"/>
            </p:cNvSpPr>
            <p:nvPr/>
          </p:nvSpPr>
          <p:spPr bwMode="auto">
            <a:xfrm>
              <a:off x="1908" y="2024"/>
              <a:ext cx="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Tokyo</a:t>
              </a:r>
              <a:endParaRPr lang="en-US">
                <a:latin typeface="Calibri" pitchFamily="34" charset="0"/>
                <a:ea typeface="ＭＳ Ｐゴシック" pitchFamily="34" charset="-128"/>
              </a:endParaRPr>
            </a:p>
          </p:txBody>
        </p:sp>
        <p:sp>
          <p:nvSpPr>
            <p:cNvPr id="748128" name="Freeform 601"/>
            <p:cNvSpPr>
              <a:spLocks/>
            </p:cNvSpPr>
            <p:nvPr/>
          </p:nvSpPr>
          <p:spPr bwMode="auto">
            <a:xfrm>
              <a:off x="1259" y="3483"/>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9" name="Freeform 602"/>
            <p:cNvSpPr>
              <a:spLocks/>
            </p:cNvSpPr>
            <p:nvPr/>
          </p:nvSpPr>
          <p:spPr bwMode="auto">
            <a:xfrm>
              <a:off x="933" y="3484"/>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0" name="Freeform 603"/>
            <p:cNvSpPr>
              <a:spLocks/>
            </p:cNvSpPr>
            <p:nvPr/>
          </p:nvSpPr>
          <p:spPr bwMode="auto">
            <a:xfrm>
              <a:off x="976" y="3483"/>
              <a:ext cx="318"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2" name="Freeform 605"/>
            <p:cNvSpPr>
              <a:spLocks/>
            </p:cNvSpPr>
            <p:nvPr/>
          </p:nvSpPr>
          <p:spPr bwMode="auto">
            <a:xfrm>
              <a:off x="1027" y="3510"/>
              <a:ext cx="189" cy="13"/>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3 h 14"/>
                <a:gd name="T12" fmla="*/ 88 w 214"/>
                <a:gd name="T13" fmla="*/ 13 h 14"/>
                <a:gd name="T14" fmla="*/ 113 w 214"/>
                <a:gd name="T15" fmla="*/ 11 h 14"/>
                <a:gd name="T16" fmla="*/ 137 w 214"/>
                <a:gd name="T17" fmla="*/ 10 h 14"/>
                <a:gd name="T18" fmla="*/ 159 w 214"/>
                <a:gd name="T19" fmla="*/ 9 h 14"/>
                <a:gd name="T20" fmla="*/ 176 w 214"/>
                <a:gd name="T21" fmla="*/ 8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3" name="Freeform 606"/>
            <p:cNvSpPr>
              <a:spLocks/>
            </p:cNvSpPr>
            <p:nvPr/>
          </p:nvSpPr>
          <p:spPr bwMode="auto">
            <a:xfrm>
              <a:off x="1027" y="3510"/>
              <a:ext cx="185" cy="13"/>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6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4" name="Freeform 607"/>
            <p:cNvSpPr>
              <a:spLocks/>
            </p:cNvSpPr>
            <p:nvPr/>
          </p:nvSpPr>
          <p:spPr bwMode="auto">
            <a:xfrm>
              <a:off x="1027" y="3510"/>
              <a:ext cx="180" cy="13"/>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2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2"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5" name="Freeform 608"/>
            <p:cNvSpPr>
              <a:spLocks/>
            </p:cNvSpPr>
            <p:nvPr/>
          </p:nvSpPr>
          <p:spPr bwMode="auto">
            <a:xfrm>
              <a:off x="1027" y="3510"/>
              <a:ext cx="176" cy="12"/>
            </a:xfrm>
            <a:custGeom>
              <a:avLst/>
              <a:gdLst>
                <a:gd name="T0" fmla="*/ 0 w 199"/>
                <a:gd name="T1" fmla="*/ 13 h 13"/>
                <a:gd name="T2" fmla="*/ 32 w 199"/>
                <a:gd name="T3" fmla="*/ 13 h 13"/>
                <a:gd name="T4" fmla="*/ 62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2"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6" name="Freeform 609"/>
            <p:cNvSpPr>
              <a:spLocks/>
            </p:cNvSpPr>
            <p:nvPr/>
          </p:nvSpPr>
          <p:spPr bwMode="auto">
            <a:xfrm>
              <a:off x="1027" y="3510"/>
              <a:ext cx="170" cy="12"/>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7" name="Freeform 610"/>
            <p:cNvSpPr>
              <a:spLocks/>
            </p:cNvSpPr>
            <p:nvPr/>
          </p:nvSpPr>
          <p:spPr bwMode="auto">
            <a:xfrm>
              <a:off x="1027" y="3510"/>
              <a:ext cx="165" cy="12"/>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8" name="Freeform 611"/>
            <p:cNvSpPr>
              <a:spLocks/>
            </p:cNvSpPr>
            <p:nvPr/>
          </p:nvSpPr>
          <p:spPr bwMode="auto">
            <a:xfrm>
              <a:off x="1027" y="3510"/>
              <a:ext cx="159" cy="10"/>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9" name="Freeform 612"/>
            <p:cNvSpPr>
              <a:spLocks/>
            </p:cNvSpPr>
            <p:nvPr/>
          </p:nvSpPr>
          <p:spPr bwMode="auto">
            <a:xfrm>
              <a:off x="1027" y="3510"/>
              <a:ext cx="154" cy="10"/>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2"/>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0" name="Freeform 613"/>
            <p:cNvSpPr>
              <a:spLocks/>
            </p:cNvSpPr>
            <p:nvPr/>
          </p:nvSpPr>
          <p:spPr bwMode="auto">
            <a:xfrm>
              <a:off x="1027" y="3510"/>
              <a:ext cx="147" cy="10"/>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1" name="Freeform 614"/>
            <p:cNvSpPr>
              <a:spLocks/>
            </p:cNvSpPr>
            <p:nvPr/>
          </p:nvSpPr>
          <p:spPr bwMode="auto">
            <a:xfrm>
              <a:off x="1027" y="3510"/>
              <a:ext cx="140" cy="10"/>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8" y="5"/>
                  </a:lnTo>
                  <a:lnTo>
                    <a:pt x="150" y="2"/>
                  </a:lnTo>
                  <a:lnTo>
                    <a:pt x="157" y="1"/>
                  </a:lnTo>
                  <a:lnTo>
                    <a:pt x="159" y="0"/>
                  </a:lnTo>
                  <a:lnTo>
                    <a:pt x="151" y="0"/>
                  </a:lnTo>
                  <a:lnTo>
                    <a:pt x="149" y="1"/>
                  </a:lnTo>
                  <a:lnTo>
                    <a:pt x="142" y="2"/>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2" name="Freeform 615"/>
            <p:cNvSpPr>
              <a:spLocks/>
            </p:cNvSpPr>
            <p:nvPr/>
          </p:nvSpPr>
          <p:spPr bwMode="auto">
            <a:xfrm>
              <a:off x="1027" y="3510"/>
              <a:ext cx="133"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3" name="Freeform 616"/>
            <p:cNvSpPr>
              <a:spLocks/>
            </p:cNvSpPr>
            <p:nvPr/>
          </p:nvSpPr>
          <p:spPr bwMode="auto">
            <a:xfrm>
              <a:off x="1027" y="3510"/>
              <a:ext cx="127" cy="9"/>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8 h 9"/>
                <a:gd name="T34" fmla="*/ 46 w 144"/>
                <a:gd name="T35" fmla="*/ 8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8"/>
                  </a:lnTo>
                  <a:lnTo>
                    <a:pt x="46" y="8"/>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4" name="Freeform 617"/>
            <p:cNvSpPr>
              <a:spLocks/>
            </p:cNvSpPr>
            <p:nvPr/>
          </p:nvSpPr>
          <p:spPr bwMode="auto">
            <a:xfrm>
              <a:off x="1027" y="3510"/>
              <a:ext cx="117"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8 h 9"/>
                <a:gd name="T14" fmla="*/ 46 w 133"/>
                <a:gd name="T15" fmla="*/ 8 h 9"/>
                <a:gd name="T16" fmla="*/ 24 w 133"/>
                <a:gd name="T17" fmla="*/ 9 h 9"/>
                <a:gd name="T18" fmla="*/ 0 w 133"/>
                <a:gd name="T19" fmla="*/ 9 h 9"/>
                <a:gd name="T20" fmla="*/ 0 w 133"/>
                <a:gd name="T21" fmla="*/ 8 h 9"/>
                <a:gd name="T22" fmla="*/ 24 w 133"/>
                <a:gd name="T23" fmla="*/ 8 h 9"/>
                <a:gd name="T24" fmla="*/ 49 w 133"/>
                <a:gd name="T25" fmla="*/ 8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8"/>
                  </a:lnTo>
                  <a:lnTo>
                    <a:pt x="46" y="8"/>
                  </a:lnTo>
                  <a:lnTo>
                    <a:pt x="24" y="9"/>
                  </a:lnTo>
                  <a:lnTo>
                    <a:pt x="0" y="9"/>
                  </a:lnTo>
                  <a:lnTo>
                    <a:pt x="0" y="8"/>
                  </a:lnTo>
                  <a:lnTo>
                    <a:pt x="24" y="8"/>
                  </a:lnTo>
                  <a:lnTo>
                    <a:pt x="49" y="8"/>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5" name="Freeform 618"/>
            <p:cNvSpPr>
              <a:spLocks/>
            </p:cNvSpPr>
            <p:nvPr/>
          </p:nvSpPr>
          <p:spPr bwMode="auto">
            <a:xfrm>
              <a:off x="1027" y="3510"/>
              <a:ext cx="110" cy="8"/>
            </a:xfrm>
            <a:custGeom>
              <a:avLst/>
              <a:gdLst>
                <a:gd name="T0" fmla="*/ 0 w 125"/>
                <a:gd name="T1" fmla="*/ 8 h 8"/>
                <a:gd name="T2" fmla="*/ 24 w 125"/>
                <a:gd name="T3" fmla="*/ 8 h 8"/>
                <a:gd name="T4" fmla="*/ 49 w 125"/>
                <a:gd name="T5" fmla="*/ 8 h 8"/>
                <a:gd name="T6" fmla="*/ 70 w 125"/>
                <a:gd name="T7" fmla="*/ 6 h 8"/>
                <a:gd name="T8" fmla="*/ 88 w 125"/>
                <a:gd name="T9" fmla="*/ 5 h 8"/>
                <a:gd name="T10" fmla="*/ 104 w 125"/>
                <a:gd name="T11" fmla="*/ 4 h 8"/>
                <a:gd name="T12" fmla="*/ 116 w 125"/>
                <a:gd name="T13" fmla="*/ 2 h 8"/>
                <a:gd name="T14" fmla="*/ 122 w 125"/>
                <a:gd name="T15" fmla="*/ 1 h 8"/>
                <a:gd name="T16" fmla="*/ 125 w 125"/>
                <a:gd name="T17" fmla="*/ 0 h 8"/>
                <a:gd name="T18" fmla="*/ 114 w 125"/>
                <a:gd name="T19" fmla="*/ 0 h 8"/>
                <a:gd name="T20" fmla="*/ 112 w 125"/>
                <a:gd name="T21" fmla="*/ 1 h 8"/>
                <a:gd name="T22" fmla="*/ 106 w 125"/>
                <a:gd name="T23" fmla="*/ 2 h 8"/>
                <a:gd name="T24" fmla="*/ 95 w 125"/>
                <a:gd name="T25" fmla="*/ 4 h 8"/>
                <a:gd name="T26" fmla="*/ 81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4" y="8"/>
                  </a:lnTo>
                  <a:lnTo>
                    <a:pt x="49" y="8"/>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6" name="Freeform 619"/>
            <p:cNvSpPr>
              <a:spLocks/>
            </p:cNvSpPr>
            <p:nvPr/>
          </p:nvSpPr>
          <p:spPr bwMode="auto">
            <a:xfrm>
              <a:off x="1027" y="3510"/>
              <a:ext cx="101" cy="8"/>
            </a:xfrm>
            <a:custGeom>
              <a:avLst/>
              <a:gdLst>
                <a:gd name="T0" fmla="*/ 114 w 114"/>
                <a:gd name="T1" fmla="*/ 0 h 8"/>
                <a:gd name="T2" fmla="*/ 112 w 114"/>
                <a:gd name="T3" fmla="*/ 1 h 8"/>
                <a:gd name="T4" fmla="*/ 106 w 114"/>
                <a:gd name="T5" fmla="*/ 2 h 8"/>
                <a:gd name="T6" fmla="*/ 95 w 114"/>
                <a:gd name="T7" fmla="*/ 4 h 8"/>
                <a:gd name="T8" fmla="*/ 81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2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2"/>
                  </a:lnTo>
                  <a:lnTo>
                    <a:pt x="95" y="4"/>
                  </a:lnTo>
                  <a:lnTo>
                    <a:pt x="81" y="5"/>
                  </a:lnTo>
                  <a:lnTo>
                    <a:pt x="64" y="6"/>
                  </a:lnTo>
                  <a:lnTo>
                    <a:pt x="45" y="6"/>
                  </a:lnTo>
                  <a:lnTo>
                    <a:pt x="23" y="8"/>
                  </a:lnTo>
                  <a:lnTo>
                    <a:pt x="0" y="8"/>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7" name="Freeform 620"/>
            <p:cNvSpPr>
              <a:spLocks/>
            </p:cNvSpPr>
            <p:nvPr/>
          </p:nvSpPr>
          <p:spPr bwMode="auto">
            <a:xfrm>
              <a:off x="1027" y="3510"/>
              <a:ext cx="91"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8" name="Freeform 621"/>
            <p:cNvSpPr>
              <a:spLocks/>
            </p:cNvSpPr>
            <p:nvPr/>
          </p:nvSpPr>
          <p:spPr bwMode="auto">
            <a:xfrm>
              <a:off x="1027" y="3510"/>
              <a:ext cx="81"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9" name="Freeform 622"/>
            <p:cNvSpPr>
              <a:spLocks/>
            </p:cNvSpPr>
            <p:nvPr/>
          </p:nvSpPr>
          <p:spPr bwMode="auto">
            <a:xfrm>
              <a:off x="1027" y="3510"/>
              <a:ext cx="71" cy="5"/>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0" name="Freeform 623"/>
            <p:cNvSpPr>
              <a:spLocks/>
            </p:cNvSpPr>
            <p:nvPr/>
          </p:nvSpPr>
          <p:spPr bwMode="auto">
            <a:xfrm>
              <a:off x="1027" y="3510"/>
              <a:ext cx="58"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1" name="Freeform 624"/>
            <p:cNvSpPr>
              <a:spLocks/>
            </p:cNvSpPr>
            <p:nvPr/>
          </p:nvSpPr>
          <p:spPr bwMode="auto">
            <a:xfrm>
              <a:off x="1027" y="3510"/>
              <a:ext cx="46"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2" name="Freeform 625"/>
            <p:cNvSpPr>
              <a:spLocks/>
            </p:cNvSpPr>
            <p:nvPr/>
          </p:nvSpPr>
          <p:spPr bwMode="auto">
            <a:xfrm>
              <a:off x="1027" y="3510"/>
              <a:ext cx="32"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3" name="Freeform 626"/>
            <p:cNvSpPr>
              <a:spLocks/>
            </p:cNvSpPr>
            <p:nvPr/>
          </p:nvSpPr>
          <p:spPr bwMode="auto">
            <a:xfrm>
              <a:off x="1027" y="3510"/>
              <a:ext cx="17"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4" name="Freeform 627"/>
            <p:cNvSpPr>
              <a:spLocks/>
            </p:cNvSpPr>
            <p:nvPr/>
          </p:nvSpPr>
          <p:spPr bwMode="auto">
            <a:xfrm>
              <a:off x="1027" y="3510"/>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5" name="Freeform 628"/>
            <p:cNvSpPr>
              <a:spLocks/>
            </p:cNvSpPr>
            <p:nvPr/>
          </p:nvSpPr>
          <p:spPr bwMode="auto">
            <a:xfrm>
              <a:off x="1269" y="3483"/>
              <a:ext cx="42" cy="164"/>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6" name="Rectangle 629"/>
            <p:cNvSpPr>
              <a:spLocks noChangeArrowheads="1"/>
            </p:cNvSpPr>
            <p:nvPr/>
          </p:nvSpPr>
          <p:spPr bwMode="auto">
            <a:xfrm>
              <a:off x="933" y="352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7" name="Freeform 630"/>
            <p:cNvSpPr>
              <a:spLocks/>
            </p:cNvSpPr>
            <p:nvPr/>
          </p:nvSpPr>
          <p:spPr bwMode="auto">
            <a:xfrm>
              <a:off x="1038" y="3527"/>
              <a:ext cx="5" cy="96"/>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58" name="Rectangle 631"/>
            <p:cNvSpPr>
              <a:spLocks noChangeArrowheads="1"/>
            </p:cNvSpPr>
            <p:nvPr/>
          </p:nvSpPr>
          <p:spPr bwMode="auto">
            <a:xfrm>
              <a:off x="933" y="3623"/>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9" name="Rectangle 632"/>
            <p:cNvSpPr>
              <a:spLocks noChangeArrowheads="1"/>
            </p:cNvSpPr>
            <p:nvPr/>
          </p:nvSpPr>
          <p:spPr bwMode="auto">
            <a:xfrm>
              <a:off x="1192" y="3556"/>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0" name="Freeform 633"/>
            <p:cNvSpPr>
              <a:spLocks noEditPoints="1"/>
            </p:cNvSpPr>
            <p:nvPr/>
          </p:nvSpPr>
          <p:spPr bwMode="auto">
            <a:xfrm>
              <a:off x="1054" y="3548"/>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1" name="Freeform 634"/>
            <p:cNvSpPr>
              <a:spLocks noEditPoints="1"/>
            </p:cNvSpPr>
            <p:nvPr/>
          </p:nvSpPr>
          <p:spPr bwMode="auto">
            <a:xfrm>
              <a:off x="943" y="3536"/>
              <a:ext cx="243" cy="37"/>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2" name="Freeform 635"/>
            <p:cNvSpPr>
              <a:spLocks noEditPoints="1"/>
            </p:cNvSpPr>
            <p:nvPr/>
          </p:nvSpPr>
          <p:spPr bwMode="auto">
            <a:xfrm>
              <a:off x="936" y="3532"/>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69 h 118"/>
                <a:gd name="T14" fmla="*/ 129 w 374"/>
                <a:gd name="T15" fmla="*/ 94 h 118"/>
                <a:gd name="T16" fmla="*/ 220 w 374"/>
                <a:gd name="T17" fmla="*/ 82 h 118"/>
                <a:gd name="T18" fmla="*/ 359 w 374"/>
                <a:gd name="T19" fmla="*/ 82 h 118"/>
                <a:gd name="T20" fmla="*/ 359 w 374"/>
                <a:gd name="T21" fmla="*/ 11 h 118"/>
                <a:gd name="T22" fmla="*/ 220 w 374"/>
                <a:gd name="T23" fmla="*/ 11 h 118"/>
                <a:gd name="T24" fmla="*/ 220 w 374"/>
                <a:gd name="T25" fmla="*/ 82 h 118"/>
                <a:gd name="T26" fmla="*/ 339 w 374"/>
                <a:gd name="T27" fmla="*/ 118 h 118"/>
                <a:gd name="T28" fmla="*/ 368 w 374"/>
                <a:gd name="T29" fmla="*/ 118 h 118"/>
                <a:gd name="T30" fmla="*/ 372 w 374"/>
                <a:gd name="T31" fmla="*/ 116 h 118"/>
                <a:gd name="T32" fmla="*/ 374 w 374"/>
                <a:gd name="T33" fmla="*/ 111 h 118"/>
                <a:gd name="T34" fmla="*/ 372 w 374"/>
                <a:gd name="T35" fmla="*/ 108 h 118"/>
                <a:gd name="T36" fmla="*/ 368 w 374"/>
                <a:gd name="T37" fmla="*/ 106 h 118"/>
                <a:gd name="T38" fmla="*/ 339 w 374"/>
                <a:gd name="T39" fmla="*/ 106 h 118"/>
                <a:gd name="T40" fmla="*/ 339 w 374"/>
                <a:gd name="T41" fmla="*/ 118 h 118"/>
                <a:gd name="T42" fmla="*/ 35 w 374"/>
                <a:gd name="T43" fmla="*/ 118 h 118"/>
                <a:gd name="T44" fmla="*/ 6 w 374"/>
                <a:gd name="T45" fmla="*/ 118 h 118"/>
                <a:gd name="T46" fmla="*/ 2 w 374"/>
                <a:gd name="T47" fmla="*/ 116 h 118"/>
                <a:gd name="T48" fmla="*/ 0 w 374"/>
                <a:gd name="T49" fmla="*/ 111 h 118"/>
                <a:gd name="T50" fmla="*/ 2 w 374"/>
                <a:gd name="T51" fmla="*/ 108 h 118"/>
                <a:gd name="T52" fmla="*/ 6 w 374"/>
                <a:gd name="T53" fmla="*/ 106 h 118"/>
                <a:gd name="T54" fmla="*/ 35 w 374"/>
                <a:gd name="T55" fmla="*/ 106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69"/>
                  </a:lnTo>
                  <a:lnTo>
                    <a:pt x="129" y="94"/>
                  </a:lnTo>
                  <a:close/>
                  <a:moveTo>
                    <a:pt x="220" y="82"/>
                  </a:moveTo>
                  <a:lnTo>
                    <a:pt x="359" y="82"/>
                  </a:lnTo>
                  <a:lnTo>
                    <a:pt x="359" y="11"/>
                  </a:lnTo>
                  <a:lnTo>
                    <a:pt x="220" y="11"/>
                  </a:lnTo>
                  <a:lnTo>
                    <a:pt x="220" y="82"/>
                  </a:lnTo>
                  <a:close/>
                  <a:moveTo>
                    <a:pt x="339" y="118"/>
                  </a:moveTo>
                  <a:lnTo>
                    <a:pt x="368" y="118"/>
                  </a:lnTo>
                  <a:lnTo>
                    <a:pt x="372" y="116"/>
                  </a:lnTo>
                  <a:lnTo>
                    <a:pt x="374"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3" name="Line 636"/>
            <p:cNvSpPr>
              <a:spLocks noChangeShapeType="1"/>
            </p:cNvSpPr>
            <p:nvPr/>
          </p:nvSpPr>
          <p:spPr bwMode="auto">
            <a:xfrm>
              <a:off x="1111" y="3532"/>
              <a:ext cx="1"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4" name="Line 637"/>
            <p:cNvSpPr>
              <a:spLocks noChangeShapeType="1"/>
            </p:cNvSpPr>
            <p:nvPr/>
          </p:nvSpPr>
          <p:spPr bwMode="auto">
            <a:xfrm flipH="1">
              <a:off x="1045" y="3560"/>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5" name="Line 638"/>
            <p:cNvSpPr>
              <a:spLocks noChangeShapeType="1"/>
            </p:cNvSpPr>
            <p:nvPr/>
          </p:nvSpPr>
          <p:spPr bwMode="auto">
            <a:xfrm flipH="1">
              <a:off x="1045" y="3589"/>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6" name="Line 639"/>
            <p:cNvSpPr>
              <a:spLocks noChangeShapeType="1"/>
            </p:cNvSpPr>
            <p:nvPr/>
          </p:nvSpPr>
          <p:spPr bwMode="auto">
            <a:xfrm>
              <a:off x="1214" y="354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7" name="Line 640"/>
            <p:cNvSpPr>
              <a:spLocks noChangeShapeType="1"/>
            </p:cNvSpPr>
            <p:nvPr/>
          </p:nvSpPr>
          <p:spPr bwMode="auto">
            <a:xfrm>
              <a:off x="1130" y="356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8" name="Line 641"/>
            <p:cNvSpPr>
              <a:spLocks noChangeShapeType="1"/>
            </p:cNvSpPr>
            <p:nvPr/>
          </p:nvSpPr>
          <p:spPr bwMode="auto">
            <a:xfrm flipV="1">
              <a:off x="1054" y="352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9" name="Line 642"/>
            <p:cNvSpPr>
              <a:spLocks noChangeShapeType="1"/>
            </p:cNvSpPr>
            <p:nvPr/>
          </p:nvSpPr>
          <p:spPr bwMode="auto">
            <a:xfrm flipV="1">
              <a:off x="1054" y="361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0" name="Line 643"/>
            <p:cNvSpPr>
              <a:spLocks noChangeShapeType="1"/>
            </p:cNvSpPr>
            <p:nvPr/>
          </p:nvSpPr>
          <p:spPr bwMode="auto">
            <a:xfrm>
              <a:off x="1056" y="357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1" name="Line 644"/>
            <p:cNvSpPr>
              <a:spLocks noChangeShapeType="1"/>
            </p:cNvSpPr>
            <p:nvPr/>
          </p:nvSpPr>
          <p:spPr bwMode="auto">
            <a:xfrm>
              <a:off x="1056" y="355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2" name="Line 645"/>
            <p:cNvSpPr>
              <a:spLocks noChangeShapeType="1"/>
            </p:cNvSpPr>
            <p:nvPr/>
          </p:nvSpPr>
          <p:spPr bwMode="auto">
            <a:xfrm>
              <a:off x="1096" y="3551"/>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3" name="Line 646"/>
            <p:cNvSpPr>
              <a:spLocks noChangeShapeType="1"/>
            </p:cNvSpPr>
            <p:nvPr/>
          </p:nvSpPr>
          <p:spPr bwMode="auto">
            <a:xfrm>
              <a:off x="1146" y="3560"/>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4" name="Freeform 647"/>
            <p:cNvSpPr>
              <a:spLocks/>
            </p:cNvSpPr>
            <p:nvPr/>
          </p:nvSpPr>
          <p:spPr bwMode="auto">
            <a:xfrm>
              <a:off x="1227" y="3252"/>
              <a:ext cx="42" cy="258"/>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5" name="Freeform 648"/>
            <p:cNvSpPr>
              <a:spLocks/>
            </p:cNvSpPr>
            <p:nvPr/>
          </p:nvSpPr>
          <p:spPr bwMode="auto">
            <a:xfrm>
              <a:off x="976" y="3252"/>
              <a:ext cx="293" cy="44"/>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6" name="Rectangle 649"/>
            <p:cNvSpPr>
              <a:spLocks noChangeArrowheads="1"/>
            </p:cNvSpPr>
            <p:nvPr/>
          </p:nvSpPr>
          <p:spPr bwMode="auto">
            <a:xfrm>
              <a:off x="976" y="3296"/>
              <a:ext cx="251"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77" name="Rectangle 650"/>
            <p:cNvSpPr>
              <a:spLocks noChangeArrowheads="1"/>
            </p:cNvSpPr>
            <p:nvPr/>
          </p:nvSpPr>
          <p:spPr bwMode="auto">
            <a:xfrm>
              <a:off x="1202" y="3483"/>
              <a:ext cx="1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8" name="Freeform 651"/>
            <p:cNvSpPr>
              <a:spLocks/>
            </p:cNvSpPr>
            <p:nvPr/>
          </p:nvSpPr>
          <p:spPr bwMode="auto">
            <a:xfrm>
              <a:off x="1012" y="3328"/>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9" name="Freeform 652"/>
            <p:cNvSpPr>
              <a:spLocks/>
            </p:cNvSpPr>
            <p:nvPr/>
          </p:nvSpPr>
          <p:spPr bwMode="auto">
            <a:xfrm>
              <a:off x="1012" y="3328"/>
              <a:ext cx="174" cy="129"/>
            </a:xfrm>
            <a:custGeom>
              <a:avLst/>
              <a:gdLst>
                <a:gd name="T0" fmla="*/ 0 w 197"/>
                <a:gd name="T1" fmla="*/ 139 h 139"/>
                <a:gd name="T2" fmla="*/ 197 w 197"/>
                <a:gd name="T3" fmla="*/ 139 h 139"/>
                <a:gd name="T4" fmla="*/ 197 w 197"/>
                <a:gd name="T5" fmla="*/ 0 h 139"/>
                <a:gd name="T6" fmla="*/ 193 w 197"/>
                <a:gd name="T7" fmla="*/ 0 h 139"/>
                <a:gd name="T8" fmla="*/ 193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3" y="0"/>
                  </a:lnTo>
                  <a:lnTo>
                    <a:pt x="193"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0" name="Freeform 653"/>
            <p:cNvSpPr>
              <a:spLocks/>
            </p:cNvSpPr>
            <p:nvPr/>
          </p:nvSpPr>
          <p:spPr bwMode="auto">
            <a:xfrm>
              <a:off x="1012" y="3328"/>
              <a:ext cx="170" cy="126"/>
            </a:xfrm>
            <a:custGeom>
              <a:avLst/>
              <a:gdLst>
                <a:gd name="T0" fmla="*/ 0 w 193"/>
                <a:gd name="T1" fmla="*/ 136 h 136"/>
                <a:gd name="T2" fmla="*/ 193 w 193"/>
                <a:gd name="T3" fmla="*/ 136 h 136"/>
                <a:gd name="T4" fmla="*/ 193 w 193"/>
                <a:gd name="T5" fmla="*/ 0 h 136"/>
                <a:gd name="T6" fmla="*/ 190 w 193"/>
                <a:gd name="T7" fmla="*/ 0 h 136"/>
                <a:gd name="T8" fmla="*/ 190 w 193"/>
                <a:gd name="T9" fmla="*/ 134 h 136"/>
                <a:gd name="T10" fmla="*/ 0 w 193"/>
                <a:gd name="T11" fmla="*/ 134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1" name="Freeform 654"/>
            <p:cNvSpPr>
              <a:spLocks/>
            </p:cNvSpPr>
            <p:nvPr/>
          </p:nvSpPr>
          <p:spPr bwMode="auto">
            <a:xfrm>
              <a:off x="1012" y="3328"/>
              <a:ext cx="168" cy="124"/>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2" name="Freeform 655"/>
            <p:cNvSpPr>
              <a:spLocks/>
            </p:cNvSpPr>
            <p:nvPr/>
          </p:nvSpPr>
          <p:spPr bwMode="auto">
            <a:xfrm>
              <a:off x="1012" y="3328"/>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3" name="Freeform 656"/>
            <p:cNvSpPr>
              <a:spLocks/>
            </p:cNvSpPr>
            <p:nvPr/>
          </p:nvSpPr>
          <p:spPr bwMode="auto">
            <a:xfrm>
              <a:off x="1012" y="3328"/>
              <a:ext cx="161" cy="119"/>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4" name="Freeform 657"/>
            <p:cNvSpPr>
              <a:spLocks/>
            </p:cNvSpPr>
            <p:nvPr/>
          </p:nvSpPr>
          <p:spPr bwMode="auto">
            <a:xfrm>
              <a:off x="1012" y="3328"/>
              <a:ext cx="157" cy="117"/>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5" name="Freeform 658"/>
            <p:cNvSpPr>
              <a:spLocks/>
            </p:cNvSpPr>
            <p:nvPr/>
          </p:nvSpPr>
          <p:spPr bwMode="auto">
            <a:xfrm>
              <a:off x="1012" y="3328"/>
              <a:ext cx="154" cy="114"/>
            </a:xfrm>
            <a:custGeom>
              <a:avLst/>
              <a:gdLst>
                <a:gd name="T0" fmla="*/ 0 w 174"/>
                <a:gd name="T1" fmla="*/ 123 h 123"/>
                <a:gd name="T2" fmla="*/ 174 w 174"/>
                <a:gd name="T3" fmla="*/ 123 h 123"/>
                <a:gd name="T4" fmla="*/ 174 w 174"/>
                <a:gd name="T5" fmla="*/ 0 h 123"/>
                <a:gd name="T6" fmla="*/ 171 w 174"/>
                <a:gd name="T7" fmla="*/ 0 h 123"/>
                <a:gd name="T8" fmla="*/ 171 w 174"/>
                <a:gd name="T9" fmla="*/ 120 h 123"/>
                <a:gd name="T10" fmla="*/ 0 w 174"/>
                <a:gd name="T11" fmla="*/ 120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6" name="Freeform 659"/>
            <p:cNvSpPr>
              <a:spLocks/>
            </p:cNvSpPr>
            <p:nvPr/>
          </p:nvSpPr>
          <p:spPr bwMode="auto">
            <a:xfrm>
              <a:off x="1012" y="3328"/>
              <a:ext cx="151" cy="111"/>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7" name="Freeform 660"/>
            <p:cNvSpPr>
              <a:spLocks/>
            </p:cNvSpPr>
            <p:nvPr/>
          </p:nvSpPr>
          <p:spPr bwMode="auto">
            <a:xfrm>
              <a:off x="1012" y="3328"/>
              <a:ext cx="147" cy="108"/>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8" name="Freeform 661"/>
            <p:cNvSpPr>
              <a:spLocks/>
            </p:cNvSpPr>
            <p:nvPr/>
          </p:nvSpPr>
          <p:spPr bwMode="auto">
            <a:xfrm>
              <a:off x="1012" y="3328"/>
              <a:ext cx="143" cy="107"/>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9" name="Freeform 662"/>
            <p:cNvSpPr>
              <a:spLocks/>
            </p:cNvSpPr>
            <p:nvPr/>
          </p:nvSpPr>
          <p:spPr bwMode="auto">
            <a:xfrm>
              <a:off x="1012" y="3328"/>
              <a:ext cx="139" cy="103"/>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0" name="Freeform 663"/>
            <p:cNvSpPr>
              <a:spLocks/>
            </p:cNvSpPr>
            <p:nvPr/>
          </p:nvSpPr>
          <p:spPr bwMode="auto">
            <a:xfrm>
              <a:off x="1012" y="3328"/>
              <a:ext cx="135" cy="10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1" name="Freeform 664"/>
            <p:cNvSpPr>
              <a:spLocks/>
            </p:cNvSpPr>
            <p:nvPr/>
          </p:nvSpPr>
          <p:spPr bwMode="auto">
            <a:xfrm>
              <a:off x="1012" y="3328"/>
              <a:ext cx="131" cy="96"/>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2" name="Freeform 665"/>
            <p:cNvSpPr>
              <a:spLocks/>
            </p:cNvSpPr>
            <p:nvPr/>
          </p:nvSpPr>
          <p:spPr bwMode="auto">
            <a:xfrm>
              <a:off x="1012" y="3328"/>
              <a:ext cx="126" cy="94"/>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3" name="Freeform 666"/>
            <p:cNvSpPr>
              <a:spLocks/>
            </p:cNvSpPr>
            <p:nvPr/>
          </p:nvSpPr>
          <p:spPr bwMode="auto">
            <a:xfrm>
              <a:off x="1012" y="3328"/>
              <a:ext cx="122" cy="90"/>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4" name="Freeform 667"/>
            <p:cNvSpPr>
              <a:spLocks/>
            </p:cNvSpPr>
            <p:nvPr/>
          </p:nvSpPr>
          <p:spPr bwMode="auto">
            <a:xfrm>
              <a:off x="1012" y="3328"/>
              <a:ext cx="117" cy="86"/>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5" name="Freeform 668"/>
            <p:cNvSpPr>
              <a:spLocks/>
            </p:cNvSpPr>
            <p:nvPr/>
          </p:nvSpPr>
          <p:spPr bwMode="auto">
            <a:xfrm>
              <a:off x="1012" y="3328"/>
              <a:ext cx="111" cy="83"/>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6" name="Freeform 669"/>
            <p:cNvSpPr>
              <a:spLocks/>
            </p:cNvSpPr>
            <p:nvPr/>
          </p:nvSpPr>
          <p:spPr bwMode="auto">
            <a:xfrm>
              <a:off x="1012" y="3328"/>
              <a:ext cx="107" cy="79"/>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7" name="Freeform 670"/>
            <p:cNvSpPr>
              <a:spLocks/>
            </p:cNvSpPr>
            <p:nvPr/>
          </p:nvSpPr>
          <p:spPr bwMode="auto">
            <a:xfrm>
              <a:off x="1012" y="3328"/>
              <a:ext cx="101" cy="74"/>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8" name="Freeform 671"/>
            <p:cNvSpPr>
              <a:spLocks/>
            </p:cNvSpPr>
            <p:nvPr/>
          </p:nvSpPr>
          <p:spPr bwMode="auto">
            <a:xfrm>
              <a:off x="1012" y="3328"/>
              <a:ext cx="96" cy="71"/>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9" name="Freeform 672"/>
            <p:cNvSpPr>
              <a:spLocks/>
            </p:cNvSpPr>
            <p:nvPr/>
          </p:nvSpPr>
          <p:spPr bwMode="auto">
            <a:xfrm>
              <a:off x="1010" y="3327"/>
              <a:ext cx="91" cy="67"/>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0" name="Freeform 673"/>
            <p:cNvSpPr>
              <a:spLocks/>
            </p:cNvSpPr>
            <p:nvPr/>
          </p:nvSpPr>
          <p:spPr bwMode="auto">
            <a:xfrm>
              <a:off x="1010" y="3327"/>
              <a:ext cx="86" cy="62"/>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1" name="Freeform 674"/>
            <p:cNvSpPr>
              <a:spLocks/>
            </p:cNvSpPr>
            <p:nvPr/>
          </p:nvSpPr>
          <p:spPr bwMode="auto">
            <a:xfrm>
              <a:off x="1012" y="3328"/>
              <a:ext cx="77" cy="57"/>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2" name="Freeform 675"/>
            <p:cNvSpPr>
              <a:spLocks/>
            </p:cNvSpPr>
            <p:nvPr/>
          </p:nvSpPr>
          <p:spPr bwMode="auto">
            <a:xfrm>
              <a:off x="1012" y="3328"/>
              <a:ext cx="70" cy="52"/>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3" name="Freeform 676"/>
            <p:cNvSpPr>
              <a:spLocks/>
            </p:cNvSpPr>
            <p:nvPr/>
          </p:nvSpPr>
          <p:spPr bwMode="auto">
            <a:xfrm>
              <a:off x="1012" y="3328"/>
              <a:ext cx="63" cy="47"/>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4" name="Freeform 677"/>
            <p:cNvSpPr>
              <a:spLocks/>
            </p:cNvSpPr>
            <p:nvPr/>
          </p:nvSpPr>
          <p:spPr bwMode="auto">
            <a:xfrm>
              <a:off x="1012" y="3328"/>
              <a:ext cx="55" cy="41"/>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5" name="Freeform 678"/>
            <p:cNvSpPr>
              <a:spLocks/>
            </p:cNvSpPr>
            <p:nvPr/>
          </p:nvSpPr>
          <p:spPr bwMode="auto">
            <a:xfrm>
              <a:off x="1012" y="3328"/>
              <a:ext cx="47" cy="35"/>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6" name="Freeform 679"/>
            <p:cNvSpPr>
              <a:spLocks/>
            </p:cNvSpPr>
            <p:nvPr/>
          </p:nvSpPr>
          <p:spPr bwMode="auto">
            <a:xfrm>
              <a:off x="1012" y="3328"/>
              <a:ext cx="39" cy="29"/>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7" name="Freeform 680"/>
            <p:cNvSpPr>
              <a:spLocks/>
            </p:cNvSpPr>
            <p:nvPr/>
          </p:nvSpPr>
          <p:spPr bwMode="auto">
            <a:xfrm>
              <a:off x="1010" y="3327"/>
              <a:ext cx="32" cy="24"/>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8" name="Freeform 681"/>
            <p:cNvSpPr>
              <a:spLocks/>
            </p:cNvSpPr>
            <p:nvPr/>
          </p:nvSpPr>
          <p:spPr bwMode="auto">
            <a:xfrm>
              <a:off x="1010" y="3327"/>
              <a:ext cx="23" cy="17"/>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9" name="Freeform 682"/>
            <p:cNvSpPr>
              <a:spLocks/>
            </p:cNvSpPr>
            <p:nvPr/>
          </p:nvSpPr>
          <p:spPr bwMode="auto">
            <a:xfrm>
              <a:off x="1010" y="3327"/>
              <a:ext cx="13"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0" name="Freeform 683"/>
            <p:cNvSpPr>
              <a:spLocks/>
            </p:cNvSpPr>
            <p:nvPr/>
          </p:nvSpPr>
          <p:spPr bwMode="auto">
            <a:xfrm>
              <a:off x="1010" y="3327"/>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1" name="Freeform 684"/>
            <p:cNvSpPr>
              <a:spLocks/>
            </p:cNvSpPr>
            <p:nvPr/>
          </p:nvSpPr>
          <p:spPr bwMode="auto">
            <a:xfrm>
              <a:off x="1000" y="3317"/>
              <a:ext cx="203" cy="158"/>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2" name="Freeform 685"/>
            <p:cNvSpPr>
              <a:spLocks/>
            </p:cNvSpPr>
            <p:nvPr/>
          </p:nvSpPr>
          <p:spPr bwMode="auto">
            <a:xfrm>
              <a:off x="1003" y="3319"/>
              <a:ext cx="200" cy="156"/>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3" name="Freeform 686"/>
            <p:cNvSpPr>
              <a:spLocks/>
            </p:cNvSpPr>
            <p:nvPr/>
          </p:nvSpPr>
          <p:spPr bwMode="auto">
            <a:xfrm>
              <a:off x="1008" y="3323"/>
              <a:ext cx="195" cy="152"/>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4" name="Freeform 687"/>
            <p:cNvSpPr>
              <a:spLocks/>
            </p:cNvSpPr>
            <p:nvPr/>
          </p:nvSpPr>
          <p:spPr bwMode="auto">
            <a:xfrm>
              <a:off x="1012" y="3326"/>
              <a:ext cx="191" cy="149"/>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5" name="Freeform 688"/>
            <p:cNvSpPr>
              <a:spLocks/>
            </p:cNvSpPr>
            <p:nvPr/>
          </p:nvSpPr>
          <p:spPr bwMode="auto">
            <a:xfrm>
              <a:off x="1016" y="3330"/>
              <a:ext cx="187" cy="145"/>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6" name="Freeform 689"/>
            <p:cNvSpPr>
              <a:spLocks/>
            </p:cNvSpPr>
            <p:nvPr/>
          </p:nvSpPr>
          <p:spPr bwMode="auto">
            <a:xfrm>
              <a:off x="1021" y="3333"/>
              <a:ext cx="182" cy="142"/>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7" name="Freeform 690"/>
            <p:cNvSpPr>
              <a:spLocks/>
            </p:cNvSpPr>
            <p:nvPr/>
          </p:nvSpPr>
          <p:spPr bwMode="auto">
            <a:xfrm>
              <a:off x="1025" y="3337"/>
              <a:ext cx="178" cy="138"/>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8" name="Freeform 691"/>
            <p:cNvSpPr>
              <a:spLocks/>
            </p:cNvSpPr>
            <p:nvPr/>
          </p:nvSpPr>
          <p:spPr bwMode="auto">
            <a:xfrm>
              <a:off x="1030" y="3340"/>
              <a:ext cx="173" cy="135"/>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9" name="Freeform 692"/>
            <p:cNvSpPr>
              <a:spLocks/>
            </p:cNvSpPr>
            <p:nvPr/>
          </p:nvSpPr>
          <p:spPr bwMode="auto">
            <a:xfrm>
              <a:off x="1034" y="3344"/>
              <a:ext cx="169" cy="131"/>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0" name="Freeform 693"/>
            <p:cNvSpPr>
              <a:spLocks/>
            </p:cNvSpPr>
            <p:nvPr/>
          </p:nvSpPr>
          <p:spPr bwMode="auto">
            <a:xfrm>
              <a:off x="1038" y="3348"/>
              <a:ext cx="165" cy="127"/>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1" name="Freeform 694"/>
            <p:cNvSpPr>
              <a:spLocks/>
            </p:cNvSpPr>
            <p:nvPr/>
          </p:nvSpPr>
          <p:spPr bwMode="auto">
            <a:xfrm>
              <a:off x="1043" y="3351"/>
              <a:ext cx="160" cy="124"/>
            </a:xfrm>
            <a:custGeom>
              <a:avLst/>
              <a:gdLst>
                <a:gd name="T0" fmla="*/ 181 w 181"/>
                <a:gd name="T1" fmla="*/ 0 h 134"/>
                <a:gd name="T2" fmla="*/ 0 w 181"/>
                <a:gd name="T3" fmla="*/ 0 h 134"/>
                <a:gd name="T4" fmla="*/ 0 w 181"/>
                <a:gd name="T5" fmla="*/ 134 h 134"/>
                <a:gd name="T6" fmla="*/ 6 w 181"/>
                <a:gd name="T7" fmla="*/ 134 h 134"/>
                <a:gd name="T8" fmla="*/ 6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2" name="Freeform 695"/>
            <p:cNvSpPr>
              <a:spLocks/>
            </p:cNvSpPr>
            <p:nvPr/>
          </p:nvSpPr>
          <p:spPr bwMode="auto">
            <a:xfrm>
              <a:off x="1048" y="3354"/>
              <a:ext cx="155" cy="121"/>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3" name="Freeform 696"/>
            <p:cNvSpPr>
              <a:spLocks/>
            </p:cNvSpPr>
            <p:nvPr/>
          </p:nvSpPr>
          <p:spPr bwMode="auto">
            <a:xfrm>
              <a:off x="1053" y="3358"/>
              <a:ext cx="150" cy="11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4" name="Freeform 697"/>
            <p:cNvSpPr>
              <a:spLocks/>
            </p:cNvSpPr>
            <p:nvPr/>
          </p:nvSpPr>
          <p:spPr bwMode="auto">
            <a:xfrm>
              <a:off x="1059" y="3363"/>
              <a:ext cx="144" cy="11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5" name="Freeform 698"/>
            <p:cNvSpPr>
              <a:spLocks/>
            </p:cNvSpPr>
            <p:nvPr/>
          </p:nvSpPr>
          <p:spPr bwMode="auto">
            <a:xfrm>
              <a:off x="1063" y="3366"/>
              <a:ext cx="140" cy="109"/>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6" name="Freeform 699"/>
            <p:cNvSpPr>
              <a:spLocks/>
            </p:cNvSpPr>
            <p:nvPr/>
          </p:nvSpPr>
          <p:spPr bwMode="auto">
            <a:xfrm>
              <a:off x="1068" y="3371"/>
              <a:ext cx="135" cy="104"/>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7" name="Freeform 700"/>
            <p:cNvSpPr>
              <a:spLocks/>
            </p:cNvSpPr>
            <p:nvPr/>
          </p:nvSpPr>
          <p:spPr bwMode="auto">
            <a:xfrm>
              <a:off x="1075" y="3375"/>
              <a:ext cx="128" cy="100"/>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8" name="Freeform 701"/>
            <p:cNvSpPr>
              <a:spLocks/>
            </p:cNvSpPr>
            <p:nvPr/>
          </p:nvSpPr>
          <p:spPr bwMode="auto">
            <a:xfrm>
              <a:off x="1081" y="3380"/>
              <a:ext cx="122" cy="95"/>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9" name="Freeform 702"/>
            <p:cNvSpPr>
              <a:spLocks/>
            </p:cNvSpPr>
            <p:nvPr/>
          </p:nvSpPr>
          <p:spPr bwMode="auto">
            <a:xfrm>
              <a:off x="1087" y="3385"/>
              <a:ext cx="116" cy="90"/>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0" name="Freeform 703"/>
            <p:cNvSpPr>
              <a:spLocks/>
            </p:cNvSpPr>
            <p:nvPr/>
          </p:nvSpPr>
          <p:spPr bwMode="auto">
            <a:xfrm>
              <a:off x="1093" y="3389"/>
              <a:ext cx="110" cy="86"/>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1" name="Freeform 704"/>
            <p:cNvSpPr>
              <a:spLocks/>
            </p:cNvSpPr>
            <p:nvPr/>
          </p:nvSpPr>
          <p:spPr bwMode="auto">
            <a:xfrm>
              <a:off x="1100" y="3396"/>
              <a:ext cx="103" cy="79"/>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2" name="Freeform 705"/>
            <p:cNvSpPr>
              <a:spLocks/>
            </p:cNvSpPr>
            <p:nvPr/>
          </p:nvSpPr>
          <p:spPr bwMode="auto">
            <a:xfrm>
              <a:off x="1108" y="3401"/>
              <a:ext cx="94" cy="73"/>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3" name="Freeform 706"/>
            <p:cNvSpPr>
              <a:spLocks/>
            </p:cNvSpPr>
            <p:nvPr/>
          </p:nvSpPr>
          <p:spPr bwMode="auto">
            <a:xfrm>
              <a:off x="1114" y="3407"/>
              <a:ext cx="89" cy="68"/>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4" name="Freeform 707"/>
            <p:cNvSpPr>
              <a:spLocks/>
            </p:cNvSpPr>
            <p:nvPr/>
          </p:nvSpPr>
          <p:spPr bwMode="auto">
            <a:xfrm>
              <a:off x="1122" y="3413"/>
              <a:ext cx="81" cy="62"/>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5" name="Freeform 708"/>
            <p:cNvSpPr>
              <a:spLocks/>
            </p:cNvSpPr>
            <p:nvPr/>
          </p:nvSpPr>
          <p:spPr bwMode="auto">
            <a:xfrm>
              <a:off x="1131" y="3419"/>
              <a:ext cx="72" cy="56"/>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6" name="Freeform 709"/>
            <p:cNvSpPr>
              <a:spLocks/>
            </p:cNvSpPr>
            <p:nvPr/>
          </p:nvSpPr>
          <p:spPr bwMode="auto">
            <a:xfrm>
              <a:off x="1140" y="3426"/>
              <a:ext cx="63" cy="49"/>
            </a:xfrm>
            <a:custGeom>
              <a:avLst/>
              <a:gdLst>
                <a:gd name="T0" fmla="*/ 71 w 71"/>
                <a:gd name="T1" fmla="*/ 0 h 53"/>
                <a:gd name="T2" fmla="*/ 0 w 71"/>
                <a:gd name="T3" fmla="*/ 0 h 53"/>
                <a:gd name="T4" fmla="*/ 0 w 71"/>
                <a:gd name="T5" fmla="*/ 53 h 53"/>
                <a:gd name="T6" fmla="*/ 10 w 71"/>
                <a:gd name="T7" fmla="*/ 52 h 53"/>
                <a:gd name="T8" fmla="*/ 10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7" name="Freeform 710"/>
            <p:cNvSpPr>
              <a:spLocks/>
            </p:cNvSpPr>
            <p:nvPr/>
          </p:nvSpPr>
          <p:spPr bwMode="auto">
            <a:xfrm>
              <a:off x="1149" y="3433"/>
              <a:ext cx="53" cy="41"/>
            </a:xfrm>
            <a:custGeom>
              <a:avLst/>
              <a:gdLst>
                <a:gd name="T0" fmla="*/ 60 w 60"/>
                <a:gd name="T1" fmla="*/ 0 h 45"/>
                <a:gd name="T2" fmla="*/ 0 w 60"/>
                <a:gd name="T3" fmla="*/ 0 h 45"/>
                <a:gd name="T4" fmla="*/ 0 w 60"/>
                <a:gd name="T5" fmla="*/ 45 h 45"/>
                <a:gd name="T6" fmla="*/ 11 w 60"/>
                <a:gd name="T7" fmla="*/ 45 h 45"/>
                <a:gd name="T8" fmla="*/ 11 w 60"/>
                <a:gd name="T9" fmla="*/ 8 h 45"/>
                <a:gd name="T10" fmla="*/ 60 w 60"/>
                <a:gd name="T11" fmla="*/ 8 h 45"/>
                <a:gd name="T12" fmla="*/ 60 w 60"/>
                <a:gd name="T13" fmla="*/ 0 h 45"/>
                <a:gd name="T14" fmla="*/ 0 60000 65536"/>
                <a:gd name="T15" fmla="*/ 0 60000 65536"/>
                <a:gd name="T16" fmla="*/ 0 60000 65536"/>
                <a:gd name="T17" fmla="*/ 0 60000 65536"/>
                <a:gd name="T18" fmla="*/ 0 60000 65536"/>
                <a:gd name="T19" fmla="*/ 0 60000 65536"/>
                <a:gd name="T20" fmla="*/ 0 60000 65536"/>
                <a:gd name="T21" fmla="*/ 0 w 60"/>
                <a:gd name="T22" fmla="*/ 0 h 45"/>
                <a:gd name="T23" fmla="*/ 60 w 6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5">
                  <a:moveTo>
                    <a:pt x="60" y="0"/>
                  </a:moveTo>
                  <a:lnTo>
                    <a:pt x="0" y="0"/>
                  </a:lnTo>
                  <a:lnTo>
                    <a:pt x="0" y="45"/>
                  </a:lnTo>
                  <a:lnTo>
                    <a:pt x="11" y="45"/>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8" name="Freeform 711"/>
            <p:cNvSpPr>
              <a:spLocks/>
            </p:cNvSpPr>
            <p:nvPr/>
          </p:nvSpPr>
          <p:spPr bwMode="auto">
            <a:xfrm>
              <a:off x="1159" y="3440"/>
              <a:ext cx="43" cy="34"/>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9" name="Freeform 712"/>
            <p:cNvSpPr>
              <a:spLocks/>
            </p:cNvSpPr>
            <p:nvPr/>
          </p:nvSpPr>
          <p:spPr bwMode="auto">
            <a:xfrm>
              <a:off x="1168" y="3448"/>
              <a:ext cx="35" cy="27"/>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0" name="Freeform 713"/>
            <p:cNvSpPr>
              <a:spLocks/>
            </p:cNvSpPr>
            <p:nvPr/>
          </p:nvSpPr>
          <p:spPr bwMode="auto">
            <a:xfrm>
              <a:off x="1180" y="3457"/>
              <a:ext cx="23" cy="18"/>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1" name="Freeform 714"/>
            <p:cNvSpPr>
              <a:spLocks/>
            </p:cNvSpPr>
            <p:nvPr/>
          </p:nvSpPr>
          <p:spPr bwMode="auto">
            <a:xfrm>
              <a:off x="1190" y="3466"/>
              <a:ext cx="13" cy="9"/>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2" name="Line 715"/>
            <p:cNvSpPr>
              <a:spLocks noChangeShapeType="1"/>
            </p:cNvSpPr>
            <p:nvPr/>
          </p:nvSpPr>
          <p:spPr bwMode="auto">
            <a:xfrm>
              <a:off x="1044"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3" name="Line 716"/>
            <p:cNvSpPr>
              <a:spLocks noChangeShapeType="1"/>
            </p:cNvSpPr>
            <p:nvPr/>
          </p:nvSpPr>
          <p:spPr bwMode="auto">
            <a:xfrm>
              <a:off x="1013"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4" name="Line 717"/>
            <p:cNvSpPr>
              <a:spLocks noChangeShapeType="1"/>
            </p:cNvSpPr>
            <p:nvPr/>
          </p:nvSpPr>
          <p:spPr bwMode="auto">
            <a:xfrm>
              <a:off x="976" y="3496"/>
              <a:ext cx="25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5" name="Rectangle 718"/>
            <p:cNvSpPr>
              <a:spLocks noChangeArrowheads="1"/>
            </p:cNvSpPr>
            <p:nvPr/>
          </p:nvSpPr>
          <p:spPr bwMode="auto">
            <a:xfrm>
              <a:off x="1167" y="3556"/>
              <a:ext cx="31" cy="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6" name="Rectangle 719"/>
            <p:cNvSpPr>
              <a:spLocks noChangeArrowheads="1"/>
            </p:cNvSpPr>
            <p:nvPr/>
          </p:nvSpPr>
          <p:spPr bwMode="auto">
            <a:xfrm>
              <a:off x="1167" y="355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7" name="Rectangle 720"/>
            <p:cNvSpPr>
              <a:spLocks noChangeArrowheads="1"/>
            </p:cNvSpPr>
            <p:nvPr/>
          </p:nvSpPr>
          <p:spPr bwMode="auto">
            <a:xfrm>
              <a:off x="1167" y="355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8" name="Rectangle 721"/>
            <p:cNvSpPr>
              <a:spLocks noChangeArrowheads="1"/>
            </p:cNvSpPr>
            <p:nvPr/>
          </p:nvSpPr>
          <p:spPr bwMode="auto">
            <a:xfrm>
              <a:off x="1167" y="355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9" name="Rectangle 722"/>
            <p:cNvSpPr>
              <a:spLocks noChangeArrowheads="1"/>
            </p:cNvSpPr>
            <p:nvPr/>
          </p:nvSpPr>
          <p:spPr bwMode="auto">
            <a:xfrm>
              <a:off x="1167" y="3551"/>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0" name="Rectangle 723"/>
            <p:cNvSpPr>
              <a:spLocks noChangeArrowheads="1"/>
            </p:cNvSpPr>
            <p:nvPr/>
          </p:nvSpPr>
          <p:spPr bwMode="auto">
            <a:xfrm>
              <a:off x="1167" y="3550"/>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1" name="Rectangle 724"/>
            <p:cNvSpPr>
              <a:spLocks noChangeArrowheads="1"/>
            </p:cNvSpPr>
            <p:nvPr/>
          </p:nvSpPr>
          <p:spPr bwMode="auto">
            <a:xfrm>
              <a:off x="1167" y="3549"/>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2" name="Freeform 725"/>
            <p:cNvSpPr>
              <a:spLocks/>
            </p:cNvSpPr>
            <p:nvPr/>
          </p:nvSpPr>
          <p:spPr bwMode="auto">
            <a:xfrm>
              <a:off x="1166" y="3548"/>
              <a:ext cx="32" cy="1"/>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3" name="Rectangle 726"/>
            <p:cNvSpPr>
              <a:spLocks noChangeArrowheads="1"/>
            </p:cNvSpPr>
            <p:nvPr/>
          </p:nvSpPr>
          <p:spPr bwMode="auto">
            <a:xfrm>
              <a:off x="1166" y="3546"/>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4" name="Freeform 727"/>
            <p:cNvSpPr>
              <a:spLocks/>
            </p:cNvSpPr>
            <p:nvPr/>
          </p:nvSpPr>
          <p:spPr bwMode="auto">
            <a:xfrm>
              <a:off x="1166" y="3545"/>
              <a:ext cx="32" cy="1"/>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5" name="Rectangle 728"/>
            <p:cNvSpPr>
              <a:spLocks noChangeArrowheads="1"/>
            </p:cNvSpPr>
            <p:nvPr/>
          </p:nvSpPr>
          <p:spPr bwMode="auto">
            <a:xfrm>
              <a:off x="1167" y="3545"/>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6" name="Rectangle 729"/>
            <p:cNvSpPr>
              <a:spLocks noChangeArrowheads="1"/>
            </p:cNvSpPr>
            <p:nvPr/>
          </p:nvSpPr>
          <p:spPr bwMode="auto">
            <a:xfrm>
              <a:off x="1138" y="3549"/>
              <a:ext cx="7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7" name="Freeform 730"/>
            <p:cNvSpPr>
              <a:spLocks noEditPoints="1"/>
            </p:cNvSpPr>
            <p:nvPr/>
          </p:nvSpPr>
          <p:spPr bwMode="auto">
            <a:xfrm>
              <a:off x="943" y="3537"/>
              <a:ext cx="41" cy="22"/>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8" name="Freeform 731"/>
            <p:cNvSpPr>
              <a:spLocks noEditPoints="1"/>
            </p:cNvSpPr>
            <p:nvPr/>
          </p:nvSpPr>
          <p:spPr bwMode="auto">
            <a:xfrm>
              <a:off x="945" y="3537"/>
              <a:ext cx="36" cy="22"/>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9" name="Freeform 732"/>
            <p:cNvSpPr>
              <a:spLocks noEditPoints="1"/>
            </p:cNvSpPr>
            <p:nvPr/>
          </p:nvSpPr>
          <p:spPr bwMode="auto">
            <a:xfrm>
              <a:off x="946" y="3537"/>
              <a:ext cx="34" cy="22"/>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0" name="Freeform 733"/>
            <p:cNvSpPr>
              <a:spLocks noEditPoints="1"/>
            </p:cNvSpPr>
            <p:nvPr/>
          </p:nvSpPr>
          <p:spPr bwMode="auto">
            <a:xfrm>
              <a:off x="947" y="3537"/>
              <a:ext cx="32" cy="22"/>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1" name="Freeform 734"/>
            <p:cNvSpPr>
              <a:spLocks noEditPoints="1"/>
            </p:cNvSpPr>
            <p:nvPr/>
          </p:nvSpPr>
          <p:spPr bwMode="auto">
            <a:xfrm>
              <a:off x="947" y="3537"/>
              <a:ext cx="31" cy="22"/>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2" name="Freeform 735"/>
            <p:cNvSpPr>
              <a:spLocks noEditPoints="1"/>
            </p:cNvSpPr>
            <p:nvPr/>
          </p:nvSpPr>
          <p:spPr bwMode="auto">
            <a:xfrm>
              <a:off x="949" y="3537"/>
              <a:ext cx="28" cy="22"/>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3" name="Freeform 736"/>
            <p:cNvSpPr>
              <a:spLocks noEditPoints="1"/>
            </p:cNvSpPr>
            <p:nvPr/>
          </p:nvSpPr>
          <p:spPr bwMode="auto">
            <a:xfrm>
              <a:off x="950" y="3537"/>
              <a:ext cx="26" cy="22"/>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4" name="Freeform 737"/>
            <p:cNvSpPr>
              <a:spLocks noEditPoints="1"/>
            </p:cNvSpPr>
            <p:nvPr/>
          </p:nvSpPr>
          <p:spPr bwMode="auto">
            <a:xfrm>
              <a:off x="951" y="3537"/>
              <a:ext cx="24" cy="22"/>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5" name="Freeform 738"/>
            <p:cNvSpPr>
              <a:spLocks noEditPoints="1"/>
            </p:cNvSpPr>
            <p:nvPr/>
          </p:nvSpPr>
          <p:spPr bwMode="auto">
            <a:xfrm>
              <a:off x="953" y="3537"/>
              <a:ext cx="21" cy="22"/>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6" name="Freeform 739"/>
            <p:cNvSpPr>
              <a:spLocks noEditPoints="1"/>
            </p:cNvSpPr>
            <p:nvPr/>
          </p:nvSpPr>
          <p:spPr bwMode="auto">
            <a:xfrm>
              <a:off x="954" y="3537"/>
              <a:ext cx="18" cy="22"/>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7" name="Freeform 740"/>
            <p:cNvSpPr>
              <a:spLocks noEditPoints="1"/>
            </p:cNvSpPr>
            <p:nvPr/>
          </p:nvSpPr>
          <p:spPr bwMode="auto">
            <a:xfrm>
              <a:off x="955" y="3537"/>
              <a:ext cx="16" cy="22"/>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8" name="Freeform 741"/>
            <p:cNvSpPr>
              <a:spLocks noEditPoints="1"/>
            </p:cNvSpPr>
            <p:nvPr/>
          </p:nvSpPr>
          <p:spPr bwMode="auto">
            <a:xfrm>
              <a:off x="955" y="3537"/>
              <a:ext cx="15" cy="22"/>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9" name="Freeform 742"/>
            <p:cNvSpPr>
              <a:spLocks noEditPoints="1"/>
            </p:cNvSpPr>
            <p:nvPr/>
          </p:nvSpPr>
          <p:spPr bwMode="auto">
            <a:xfrm>
              <a:off x="957" y="3536"/>
              <a:ext cx="13" cy="23"/>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0" name="Freeform 743"/>
            <p:cNvSpPr>
              <a:spLocks noEditPoints="1"/>
            </p:cNvSpPr>
            <p:nvPr/>
          </p:nvSpPr>
          <p:spPr bwMode="auto">
            <a:xfrm>
              <a:off x="958" y="3536"/>
              <a:ext cx="10" cy="23"/>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1" name="Freeform 744"/>
            <p:cNvSpPr>
              <a:spLocks noEditPoints="1"/>
            </p:cNvSpPr>
            <p:nvPr/>
          </p:nvSpPr>
          <p:spPr bwMode="auto">
            <a:xfrm>
              <a:off x="959" y="3536"/>
              <a:ext cx="8" cy="23"/>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2" name="Freeform 745"/>
            <p:cNvSpPr>
              <a:spLocks noEditPoints="1"/>
            </p:cNvSpPr>
            <p:nvPr/>
          </p:nvSpPr>
          <p:spPr bwMode="auto">
            <a:xfrm>
              <a:off x="960" y="3536"/>
              <a:ext cx="6" cy="23"/>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3" name="Freeform 746"/>
            <p:cNvSpPr>
              <a:spLocks noEditPoints="1"/>
            </p:cNvSpPr>
            <p:nvPr/>
          </p:nvSpPr>
          <p:spPr bwMode="auto">
            <a:xfrm>
              <a:off x="962" y="3537"/>
              <a:ext cx="2" cy="22"/>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4" name="Freeform 747"/>
            <p:cNvSpPr>
              <a:spLocks noEditPoints="1"/>
            </p:cNvSpPr>
            <p:nvPr/>
          </p:nvSpPr>
          <p:spPr bwMode="auto">
            <a:xfrm>
              <a:off x="962" y="3537"/>
              <a:ext cx="1" cy="22"/>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5" name="Freeform 748"/>
            <p:cNvSpPr>
              <a:spLocks/>
            </p:cNvSpPr>
            <p:nvPr/>
          </p:nvSpPr>
          <p:spPr bwMode="auto">
            <a:xfrm>
              <a:off x="933" y="3252"/>
              <a:ext cx="378" cy="395"/>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276" name="Rectangle 749"/>
            <p:cNvSpPr>
              <a:spLocks noChangeArrowheads="1"/>
            </p:cNvSpPr>
            <p:nvPr/>
          </p:nvSpPr>
          <p:spPr bwMode="auto">
            <a:xfrm>
              <a:off x="825" y="3666"/>
              <a:ext cx="6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Sydney</a:t>
              </a:r>
              <a:endParaRPr lang="en-US">
                <a:latin typeface="Calibri" pitchFamily="34" charset="0"/>
                <a:ea typeface="ＭＳ Ｐゴシック" pitchFamily="34" charset="-128"/>
              </a:endParaRPr>
            </a:p>
          </p:txBody>
        </p:sp>
        <p:sp>
          <p:nvSpPr>
            <p:cNvPr id="748277" name="Freeform 750"/>
            <p:cNvSpPr>
              <a:spLocks/>
            </p:cNvSpPr>
            <p:nvPr/>
          </p:nvSpPr>
          <p:spPr bwMode="auto">
            <a:xfrm>
              <a:off x="1284" y="2077"/>
              <a:ext cx="52" cy="22"/>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8" name="Freeform 751"/>
            <p:cNvSpPr>
              <a:spLocks/>
            </p:cNvSpPr>
            <p:nvPr/>
          </p:nvSpPr>
          <p:spPr bwMode="auto">
            <a:xfrm>
              <a:off x="958" y="2080"/>
              <a:ext cx="84" cy="41"/>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9" name="Freeform 752"/>
            <p:cNvSpPr>
              <a:spLocks/>
            </p:cNvSpPr>
            <p:nvPr/>
          </p:nvSpPr>
          <p:spPr bwMode="auto">
            <a:xfrm>
              <a:off x="1000" y="2077"/>
              <a:ext cx="319" cy="44"/>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0" name="Freeform 753"/>
            <p:cNvSpPr>
              <a:spLocks/>
            </p:cNvSpPr>
            <p:nvPr/>
          </p:nvSpPr>
          <p:spPr bwMode="auto">
            <a:xfrm>
              <a:off x="1052" y="2106"/>
              <a:ext cx="189" cy="12"/>
            </a:xfrm>
            <a:custGeom>
              <a:avLst/>
              <a:gdLst>
                <a:gd name="T0" fmla="*/ 214 w 214"/>
                <a:gd name="T1" fmla="*/ 0 h 13"/>
                <a:gd name="T2" fmla="*/ 214 w 214"/>
                <a:gd name="T3" fmla="*/ 13 h 13"/>
                <a:gd name="T4" fmla="*/ 0 w 214"/>
                <a:gd name="T5" fmla="*/ 13 h 13"/>
                <a:gd name="T6" fmla="*/ 0 w 214"/>
                <a:gd name="T7" fmla="*/ 13 h 13"/>
                <a:gd name="T8" fmla="*/ 31 w 214"/>
                <a:gd name="T9" fmla="*/ 13 h 13"/>
                <a:gd name="T10" fmla="*/ 60 w 214"/>
                <a:gd name="T11" fmla="*/ 12 h 13"/>
                <a:gd name="T12" fmla="*/ 88 w 214"/>
                <a:gd name="T13" fmla="*/ 12 h 13"/>
                <a:gd name="T14" fmla="*/ 113 w 214"/>
                <a:gd name="T15" fmla="*/ 11 h 13"/>
                <a:gd name="T16" fmla="*/ 137 w 214"/>
                <a:gd name="T17" fmla="*/ 10 h 13"/>
                <a:gd name="T18" fmla="*/ 159 w 214"/>
                <a:gd name="T19" fmla="*/ 8 h 13"/>
                <a:gd name="T20" fmla="*/ 176 w 214"/>
                <a:gd name="T21" fmla="*/ 7 h 13"/>
                <a:gd name="T22" fmla="*/ 190 w 214"/>
                <a:gd name="T23" fmla="*/ 5 h 13"/>
                <a:gd name="T24" fmla="*/ 201 w 214"/>
                <a:gd name="T25" fmla="*/ 3 h 13"/>
                <a:gd name="T26" fmla="*/ 207 w 214"/>
                <a:gd name="T27" fmla="*/ 1 h 13"/>
                <a:gd name="T28" fmla="*/ 209 w 214"/>
                <a:gd name="T29" fmla="*/ 0 h 13"/>
                <a:gd name="T30" fmla="*/ 214 w 2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3"/>
                <a:gd name="T50" fmla="*/ 214 w 2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3">
                  <a:moveTo>
                    <a:pt x="214" y="0"/>
                  </a:moveTo>
                  <a:lnTo>
                    <a:pt x="214" y="13"/>
                  </a:lnTo>
                  <a:lnTo>
                    <a:pt x="0" y="13"/>
                  </a:ln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1" name="Freeform 754"/>
            <p:cNvSpPr>
              <a:spLocks/>
            </p:cNvSpPr>
            <p:nvPr/>
          </p:nvSpPr>
          <p:spPr bwMode="auto">
            <a:xfrm>
              <a:off x="1052" y="2106"/>
              <a:ext cx="184" cy="12"/>
            </a:xfrm>
            <a:custGeom>
              <a:avLst/>
              <a:gdLst>
                <a:gd name="T0" fmla="*/ 0 w 209"/>
                <a:gd name="T1" fmla="*/ 13 h 13"/>
                <a:gd name="T2" fmla="*/ 31 w 209"/>
                <a:gd name="T3" fmla="*/ 13 h 13"/>
                <a:gd name="T4" fmla="*/ 60 w 209"/>
                <a:gd name="T5" fmla="*/ 12 h 13"/>
                <a:gd name="T6" fmla="*/ 88 w 209"/>
                <a:gd name="T7" fmla="*/ 12 h 13"/>
                <a:gd name="T8" fmla="*/ 113 w 209"/>
                <a:gd name="T9" fmla="*/ 11 h 13"/>
                <a:gd name="T10" fmla="*/ 137 w 209"/>
                <a:gd name="T11" fmla="*/ 10 h 13"/>
                <a:gd name="T12" fmla="*/ 159 w 209"/>
                <a:gd name="T13" fmla="*/ 8 h 13"/>
                <a:gd name="T14" fmla="*/ 176 w 209"/>
                <a:gd name="T15" fmla="*/ 7 h 13"/>
                <a:gd name="T16" fmla="*/ 190 w 209"/>
                <a:gd name="T17" fmla="*/ 5 h 13"/>
                <a:gd name="T18" fmla="*/ 201 w 209"/>
                <a:gd name="T19" fmla="*/ 3 h 13"/>
                <a:gd name="T20" fmla="*/ 207 w 209"/>
                <a:gd name="T21" fmla="*/ 1 h 13"/>
                <a:gd name="T22" fmla="*/ 209 w 209"/>
                <a:gd name="T23" fmla="*/ 0 h 13"/>
                <a:gd name="T24" fmla="*/ 204 w 209"/>
                <a:gd name="T25" fmla="*/ 0 h 13"/>
                <a:gd name="T26" fmla="*/ 202 w 209"/>
                <a:gd name="T27" fmla="*/ 1 h 13"/>
                <a:gd name="T28" fmla="*/ 194 w 209"/>
                <a:gd name="T29" fmla="*/ 3 h 13"/>
                <a:gd name="T30" fmla="*/ 183 w 209"/>
                <a:gd name="T31" fmla="*/ 6 h 13"/>
                <a:gd name="T32" fmla="*/ 165 w 209"/>
                <a:gd name="T33" fmla="*/ 7 h 13"/>
                <a:gd name="T34" fmla="*/ 145 w 209"/>
                <a:gd name="T35" fmla="*/ 8 h 13"/>
                <a:gd name="T36" fmla="*/ 121 w 209"/>
                <a:gd name="T37" fmla="*/ 11 h 13"/>
                <a:gd name="T38" fmla="*/ 93 w 209"/>
                <a:gd name="T39" fmla="*/ 11 h 13"/>
                <a:gd name="T40" fmla="*/ 64 w 209"/>
                <a:gd name="T41" fmla="*/ 12 h 13"/>
                <a:gd name="T42" fmla="*/ 33 w 209"/>
                <a:gd name="T43" fmla="*/ 13 h 13"/>
                <a:gd name="T44" fmla="*/ 0 w 209"/>
                <a:gd name="T45" fmla="*/ 13 h 13"/>
                <a:gd name="T46" fmla="*/ 0 w 209"/>
                <a:gd name="T47" fmla="*/ 13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3"/>
                <a:gd name="T74" fmla="*/ 209 w 209"/>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3">
                  <a:moveTo>
                    <a:pt x="0" y="13"/>
                  </a:move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04" y="0"/>
                  </a:lnTo>
                  <a:lnTo>
                    <a:pt x="202" y="1"/>
                  </a:lnTo>
                  <a:lnTo>
                    <a:pt x="194" y="3"/>
                  </a:lnTo>
                  <a:lnTo>
                    <a:pt x="183" y="6"/>
                  </a:lnTo>
                  <a:lnTo>
                    <a:pt x="165" y="7"/>
                  </a:lnTo>
                  <a:lnTo>
                    <a:pt x="145" y="8"/>
                  </a:lnTo>
                  <a:lnTo>
                    <a:pt x="121" y="11"/>
                  </a:lnTo>
                  <a:lnTo>
                    <a:pt x="93" y="11"/>
                  </a:lnTo>
                  <a:lnTo>
                    <a:pt x="64" y="12"/>
                  </a:lnTo>
                  <a:lnTo>
                    <a:pt x="33" y="13"/>
                  </a:lnTo>
                  <a:lnTo>
                    <a:pt x="0" y="1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2" name="Freeform 755"/>
            <p:cNvSpPr>
              <a:spLocks/>
            </p:cNvSpPr>
            <p:nvPr/>
          </p:nvSpPr>
          <p:spPr bwMode="auto">
            <a:xfrm>
              <a:off x="1052" y="2106"/>
              <a:ext cx="180" cy="12"/>
            </a:xfrm>
            <a:custGeom>
              <a:avLst/>
              <a:gdLst>
                <a:gd name="T0" fmla="*/ 204 w 204"/>
                <a:gd name="T1" fmla="*/ 0 h 13"/>
                <a:gd name="T2" fmla="*/ 202 w 204"/>
                <a:gd name="T3" fmla="*/ 1 h 13"/>
                <a:gd name="T4" fmla="*/ 194 w 204"/>
                <a:gd name="T5" fmla="*/ 3 h 13"/>
                <a:gd name="T6" fmla="*/ 183 w 204"/>
                <a:gd name="T7" fmla="*/ 6 h 13"/>
                <a:gd name="T8" fmla="*/ 165 w 204"/>
                <a:gd name="T9" fmla="*/ 7 h 13"/>
                <a:gd name="T10" fmla="*/ 145 w 204"/>
                <a:gd name="T11" fmla="*/ 8 h 13"/>
                <a:gd name="T12" fmla="*/ 121 w 204"/>
                <a:gd name="T13" fmla="*/ 11 h 13"/>
                <a:gd name="T14" fmla="*/ 93 w 204"/>
                <a:gd name="T15" fmla="*/ 11 h 13"/>
                <a:gd name="T16" fmla="*/ 64 w 204"/>
                <a:gd name="T17" fmla="*/ 12 h 13"/>
                <a:gd name="T18" fmla="*/ 33 w 204"/>
                <a:gd name="T19" fmla="*/ 13 h 13"/>
                <a:gd name="T20" fmla="*/ 0 w 204"/>
                <a:gd name="T21" fmla="*/ 13 h 13"/>
                <a:gd name="T22" fmla="*/ 0 w 204"/>
                <a:gd name="T23" fmla="*/ 12 h 13"/>
                <a:gd name="T24" fmla="*/ 32 w 204"/>
                <a:gd name="T25" fmla="*/ 12 h 13"/>
                <a:gd name="T26" fmla="*/ 62 w 204"/>
                <a:gd name="T27" fmla="*/ 12 h 13"/>
                <a:gd name="T28" fmla="*/ 90 w 204"/>
                <a:gd name="T29" fmla="*/ 11 h 13"/>
                <a:gd name="T30" fmla="*/ 117 w 204"/>
                <a:gd name="T31" fmla="*/ 10 h 13"/>
                <a:gd name="T32" fmla="*/ 141 w 204"/>
                <a:gd name="T33" fmla="*/ 8 h 13"/>
                <a:gd name="T34" fmla="*/ 161 w 204"/>
                <a:gd name="T35" fmla="*/ 7 h 13"/>
                <a:gd name="T36" fmla="*/ 178 w 204"/>
                <a:gd name="T37" fmla="*/ 5 h 13"/>
                <a:gd name="T38" fmla="*/ 189 w 204"/>
                <a:gd name="T39" fmla="*/ 3 h 13"/>
                <a:gd name="T40" fmla="*/ 197 w 204"/>
                <a:gd name="T41" fmla="*/ 1 h 13"/>
                <a:gd name="T42" fmla="*/ 199 w 204"/>
                <a:gd name="T43" fmla="*/ 0 h 13"/>
                <a:gd name="T44" fmla="*/ 204 w 204"/>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3"/>
                <a:gd name="T71" fmla="*/ 204 w 204"/>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3">
                  <a:moveTo>
                    <a:pt x="204" y="0"/>
                  </a:moveTo>
                  <a:lnTo>
                    <a:pt x="202" y="1"/>
                  </a:lnTo>
                  <a:lnTo>
                    <a:pt x="194" y="3"/>
                  </a:lnTo>
                  <a:lnTo>
                    <a:pt x="183" y="6"/>
                  </a:lnTo>
                  <a:lnTo>
                    <a:pt x="165" y="7"/>
                  </a:lnTo>
                  <a:lnTo>
                    <a:pt x="145" y="8"/>
                  </a:lnTo>
                  <a:lnTo>
                    <a:pt x="121" y="11"/>
                  </a:lnTo>
                  <a:lnTo>
                    <a:pt x="93" y="11"/>
                  </a:lnTo>
                  <a:lnTo>
                    <a:pt x="64" y="12"/>
                  </a:lnTo>
                  <a:lnTo>
                    <a:pt x="33" y="13"/>
                  </a:lnTo>
                  <a:lnTo>
                    <a:pt x="0" y="13"/>
                  </a:lnTo>
                  <a:lnTo>
                    <a:pt x="0" y="12"/>
                  </a:lnTo>
                  <a:lnTo>
                    <a:pt x="32" y="12"/>
                  </a:lnTo>
                  <a:lnTo>
                    <a:pt x="62" y="12"/>
                  </a:lnTo>
                  <a:lnTo>
                    <a:pt x="90" y="11"/>
                  </a:lnTo>
                  <a:lnTo>
                    <a:pt x="117" y="10"/>
                  </a:lnTo>
                  <a:lnTo>
                    <a:pt x="141" y="8"/>
                  </a:lnTo>
                  <a:lnTo>
                    <a:pt x="161" y="7"/>
                  </a:lnTo>
                  <a:lnTo>
                    <a:pt x="178" y="5"/>
                  </a:lnTo>
                  <a:lnTo>
                    <a:pt x="189" y="3"/>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3" name="Freeform 756"/>
            <p:cNvSpPr>
              <a:spLocks/>
            </p:cNvSpPr>
            <p:nvPr/>
          </p:nvSpPr>
          <p:spPr bwMode="auto">
            <a:xfrm>
              <a:off x="1052" y="2106"/>
              <a:ext cx="175" cy="11"/>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8 h 12"/>
                <a:gd name="T12" fmla="*/ 161 w 199"/>
                <a:gd name="T13" fmla="*/ 7 h 12"/>
                <a:gd name="T14" fmla="*/ 178 w 199"/>
                <a:gd name="T15" fmla="*/ 5 h 12"/>
                <a:gd name="T16" fmla="*/ 189 w 199"/>
                <a:gd name="T17" fmla="*/ 3 h 12"/>
                <a:gd name="T18" fmla="*/ 197 w 199"/>
                <a:gd name="T19" fmla="*/ 1 h 12"/>
                <a:gd name="T20" fmla="*/ 199 w 199"/>
                <a:gd name="T21" fmla="*/ 0 h 12"/>
                <a:gd name="T22" fmla="*/ 193 w 199"/>
                <a:gd name="T23" fmla="*/ 0 h 12"/>
                <a:gd name="T24" fmla="*/ 190 w 199"/>
                <a:gd name="T25" fmla="*/ 1 h 12"/>
                <a:gd name="T26" fmla="*/ 184 w 199"/>
                <a:gd name="T27" fmla="*/ 3 h 12"/>
                <a:gd name="T28" fmla="*/ 173 w 199"/>
                <a:gd name="T29" fmla="*/ 5 h 12"/>
                <a:gd name="T30" fmla="*/ 156 w 199"/>
                <a:gd name="T31" fmla="*/ 7 h 12"/>
                <a:gd name="T32" fmla="*/ 137 w 199"/>
                <a:gd name="T33" fmla="*/ 8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8"/>
                  </a:lnTo>
                  <a:lnTo>
                    <a:pt x="161" y="7"/>
                  </a:lnTo>
                  <a:lnTo>
                    <a:pt x="178" y="5"/>
                  </a:lnTo>
                  <a:lnTo>
                    <a:pt x="189" y="3"/>
                  </a:lnTo>
                  <a:lnTo>
                    <a:pt x="197" y="1"/>
                  </a:lnTo>
                  <a:lnTo>
                    <a:pt x="199" y="0"/>
                  </a:lnTo>
                  <a:lnTo>
                    <a:pt x="193" y="0"/>
                  </a:lnTo>
                  <a:lnTo>
                    <a:pt x="190" y="1"/>
                  </a:lnTo>
                  <a:lnTo>
                    <a:pt x="184" y="3"/>
                  </a:lnTo>
                  <a:lnTo>
                    <a:pt x="173" y="5"/>
                  </a:lnTo>
                  <a:lnTo>
                    <a:pt x="156" y="7"/>
                  </a:lnTo>
                  <a:lnTo>
                    <a:pt x="137" y="8"/>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4" name="Freeform 757"/>
            <p:cNvSpPr>
              <a:spLocks/>
            </p:cNvSpPr>
            <p:nvPr/>
          </p:nvSpPr>
          <p:spPr bwMode="auto">
            <a:xfrm>
              <a:off x="1052" y="2106"/>
              <a:ext cx="170" cy="11"/>
            </a:xfrm>
            <a:custGeom>
              <a:avLst/>
              <a:gdLst>
                <a:gd name="T0" fmla="*/ 193 w 193"/>
                <a:gd name="T1" fmla="*/ 0 h 12"/>
                <a:gd name="T2" fmla="*/ 190 w 193"/>
                <a:gd name="T3" fmla="*/ 1 h 12"/>
                <a:gd name="T4" fmla="*/ 184 w 193"/>
                <a:gd name="T5" fmla="*/ 3 h 12"/>
                <a:gd name="T6" fmla="*/ 173 w 193"/>
                <a:gd name="T7" fmla="*/ 5 h 12"/>
                <a:gd name="T8" fmla="*/ 156 w 193"/>
                <a:gd name="T9" fmla="*/ 7 h 12"/>
                <a:gd name="T10" fmla="*/ 137 w 193"/>
                <a:gd name="T11" fmla="*/ 8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8 h 12"/>
                <a:gd name="T34" fmla="*/ 151 w 193"/>
                <a:gd name="T35" fmla="*/ 7 h 12"/>
                <a:gd name="T36" fmla="*/ 166 w 193"/>
                <a:gd name="T37" fmla="*/ 5 h 12"/>
                <a:gd name="T38" fmla="*/ 178 w 193"/>
                <a:gd name="T39" fmla="*/ 3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3"/>
                  </a:lnTo>
                  <a:lnTo>
                    <a:pt x="173" y="5"/>
                  </a:lnTo>
                  <a:lnTo>
                    <a:pt x="156" y="7"/>
                  </a:lnTo>
                  <a:lnTo>
                    <a:pt x="137" y="8"/>
                  </a:lnTo>
                  <a:lnTo>
                    <a:pt x="114" y="10"/>
                  </a:lnTo>
                  <a:lnTo>
                    <a:pt x="88" y="11"/>
                  </a:lnTo>
                  <a:lnTo>
                    <a:pt x="60" y="12"/>
                  </a:lnTo>
                  <a:lnTo>
                    <a:pt x="31" y="12"/>
                  </a:lnTo>
                  <a:lnTo>
                    <a:pt x="0" y="12"/>
                  </a:lnTo>
                  <a:lnTo>
                    <a:pt x="30" y="12"/>
                  </a:lnTo>
                  <a:lnTo>
                    <a:pt x="59" y="11"/>
                  </a:lnTo>
                  <a:lnTo>
                    <a:pt x="85" y="11"/>
                  </a:lnTo>
                  <a:lnTo>
                    <a:pt x="111" y="10"/>
                  </a:lnTo>
                  <a:lnTo>
                    <a:pt x="132" y="8"/>
                  </a:lnTo>
                  <a:lnTo>
                    <a:pt x="151" y="7"/>
                  </a:lnTo>
                  <a:lnTo>
                    <a:pt x="166" y="5"/>
                  </a:lnTo>
                  <a:lnTo>
                    <a:pt x="178" y="3"/>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5" name="Freeform 758"/>
            <p:cNvSpPr>
              <a:spLocks/>
            </p:cNvSpPr>
            <p:nvPr/>
          </p:nvSpPr>
          <p:spPr bwMode="auto">
            <a:xfrm>
              <a:off x="1052" y="2106"/>
              <a:ext cx="165" cy="11"/>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8 h 12"/>
                <a:gd name="T12" fmla="*/ 151 w 187"/>
                <a:gd name="T13" fmla="*/ 7 h 12"/>
                <a:gd name="T14" fmla="*/ 166 w 187"/>
                <a:gd name="T15" fmla="*/ 5 h 12"/>
                <a:gd name="T16" fmla="*/ 178 w 187"/>
                <a:gd name="T17" fmla="*/ 3 h 12"/>
                <a:gd name="T18" fmla="*/ 185 w 187"/>
                <a:gd name="T19" fmla="*/ 1 h 12"/>
                <a:gd name="T20" fmla="*/ 187 w 187"/>
                <a:gd name="T21" fmla="*/ 0 h 12"/>
                <a:gd name="T22" fmla="*/ 180 w 187"/>
                <a:gd name="T23" fmla="*/ 0 h 12"/>
                <a:gd name="T24" fmla="*/ 179 w 187"/>
                <a:gd name="T25" fmla="*/ 1 h 12"/>
                <a:gd name="T26" fmla="*/ 171 w 187"/>
                <a:gd name="T27" fmla="*/ 3 h 12"/>
                <a:gd name="T28" fmla="*/ 161 w 187"/>
                <a:gd name="T29" fmla="*/ 5 h 12"/>
                <a:gd name="T30" fmla="*/ 146 w 187"/>
                <a:gd name="T31" fmla="*/ 6 h 12"/>
                <a:gd name="T32" fmla="*/ 128 w 187"/>
                <a:gd name="T33" fmla="*/ 7 h 12"/>
                <a:gd name="T34" fmla="*/ 107 w 187"/>
                <a:gd name="T35" fmla="*/ 8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8"/>
                  </a:lnTo>
                  <a:lnTo>
                    <a:pt x="151" y="7"/>
                  </a:lnTo>
                  <a:lnTo>
                    <a:pt x="166" y="5"/>
                  </a:lnTo>
                  <a:lnTo>
                    <a:pt x="178" y="3"/>
                  </a:lnTo>
                  <a:lnTo>
                    <a:pt x="185" y="1"/>
                  </a:lnTo>
                  <a:lnTo>
                    <a:pt x="187" y="0"/>
                  </a:lnTo>
                  <a:lnTo>
                    <a:pt x="180" y="0"/>
                  </a:lnTo>
                  <a:lnTo>
                    <a:pt x="179" y="1"/>
                  </a:lnTo>
                  <a:lnTo>
                    <a:pt x="171" y="3"/>
                  </a:lnTo>
                  <a:lnTo>
                    <a:pt x="161" y="5"/>
                  </a:lnTo>
                  <a:lnTo>
                    <a:pt x="146" y="6"/>
                  </a:lnTo>
                  <a:lnTo>
                    <a:pt x="128" y="7"/>
                  </a:lnTo>
                  <a:lnTo>
                    <a:pt x="107" y="8"/>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6" name="Freeform 759"/>
            <p:cNvSpPr>
              <a:spLocks/>
            </p:cNvSpPr>
            <p:nvPr/>
          </p:nvSpPr>
          <p:spPr bwMode="auto">
            <a:xfrm>
              <a:off x="1052" y="2106"/>
              <a:ext cx="159" cy="10"/>
            </a:xfrm>
            <a:custGeom>
              <a:avLst/>
              <a:gdLst>
                <a:gd name="T0" fmla="*/ 180 w 180"/>
                <a:gd name="T1" fmla="*/ 0 h 11"/>
                <a:gd name="T2" fmla="*/ 179 w 180"/>
                <a:gd name="T3" fmla="*/ 1 h 11"/>
                <a:gd name="T4" fmla="*/ 171 w 180"/>
                <a:gd name="T5" fmla="*/ 3 h 11"/>
                <a:gd name="T6" fmla="*/ 161 w 180"/>
                <a:gd name="T7" fmla="*/ 5 h 11"/>
                <a:gd name="T8" fmla="*/ 146 w 180"/>
                <a:gd name="T9" fmla="*/ 6 h 11"/>
                <a:gd name="T10" fmla="*/ 128 w 180"/>
                <a:gd name="T11" fmla="*/ 7 h 11"/>
                <a:gd name="T12" fmla="*/ 107 w 180"/>
                <a:gd name="T13" fmla="*/ 8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8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3"/>
                  </a:lnTo>
                  <a:lnTo>
                    <a:pt x="161" y="5"/>
                  </a:lnTo>
                  <a:lnTo>
                    <a:pt x="146" y="6"/>
                  </a:lnTo>
                  <a:lnTo>
                    <a:pt x="128" y="7"/>
                  </a:lnTo>
                  <a:lnTo>
                    <a:pt x="107" y="8"/>
                  </a:lnTo>
                  <a:lnTo>
                    <a:pt x="83" y="10"/>
                  </a:lnTo>
                  <a:lnTo>
                    <a:pt x="56" y="11"/>
                  </a:lnTo>
                  <a:lnTo>
                    <a:pt x="30" y="11"/>
                  </a:lnTo>
                  <a:lnTo>
                    <a:pt x="0" y="11"/>
                  </a:lnTo>
                  <a:lnTo>
                    <a:pt x="28" y="11"/>
                  </a:lnTo>
                  <a:lnTo>
                    <a:pt x="55" y="11"/>
                  </a:lnTo>
                  <a:lnTo>
                    <a:pt x="79" y="10"/>
                  </a:lnTo>
                  <a:lnTo>
                    <a:pt x="103" y="8"/>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7" name="Freeform 760"/>
            <p:cNvSpPr>
              <a:spLocks/>
            </p:cNvSpPr>
            <p:nvPr/>
          </p:nvSpPr>
          <p:spPr bwMode="auto">
            <a:xfrm>
              <a:off x="1052" y="2106"/>
              <a:ext cx="153" cy="10"/>
            </a:xfrm>
            <a:custGeom>
              <a:avLst/>
              <a:gdLst>
                <a:gd name="T0" fmla="*/ 0 w 174"/>
                <a:gd name="T1" fmla="*/ 11 h 11"/>
                <a:gd name="T2" fmla="*/ 28 w 174"/>
                <a:gd name="T3" fmla="*/ 11 h 11"/>
                <a:gd name="T4" fmla="*/ 55 w 174"/>
                <a:gd name="T5" fmla="*/ 11 h 11"/>
                <a:gd name="T6" fmla="*/ 79 w 174"/>
                <a:gd name="T7" fmla="*/ 10 h 11"/>
                <a:gd name="T8" fmla="*/ 103 w 174"/>
                <a:gd name="T9" fmla="*/ 8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3 h 11"/>
                <a:gd name="T28" fmla="*/ 145 w 174"/>
                <a:gd name="T29" fmla="*/ 5 h 11"/>
                <a:gd name="T30" fmla="*/ 128 w 174"/>
                <a:gd name="T31" fmla="*/ 6 h 11"/>
                <a:gd name="T32" fmla="*/ 108 w 174"/>
                <a:gd name="T33" fmla="*/ 7 h 11"/>
                <a:gd name="T34" fmla="*/ 84 w 174"/>
                <a:gd name="T35" fmla="*/ 8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8"/>
                  </a:lnTo>
                  <a:lnTo>
                    <a:pt x="123" y="7"/>
                  </a:lnTo>
                  <a:lnTo>
                    <a:pt x="141" y="6"/>
                  </a:lnTo>
                  <a:lnTo>
                    <a:pt x="155" y="5"/>
                  </a:lnTo>
                  <a:lnTo>
                    <a:pt x="165" y="2"/>
                  </a:lnTo>
                  <a:lnTo>
                    <a:pt x="171" y="1"/>
                  </a:lnTo>
                  <a:lnTo>
                    <a:pt x="174" y="0"/>
                  </a:lnTo>
                  <a:lnTo>
                    <a:pt x="166" y="0"/>
                  </a:lnTo>
                  <a:lnTo>
                    <a:pt x="164" y="1"/>
                  </a:lnTo>
                  <a:lnTo>
                    <a:pt x="156" y="3"/>
                  </a:lnTo>
                  <a:lnTo>
                    <a:pt x="145" y="5"/>
                  </a:lnTo>
                  <a:lnTo>
                    <a:pt x="128" y="6"/>
                  </a:lnTo>
                  <a:lnTo>
                    <a:pt x="108" y="7"/>
                  </a:lnTo>
                  <a:lnTo>
                    <a:pt x="84" y="8"/>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8" name="Freeform 761"/>
            <p:cNvSpPr>
              <a:spLocks/>
            </p:cNvSpPr>
            <p:nvPr/>
          </p:nvSpPr>
          <p:spPr bwMode="auto">
            <a:xfrm>
              <a:off x="1052" y="2106"/>
              <a:ext cx="146" cy="10"/>
            </a:xfrm>
            <a:custGeom>
              <a:avLst/>
              <a:gdLst>
                <a:gd name="T0" fmla="*/ 166 w 166"/>
                <a:gd name="T1" fmla="*/ 0 h 11"/>
                <a:gd name="T2" fmla="*/ 164 w 166"/>
                <a:gd name="T3" fmla="*/ 1 h 11"/>
                <a:gd name="T4" fmla="*/ 156 w 166"/>
                <a:gd name="T5" fmla="*/ 3 h 11"/>
                <a:gd name="T6" fmla="*/ 145 w 166"/>
                <a:gd name="T7" fmla="*/ 5 h 11"/>
                <a:gd name="T8" fmla="*/ 128 w 166"/>
                <a:gd name="T9" fmla="*/ 6 h 11"/>
                <a:gd name="T10" fmla="*/ 108 w 166"/>
                <a:gd name="T11" fmla="*/ 7 h 11"/>
                <a:gd name="T12" fmla="*/ 84 w 166"/>
                <a:gd name="T13" fmla="*/ 8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8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3"/>
                  </a:lnTo>
                  <a:lnTo>
                    <a:pt x="145" y="5"/>
                  </a:lnTo>
                  <a:lnTo>
                    <a:pt x="128" y="6"/>
                  </a:lnTo>
                  <a:lnTo>
                    <a:pt x="108" y="7"/>
                  </a:lnTo>
                  <a:lnTo>
                    <a:pt x="84" y="8"/>
                  </a:lnTo>
                  <a:lnTo>
                    <a:pt x="57" y="10"/>
                  </a:lnTo>
                  <a:lnTo>
                    <a:pt x="30" y="10"/>
                  </a:lnTo>
                  <a:lnTo>
                    <a:pt x="0" y="11"/>
                  </a:lnTo>
                  <a:lnTo>
                    <a:pt x="0" y="10"/>
                  </a:lnTo>
                  <a:lnTo>
                    <a:pt x="28" y="10"/>
                  </a:lnTo>
                  <a:lnTo>
                    <a:pt x="55" y="10"/>
                  </a:lnTo>
                  <a:lnTo>
                    <a:pt x="80" y="8"/>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9" name="Freeform 762"/>
            <p:cNvSpPr>
              <a:spLocks/>
            </p:cNvSpPr>
            <p:nvPr/>
          </p:nvSpPr>
          <p:spPr bwMode="auto">
            <a:xfrm>
              <a:off x="1052" y="2106"/>
              <a:ext cx="140" cy="9"/>
            </a:xfrm>
            <a:custGeom>
              <a:avLst/>
              <a:gdLst>
                <a:gd name="T0" fmla="*/ 0 w 159"/>
                <a:gd name="T1" fmla="*/ 10 h 10"/>
                <a:gd name="T2" fmla="*/ 28 w 159"/>
                <a:gd name="T3" fmla="*/ 10 h 10"/>
                <a:gd name="T4" fmla="*/ 55 w 159"/>
                <a:gd name="T5" fmla="*/ 10 h 10"/>
                <a:gd name="T6" fmla="*/ 80 w 159"/>
                <a:gd name="T7" fmla="*/ 8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8 h 10"/>
                <a:gd name="T34" fmla="*/ 52 w 159"/>
                <a:gd name="T35" fmla="*/ 8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8"/>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8"/>
                  </a:lnTo>
                  <a:lnTo>
                    <a:pt x="52" y="8"/>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0" name="Freeform 763"/>
            <p:cNvSpPr>
              <a:spLocks/>
            </p:cNvSpPr>
            <p:nvPr/>
          </p:nvSpPr>
          <p:spPr bwMode="auto">
            <a:xfrm>
              <a:off x="1052" y="2106"/>
              <a:ext cx="133" cy="9"/>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8 h 10"/>
                <a:gd name="T14" fmla="*/ 52 w 151"/>
                <a:gd name="T15" fmla="*/ 8 h 10"/>
                <a:gd name="T16" fmla="*/ 27 w 151"/>
                <a:gd name="T17" fmla="*/ 10 h 10"/>
                <a:gd name="T18" fmla="*/ 0 w 151"/>
                <a:gd name="T19" fmla="*/ 10 h 10"/>
                <a:gd name="T20" fmla="*/ 0 w 151"/>
                <a:gd name="T21" fmla="*/ 8 h 10"/>
                <a:gd name="T22" fmla="*/ 26 w 151"/>
                <a:gd name="T23" fmla="*/ 8 h 10"/>
                <a:gd name="T24" fmla="*/ 50 w 151"/>
                <a:gd name="T25" fmla="*/ 8 h 10"/>
                <a:gd name="T26" fmla="*/ 71 w 151"/>
                <a:gd name="T27" fmla="*/ 7 h 10"/>
                <a:gd name="T28" fmla="*/ 92 w 151"/>
                <a:gd name="T29" fmla="*/ 6 h 10"/>
                <a:gd name="T30" fmla="*/ 109 w 151"/>
                <a:gd name="T31" fmla="*/ 6 h 10"/>
                <a:gd name="T32" fmla="*/ 125 w 151"/>
                <a:gd name="T33" fmla="*/ 3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8"/>
                  </a:lnTo>
                  <a:lnTo>
                    <a:pt x="52" y="8"/>
                  </a:lnTo>
                  <a:lnTo>
                    <a:pt x="27" y="10"/>
                  </a:lnTo>
                  <a:lnTo>
                    <a:pt x="0" y="10"/>
                  </a:lnTo>
                  <a:lnTo>
                    <a:pt x="0" y="8"/>
                  </a:lnTo>
                  <a:lnTo>
                    <a:pt x="26" y="8"/>
                  </a:lnTo>
                  <a:lnTo>
                    <a:pt x="50" y="8"/>
                  </a:lnTo>
                  <a:lnTo>
                    <a:pt x="71" y="7"/>
                  </a:lnTo>
                  <a:lnTo>
                    <a:pt x="92" y="6"/>
                  </a:lnTo>
                  <a:lnTo>
                    <a:pt x="109" y="6"/>
                  </a:lnTo>
                  <a:lnTo>
                    <a:pt x="125" y="3"/>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1" name="Freeform 764"/>
            <p:cNvSpPr>
              <a:spLocks/>
            </p:cNvSpPr>
            <p:nvPr/>
          </p:nvSpPr>
          <p:spPr bwMode="auto">
            <a:xfrm>
              <a:off x="1052" y="2106"/>
              <a:ext cx="127" cy="7"/>
            </a:xfrm>
            <a:custGeom>
              <a:avLst/>
              <a:gdLst>
                <a:gd name="T0" fmla="*/ 0 w 144"/>
                <a:gd name="T1" fmla="*/ 8 h 8"/>
                <a:gd name="T2" fmla="*/ 26 w 144"/>
                <a:gd name="T3" fmla="*/ 8 h 8"/>
                <a:gd name="T4" fmla="*/ 50 w 144"/>
                <a:gd name="T5" fmla="*/ 8 h 8"/>
                <a:gd name="T6" fmla="*/ 71 w 144"/>
                <a:gd name="T7" fmla="*/ 7 h 8"/>
                <a:gd name="T8" fmla="*/ 92 w 144"/>
                <a:gd name="T9" fmla="*/ 6 h 8"/>
                <a:gd name="T10" fmla="*/ 109 w 144"/>
                <a:gd name="T11" fmla="*/ 6 h 8"/>
                <a:gd name="T12" fmla="*/ 125 w 144"/>
                <a:gd name="T13" fmla="*/ 3 h 8"/>
                <a:gd name="T14" fmla="*/ 135 w 144"/>
                <a:gd name="T15" fmla="*/ 2 h 8"/>
                <a:gd name="T16" fmla="*/ 141 w 144"/>
                <a:gd name="T17" fmla="*/ 1 h 8"/>
                <a:gd name="T18" fmla="*/ 144 w 144"/>
                <a:gd name="T19" fmla="*/ 0 h 8"/>
                <a:gd name="T20" fmla="*/ 133 w 144"/>
                <a:gd name="T21" fmla="*/ 0 h 8"/>
                <a:gd name="T22" fmla="*/ 132 w 144"/>
                <a:gd name="T23" fmla="*/ 1 h 8"/>
                <a:gd name="T24" fmla="*/ 126 w 144"/>
                <a:gd name="T25" fmla="*/ 2 h 8"/>
                <a:gd name="T26" fmla="*/ 116 w 144"/>
                <a:gd name="T27" fmla="*/ 3 h 8"/>
                <a:gd name="T28" fmla="*/ 103 w 144"/>
                <a:gd name="T29" fmla="*/ 5 h 8"/>
                <a:gd name="T30" fmla="*/ 87 w 144"/>
                <a:gd name="T31" fmla="*/ 6 h 8"/>
                <a:gd name="T32" fmla="*/ 68 w 144"/>
                <a:gd name="T33" fmla="*/ 7 h 8"/>
                <a:gd name="T34" fmla="*/ 46 w 144"/>
                <a:gd name="T35" fmla="*/ 7 h 8"/>
                <a:gd name="T36" fmla="*/ 24 w 144"/>
                <a:gd name="T37" fmla="*/ 8 h 8"/>
                <a:gd name="T38" fmla="*/ 0 w 144"/>
                <a:gd name="T39" fmla="*/ 8 h 8"/>
                <a:gd name="T40" fmla="*/ 0 w 144"/>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8"/>
                <a:gd name="T65" fmla="*/ 144 w 144"/>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8">
                  <a:moveTo>
                    <a:pt x="0" y="8"/>
                  </a:moveTo>
                  <a:lnTo>
                    <a:pt x="26" y="8"/>
                  </a:lnTo>
                  <a:lnTo>
                    <a:pt x="50" y="8"/>
                  </a:lnTo>
                  <a:lnTo>
                    <a:pt x="71" y="7"/>
                  </a:lnTo>
                  <a:lnTo>
                    <a:pt x="92" y="6"/>
                  </a:lnTo>
                  <a:lnTo>
                    <a:pt x="109" y="6"/>
                  </a:lnTo>
                  <a:lnTo>
                    <a:pt x="125" y="3"/>
                  </a:lnTo>
                  <a:lnTo>
                    <a:pt x="135" y="2"/>
                  </a:lnTo>
                  <a:lnTo>
                    <a:pt x="141" y="1"/>
                  </a:lnTo>
                  <a:lnTo>
                    <a:pt x="144" y="0"/>
                  </a:lnTo>
                  <a:lnTo>
                    <a:pt x="133" y="0"/>
                  </a:lnTo>
                  <a:lnTo>
                    <a:pt x="132" y="1"/>
                  </a:lnTo>
                  <a:lnTo>
                    <a:pt x="126" y="2"/>
                  </a:lnTo>
                  <a:lnTo>
                    <a:pt x="116" y="3"/>
                  </a:lnTo>
                  <a:lnTo>
                    <a:pt x="103" y="5"/>
                  </a:lnTo>
                  <a:lnTo>
                    <a:pt x="87" y="6"/>
                  </a:lnTo>
                  <a:lnTo>
                    <a:pt x="68" y="7"/>
                  </a:lnTo>
                  <a:lnTo>
                    <a:pt x="46" y="7"/>
                  </a:lnTo>
                  <a:lnTo>
                    <a:pt x="24" y="8"/>
                  </a:lnTo>
                  <a:lnTo>
                    <a:pt x="0" y="8"/>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2" name="Freeform 765"/>
            <p:cNvSpPr>
              <a:spLocks/>
            </p:cNvSpPr>
            <p:nvPr/>
          </p:nvSpPr>
          <p:spPr bwMode="auto">
            <a:xfrm>
              <a:off x="1052" y="2106"/>
              <a:ext cx="117" cy="7"/>
            </a:xfrm>
            <a:custGeom>
              <a:avLst/>
              <a:gdLst>
                <a:gd name="T0" fmla="*/ 133 w 133"/>
                <a:gd name="T1" fmla="*/ 0 h 8"/>
                <a:gd name="T2" fmla="*/ 132 w 133"/>
                <a:gd name="T3" fmla="*/ 1 h 8"/>
                <a:gd name="T4" fmla="*/ 126 w 133"/>
                <a:gd name="T5" fmla="*/ 2 h 8"/>
                <a:gd name="T6" fmla="*/ 116 w 133"/>
                <a:gd name="T7" fmla="*/ 3 h 8"/>
                <a:gd name="T8" fmla="*/ 103 w 133"/>
                <a:gd name="T9" fmla="*/ 5 h 8"/>
                <a:gd name="T10" fmla="*/ 87 w 133"/>
                <a:gd name="T11" fmla="*/ 6 h 8"/>
                <a:gd name="T12" fmla="*/ 68 w 133"/>
                <a:gd name="T13" fmla="*/ 7 h 8"/>
                <a:gd name="T14" fmla="*/ 46 w 133"/>
                <a:gd name="T15" fmla="*/ 7 h 8"/>
                <a:gd name="T16" fmla="*/ 24 w 133"/>
                <a:gd name="T17" fmla="*/ 8 h 8"/>
                <a:gd name="T18" fmla="*/ 0 w 133"/>
                <a:gd name="T19" fmla="*/ 8 h 8"/>
                <a:gd name="T20" fmla="*/ 0 w 133"/>
                <a:gd name="T21" fmla="*/ 7 h 8"/>
                <a:gd name="T22" fmla="*/ 24 w 133"/>
                <a:gd name="T23" fmla="*/ 7 h 8"/>
                <a:gd name="T24" fmla="*/ 49 w 133"/>
                <a:gd name="T25" fmla="*/ 7 h 8"/>
                <a:gd name="T26" fmla="*/ 70 w 133"/>
                <a:gd name="T27" fmla="*/ 6 h 8"/>
                <a:gd name="T28" fmla="*/ 88 w 133"/>
                <a:gd name="T29" fmla="*/ 5 h 8"/>
                <a:gd name="T30" fmla="*/ 104 w 133"/>
                <a:gd name="T31" fmla="*/ 3 h 8"/>
                <a:gd name="T32" fmla="*/ 116 w 133"/>
                <a:gd name="T33" fmla="*/ 2 h 8"/>
                <a:gd name="T34" fmla="*/ 122 w 133"/>
                <a:gd name="T35" fmla="*/ 1 h 8"/>
                <a:gd name="T36" fmla="*/ 125 w 133"/>
                <a:gd name="T37" fmla="*/ 0 h 8"/>
                <a:gd name="T38" fmla="*/ 133 w 133"/>
                <a:gd name="T39" fmla="*/ 0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8"/>
                <a:gd name="T62" fmla="*/ 133 w 133"/>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8">
                  <a:moveTo>
                    <a:pt x="133" y="0"/>
                  </a:moveTo>
                  <a:lnTo>
                    <a:pt x="132" y="1"/>
                  </a:lnTo>
                  <a:lnTo>
                    <a:pt x="126" y="2"/>
                  </a:lnTo>
                  <a:lnTo>
                    <a:pt x="116" y="3"/>
                  </a:lnTo>
                  <a:lnTo>
                    <a:pt x="103" y="5"/>
                  </a:lnTo>
                  <a:lnTo>
                    <a:pt x="87" y="6"/>
                  </a:lnTo>
                  <a:lnTo>
                    <a:pt x="68" y="7"/>
                  </a:lnTo>
                  <a:lnTo>
                    <a:pt x="46" y="7"/>
                  </a:lnTo>
                  <a:lnTo>
                    <a:pt x="24" y="8"/>
                  </a:lnTo>
                  <a:lnTo>
                    <a:pt x="0" y="8"/>
                  </a:lnTo>
                  <a:lnTo>
                    <a:pt x="0" y="7"/>
                  </a:lnTo>
                  <a:lnTo>
                    <a:pt x="24" y="7"/>
                  </a:lnTo>
                  <a:lnTo>
                    <a:pt x="49" y="7"/>
                  </a:lnTo>
                  <a:lnTo>
                    <a:pt x="70" y="6"/>
                  </a:lnTo>
                  <a:lnTo>
                    <a:pt x="88" y="5"/>
                  </a:lnTo>
                  <a:lnTo>
                    <a:pt x="104" y="3"/>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3" name="Freeform 766"/>
            <p:cNvSpPr>
              <a:spLocks/>
            </p:cNvSpPr>
            <p:nvPr/>
          </p:nvSpPr>
          <p:spPr bwMode="auto">
            <a:xfrm>
              <a:off x="1052" y="2106"/>
              <a:ext cx="110" cy="6"/>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3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3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3"/>
                  </a:lnTo>
                  <a:lnTo>
                    <a:pt x="116" y="2"/>
                  </a:lnTo>
                  <a:lnTo>
                    <a:pt x="122" y="1"/>
                  </a:lnTo>
                  <a:lnTo>
                    <a:pt x="125" y="0"/>
                  </a:lnTo>
                  <a:lnTo>
                    <a:pt x="114" y="0"/>
                  </a:lnTo>
                  <a:lnTo>
                    <a:pt x="112" y="1"/>
                  </a:lnTo>
                  <a:lnTo>
                    <a:pt x="106" y="2"/>
                  </a:lnTo>
                  <a:lnTo>
                    <a:pt x="95" y="3"/>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4" name="Freeform 767"/>
            <p:cNvSpPr>
              <a:spLocks/>
            </p:cNvSpPr>
            <p:nvPr/>
          </p:nvSpPr>
          <p:spPr bwMode="auto">
            <a:xfrm>
              <a:off x="1052" y="2106"/>
              <a:ext cx="100" cy="6"/>
            </a:xfrm>
            <a:custGeom>
              <a:avLst/>
              <a:gdLst>
                <a:gd name="T0" fmla="*/ 114 w 114"/>
                <a:gd name="T1" fmla="*/ 0 h 7"/>
                <a:gd name="T2" fmla="*/ 112 w 114"/>
                <a:gd name="T3" fmla="*/ 1 h 7"/>
                <a:gd name="T4" fmla="*/ 106 w 114"/>
                <a:gd name="T5" fmla="*/ 2 h 7"/>
                <a:gd name="T6" fmla="*/ 95 w 114"/>
                <a:gd name="T7" fmla="*/ 3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3 h 7"/>
                <a:gd name="T28" fmla="*/ 87 w 114"/>
                <a:gd name="T29" fmla="*/ 3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3"/>
                  </a:lnTo>
                  <a:lnTo>
                    <a:pt x="81" y="5"/>
                  </a:lnTo>
                  <a:lnTo>
                    <a:pt x="64" y="6"/>
                  </a:lnTo>
                  <a:lnTo>
                    <a:pt x="45" y="6"/>
                  </a:lnTo>
                  <a:lnTo>
                    <a:pt x="23" y="7"/>
                  </a:lnTo>
                  <a:lnTo>
                    <a:pt x="0" y="7"/>
                  </a:lnTo>
                  <a:lnTo>
                    <a:pt x="0" y="6"/>
                  </a:lnTo>
                  <a:lnTo>
                    <a:pt x="21" y="6"/>
                  </a:lnTo>
                  <a:lnTo>
                    <a:pt x="40" y="6"/>
                  </a:lnTo>
                  <a:lnTo>
                    <a:pt x="57" y="5"/>
                  </a:lnTo>
                  <a:lnTo>
                    <a:pt x="74" y="3"/>
                  </a:lnTo>
                  <a:lnTo>
                    <a:pt x="87" y="3"/>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5" name="Freeform 768"/>
            <p:cNvSpPr>
              <a:spLocks/>
            </p:cNvSpPr>
            <p:nvPr/>
          </p:nvSpPr>
          <p:spPr bwMode="auto">
            <a:xfrm>
              <a:off x="1052" y="2106"/>
              <a:ext cx="91" cy="5"/>
            </a:xfrm>
            <a:custGeom>
              <a:avLst/>
              <a:gdLst>
                <a:gd name="T0" fmla="*/ 0 w 103"/>
                <a:gd name="T1" fmla="*/ 6 h 6"/>
                <a:gd name="T2" fmla="*/ 21 w 103"/>
                <a:gd name="T3" fmla="*/ 6 h 6"/>
                <a:gd name="T4" fmla="*/ 40 w 103"/>
                <a:gd name="T5" fmla="*/ 6 h 6"/>
                <a:gd name="T6" fmla="*/ 57 w 103"/>
                <a:gd name="T7" fmla="*/ 5 h 6"/>
                <a:gd name="T8" fmla="*/ 74 w 103"/>
                <a:gd name="T9" fmla="*/ 3 h 6"/>
                <a:gd name="T10" fmla="*/ 87 w 103"/>
                <a:gd name="T11" fmla="*/ 3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3 h 6"/>
                <a:gd name="T26" fmla="*/ 57 w 103"/>
                <a:gd name="T27" fmla="*/ 3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3"/>
                  </a:lnTo>
                  <a:lnTo>
                    <a:pt x="87" y="3"/>
                  </a:lnTo>
                  <a:lnTo>
                    <a:pt x="95" y="2"/>
                  </a:lnTo>
                  <a:lnTo>
                    <a:pt x="102" y="1"/>
                  </a:lnTo>
                  <a:lnTo>
                    <a:pt x="103" y="0"/>
                  </a:lnTo>
                  <a:lnTo>
                    <a:pt x="92" y="0"/>
                  </a:lnTo>
                  <a:lnTo>
                    <a:pt x="90" y="1"/>
                  </a:lnTo>
                  <a:lnTo>
                    <a:pt x="83" y="2"/>
                  </a:lnTo>
                  <a:lnTo>
                    <a:pt x="73" y="3"/>
                  </a:lnTo>
                  <a:lnTo>
                    <a:pt x="57" y="3"/>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6" name="Freeform 769"/>
            <p:cNvSpPr>
              <a:spLocks/>
            </p:cNvSpPr>
            <p:nvPr/>
          </p:nvSpPr>
          <p:spPr bwMode="auto">
            <a:xfrm>
              <a:off x="1052" y="2106"/>
              <a:ext cx="81" cy="5"/>
            </a:xfrm>
            <a:custGeom>
              <a:avLst/>
              <a:gdLst>
                <a:gd name="T0" fmla="*/ 92 w 92"/>
                <a:gd name="T1" fmla="*/ 0 h 6"/>
                <a:gd name="T2" fmla="*/ 90 w 92"/>
                <a:gd name="T3" fmla="*/ 1 h 6"/>
                <a:gd name="T4" fmla="*/ 83 w 92"/>
                <a:gd name="T5" fmla="*/ 2 h 6"/>
                <a:gd name="T6" fmla="*/ 73 w 92"/>
                <a:gd name="T7" fmla="*/ 3 h 6"/>
                <a:gd name="T8" fmla="*/ 57 w 92"/>
                <a:gd name="T9" fmla="*/ 3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3 h 6"/>
                <a:gd name="T22" fmla="*/ 50 w 92"/>
                <a:gd name="T23" fmla="*/ 3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3"/>
                  </a:lnTo>
                  <a:lnTo>
                    <a:pt x="57" y="3"/>
                  </a:lnTo>
                  <a:lnTo>
                    <a:pt x="41" y="5"/>
                  </a:lnTo>
                  <a:lnTo>
                    <a:pt x="21" y="5"/>
                  </a:lnTo>
                  <a:lnTo>
                    <a:pt x="0" y="6"/>
                  </a:lnTo>
                  <a:lnTo>
                    <a:pt x="0" y="5"/>
                  </a:lnTo>
                  <a:lnTo>
                    <a:pt x="18" y="5"/>
                  </a:lnTo>
                  <a:lnTo>
                    <a:pt x="35" y="3"/>
                  </a:lnTo>
                  <a:lnTo>
                    <a:pt x="50" y="3"/>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7" name="Freeform 770"/>
            <p:cNvSpPr>
              <a:spLocks/>
            </p:cNvSpPr>
            <p:nvPr/>
          </p:nvSpPr>
          <p:spPr bwMode="auto">
            <a:xfrm>
              <a:off x="1052" y="2106"/>
              <a:ext cx="70" cy="4"/>
            </a:xfrm>
            <a:custGeom>
              <a:avLst/>
              <a:gdLst>
                <a:gd name="T0" fmla="*/ 0 w 80"/>
                <a:gd name="T1" fmla="*/ 5 h 5"/>
                <a:gd name="T2" fmla="*/ 18 w 80"/>
                <a:gd name="T3" fmla="*/ 5 h 5"/>
                <a:gd name="T4" fmla="*/ 35 w 80"/>
                <a:gd name="T5" fmla="*/ 3 h 5"/>
                <a:gd name="T6" fmla="*/ 50 w 80"/>
                <a:gd name="T7" fmla="*/ 3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3 h 5"/>
                <a:gd name="T26" fmla="*/ 18 w 80"/>
                <a:gd name="T27" fmla="*/ 3 h 5"/>
                <a:gd name="T28" fmla="*/ 0 w 80"/>
                <a:gd name="T29" fmla="*/ 3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3"/>
                  </a:lnTo>
                  <a:lnTo>
                    <a:pt x="50" y="3"/>
                  </a:lnTo>
                  <a:lnTo>
                    <a:pt x="62" y="2"/>
                  </a:lnTo>
                  <a:lnTo>
                    <a:pt x="71" y="1"/>
                  </a:lnTo>
                  <a:lnTo>
                    <a:pt x="78" y="0"/>
                  </a:lnTo>
                  <a:lnTo>
                    <a:pt x="80" y="0"/>
                  </a:lnTo>
                  <a:lnTo>
                    <a:pt x="66" y="0"/>
                  </a:lnTo>
                  <a:lnTo>
                    <a:pt x="64" y="0"/>
                  </a:lnTo>
                  <a:lnTo>
                    <a:pt x="57" y="1"/>
                  </a:lnTo>
                  <a:lnTo>
                    <a:pt x="47" y="2"/>
                  </a:lnTo>
                  <a:lnTo>
                    <a:pt x="33" y="3"/>
                  </a:lnTo>
                  <a:lnTo>
                    <a:pt x="18" y="3"/>
                  </a:lnTo>
                  <a:lnTo>
                    <a:pt x="0" y="3"/>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8" name="Freeform 771"/>
            <p:cNvSpPr>
              <a:spLocks/>
            </p:cNvSpPr>
            <p:nvPr/>
          </p:nvSpPr>
          <p:spPr bwMode="auto">
            <a:xfrm>
              <a:off x="1052" y="2106"/>
              <a:ext cx="58" cy="2"/>
            </a:xfrm>
            <a:custGeom>
              <a:avLst/>
              <a:gdLst>
                <a:gd name="T0" fmla="*/ 66 w 66"/>
                <a:gd name="T1" fmla="*/ 0 h 3"/>
                <a:gd name="T2" fmla="*/ 64 w 66"/>
                <a:gd name="T3" fmla="*/ 0 h 3"/>
                <a:gd name="T4" fmla="*/ 57 w 66"/>
                <a:gd name="T5" fmla="*/ 1 h 3"/>
                <a:gd name="T6" fmla="*/ 47 w 66"/>
                <a:gd name="T7" fmla="*/ 2 h 3"/>
                <a:gd name="T8" fmla="*/ 33 w 66"/>
                <a:gd name="T9" fmla="*/ 3 h 3"/>
                <a:gd name="T10" fmla="*/ 18 w 66"/>
                <a:gd name="T11" fmla="*/ 3 h 3"/>
                <a:gd name="T12" fmla="*/ 0 w 66"/>
                <a:gd name="T13" fmla="*/ 3 h 3"/>
                <a:gd name="T14" fmla="*/ 0 w 66"/>
                <a:gd name="T15" fmla="*/ 2 h 3"/>
                <a:gd name="T16" fmla="*/ 17 w 66"/>
                <a:gd name="T17" fmla="*/ 2 h 3"/>
                <a:gd name="T18" fmla="*/ 31 w 66"/>
                <a:gd name="T19" fmla="*/ 2 h 3"/>
                <a:gd name="T20" fmla="*/ 42 w 66"/>
                <a:gd name="T21" fmla="*/ 1 h 3"/>
                <a:gd name="T22" fmla="*/ 50 w 66"/>
                <a:gd name="T23" fmla="*/ 0 h 3"/>
                <a:gd name="T24" fmla="*/ 52 w 66"/>
                <a:gd name="T25" fmla="*/ 0 h 3"/>
                <a:gd name="T26" fmla="*/ 66 w 66"/>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3"/>
                <a:gd name="T44" fmla="*/ 66 w 66"/>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3">
                  <a:moveTo>
                    <a:pt x="66" y="0"/>
                  </a:moveTo>
                  <a:lnTo>
                    <a:pt x="64" y="0"/>
                  </a:lnTo>
                  <a:lnTo>
                    <a:pt x="57" y="1"/>
                  </a:lnTo>
                  <a:lnTo>
                    <a:pt x="47" y="2"/>
                  </a:lnTo>
                  <a:lnTo>
                    <a:pt x="33" y="3"/>
                  </a:lnTo>
                  <a:lnTo>
                    <a:pt x="18" y="3"/>
                  </a:lnTo>
                  <a:lnTo>
                    <a:pt x="0" y="3"/>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9" name="Freeform 772"/>
            <p:cNvSpPr>
              <a:spLocks/>
            </p:cNvSpPr>
            <p:nvPr/>
          </p:nvSpPr>
          <p:spPr bwMode="auto">
            <a:xfrm>
              <a:off x="1052" y="2106"/>
              <a:ext cx="46" cy="1"/>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0" name="Freeform 773"/>
            <p:cNvSpPr>
              <a:spLocks/>
            </p:cNvSpPr>
            <p:nvPr/>
          </p:nvSpPr>
          <p:spPr bwMode="auto">
            <a:xfrm>
              <a:off x="1052" y="2106"/>
              <a:ext cx="31" cy="0"/>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1" name="Freeform 774"/>
            <p:cNvSpPr>
              <a:spLocks/>
            </p:cNvSpPr>
            <p:nvPr/>
          </p:nvSpPr>
          <p:spPr bwMode="auto">
            <a:xfrm>
              <a:off x="1052" y="2106"/>
              <a:ext cx="16" cy="0"/>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2" name="Freeform 775"/>
            <p:cNvSpPr>
              <a:spLocks/>
            </p:cNvSpPr>
            <p:nvPr/>
          </p:nvSpPr>
          <p:spPr bwMode="auto">
            <a:xfrm>
              <a:off x="1052" y="2106"/>
              <a:ext cx="1" cy="0"/>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3" name="Freeform 776"/>
            <p:cNvSpPr>
              <a:spLocks/>
            </p:cNvSpPr>
            <p:nvPr/>
          </p:nvSpPr>
          <p:spPr bwMode="auto">
            <a:xfrm>
              <a:off x="1294" y="2077"/>
              <a:ext cx="42" cy="165"/>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4" name="Rectangle 777"/>
            <p:cNvSpPr>
              <a:spLocks noChangeArrowheads="1"/>
            </p:cNvSpPr>
            <p:nvPr/>
          </p:nvSpPr>
          <p:spPr bwMode="auto">
            <a:xfrm>
              <a:off x="958" y="2121"/>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5" name="Freeform 778"/>
            <p:cNvSpPr>
              <a:spLocks/>
            </p:cNvSpPr>
            <p:nvPr/>
          </p:nvSpPr>
          <p:spPr bwMode="auto">
            <a:xfrm>
              <a:off x="1063" y="2121"/>
              <a:ext cx="4" cy="96"/>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306" name="Rectangle 779"/>
            <p:cNvSpPr>
              <a:spLocks noChangeArrowheads="1"/>
            </p:cNvSpPr>
            <p:nvPr/>
          </p:nvSpPr>
          <p:spPr bwMode="auto">
            <a:xfrm>
              <a:off x="958" y="2217"/>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7" name="Rectangle 780"/>
            <p:cNvSpPr>
              <a:spLocks noChangeArrowheads="1"/>
            </p:cNvSpPr>
            <p:nvPr/>
          </p:nvSpPr>
          <p:spPr bwMode="auto">
            <a:xfrm>
              <a:off x="1217" y="2151"/>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8" name="Freeform 781"/>
            <p:cNvSpPr>
              <a:spLocks noEditPoints="1"/>
            </p:cNvSpPr>
            <p:nvPr/>
          </p:nvSpPr>
          <p:spPr bwMode="auto">
            <a:xfrm>
              <a:off x="1079" y="2142"/>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09" name="Freeform 782"/>
            <p:cNvSpPr>
              <a:spLocks noEditPoints="1"/>
            </p:cNvSpPr>
            <p:nvPr/>
          </p:nvSpPr>
          <p:spPr bwMode="auto">
            <a:xfrm>
              <a:off x="968" y="2130"/>
              <a:ext cx="243" cy="38"/>
            </a:xfrm>
            <a:custGeom>
              <a:avLst/>
              <a:gdLst>
                <a:gd name="T0" fmla="*/ 0 w 275"/>
                <a:gd name="T1" fmla="*/ 41 h 41"/>
                <a:gd name="T2" fmla="*/ 37 w 275"/>
                <a:gd name="T3" fmla="*/ 41 h 41"/>
                <a:gd name="T4" fmla="*/ 37 w 275"/>
                <a:gd name="T5" fmla="*/ 0 h 41"/>
                <a:gd name="T6" fmla="*/ 0 w 275"/>
                <a:gd name="T7" fmla="*/ 0 h 41"/>
                <a:gd name="T8" fmla="*/ 0 w 275"/>
                <a:gd name="T9" fmla="*/ 41 h 41"/>
                <a:gd name="T10" fmla="*/ 244 w 275"/>
                <a:gd name="T11" fmla="*/ 30 h 41"/>
                <a:gd name="T12" fmla="*/ 275 w 275"/>
                <a:gd name="T13" fmla="*/ 30 h 41"/>
                <a:gd name="T14" fmla="*/ 275 w 275"/>
                <a:gd name="T15" fmla="*/ 9 h 41"/>
                <a:gd name="T16" fmla="*/ 244 w 275"/>
                <a:gd name="T17" fmla="*/ 9 h 41"/>
                <a:gd name="T18" fmla="*/ 244 w 275"/>
                <a:gd name="T19" fmla="*/ 3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1"/>
                <a:gd name="T32" fmla="*/ 275 w 2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1">
                  <a:moveTo>
                    <a:pt x="0" y="41"/>
                  </a:moveTo>
                  <a:lnTo>
                    <a:pt x="37" y="41"/>
                  </a:lnTo>
                  <a:lnTo>
                    <a:pt x="37" y="0"/>
                  </a:lnTo>
                  <a:lnTo>
                    <a:pt x="0" y="0"/>
                  </a:lnTo>
                  <a:lnTo>
                    <a:pt x="0" y="41"/>
                  </a:lnTo>
                  <a:close/>
                  <a:moveTo>
                    <a:pt x="244" y="30"/>
                  </a:moveTo>
                  <a:lnTo>
                    <a:pt x="275" y="30"/>
                  </a:lnTo>
                  <a:lnTo>
                    <a:pt x="275" y="9"/>
                  </a:lnTo>
                  <a:lnTo>
                    <a:pt x="244" y="9"/>
                  </a:lnTo>
                  <a:lnTo>
                    <a:pt x="244"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10" name="Freeform 783"/>
            <p:cNvSpPr>
              <a:spLocks noEditPoints="1"/>
            </p:cNvSpPr>
            <p:nvPr/>
          </p:nvSpPr>
          <p:spPr bwMode="auto">
            <a:xfrm>
              <a:off x="961" y="2126"/>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70 h 118"/>
                <a:gd name="T14" fmla="*/ 129 w 374"/>
                <a:gd name="T15" fmla="*/ 94 h 118"/>
                <a:gd name="T16" fmla="*/ 220 w 374"/>
                <a:gd name="T17" fmla="*/ 83 h 118"/>
                <a:gd name="T18" fmla="*/ 359 w 374"/>
                <a:gd name="T19" fmla="*/ 83 h 118"/>
                <a:gd name="T20" fmla="*/ 359 w 374"/>
                <a:gd name="T21" fmla="*/ 12 h 118"/>
                <a:gd name="T22" fmla="*/ 220 w 374"/>
                <a:gd name="T23" fmla="*/ 12 h 118"/>
                <a:gd name="T24" fmla="*/ 220 w 374"/>
                <a:gd name="T25" fmla="*/ 83 h 118"/>
                <a:gd name="T26" fmla="*/ 339 w 374"/>
                <a:gd name="T27" fmla="*/ 118 h 118"/>
                <a:gd name="T28" fmla="*/ 368 w 374"/>
                <a:gd name="T29" fmla="*/ 118 h 118"/>
                <a:gd name="T30" fmla="*/ 372 w 374"/>
                <a:gd name="T31" fmla="*/ 117 h 118"/>
                <a:gd name="T32" fmla="*/ 374 w 374"/>
                <a:gd name="T33" fmla="*/ 112 h 118"/>
                <a:gd name="T34" fmla="*/ 372 w 374"/>
                <a:gd name="T35" fmla="*/ 108 h 118"/>
                <a:gd name="T36" fmla="*/ 368 w 374"/>
                <a:gd name="T37" fmla="*/ 107 h 118"/>
                <a:gd name="T38" fmla="*/ 339 w 374"/>
                <a:gd name="T39" fmla="*/ 107 h 118"/>
                <a:gd name="T40" fmla="*/ 339 w 374"/>
                <a:gd name="T41" fmla="*/ 118 h 118"/>
                <a:gd name="T42" fmla="*/ 35 w 374"/>
                <a:gd name="T43" fmla="*/ 118 h 118"/>
                <a:gd name="T44" fmla="*/ 6 w 374"/>
                <a:gd name="T45" fmla="*/ 118 h 118"/>
                <a:gd name="T46" fmla="*/ 2 w 374"/>
                <a:gd name="T47" fmla="*/ 117 h 118"/>
                <a:gd name="T48" fmla="*/ 0 w 374"/>
                <a:gd name="T49" fmla="*/ 112 h 118"/>
                <a:gd name="T50" fmla="*/ 2 w 374"/>
                <a:gd name="T51" fmla="*/ 108 h 118"/>
                <a:gd name="T52" fmla="*/ 6 w 374"/>
                <a:gd name="T53" fmla="*/ 107 h 118"/>
                <a:gd name="T54" fmla="*/ 35 w 374"/>
                <a:gd name="T55" fmla="*/ 107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70"/>
                  </a:lnTo>
                  <a:lnTo>
                    <a:pt x="129" y="94"/>
                  </a:lnTo>
                  <a:close/>
                  <a:moveTo>
                    <a:pt x="220" y="83"/>
                  </a:moveTo>
                  <a:lnTo>
                    <a:pt x="359" y="83"/>
                  </a:lnTo>
                  <a:lnTo>
                    <a:pt x="359" y="12"/>
                  </a:lnTo>
                  <a:lnTo>
                    <a:pt x="220" y="12"/>
                  </a:lnTo>
                  <a:lnTo>
                    <a:pt x="220" y="83"/>
                  </a:lnTo>
                  <a:close/>
                  <a:moveTo>
                    <a:pt x="339" y="118"/>
                  </a:moveTo>
                  <a:lnTo>
                    <a:pt x="368" y="118"/>
                  </a:lnTo>
                  <a:lnTo>
                    <a:pt x="372" y="117"/>
                  </a:lnTo>
                  <a:lnTo>
                    <a:pt x="374" y="112"/>
                  </a:lnTo>
                  <a:lnTo>
                    <a:pt x="372" y="108"/>
                  </a:lnTo>
                  <a:lnTo>
                    <a:pt x="368" y="107"/>
                  </a:lnTo>
                  <a:lnTo>
                    <a:pt x="339" y="107"/>
                  </a:lnTo>
                  <a:lnTo>
                    <a:pt x="339" y="118"/>
                  </a:lnTo>
                  <a:close/>
                  <a:moveTo>
                    <a:pt x="35" y="118"/>
                  </a:moveTo>
                  <a:lnTo>
                    <a:pt x="6" y="118"/>
                  </a:lnTo>
                  <a:lnTo>
                    <a:pt x="2" y="117"/>
                  </a:lnTo>
                  <a:lnTo>
                    <a:pt x="0" y="112"/>
                  </a:lnTo>
                  <a:lnTo>
                    <a:pt x="2" y="108"/>
                  </a:lnTo>
                  <a:lnTo>
                    <a:pt x="6" y="107"/>
                  </a:lnTo>
                  <a:lnTo>
                    <a:pt x="35" y="107"/>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11" name="Line 784"/>
            <p:cNvSpPr>
              <a:spLocks noChangeShapeType="1"/>
            </p:cNvSpPr>
            <p:nvPr/>
          </p:nvSpPr>
          <p:spPr bwMode="auto">
            <a:xfrm>
              <a:off x="1135" y="2126"/>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2" name="Line 785"/>
            <p:cNvSpPr>
              <a:spLocks noChangeShapeType="1"/>
            </p:cNvSpPr>
            <p:nvPr/>
          </p:nvSpPr>
          <p:spPr bwMode="auto">
            <a:xfrm flipH="1">
              <a:off x="1070" y="2155"/>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3" name="Line 786"/>
            <p:cNvSpPr>
              <a:spLocks noChangeShapeType="1"/>
            </p:cNvSpPr>
            <p:nvPr/>
          </p:nvSpPr>
          <p:spPr bwMode="auto">
            <a:xfrm flipH="1">
              <a:off x="1070" y="218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4" name="Line 787"/>
            <p:cNvSpPr>
              <a:spLocks noChangeShapeType="1"/>
            </p:cNvSpPr>
            <p:nvPr/>
          </p:nvSpPr>
          <p:spPr bwMode="auto">
            <a:xfrm>
              <a:off x="1239" y="2137"/>
              <a:ext cx="1" cy="2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5" name="Line 788"/>
            <p:cNvSpPr>
              <a:spLocks noChangeShapeType="1"/>
            </p:cNvSpPr>
            <p:nvPr/>
          </p:nvSpPr>
          <p:spPr bwMode="auto">
            <a:xfrm>
              <a:off x="1155" y="2161"/>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6" name="Line 789"/>
            <p:cNvSpPr>
              <a:spLocks noChangeShapeType="1"/>
            </p:cNvSpPr>
            <p:nvPr/>
          </p:nvSpPr>
          <p:spPr bwMode="auto">
            <a:xfrm flipV="1">
              <a:off x="1079" y="212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7" name="Line 790"/>
            <p:cNvSpPr>
              <a:spLocks noChangeShapeType="1"/>
            </p:cNvSpPr>
            <p:nvPr/>
          </p:nvSpPr>
          <p:spPr bwMode="auto">
            <a:xfrm flipV="1">
              <a:off x="1079" y="2213"/>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8" name="Line 791"/>
            <p:cNvSpPr>
              <a:spLocks noChangeShapeType="1"/>
            </p:cNvSpPr>
            <p:nvPr/>
          </p:nvSpPr>
          <p:spPr bwMode="auto">
            <a:xfrm>
              <a:off x="1081" y="216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9" name="Line 792"/>
            <p:cNvSpPr>
              <a:spLocks noChangeShapeType="1"/>
            </p:cNvSpPr>
            <p:nvPr/>
          </p:nvSpPr>
          <p:spPr bwMode="auto">
            <a:xfrm>
              <a:off x="1081" y="2146"/>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0" name="Line 793"/>
            <p:cNvSpPr>
              <a:spLocks noChangeShapeType="1"/>
            </p:cNvSpPr>
            <p:nvPr/>
          </p:nvSpPr>
          <p:spPr bwMode="auto">
            <a:xfrm>
              <a:off x="1120" y="214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1" name="Line 794"/>
            <p:cNvSpPr>
              <a:spLocks noChangeShapeType="1"/>
            </p:cNvSpPr>
            <p:nvPr/>
          </p:nvSpPr>
          <p:spPr bwMode="auto">
            <a:xfrm>
              <a:off x="1171" y="215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2" name="Freeform 795"/>
            <p:cNvSpPr>
              <a:spLocks/>
            </p:cNvSpPr>
            <p:nvPr/>
          </p:nvSpPr>
          <p:spPr bwMode="auto">
            <a:xfrm>
              <a:off x="1252" y="1846"/>
              <a:ext cx="42" cy="260"/>
            </a:xfrm>
            <a:custGeom>
              <a:avLst/>
              <a:gdLst>
                <a:gd name="T0" fmla="*/ 0 w 47"/>
                <a:gd name="T1" fmla="*/ 281 h 281"/>
                <a:gd name="T2" fmla="*/ 36 w 47"/>
                <a:gd name="T3" fmla="*/ 244 h 281"/>
                <a:gd name="T4" fmla="*/ 36 w 47"/>
                <a:gd name="T5" fmla="*/ 179 h 281"/>
                <a:gd name="T6" fmla="*/ 47 w 47"/>
                <a:gd name="T7" fmla="*/ 144 h 281"/>
                <a:gd name="T8" fmla="*/ 47 w 47"/>
                <a:gd name="T9" fmla="*/ 0 h 281"/>
                <a:gd name="T10" fmla="*/ 0 w 47"/>
                <a:gd name="T11" fmla="*/ 49 h 281"/>
                <a:gd name="T12" fmla="*/ 0 w 47"/>
                <a:gd name="T13" fmla="*/ 281 h 281"/>
                <a:gd name="T14" fmla="*/ 0 60000 65536"/>
                <a:gd name="T15" fmla="*/ 0 60000 65536"/>
                <a:gd name="T16" fmla="*/ 0 60000 65536"/>
                <a:gd name="T17" fmla="*/ 0 60000 65536"/>
                <a:gd name="T18" fmla="*/ 0 60000 65536"/>
                <a:gd name="T19" fmla="*/ 0 60000 65536"/>
                <a:gd name="T20" fmla="*/ 0 60000 65536"/>
                <a:gd name="T21" fmla="*/ 0 w 47"/>
                <a:gd name="T22" fmla="*/ 0 h 281"/>
                <a:gd name="T23" fmla="*/ 47 w 47"/>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1">
                  <a:moveTo>
                    <a:pt x="0" y="281"/>
                  </a:moveTo>
                  <a:lnTo>
                    <a:pt x="36" y="244"/>
                  </a:lnTo>
                  <a:lnTo>
                    <a:pt x="36" y="179"/>
                  </a:lnTo>
                  <a:lnTo>
                    <a:pt x="47" y="144"/>
                  </a:lnTo>
                  <a:lnTo>
                    <a:pt x="47" y="0"/>
                  </a:lnTo>
                  <a:lnTo>
                    <a:pt x="0" y="49"/>
                  </a:lnTo>
                  <a:lnTo>
                    <a:pt x="0" y="28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3" name="Freeform 796"/>
            <p:cNvSpPr>
              <a:spLocks/>
            </p:cNvSpPr>
            <p:nvPr/>
          </p:nvSpPr>
          <p:spPr bwMode="auto">
            <a:xfrm>
              <a:off x="1000" y="1846"/>
              <a:ext cx="294" cy="45"/>
            </a:xfrm>
            <a:custGeom>
              <a:avLst/>
              <a:gdLst>
                <a:gd name="T0" fmla="*/ 332 w 332"/>
                <a:gd name="T1" fmla="*/ 0 h 49"/>
                <a:gd name="T2" fmla="*/ 47 w 332"/>
                <a:gd name="T3" fmla="*/ 0 h 49"/>
                <a:gd name="T4" fmla="*/ 0 w 332"/>
                <a:gd name="T5" fmla="*/ 49 h 49"/>
                <a:gd name="T6" fmla="*/ 285 w 332"/>
                <a:gd name="T7" fmla="*/ 49 h 49"/>
                <a:gd name="T8" fmla="*/ 332 w 332"/>
                <a:gd name="T9" fmla="*/ 0 h 49"/>
                <a:gd name="T10" fmla="*/ 0 60000 65536"/>
                <a:gd name="T11" fmla="*/ 0 60000 65536"/>
                <a:gd name="T12" fmla="*/ 0 60000 65536"/>
                <a:gd name="T13" fmla="*/ 0 60000 65536"/>
                <a:gd name="T14" fmla="*/ 0 60000 65536"/>
                <a:gd name="T15" fmla="*/ 0 w 332"/>
                <a:gd name="T16" fmla="*/ 0 h 49"/>
                <a:gd name="T17" fmla="*/ 332 w 332"/>
                <a:gd name="T18" fmla="*/ 49 h 49"/>
              </a:gdLst>
              <a:ahLst/>
              <a:cxnLst>
                <a:cxn ang="T10">
                  <a:pos x="T0" y="T1"/>
                </a:cxn>
                <a:cxn ang="T11">
                  <a:pos x="T2" y="T3"/>
                </a:cxn>
                <a:cxn ang="T12">
                  <a:pos x="T4" y="T5"/>
                </a:cxn>
                <a:cxn ang="T13">
                  <a:pos x="T6" y="T7"/>
                </a:cxn>
                <a:cxn ang="T14">
                  <a:pos x="T8" y="T9"/>
                </a:cxn>
              </a:cxnLst>
              <a:rect l="T15" t="T16" r="T17" b="T18"/>
              <a:pathLst>
                <a:path w="332" h="49">
                  <a:moveTo>
                    <a:pt x="332" y="0"/>
                  </a:moveTo>
                  <a:lnTo>
                    <a:pt x="47" y="0"/>
                  </a:lnTo>
                  <a:lnTo>
                    <a:pt x="0" y="49"/>
                  </a:lnTo>
                  <a:lnTo>
                    <a:pt x="285" y="49"/>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4" name="Rectangle 797"/>
            <p:cNvSpPr>
              <a:spLocks noChangeArrowheads="1"/>
            </p:cNvSpPr>
            <p:nvPr/>
          </p:nvSpPr>
          <p:spPr bwMode="auto">
            <a:xfrm>
              <a:off x="1000" y="1891"/>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25" name="Rectangle 798"/>
            <p:cNvSpPr>
              <a:spLocks noChangeArrowheads="1"/>
            </p:cNvSpPr>
            <p:nvPr/>
          </p:nvSpPr>
          <p:spPr bwMode="auto">
            <a:xfrm>
              <a:off x="1226" y="2077"/>
              <a:ext cx="13"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6" name="Freeform 799"/>
            <p:cNvSpPr>
              <a:spLocks/>
            </p:cNvSpPr>
            <p:nvPr/>
          </p:nvSpPr>
          <p:spPr bwMode="auto">
            <a:xfrm>
              <a:off x="1037" y="1924"/>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7" name="Freeform 800"/>
            <p:cNvSpPr>
              <a:spLocks/>
            </p:cNvSpPr>
            <p:nvPr/>
          </p:nvSpPr>
          <p:spPr bwMode="auto">
            <a:xfrm>
              <a:off x="1037" y="1924"/>
              <a:ext cx="174" cy="127"/>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8" name="Freeform 801"/>
            <p:cNvSpPr>
              <a:spLocks/>
            </p:cNvSpPr>
            <p:nvPr/>
          </p:nvSpPr>
          <p:spPr bwMode="auto">
            <a:xfrm>
              <a:off x="1037" y="1924"/>
              <a:ext cx="170" cy="125"/>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9" name="Freeform 802"/>
            <p:cNvSpPr>
              <a:spLocks/>
            </p:cNvSpPr>
            <p:nvPr/>
          </p:nvSpPr>
          <p:spPr bwMode="auto">
            <a:xfrm>
              <a:off x="1037" y="1924"/>
              <a:ext cx="167" cy="122"/>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0" name="Freeform 803"/>
            <p:cNvSpPr>
              <a:spLocks/>
            </p:cNvSpPr>
            <p:nvPr/>
          </p:nvSpPr>
          <p:spPr bwMode="auto">
            <a:xfrm>
              <a:off x="1037" y="1924"/>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1" name="Freeform 804"/>
            <p:cNvSpPr>
              <a:spLocks/>
            </p:cNvSpPr>
            <p:nvPr/>
          </p:nvSpPr>
          <p:spPr bwMode="auto">
            <a:xfrm>
              <a:off x="1037" y="1924"/>
              <a:ext cx="160" cy="11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2" name="Freeform 805"/>
            <p:cNvSpPr>
              <a:spLocks/>
            </p:cNvSpPr>
            <p:nvPr/>
          </p:nvSpPr>
          <p:spPr bwMode="auto">
            <a:xfrm>
              <a:off x="1036" y="1924"/>
              <a:ext cx="158"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3" name="Freeform 806"/>
            <p:cNvSpPr>
              <a:spLocks/>
            </p:cNvSpPr>
            <p:nvPr/>
          </p:nvSpPr>
          <p:spPr bwMode="auto">
            <a:xfrm>
              <a:off x="1036" y="1924"/>
              <a:ext cx="154" cy="113"/>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4" name="Freeform 807"/>
            <p:cNvSpPr>
              <a:spLocks/>
            </p:cNvSpPr>
            <p:nvPr/>
          </p:nvSpPr>
          <p:spPr bwMode="auto">
            <a:xfrm>
              <a:off x="1036" y="1924"/>
              <a:ext cx="151" cy="109"/>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5" name="Freeform 808"/>
            <p:cNvSpPr>
              <a:spLocks/>
            </p:cNvSpPr>
            <p:nvPr/>
          </p:nvSpPr>
          <p:spPr bwMode="auto">
            <a:xfrm>
              <a:off x="1036" y="1924"/>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6" name="Freeform 809"/>
            <p:cNvSpPr>
              <a:spLocks/>
            </p:cNvSpPr>
            <p:nvPr/>
          </p:nvSpPr>
          <p:spPr bwMode="auto">
            <a:xfrm>
              <a:off x="1036" y="1924"/>
              <a:ext cx="144"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7" name="Freeform 810"/>
            <p:cNvSpPr>
              <a:spLocks/>
            </p:cNvSpPr>
            <p:nvPr/>
          </p:nvSpPr>
          <p:spPr bwMode="auto">
            <a:xfrm>
              <a:off x="1036" y="1924"/>
              <a:ext cx="140" cy="101"/>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8" name="Freeform 811"/>
            <p:cNvSpPr>
              <a:spLocks/>
            </p:cNvSpPr>
            <p:nvPr/>
          </p:nvSpPr>
          <p:spPr bwMode="auto">
            <a:xfrm>
              <a:off x="1036" y="1924"/>
              <a:ext cx="136" cy="99"/>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9" name="Freeform 812"/>
            <p:cNvSpPr>
              <a:spLocks/>
            </p:cNvSpPr>
            <p:nvPr/>
          </p:nvSpPr>
          <p:spPr bwMode="auto">
            <a:xfrm>
              <a:off x="1036" y="1924"/>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0" name="Freeform 813"/>
            <p:cNvSpPr>
              <a:spLocks/>
            </p:cNvSpPr>
            <p:nvPr/>
          </p:nvSpPr>
          <p:spPr bwMode="auto">
            <a:xfrm>
              <a:off x="1036" y="1924"/>
              <a:ext cx="127"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6"/>
                  </a:lnTo>
                  <a:lnTo>
                    <a:pt x="0" y="96"/>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1" name="Freeform 814"/>
            <p:cNvSpPr>
              <a:spLocks/>
            </p:cNvSpPr>
            <p:nvPr/>
          </p:nvSpPr>
          <p:spPr bwMode="auto">
            <a:xfrm>
              <a:off x="1036" y="1924"/>
              <a:ext cx="122" cy="88"/>
            </a:xfrm>
            <a:custGeom>
              <a:avLst/>
              <a:gdLst>
                <a:gd name="T0" fmla="*/ 0 w 138"/>
                <a:gd name="T1" fmla="*/ 2147483647 h 96"/>
                <a:gd name="T2" fmla="*/ 2147483647 w 138"/>
                <a:gd name="T3" fmla="*/ 2147483647 h 96"/>
                <a:gd name="T4" fmla="*/ 2147483647 w 138"/>
                <a:gd name="T5" fmla="*/ 0 h 96"/>
                <a:gd name="T6" fmla="*/ 2147483647 w 138"/>
                <a:gd name="T7" fmla="*/ 0 h 96"/>
                <a:gd name="T8" fmla="*/ 2147483647 w 138"/>
                <a:gd name="T9" fmla="*/ 2147483647 h 96"/>
                <a:gd name="T10" fmla="*/ 0 w 138"/>
                <a:gd name="T11" fmla="*/ 2147483647 h 96"/>
                <a:gd name="T12" fmla="*/ 0 w 138"/>
                <a:gd name="T13" fmla="*/ 2147483647 h 96"/>
                <a:gd name="T14" fmla="*/ 0 60000 65536"/>
                <a:gd name="T15" fmla="*/ 0 60000 65536"/>
                <a:gd name="T16" fmla="*/ 0 60000 65536"/>
                <a:gd name="T17" fmla="*/ 0 60000 65536"/>
                <a:gd name="T18" fmla="*/ 0 60000 65536"/>
                <a:gd name="T19" fmla="*/ 0 60000 65536"/>
                <a:gd name="T20" fmla="*/ 0 60000 65536"/>
                <a:gd name="T21" fmla="*/ 0 w 138"/>
                <a:gd name="T22" fmla="*/ 0 h 96"/>
                <a:gd name="T23" fmla="*/ 138 w 13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6">
                  <a:moveTo>
                    <a:pt x="0" y="96"/>
                  </a:moveTo>
                  <a:lnTo>
                    <a:pt x="138" y="96"/>
                  </a:lnTo>
                  <a:lnTo>
                    <a:pt x="138" y="0"/>
                  </a:lnTo>
                  <a:lnTo>
                    <a:pt x="133" y="0"/>
                  </a:lnTo>
                  <a:lnTo>
                    <a:pt x="133" y="93"/>
                  </a:lnTo>
                  <a:lnTo>
                    <a:pt x="0" y="93"/>
                  </a:lnTo>
                  <a:lnTo>
                    <a:pt x="0" y="96"/>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2" name="Freeform 815"/>
            <p:cNvSpPr>
              <a:spLocks/>
            </p:cNvSpPr>
            <p:nvPr/>
          </p:nvSpPr>
          <p:spPr bwMode="auto">
            <a:xfrm>
              <a:off x="1036" y="1924"/>
              <a:ext cx="118" cy="85"/>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3" name="Freeform 816"/>
            <p:cNvSpPr>
              <a:spLocks/>
            </p:cNvSpPr>
            <p:nvPr/>
          </p:nvSpPr>
          <p:spPr bwMode="auto">
            <a:xfrm>
              <a:off x="1036" y="1924"/>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4" name="Freeform 817"/>
            <p:cNvSpPr>
              <a:spLocks/>
            </p:cNvSpPr>
            <p:nvPr/>
          </p:nvSpPr>
          <p:spPr bwMode="auto">
            <a:xfrm>
              <a:off x="1036" y="1924"/>
              <a:ext cx="107" cy="78"/>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5" name="Freeform 818"/>
            <p:cNvSpPr>
              <a:spLocks/>
            </p:cNvSpPr>
            <p:nvPr/>
          </p:nvSpPr>
          <p:spPr bwMode="auto">
            <a:xfrm>
              <a:off x="1036" y="1924"/>
              <a:ext cx="102" cy="73"/>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6" name="Freeform 819"/>
            <p:cNvSpPr>
              <a:spLocks/>
            </p:cNvSpPr>
            <p:nvPr/>
          </p:nvSpPr>
          <p:spPr bwMode="auto">
            <a:xfrm>
              <a:off x="1036" y="1924"/>
              <a:ext cx="97"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7" name="Freeform 820"/>
            <p:cNvSpPr>
              <a:spLocks/>
            </p:cNvSpPr>
            <p:nvPr/>
          </p:nvSpPr>
          <p:spPr bwMode="auto">
            <a:xfrm>
              <a:off x="1035" y="1923"/>
              <a:ext cx="91" cy="66"/>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8" name="Freeform 821"/>
            <p:cNvSpPr>
              <a:spLocks/>
            </p:cNvSpPr>
            <p:nvPr/>
          </p:nvSpPr>
          <p:spPr bwMode="auto">
            <a:xfrm>
              <a:off x="1035" y="1923"/>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9" name="Freeform 822"/>
            <p:cNvSpPr>
              <a:spLocks/>
            </p:cNvSpPr>
            <p:nvPr/>
          </p:nvSpPr>
          <p:spPr bwMode="auto">
            <a:xfrm>
              <a:off x="1036" y="1924"/>
              <a:ext cx="77"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0" name="Freeform 823"/>
            <p:cNvSpPr>
              <a:spLocks/>
            </p:cNvSpPr>
            <p:nvPr/>
          </p:nvSpPr>
          <p:spPr bwMode="auto">
            <a:xfrm>
              <a:off x="1036" y="1924"/>
              <a:ext cx="70" cy="51"/>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49"/>
                  </a:lnTo>
                  <a:lnTo>
                    <a:pt x="0" y="49"/>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1" name="Freeform 824"/>
            <p:cNvSpPr>
              <a:spLocks/>
            </p:cNvSpPr>
            <p:nvPr/>
          </p:nvSpPr>
          <p:spPr bwMode="auto">
            <a:xfrm>
              <a:off x="1036" y="1924"/>
              <a:ext cx="63" cy="45"/>
            </a:xfrm>
            <a:custGeom>
              <a:avLst/>
              <a:gdLst>
                <a:gd name="T0" fmla="*/ 0 w 71"/>
                <a:gd name="T1" fmla="*/ 2147483647 h 49"/>
                <a:gd name="T2" fmla="*/ 2147483647 w 71"/>
                <a:gd name="T3" fmla="*/ 2147483647 h 49"/>
                <a:gd name="T4" fmla="*/ 2147483647 w 71"/>
                <a:gd name="T5" fmla="*/ 0 h 49"/>
                <a:gd name="T6" fmla="*/ 2147483647 w 71"/>
                <a:gd name="T7" fmla="*/ 0 h 49"/>
                <a:gd name="T8" fmla="*/ 2147483647 w 71"/>
                <a:gd name="T9" fmla="*/ 2147483647 h 49"/>
                <a:gd name="T10" fmla="*/ 0 w 71"/>
                <a:gd name="T11" fmla="*/ 2147483647 h 49"/>
                <a:gd name="T12" fmla="*/ 0 w 71"/>
                <a:gd name="T13" fmla="*/ 2147483647 h 49"/>
                <a:gd name="T14" fmla="*/ 0 60000 65536"/>
                <a:gd name="T15" fmla="*/ 0 60000 65536"/>
                <a:gd name="T16" fmla="*/ 0 60000 65536"/>
                <a:gd name="T17" fmla="*/ 0 60000 65536"/>
                <a:gd name="T18" fmla="*/ 0 60000 65536"/>
                <a:gd name="T19" fmla="*/ 0 60000 65536"/>
                <a:gd name="T20" fmla="*/ 0 60000 65536"/>
                <a:gd name="T21" fmla="*/ 0 w 71"/>
                <a:gd name="T22" fmla="*/ 0 h 49"/>
                <a:gd name="T23" fmla="*/ 71 w 7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9">
                  <a:moveTo>
                    <a:pt x="0" y="49"/>
                  </a:moveTo>
                  <a:lnTo>
                    <a:pt x="71" y="49"/>
                  </a:lnTo>
                  <a:lnTo>
                    <a:pt x="71" y="0"/>
                  </a:lnTo>
                  <a:lnTo>
                    <a:pt x="62" y="0"/>
                  </a:lnTo>
                  <a:lnTo>
                    <a:pt x="62" y="43"/>
                  </a:lnTo>
                  <a:lnTo>
                    <a:pt x="0" y="43"/>
                  </a:lnTo>
                  <a:lnTo>
                    <a:pt x="0" y="49"/>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2" name="Freeform 825"/>
            <p:cNvSpPr>
              <a:spLocks/>
            </p:cNvSpPr>
            <p:nvPr/>
          </p:nvSpPr>
          <p:spPr bwMode="auto">
            <a:xfrm>
              <a:off x="1036" y="1924"/>
              <a:ext cx="55" cy="39"/>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3" name="Freeform 826"/>
            <p:cNvSpPr>
              <a:spLocks/>
            </p:cNvSpPr>
            <p:nvPr/>
          </p:nvSpPr>
          <p:spPr bwMode="auto">
            <a:xfrm>
              <a:off x="1036" y="1924"/>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0"/>
                  </a:lnTo>
                  <a:lnTo>
                    <a:pt x="0" y="30"/>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4" name="Freeform 827"/>
            <p:cNvSpPr>
              <a:spLocks/>
            </p:cNvSpPr>
            <p:nvPr/>
          </p:nvSpPr>
          <p:spPr bwMode="auto">
            <a:xfrm>
              <a:off x="1036" y="1924"/>
              <a:ext cx="39" cy="27"/>
            </a:xfrm>
            <a:custGeom>
              <a:avLst/>
              <a:gdLst>
                <a:gd name="T0" fmla="*/ 0 w 44"/>
                <a:gd name="T1" fmla="*/ 2147483647 h 30"/>
                <a:gd name="T2" fmla="*/ 2147483647 w 44"/>
                <a:gd name="T3" fmla="*/ 2147483647 h 30"/>
                <a:gd name="T4" fmla="*/ 2147483647 w 44"/>
                <a:gd name="T5" fmla="*/ 0 h 30"/>
                <a:gd name="T6" fmla="*/ 2147483647 w 44"/>
                <a:gd name="T7" fmla="*/ 0 h 30"/>
                <a:gd name="T8" fmla="*/ 2147483647 w 44"/>
                <a:gd name="T9" fmla="*/ 2147483647 h 30"/>
                <a:gd name="T10" fmla="*/ 0 w 44"/>
                <a:gd name="T11" fmla="*/ 2147483647 h 30"/>
                <a:gd name="T12" fmla="*/ 0 w 44"/>
                <a:gd name="T13" fmla="*/ 2147483647 h 30"/>
                <a:gd name="T14" fmla="*/ 0 60000 65536"/>
                <a:gd name="T15" fmla="*/ 0 60000 65536"/>
                <a:gd name="T16" fmla="*/ 0 60000 65536"/>
                <a:gd name="T17" fmla="*/ 0 60000 65536"/>
                <a:gd name="T18" fmla="*/ 0 60000 65536"/>
                <a:gd name="T19" fmla="*/ 0 60000 65536"/>
                <a:gd name="T20" fmla="*/ 0 60000 65536"/>
                <a:gd name="T21" fmla="*/ 0 w 44"/>
                <a:gd name="T22" fmla="*/ 0 h 30"/>
                <a:gd name="T23" fmla="*/ 44 w 4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0">
                  <a:moveTo>
                    <a:pt x="0" y="30"/>
                  </a:moveTo>
                  <a:lnTo>
                    <a:pt x="44" y="30"/>
                  </a:lnTo>
                  <a:lnTo>
                    <a:pt x="44" y="0"/>
                  </a:lnTo>
                  <a:lnTo>
                    <a:pt x="34" y="0"/>
                  </a:lnTo>
                  <a:lnTo>
                    <a:pt x="34" y="24"/>
                  </a:lnTo>
                  <a:lnTo>
                    <a:pt x="0" y="24"/>
                  </a:lnTo>
                  <a:lnTo>
                    <a:pt x="0" y="3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5" name="Freeform 828"/>
            <p:cNvSpPr>
              <a:spLocks/>
            </p:cNvSpPr>
            <p:nvPr/>
          </p:nvSpPr>
          <p:spPr bwMode="auto">
            <a:xfrm>
              <a:off x="1035" y="1923"/>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7"/>
                  </a:lnTo>
                  <a:lnTo>
                    <a:pt x="0" y="17"/>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6" name="Freeform 829"/>
            <p:cNvSpPr>
              <a:spLocks/>
            </p:cNvSpPr>
            <p:nvPr/>
          </p:nvSpPr>
          <p:spPr bwMode="auto">
            <a:xfrm>
              <a:off x="1035" y="1923"/>
              <a:ext cx="23" cy="15"/>
            </a:xfrm>
            <a:custGeom>
              <a:avLst/>
              <a:gdLst>
                <a:gd name="T0" fmla="*/ 0 w 26"/>
                <a:gd name="T1" fmla="*/ 2147483647 h 17"/>
                <a:gd name="T2" fmla="*/ 2147483647 w 26"/>
                <a:gd name="T3" fmla="*/ 2147483647 h 17"/>
                <a:gd name="T4" fmla="*/ 2147483647 w 26"/>
                <a:gd name="T5" fmla="*/ 0 h 17"/>
                <a:gd name="T6" fmla="*/ 2147483647 w 26"/>
                <a:gd name="T7" fmla="*/ 2147483647 h 17"/>
                <a:gd name="T8" fmla="*/ 2147483647 w 26"/>
                <a:gd name="T9" fmla="*/ 2147483647 h 17"/>
                <a:gd name="T10" fmla="*/ 2147483647 w 26"/>
                <a:gd name="T11" fmla="*/ 2147483647 h 17"/>
                <a:gd name="T12" fmla="*/ 0 w 26"/>
                <a:gd name="T13" fmla="*/ 2147483647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0" y="17"/>
                  </a:moveTo>
                  <a:lnTo>
                    <a:pt x="26" y="17"/>
                  </a:lnTo>
                  <a:lnTo>
                    <a:pt x="26" y="0"/>
                  </a:lnTo>
                  <a:lnTo>
                    <a:pt x="14" y="1"/>
                  </a:lnTo>
                  <a:lnTo>
                    <a:pt x="14" y="10"/>
                  </a:lnTo>
                  <a:lnTo>
                    <a:pt x="2" y="10"/>
                  </a:lnTo>
                  <a:lnTo>
                    <a:pt x="0" y="17"/>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7" name="Freeform 830"/>
            <p:cNvSpPr>
              <a:spLocks/>
            </p:cNvSpPr>
            <p:nvPr/>
          </p:nvSpPr>
          <p:spPr bwMode="auto">
            <a:xfrm>
              <a:off x="1035" y="1923"/>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8" name="Freeform 831"/>
            <p:cNvSpPr>
              <a:spLocks/>
            </p:cNvSpPr>
            <p:nvPr/>
          </p:nvSpPr>
          <p:spPr bwMode="auto">
            <a:xfrm>
              <a:off x="1035" y="1923"/>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9" name="Freeform 832"/>
            <p:cNvSpPr>
              <a:spLocks/>
            </p:cNvSpPr>
            <p:nvPr/>
          </p:nvSpPr>
          <p:spPr bwMode="auto">
            <a:xfrm>
              <a:off x="1024" y="1912"/>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3"/>
                  </a:lnTo>
                  <a:lnTo>
                    <a:pt x="230" y="3"/>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0" name="Freeform 833"/>
            <p:cNvSpPr>
              <a:spLocks/>
            </p:cNvSpPr>
            <p:nvPr/>
          </p:nvSpPr>
          <p:spPr bwMode="auto">
            <a:xfrm>
              <a:off x="1028" y="1914"/>
              <a:ext cx="199" cy="156"/>
            </a:xfrm>
            <a:custGeom>
              <a:avLst/>
              <a:gdLst>
                <a:gd name="T0" fmla="*/ 2147483647 w 226"/>
                <a:gd name="T1" fmla="*/ 0 h 168"/>
                <a:gd name="T2" fmla="*/ 0 w 226"/>
                <a:gd name="T3" fmla="*/ 0 h 168"/>
                <a:gd name="T4" fmla="*/ 0 w 226"/>
                <a:gd name="T5" fmla="*/ 2147483647 h 168"/>
                <a:gd name="T6" fmla="*/ 2147483647 w 226"/>
                <a:gd name="T7" fmla="*/ 2147483647 h 168"/>
                <a:gd name="T8" fmla="*/ 2147483647 w 226"/>
                <a:gd name="T9" fmla="*/ 2147483647 h 168"/>
                <a:gd name="T10" fmla="*/ 2147483647 w 226"/>
                <a:gd name="T11" fmla="*/ 2147483647 h 168"/>
                <a:gd name="T12" fmla="*/ 2147483647 w 226"/>
                <a:gd name="T13" fmla="*/ 0 h 168"/>
                <a:gd name="T14" fmla="*/ 0 60000 65536"/>
                <a:gd name="T15" fmla="*/ 0 60000 65536"/>
                <a:gd name="T16" fmla="*/ 0 60000 65536"/>
                <a:gd name="T17" fmla="*/ 0 60000 65536"/>
                <a:gd name="T18" fmla="*/ 0 60000 65536"/>
                <a:gd name="T19" fmla="*/ 0 60000 65536"/>
                <a:gd name="T20" fmla="*/ 0 60000 65536"/>
                <a:gd name="T21" fmla="*/ 0 w 226"/>
                <a:gd name="T22" fmla="*/ 0 h 168"/>
                <a:gd name="T23" fmla="*/ 226 w 22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8">
                  <a:moveTo>
                    <a:pt x="226" y="0"/>
                  </a:moveTo>
                  <a:lnTo>
                    <a:pt x="0" y="0"/>
                  </a:lnTo>
                  <a:lnTo>
                    <a:pt x="0" y="168"/>
                  </a:lnTo>
                  <a:lnTo>
                    <a:pt x="5" y="168"/>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1" name="Freeform 834"/>
            <p:cNvSpPr>
              <a:spLocks/>
            </p:cNvSpPr>
            <p:nvPr/>
          </p:nvSpPr>
          <p:spPr bwMode="auto">
            <a:xfrm>
              <a:off x="1032" y="1918"/>
              <a:ext cx="195" cy="152"/>
            </a:xfrm>
            <a:custGeom>
              <a:avLst/>
              <a:gdLst>
                <a:gd name="T0" fmla="*/ 2147483647 w 221"/>
                <a:gd name="T1" fmla="*/ 0 h 164"/>
                <a:gd name="T2" fmla="*/ 0 w 221"/>
                <a:gd name="T3" fmla="*/ 0 h 164"/>
                <a:gd name="T4" fmla="*/ 0 w 221"/>
                <a:gd name="T5" fmla="*/ 2147483647 h 164"/>
                <a:gd name="T6" fmla="*/ 2147483647 w 221"/>
                <a:gd name="T7" fmla="*/ 2147483647 h 164"/>
                <a:gd name="T8" fmla="*/ 2147483647 w 221"/>
                <a:gd name="T9" fmla="*/ 2147483647 h 164"/>
                <a:gd name="T10" fmla="*/ 2147483647 w 221"/>
                <a:gd name="T11" fmla="*/ 2147483647 h 164"/>
                <a:gd name="T12" fmla="*/ 2147483647 w 221"/>
                <a:gd name="T13" fmla="*/ 0 h 164"/>
                <a:gd name="T14" fmla="*/ 0 60000 65536"/>
                <a:gd name="T15" fmla="*/ 0 60000 65536"/>
                <a:gd name="T16" fmla="*/ 0 60000 65536"/>
                <a:gd name="T17" fmla="*/ 0 60000 65536"/>
                <a:gd name="T18" fmla="*/ 0 60000 65536"/>
                <a:gd name="T19" fmla="*/ 0 60000 65536"/>
                <a:gd name="T20" fmla="*/ 0 60000 65536"/>
                <a:gd name="T21" fmla="*/ 0 w 221"/>
                <a:gd name="T22" fmla="*/ 0 h 164"/>
                <a:gd name="T23" fmla="*/ 221 w 221"/>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4">
                  <a:moveTo>
                    <a:pt x="221" y="0"/>
                  </a:moveTo>
                  <a:lnTo>
                    <a:pt x="0" y="0"/>
                  </a:lnTo>
                  <a:lnTo>
                    <a:pt x="0" y="164"/>
                  </a:lnTo>
                  <a:lnTo>
                    <a:pt x="5" y="164"/>
                  </a:lnTo>
                  <a:lnTo>
                    <a:pt x="5" y="3"/>
                  </a:lnTo>
                  <a:lnTo>
                    <a:pt x="221" y="3"/>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2" name="Freeform 835"/>
            <p:cNvSpPr>
              <a:spLocks/>
            </p:cNvSpPr>
            <p:nvPr/>
          </p:nvSpPr>
          <p:spPr bwMode="auto">
            <a:xfrm>
              <a:off x="1036" y="1921"/>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3" name="Freeform 836"/>
            <p:cNvSpPr>
              <a:spLocks/>
            </p:cNvSpPr>
            <p:nvPr/>
          </p:nvSpPr>
          <p:spPr bwMode="auto">
            <a:xfrm>
              <a:off x="1041" y="1925"/>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4" name="Freeform 837"/>
            <p:cNvSpPr>
              <a:spLocks/>
            </p:cNvSpPr>
            <p:nvPr/>
          </p:nvSpPr>
          <p:spPr bwMode="auto">
            <a:xfrm>
              <a:off x="1045" y="1928"/>
              <a:ext cx="182" cy="142"/>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5" name="Freeform 838"/>
            <p:cNvSpPr>
              <a:spLocks/>
            </p:cNvSpPr>
            <p:nvPr/>
          </p:nvSpPr>
          <p:spPr bwMode="auto">
            <a:xfrm>
              <a:off x="1050" y="1932"/>
              <a:ext cx="177" cy="138"/>
            </a:xfrm>
            <a:custGeom>
              <a:avLst/>
              <a:gdLst>
                <a:gd name="T0" fmla="*/ 2147483647 w 201"/>
                <a:gd name="T1" fmla="*/ 0 h 149"/>
                <a:gd name="T2" fmla="*/ 0 w 201"/>
                <a:gd name="T3" fmla="*/ 0 h 149"/>
                <a:gd name="T4" fmla="*/ 0 w 201"/>
                <a:gd name="T5" fmla="*/ 2147483647 h 149"/>
                <a:gd name="T6" fmla="*/ 2147483647 w 201"/>
                <a:gd name="T7" fmla="*/ 2147483647 h 149"/>
                <a:gd name="T8" fmla="*/ 2147483647 w 201"/>
                <a:gd name="T9" fmla="*/ 2147483647 h 149"/>
                <a:gd name="T10" fmla="*/ 2147483647 w 201"/>
                <a:gd name="T11" fmla="*/ 2147483647 h 149"/>
                <a:gd name="T12" fmla="*/ 2147483647 w 201"/>
                <a:gd name="T13" fmla="*/ 0 h 149"/>
                <a:gd name="T14" fmla="*/ 0 60000 65536"/>
                <a:gd name="T15" fmla="*/ 0 60000 65536"/>
                <a:gd name="T16" fmla="*/ 0 60000 65536"/>
                <a:gd name="T17" fmla="*/ 0 60000 65536"/>
                <a:gd name="T18" fmla="*/ 0 60000 65536"/>
                <a:gd name="T19" fmla="*/ 0 60000 65536"/>
                <a:gd name="T20" fmla="*/ 0 60000 65536"/>
                <a:gd name="T21" fmla="*/ 0 w 201"/>
                <a:gd name="T22" fmla="*/ 0 h 149"/>
                <a:gd name="T23" fmla="*/ 201 w 201"/>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49">
                  <a:moveTo>
                    <a:pt x="201" y="0"/>
                  </a:moveTo>
                  <a:lnTo>
                    <a:pt x="0" y="0"/>
                  </a:lnTo>
                  <a:lnTo>
                    <a:pt x="0" y="149"/>
                  </a:lnTo>
                  <a:lnTo>
                    <a:pt x="5" y="149"/>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6" name="Freeform 839"/>
            <p:cNvSpPr>
              <a:spLocks/>
            </p:cNvSpPr>
            <p:nvPr/>
          </p:nvSpPr>
          <p:spPr bwMode="auto">
            <a:xfrm>
              <a:off x="1054" y="1936"/>
              <a:ext cx="173" cy="134"/>
            </a:xfrm>
            <a:custGeom>
              <a:avLst/>
              <a:gdLst>
                <a:gd name="T0" fmla="*/ 2147483647 w 196"/>
                <a:gd name="T1" fmla="*/ 0 h 145"/>
                <a:gd name="T2" fmla="*/ 0 w 196"/>
                <a:gd name="T3" fmla="*/ 0 h 145"/>
                <a:gd name="T4" fmla="*/ 0 w 196"/>
                <a:gd name="T5" fmla="*/ 2147483647 h 145"/>
                <a:gd name="T6" fmla="*/ 2147483647 w 196"/>
                <a:gd name="T7" fmla="*/ 2147483647 h 145"/>
                <a:gd name="T8" fmla="*/ 2147483647 w 196"/>
                <a:gd name="T9" fmla="*/ 2147483647 h 145"/>
                <a:gd name="T10" fmla="*/ 2147483647 w 196"/>
                <a:gd name="T11" fmla="*/ 2147483647 h 145"/>
                <a:gd name="T12" fmla="*/ 2147483647 w 196"/>
                <a:gd name="T13" fmla="*/ 0 h 145"/>
                <a:gd name="T14" fmla="*/ 0 60000 65536"/>
                <a:gd name="T15" fmla="*/ 0 60000 65536"/>
                <a:gd name="T16" fmla="*/ 0 60000 65536"/>
                <a:gd name="T17" fmla="*/ 0 60000 65536"/>
                <a:gd name="T18" fmla="*/ 0 60000 65536"/>
                <a:gd name="T19" fmla="*/ 0 60000 65536"/>
                <a:gd name="T20" fmla="*/ 0 60000 65536"/>
                <a:gd name="T21" fmla="*/ 0 w 196"/>
                <a:gd name="T22" fmla="*/ 0 h 145"/>
                <a:gd name="T23" fmla="*/ 196 w 19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5">
                  <a:moveTo>
                    <a:pt x="196" y="0"/>
                  </a:moveTo>
                  <a:lnTo>
                    <a:pt x="0" y="0"/>
                  </a:lnTo>
                  <a:lnTo>
                    <a:pt x="0" y="145"/>
                  </a:lnTo>
                  <a:lnTo>
                    <a:pt x="5" y="145"/>
                  </a:lnTo>
                  <a:lnTo>
                    <a:pt x="5" y="3"/>
                  </a:lnTo>
                  <a:lnTo>
                    <a:pt x="196" y="3"/>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7" name="Freeform 840"/>
            <p:cNvSpPr>
              <a:spLocks/>
            </p:cNvSpPr>
            <p:nvPr/>
          </p:nvSpPr>
          <p:spPr bwMode="auto">
            <a:xfrm>
              <a:off x="1059" y="1938"/>
              <a:ext cx="168" cy="132"/>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8" name="Freeform 841"/>
            <p:cNvSpPr>
              <a:spLocks/>
            </p:cNvSpPr>
            <p:nvPr/>
          </p:nvSpPr>
          <p:spPr bwMode="auto">
            <a:xfrm>
              <a:off x="1063" y="1942"/>
              <a:ext cx="164" cy="128"/>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9" name="Freeform 842"/>
            <p:cNvSpPr>
              <a:spLocks/>
            </p:cNvSpPr>
            <p:nvPr/>
          </p:nvSpPr>
          <p:spPr bwMode="auto">
            <a:xfrm>
              <a:off x="1067" y="1946"/>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0" name="Freeform 843"/>
            <p:cNvSpPr>
              <a:spLocks/>
            </p:cNvSpPr>
            <p:nvPr/>
          </p:nvSpPr>
          <p:spPr bwMode="auto">
            <a:xfrm>
              <a:off x="1073" y="1949"/>
              <a:ext cx="154" cy="121"/>
            </a:xfrm>
            <a:custGeom>
              <a:avLst/>
              <a:gdLst>
                <a:gd name="T0" fmla="*/ 2147483647 w 175"/>
                <a:gd name="T1" fmla="*/ 0 h 130"/>
                <a:gd name="T2" fmla="*/ 0 w 175"/>
                <a:gd name="T3" fmla="*/ 0 h 130"/>
                <a:gd name="T4" fmla="*/ 0 w 175"/>
                <a:gd name="T5" fmla="*/ 2147483647 h 130"/>
                <a:gd name="T6" fmla="*/ 2147483647 w 175"/>
                <a:gd name="T7" fmla="*/ 2147483647 h 130"/>
                <a:gd name="T8" fmla="*/ 2147483647 w 175"/>
                <a:gd name="T9" fmla="*/ 2147483647 h 130"/>
                <a:gd name="T10" fmla="*/ 2147483647 w 175"/>
                <a:gd name="T11" fmla="*/ 2147483647 h 130"/>
                <a:gd name="T12" fmla="*/ 2147483647 w 175"/>
                <a:gd name="T13" fmla="*/ 0 h 130"/>
                <a:gd name="T14" fmla="*/ 0 60000 65536"/>
                <a:gd name="T15" fmla="*/ 0 60000 65536"/>
                <a:gd name="T16" fmla="*/ 0 60000 65536"/>
                <a:gd name="T17" fmla="*/ 0 60000 65536"/>
                <a:gd name="T18" fmla="*/ 0 60000 65536"/>
                <a:gd name="T19" fmla="*/ 0 60000 65536"/>
                <a:gd name="T20" fmla="*/ 0 60000 65536"/>
                <a:gd name="T21" fmla="*/ 0 w 175"/>
                <a:gd name="T22" fmla="*/ 0 h 130"/>
                <a:gd name="T23" fmla="*/ 175 w 17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0">
                  <a:moveTo>
                    <a:pt x="175" y="0"/>
                  </a:moveTo>
                  <a:lnTo>
                    <a:pt x="0" y="0"/>
                  </a:lnTo>
                  <a:lnTo>
                    <a:pt x="0" y="130"/>
                  </a:lnTo>
                  <a:lnTo>
                    <a:pt x="6" y="130"/>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1" name="Freeform 844"/>
            <p:cNvSpPr>
              <a:spLocks/>
            </p:cNvSpPr>
            <p:nvPr/>
          </p:nvSpPr>
          <p:spPr bwMode="auto">
            <a:xfrm>
              <a:off x="1078" y="1953"/>
              <a:ext cx="149" cy="117"/>
            </a:xfrm>
            <a:custGeom>
              <a:avLst/>
              <a:gdLst>
                <a:gd name="T0" fmla="*/ 2147483647 w 169"/>
                <a:gd name="T1" fmla="*/ 0 h 126"/>
                <a:gd name="T2" fmla="*/ 0 w 169"/>
                <a:gd name="T3" fmla="*/ 0 h 126"/>
                <a:gd name="T4" fmla="*/ 0 w 169"/>
                <a:gd name="T5" fmla="*/ 2147483647 h 126"/>
                <a:gd name="T6" fmla="*/ 2147483647 w 169"/>
                <a:gd name="T7" fmla="*/ 2147483647 h 126"/>
                <a:gd name="T8" fmla="*/ 2147483647 w 169"/>
                <a:gd name="T9" fmla="*/ 2147483647 h 126"/>
                <a:gd name="T10" fmla="*/ 2147483647 w 169"/>
                <a:gd name="T11" fmla="*/ 2147483647 h 126"/>
                <a:gd name="T12" fmla="*/ 2147483647 w 169"/>
                <a:gd name="T13" fmla="*/ 0 h 126"/>
                <a:gd name="T14" fmla="*/ 0 60000 65536"/>
                <a:gd name="T15" fmla="*/ 0 60000 65536"/>
                <a:gd name="T16" fmla="*/ 0 60000 65536"/>
                <a:gd name="T17" fmla="*/ 0 60000 65536"/>
                <a:gd name="T18" fmla="*/ 0 60000 65536"/>
                <a:gd name="T19" fmla="*/ 0 60000 65536"/>
                <a:gd name="T20" fmla="*/ 0 60000 65536"/>
                <a:gd name="T21" fmla="*/ 0 w 169"/>
                <a:gd name="T22" fmla="*/ 0 h 126"/>
                <a:gd name="T23" fmla="*/ 169 w 169"/>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6">
                  <a:moveTo>
                    <a:pt x="169" y="0"/>
                  </a:moveTo>
                  <a:lnTo>
                    <a:pt x="0" y="0"/>
                  </a:lnTo>
                  <a:lnTo>
                    <a:pt x="0" y="126"/>
                  </a:lnTo>
                  <a:lnTo>
                    <a:pt x="6" y="126"/>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2" name="Freeform 845"/>
            <p:cNvSpPr>
              <a:spLocks/>
            </p:cNvSpPr>
            <p:nvPr/>
          </p:nvSpPr>
          <p:spPr bwMode="auto">
            <a:xfrm>
              <a:off x="1083" y="1958"/>
              <a:ext cx="144" cy="112"/>
            </a:xfrm>
            <a:custGeom>
              <a:avLst/>
              <a:gdLst>
                <a:gd name="T0" fmla="*/ 2147483647 w 163"/>
                <a:gd name="T1" fmla="*/ 0 h 121"/>
                <a:gd name="T2" fmla="*/ 0 w 163"/>
                <a:gd name="T3" fmla="*/ 0 h 121"/>
                <a:gd name="T4" fmla="*/ 0 w 163"/>
                <a:gd name="T5" fmla="*/ 2147483647 h 121"/>
                <a:gd name="T6" fmla="*/ 2147483647 w 163"/>
                <a:gd name="T7" fmla="*/ 2147483647 h 121"/>
                <a:gd name="T8" fmla="*/ 2147483647 w 163"/>
                <a:gd name="T9" fmla="*/ 2147483647 h 121"/>
                <a:gd name="T10" fmla="*/ 2147483647 w 163"/>
                <a:gd name="T11" fmla="*/ 2147483647 h 121"/>
                <a:gd name="T12" fmla="*/ 2147483647 w 163"/>
                <a:gd name="T13" fmla="*/ 0 h 121"/>
                <a:gd name="T14" fmla="*/ 0 60000 65536"/>
                <a:gd name="T15" fmla="*/ 0 60000 65536"/>
                <a:gd name="T16" fmla="*/ 0 60000 65536"/>
                <a:gd name="T17" fmla="*/ 0 60000 65536"/>
                <a:gd name="T18" fmla="*/ 0 60000 65536"/>
                <a:gd name="T19" fmla="*/ 0 60000 65536"/>
                <a:gd name="T20" fmla="*/ 0 60000 65536"/>
                <a:gd name="T21" fmla="*/ 0 w 163"/>
                <a:gd name="T22" fmla="*/ 0 h 121"/>
                <a:gd name="T23" fmla="*/ 163 w 16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1">
                  <a:moveTo>
                    <a:pt x="163" y="0"/>
                  </a:moveTo>
                  <a:lnTo>
                    <a:pt x="0" y="0"/>
                  </a:lnTo>
                  <a:lnTo>
                    <a:pt x="0" y="121"/>
                  </a:lnTo>
                  <a:lnTo>
                    <a:pt x="5" y="121"/>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3" name="Freeform 846"/>
            <p:cNvSpPr>
              <a:spLocks/>
            </p:cNvSpPr>
            <p:nvPr/>
          </p:nvSpPr>
          <p:spPr bwMode="auto">
            <a:xfrm>
              <a:off x="1088" y="1961"/>
              <a:ext cx="139" cy="109"/>
            </a:xfrm>
            <a:custGeom>
              <a:avLst/>
              <a:gdLst>
                <a:gd name="T0" fmla="*/ 2147483647 w 158"/>
                <a:gd name="T1" fmla="*/ 0 h 117"/>
                <a:gd name="T2" fmla="*/ 0 w 158"/>
                <a:gd name="T3" fmla="*/ 0 h 117"/>
                <a:gd name="T4" fmla="*/ 0 w 158"/>
                <a:gd name="T5" fmla="*/ 2147483647 h 117"/>
                <a:gd name="T6" fmla="*/ 2147483647 w 158"/>
                <a:gd name="T7" fmla="*/ 2147483647 h 117"/>
                <a:gd name="T8" fmla="*/ 2147483647 w 158"/>
                <a:gd name="T9" fmla="*/ 2147483647 h 117"/>
                <a:gd name="T10" fmla="*/ 2147483647 w 158"/>
                <a:gd name="T11" fmla="*/ 2147483647 h 117"/>
                <a:gd name="T12" fmla="*/ 2147483647 w 158"/>
                <a:gd name="T13" fmla="*/ 0 h 117"/>
                <a:gd name="T14" fmla="*/ 0 60000 65536"/>
                <a:gd name="T15" fmla="*/ 0 60000 65536"/>
                <a:gd name="T16" fmla="*/ 0 60000 65536"/>
                <a:gd name="T17" fmla="*/ 0 60000 65536"/>
                <a:gd name="T18" fmla="*/ 0 60000 65536"/>
                <a:gd name="T19" fmla="*/ 0 60000 65536"/>
                <a:gd name="T20" fmla="*/ 0 60000 65536"/>
                <a:gd name="T21" fmla="*/ 0 w 158"/>
                <a:gd name="T22" fmla="*/ 0 h 117"/>
                <a:gd name="T23" fmla="*/ 158 w 15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7">
                  <a:moveTo>
                    <a:pt x="158" y="0"/>
                  </a:moveTo>
                  <a:lnTo>
                    <a:pt x="0" y="0"/>
                  </a:lnTo>
                  <a:lnTo>
                    <a:pt x="0" y="117"/>
                  </a:lnTo>
                  <a:lnTo>
                    <a:pt x="6" y="117"/>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4" name="Freeform 847"/>
            <p:cNvSpPr>
              <a:spLocks/>
            </p:cNvSpPr>
            <p:nvPr/>
          </p:nvSpPr>
          <p:spPr bwMode="auto">
            <a:xfrm>
              <a:off x="1093" y="1966"/>
              <a:ext cx="134" cy="104"/>
            </a:xfrm>
            <a:custGeom>
              <a:avLst/>
              <a:gdLst>
                <a:gd name="T0" fmla="*/ 2147483647 w 152"/>
                <a:gd name="T1" fmla="*/ 0 h 112"/>
                <a:gd name="T2" fmla="*/ 0 w 152"/>
                <a:gd name="T3" fmla="*/ 0 h 112"/>
                <a:gd name="T4" fmla="*/ 0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0 h 112"/>
                <a:gd name="T14" fmla="*/ 0 60000 65536"/>
                <a:gd name="T15" fmla="*/ 0 60000 65536"/>
                <a:gd name="T16" fmla="*/ 0 60000 65536"/>
                <a:gd name="T17" fmla="*/ 0 60000 65536"/>
                <a:gd name="T18" fmla="*/ 0 60000 65536"/>
                <a:gd name="T19" fmla="*/ 0 60000 65536"/>
                <a:gd name="T20" fmla="*/ 0 60000 65536"/>
                <a:gd name="T21" fmla="*/ 0 w 152"/>
                <a:gd name="T22" fmla="*/ 0 h 112"/>
                <a:gd name="T23" fmla="*/ 152 w 15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2">
                  <a:moveTo>
                    <a:pt x="152" y="0"/>
                  </a:moveTo>
                  <a:lnTo>
                    <a:pt x="0" y="0"/>
                  </a:lnTo>
                  <a:lnTo>
                    <a:pt x="0" y="112"/>
                  </a:lnTo>
                  <a:lnTo>
                    <a:pt x="7" y="112"/>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5" name="Freeform 848"/>
            <p:cNvSpPr>
              <a:spLocks/>
            </p:cNvSpPr>
            <p:nvPr/>
          </p:nvSpPr>
          <p:spPr bwMode="auto">
            <a:xfrm>
              <a:off x="1099" y="1971"/>
              <a:ext cx="128" cy="99"/>
            </a:xfrm>
            <a:custGeom>
              <a:avLst/>
              <a:gdLst>
                <a:gd name="T0" fmla="*/ 2147483647 w 145"/>
                <a:gd name="T1" fmla="*/ 0 h 107"/>
                <a:gd name="T2" fmla="*/ 0 w 145"/>
                <a:gd name="T3" fmla="*/ 0 h 107"/>
                <a:gd name="T4" fmla="*/ 0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0 h 107"/>
                <a:gd name="T14" fmla="*/ 0 60000 65536"/>
                <a:gd name="T15" fmla="*/ 0 60000 65536"/>
                <a:gd name="T16" fmla="*/ 0 60000 65536"/>
                <a:gd name="T17" fmla="*/ 0 60000 65536"/>
                <a:gd name="T18" fmla="*/ 0 60000 65536"/>
                <a:gd name="T19" fmla="*/ 0 60000 65536"/>
                <a:gd name="T20" fmla="*/ 0 60000 65536"/>
                <a:gd name="T21" fmla="*/ 0 w 145"/>
                <a:gd name="T22" fmla="*/ 0 h 107"/>
                <a:gd name="T23" fmla="*/ 145 w 145"/>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7">
                  <a:moveTo>
                    <a:pt x="145" y="0"/>
                  </a:moveTo>
                  <a:lnTo>
                    <a:pt x="0" y="0"/>
                  </a:lnTo>
                  <a:lnTo>
                    <a:pt x="0" y="107"/>
                  </a:lnTo>
                  <a:lnTo>
                    <a:pt x="7" y="107"/>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6" name="Freeform 849"/>
            <p:cNvSpPr>
              <a:spLocks/>
            </p:cNvSpPr>
            <p:nvPr/>
          </p:nvSpPr>
          <p:spPr bwMode="auto">
            <a:xfrm>
              <a:off x="1105" y="1975"/>
              <a:ext cx="122" cy="95"/>
            </a:xfrm>
            <a:custGeom>
              <a:avLst/>
              <a:gdLst>
                <a:gd name="T0" fmla="*/ 2147483647 w 138"/>
                <a:gd name="T1" fmla="*/ 0 h 102"/>
                <a:gd name="T2" fmla="*/ 0 w 138"/>
                <a:gd name="T3" fmla="*/ 0 h 102"/>
                <a:gd name="T4" fmla="*/ 0 w 138"/>
                <a:gd name="T5" fmla="*/ 2147483647 h 102"/>
                <a:gd name="T6" fmla="*/ 2147483647 w 138"/>
                <a:gd name="T7" fmla="*/ 2147483647 h 102"/>
                <a:gd name="T8" fmla="*/ 2147483647 w 138"/>
                <a:gd name="T9" fmla="*/ 2147483647 h 102"/>
                <a:gd name="T10" fmla="*/ 2147483647 w 138"/>
                <a:gd name="T11" fmla="*/ 2147483647 h 102"/>
                <a:gd name="T12" fmla="*/ 2147483647 w 138"/>
                <a:gd name="T13" fmla="*/ 0 h 102"/>
                <a:gd name="T14" fmla="*/ 0 60000 65536"/>
                <a:gd name="T15" fmla="*/ 0 60000 65536"/>
                <a:gd name="T16" fmla="*/ 0 60000 65536"/>
                <a:gd name="T17" fmla="*/ 0 60000 65536"/>
                <a:gd name="T18" fmla="*/ 0 60000 65536"/>
                <a:gd name="T19" fmla="*/ 0 60000 65536"/>
                <a:gd name="T20" fmla="*/ 0 60000 65536"/>
                <a:gd name="T21" fmla="*/ 0 w 138"/>
                <a:gd name="T22" fmla="*/ 0 h 102"/>
                <a:gd name="T23" fmla="*/ 138 w 13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2">
                  <a:moveTo>
                    <a:pt x="138" y="0"/>
                  </a:moveTo>
                  <a:lnTo>
                    <a:pt x="0" y="0"/>
                  </a:lnTo>
                  <a:lnTo>
                    <a:pt x="0" y="102"/>
                  </a:lnTo>
                  <a:lnTo>
                    <a:pt x="7" y="102"/>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7" name="Freeform 850"/>
            <p:cNvSpPr>
              <a:spLocks/>
            </p:cNvSpPr>
            <p:nvPr/>
          </p:nvSpPr>
          <p:spPr bwMode="auto">
            <a:xfrm>
              <a:off x="1112" y="1980"/>
              <a:ext cx="115" cy="90"/>
            </a:xfrm>
            <a:custGeom>
              <a:avLst/>
              <a:gdLst>
                <a:gd name="T0" fmla="*/ 2147483647 w 131"/>
                <a:gd name="T1" fmla="*/ 0 h 97"/>
                <a:gd name="T2" fmla="*/ 0 w 131"/>
                <a:gd name="T3" fmla="*/ 0 h 97"/>
                <a:gd name="T4" fmla="*/ 0 w 131"/>
                <a:gd name="T5" fmla="*/ 2147483647 h 97"/>
                <a:gd name="T6" fmla="*/ 2147483647 w 131"/>
                <a:gd name="T7" fmla="*/ 2147483647 h 97"/>
                <a:gd name="T8" fmla="*/ 2147483647 w 131"/>
                <a:gd name="T9" fmla="*/ 2147483647 h 97"/>
                <a:gd name="T10" fmla="*/ 2147483647 w 131"/>
                <a:gd name="T11" fmla="*/ 2147483647 h 97"/>
                <a:gd name="T12" fmla="*/ 2147483647 w 131"/>
                <a:gd name="T13" fmla="*/ 0 h 97"/>
                <a:gd name="T14" fmla="*/ 0 60000 65536"/>
                <a:gd name="T15" fmla="*/ 0 60000 65536"/>
                <a:gd name="T16" fmla="*/ 0 60000 65536"/>
                <a:gd name="T17" fmla="*/ 0 60000 65536"/>
                <a:gd name="T18" fmla="*/ 0 60000 65536"/>
                <a:gd name="T19" fmla="*/ 0 60000 65536"/>
                <a:gd name="T20" fmla="*/ 0 60000 65536"/>
                <a:gd name="T21" fmla="*/ 0 w 131"/>
                <a:gd name="T22" fmla="*/ 0 h 97"/>
                <a:gd name="T23" fmla="*/ 131 w 13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7">
                  <a:moveTo>
                    <a:pt x="131" y="0"/>
                  </a:moveTo>
                  <a:lnTo>
                    <a:pt x="0" y="0"/>
                  </a:lnTo>
                  <a:lnTo>
                    <a:pt x="0" y="97"/>
                  </a:lnTo>
                  <a:lnTo>
                    <a:pt x="7" y="97"/>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8" name="Freeform 851"/>
            <p:cNvSpPr>
              <a:spLocks/>
            </p:cNvSpPr>
            <p:nvPr/>
          </p:nvSpPr>
          <p:spPr bwMode="auto">
            <a:xfrm>
              <a:off x="1118" y="1985"/>
              <a:ext cx="109" cy="85"/>
            </a:xfrm>
            <a:custGeom>
              <a:avLst/>
              <a:gdLst>
                <a:gd name="T0" fmla="*/ 2147483647 w 124"/>
                <a:gd name="T1" fmla="*/ 0 h 92"/>
                <a:gd name="T2" fmla="*/ 0 w 124"/>
                <a:gd name="T3" fmla="*/ 0 h 92"/>
                <a:gd name="T4" fmla="*/ 0 w 124"/>
                <a:gd name="T5" fmla="*/ 2147483647 h 92"/>
                <a:gd name="T6" fmla="*/ 2147483647 w 124"/>
                <a:gd name="T7" fmla="*/ 2147483647 h 92"/>
                <a:gd name="T8" fmla="*/ 2147483647 w 124"/>
                <a:gd name="T9" fmla="*/ 2147483647 h 92"/>
                <a:gd name="T10" fmla="*/ 2147483647 w 124"/>
                <a:gd name="T11" fmla="*/ 2147483647 h 92"/>
                <a:gd name="T12" fmla="*/ 2147483647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9" name="Freeform 852"/>
            <p:cNvSpPr>
              <a:spLocks/>
            </p:cNvSpPr>
            <p:nvPr/>
          </p:nvSpPr>
          <p:spPr bwMode="auto">
            <a:xfrm>
              <a:off x="1125" y="199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0" name="Freeform 853"/>
            <p:cNvSpPr>
              <a:spLocks/>
            </p:cNvSpPr>
            <p:nvPr/>
          </p:nvSpPr>
          <p:spPr bwMode="auto">
            <a:xfrm>
              <a:off x="1133" y="1997"/>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1" name="Freeform 854"/>
            <p:cNvSpPr>
              <a:spLocks/>
            </p:cNvSpPr>
            <p:nvPr/>
          </p:nvSpPr>
          <p:spPr bwMode="auto">
            <a:xfrm>
              <a:off x="1139" y="2002"/>
              <a:ext cx="88" cy="68"/>
            </a:xfrm>
            <a:custGeom>
              <a:avLst/>
              <a:gdLst>
                <a:gd name="T0" fmla="*/ 2147483647 w 100"/>
                <a:gd name="T1" fmla="*/ 0 h 73"/>
                <a:gd name="T2" fmla="*/ 0 w 100"/>
                <a:gd name="T3" fmla="*/ 0 h 73"/>
                <a:gd name="T4" fmla="*/ 0 w 100"/>
                <a:gd name="T5" fmla="*/ 2147483647 h 73"/>
                <a:gd name="T6" fmla="*/ 2147483647 w 100"/>
                <a:gd name="T7" fmla="*/ 2147483647 h 73"/>
                <a:gd name="T8" fmla="*/ 2147483647 w 100"/>
                <a:gd name="T9" fmla="*/ 2147483647 h 73"/>
                <a:gd name="T10" fmla="*/ 2147483647 w 100"/>
                <a:gd name="T11" fmla="*/ 2147483647 h 73"/>
                <a:gd name="T12" fmla="*/ 2147483647 w 100"/>
                <a:gd name="T13" fmla="*/ 0 h 73"/>
                <a:gd name="T14" fmla="*/ 0 60000 65536"/>
                <a:gd name="T15" fmla="*/ 0 60000 65536"/>
                <a:gd name="T16" fmla="*/ 0 60000 65536"/>
                <a:gd name="T17" fmla="*/ 0 60000 65536"/>
                <a:gd name="T18" fmla="*/ 0 60000 65536"/>
                <a:gd name="T19" fmla="*/ 0 60000 65536"/>
                <a:gd name="T20" fmla="*/ 0 60000 65536"/>
                <a:gd name="T21" fmla="*/ 0 w 100"/>
                <a:gd name="T22" fmla="*/ 0 h 73"/>
                <a:gd name="T23" fmla="*/ 100 w 100"/>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3">
                  <a:moveTo>
                    <a:pt x="99" y="0"/>
                  </a:moveTo>
                  <a:lnTo>
                    <a:pt x="0" y="0"/>
                  </a:lnTo>
                  <a:lnTo>
                    <a:pt x="0" y="72"/>
                  </a:lnTo>
                  <a:lnTo>
                    <a:pt x="9" y="73"/>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2" name="Freeform 855"/>
            <p:cNvSpPr>
              <a:spLocks/>
            </p:cNvSpPr>
            <p:nvPr/>
          </p:nvSpPr>
          <p:spPr bwMode="auto">
            <a:xfrm>
              <a:off x="1147" y="200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3" name="Freeform 856"/>
            <p:cNvSpPr>
              <a:spLocks/>
            </p:cNvSpPr>
            <p:nvPr/>
          </p:nvSpPr>
          <p:spPr bwMode="auto">
            <a:xfrm>
              <a:off x="1156" y="2014"/>
              <a:ext cx="71" cy="56"/>
            </a:xfrm>
            <a:custGeom>
              <a:avLst/>
              <a:gdLst>
                <a:gd name="T0" fmla="*/ 2147483647 w 81"/>
                <a:gd name="T1" fmla="*/ 0 h 60"/>
                <a:gd name="T2" fmla="*/ 0 w 81"/>
                <a:gd name="T3" fmla="*/ 0 h 60"/>
                <a:gd name="T4" fmla="*/ 0 w 81"/>
                <a:gd name="T5" fmla="*/ 2147483647 h 60"/>
                <a:gd name="T6" fmla="*/ 2147483647 w 81"/>
                <a:gd name="T7" fmla="*/ 2147483647 h 60"/>
                <a:gd name="T8" fmla="*/ 2147483647 w 81"/>
                <a:gd name="T9" fmla="*/ 2147483647 h 60"/>
                <a:gd name="T10" fmla="*/ 2147483647 w 81"/>
                <a:gd name="T11" fmla="*/ 2147483647 h 60"/>
                <a:gd name="T12" fmla="*/ 2147483647 w 81"/>
                <a:gd name="T13" fmla="*/ 0 h 60"/>
                <a:gd name="T14" fmla="*/ 0 60000 65536"/>
                <a:gd name="T15" fmla="*/ 0 60000 65536"/>
                <a:gd name="T16" fmla="*/ 0 60000 65536"/>
                <a:gd name="T17" fmla="*/ 0 60000 65536"/>
                <a:gd name="T18" fmla="*/ 0 60000 65536"/>
                <a:gd name="T19" fmla="*/ 0 60000 65536"/>
                <a:gd name="T20" fmla="*/ 0 60000 65536"/>
                <a:gd name="T21" fmla="*/ 0 w 81"/>
                <a:gd name="T22" fmla="*/ 0 h 60"/>
                <a:gd name="T23" fmla="*/ 81 w 8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0">
                  <a:moveTo>
                    <a:pt x="80" y="0"/>
                  </a:moveTo>
                  <a:lnTo>
                    <a:pt x="0" y="0"/>
                  </a:lnTo>
                  <a:lnTo>
                    <a:pt x="0" y="59"/>
                  </a:lnTo>
                  <a:lnTo>
                    <a:pt x="10" y="60"/>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4" name="Freeform 857"/>
            <p:cNvSpPr>
              <a:spLocks/>
            </p:cNvSpPr>
            <p:nvPr/>
          </p:nvSpPr>
          <p:spPr bwMode="auto">
            <a:xfrm>
              <a:off x="1165" y="2021"/>
              <a:ext cx="62"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5" name="Freeform 858"/>
            <p:cNvSpPr>
              <a:spLocks/>
            </p:cNvSpPr>
            <p:nvPr/>
          </p:nvSpPr>
          <p:spPr bwMode="auto">
            <a:xfrm>
              <a:off x="1173" y="2028"/>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7"/>
                  </a:lnTo>
                  <a:lnTo>
                    <a:pt x="60" y="7"/>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6" name="Freeform 859"/>
            <p:cNvSpPr>
              <a:spLocks/>
            </p:cNvSpPr>
            <p:nvPr/>
          </p:nvSpPr>
          <p:spPr bwMode="auto">
            <a:xfrm>
              <a:off x="1183" y="2034"/>
              <a:ext cx="43" cy="35"/>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7" name="Freeform 860"/>
            <p:cNvSpPr>
              <a:spLocks/>
            </p:cNvSpPr>
            <p:nvPr/>
          </p:nvSpPr>
          <p:spPr bwMode="auto">
            <a:xfrm>
              <a:off x="1193" y="204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8" name="Freeform 861"/>
            <p:cNvSpPr>
              <a:spLocks/>
            </p:cNvSpPr>
            <p:nvPr/>
          </p:nvSpPr>
          <p:spPr bwMode="auto">
            <a:xfrm>
              <a:off x="1204" y="2051"/>
              <a:ext cx="23" cy="19"/>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9" name="Freeform 862"/>
            <p:cNvSpPr>
              <a:spLocks/>
            </p:cNvSpPr>
            <p:nvPr/>
          </p:nvSpPr>
          <p:spPr bwMode="auto">
            <a:xfrm>
              <a:off x="1215" y="206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0" name="Line 863"/>
            <p:cNvSpPr>
              <a:spLocks noChangeShapeType="1"/>
            </p:cNvSpPr>
            <p:nvPr/>
          </p:nvSpPr>
          <p:spPr bwMode="auto">
            <a:xfrm>
              <a:off x="1068"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1" name="Line 864"/>
            <p:cNvSpPr>
              <a:spLocks noChangeShapeType="1"/>
            </p:cNvSpPr>
            <p:nvPr/>
          </p:nvSpPr>
          <p:spPr bwMode="auto">
            <a:xfrm>
              <a:off x="1037"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2" name="Line 865"/>
            <p:cNvSpPr>
              <a:spLocks noChangeShapeType="1"/>
            </p:cNvSpPr>
            <p:nvPr/>
          </p:nvSpPr>
          <p:spPr bwMode="auto">
            <a:xfrm>
              <a:off x="1000" y="209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3" name="Rectangle 866"/>
            <p:cNvSpPr>
              <a:spLocks noChangeArrowheads="1"/>
            </p:cNvSpPr>
            <p:nvPr/>
          </p:nvSpPr>
          <p:spPr bwMode="auto">
            <a:xfrm>
              <a:off x="1192" y="2151"/>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4" name="Rectangle 867"/>
            <p:cNvSpPr>
              <a:spLocks noChangeArrowheads="1"/>
            </p:cNvSpPr>
            <p:nvPr/>
          </p:nvSpPr>
          <p:spPr bwMode="auto">
            <a:xfrm>
              <a:off x="1192" y="2150"/>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5" name="Rectangle 868"/>
            <p:cNvSpPr>
              <a:spLocks noChangeArrowheads="1"/>
            </p:cNvSpPr>
            <p:nvPr/>
          </p:nvSpPr>
          <p:spPr bwMode="auto">
            <a:xfrm>
              <a:off x="1192" y="2148"/>
              <a:ext cx="31" cy="2"/>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6" name="Rectangle 869"/>
            <p:cNvSpPr>
              <a:spLocks noChangeArrowheads="1"/>
            </p:cNvSpPr>
            <p:nvPr/>
          </p:nvSpPr>
          <p:spPr bwMode="auto">
            <a:xfrm>
              <a:off x="1192" y="214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7" name="Rectangle 870"/>
            <p:cNvSpPr>
              <a:spLocks noChangeArrowheads="1"/>
            </p:cNvSpPr>
            <p:nvPr/>
          </p:nvSpPr>
          <p:spPr bwMode="auto">
            <a:xfrm>
              <a:off x="1192" y="2146"/>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8" name="Rectangle 871"/>
            <p:cNvSpPr>
              <a:spLocks noChangeArrowheads="1"/>
            </p:cNvSpPr>
            <p:nvPr/>
          </p:nvSpPr>
          <p:spPr bwMode="auto">
            <a:xfrm>
              <a:off x="1192" y="2145"/>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9" name="Rectangle 872"/>
            <p:cNvSpPr>
              <a:spLocks noChangeArrowheads="1"/>
            </p:cNvSpPr>
            <p:nvPr/>
          </p:nvSpPr>
          <p:spPr bwMode="auto">
            <a:xfrm>
              <a:off x="1192" y="2143"/>
              <a:ext cx="31" cy="2"/>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0" name="Freeform 873"/>
            <p:cNvSpPr>
              <a:spLocks/>
            </p:cNvSpPr>
            <p:nvPr/>
          </p:nvSpPr>
          <p:spPr bwMode="auto">
            <a:xfrm>
              <a:off x="1190" y="2142"/>
              <a:ext cx="33" cy="1"/>
            </a:xfrm>
            <a:custGeom>
              <a:avLst/>
              <a:gdLst>
                <a:gd name="T0" fmla="*/ 2147483647 w 37"/>
                <a:gd name="T1" fmla="*/ 2147483647 h 1"/>
                <a:gd name="T2" fmla="*/ 2147483647 w 37"/>
                <a:gd name="T3" fmla="*/ 2147483647 h 1"/>
                <a:gd name="T4" fmla="*/ 2147483647 w 37"/>
                <a:gd name="T5" fmla="*/ 0 h 1"/>
                <a:gd name="T6" fmla="*/ 0 w 37"/>
                <a:gd name="T7" fmla="*/ 0 h 1"/>
                <a:gd name="T8" fmla="*/ 2147483647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1" name="Rectangle 874"/>
            <p:cNvSpPr>
              <a:spLocks noChangeArrowheads="1"/>
            </p:cNvSpPr>
            <p:nvPr/>
          </p:nvSpPr>
          <p:spPr bwMode="auto">
            <a:xfrm>
              <a:off x="1190" y="2142"/>
              <a:ext cx="32" cy="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2" name="Freeform 875"/>
            <p:cNvSpPr>
              <a:spLocks/>
            </p:cNvSpPr>
            <p:nvPr/>
          </p:nvSpPr>
          <p:spPr bwMode="auto">
            <a:xfrm>
              <a:off x="1190" y="2141"/>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3" name="Rectangle 876"/>
            <p:cNvSpPr>
              <a:spLocks noChangeArrowheads="1"/>
            </p:cNvSpPr>
            <p:nvPr/>
          </p:nvSpPr>
          <p:spPr bwMode="auto">
            <a:xfrm>
              <a:off x="1192" y="2141"/>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4" name="Rectangle 877"/>
            <p:cNvSpPr>
              <a:spLocks noChangeArrowheads="1"/>
            </p:cNvSpPr>
            <p:nvPr/>
          </p:nvSpPr>
          <p:spPr bwMode="auto">
            <a:xfrm>
              <a:off x="1163" y="214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5" name="Freeform 878"/>
            <p:cNvSpPr>
              <a:spLocks noEditPoints="1"/>
            </p:cNvSpPr>
            <p:nvPr/>
          </p:nvSpPr>
          <p:spPr bwMode="auto">
            <a:xfrm>
              <a:off x="968" y="2132"/>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6" name="Freeform 879"/>
            <p:cNvSpPr>
              <a:spLocks noEditPoints="1"/>
            </p:cNvSpPr>
            <p:nvPr/>
          </p:nvSpPr>
          <p:spPr bwMode="auto">
            <a:xfrm>
              <a:off x="969" y="2132"/>
              <a:ext cx="37"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7" name="Freeform 880"/>
            <p:cNvSpPr>
              <a:spLocks noEditPoints="1"/>
            </p:cNvSpPr>
            <p:nvPr/>
          </p:nvSpPr>
          <p:spPr bwMode="auto">
            <a:xfrm>
              <a:off x="970" y="2132"/>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8" name="Freeform 881"/>
            <p:cNvSpPr>
              <a:spLocks noEditPoints="1"/>
            </p:cNvSpPr>
            <p:nvPr/>
          </p:nvSpPr>
          <p:spPr bwMode="auto">
            <a:xfrm>
              <a:off x="971" y="213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9" name="Freeform 882"/>
            <p:cNvSpPr>
              <a:spLocks noEditPoints="1"/>
            </p:cNvSpPr>
            <p:nvPr/>
          </p:nvSpPr>
          <p:spPr bwMode="auto">
            <a:xfrm>
              <a:off x="972" y="2132"/>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0" name="Freeform 883"/>
            <p:cNvSpPr>
              <a:spLocks noEditPoints="1"/>
            </p:cNvSpPr>
            <p:nvPr/>
          </p:nvSpPr>
          <p:spPr bwMode="auto">
            <a:xfrm>
              <a:off x="974" y="213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1" name="Freeform 884"/>
            <p:cNvSpPr>
              <a:spLocks noEditPoints="1"/>
            </p:cNvSpPr>
            <p:nvPr/>
          </p:nvSpPr>
          <p:spPr bwMode="auto">
            <a:xfrm>
              <a:off x="975" y="2132"/>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2" name="Freeform 885"/>
            <p:cNvSpPr>
              <a:spLocks noEditPoints="1"/>
            </p:cNvSpPr>
            <p:nvPr/>
          </p:nvSpPr>
          <p:spPr bwMode="auto">
            <a:xfrm>
              <a:off x="976" y="2132"/>
              <a:ext cx="23"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3" name="Freeform 886"/>
            <p:cNvSpPr>
              <a:spLocks noEditPoints="1"/>
            </p:cNvSpPr>
            <p:nvPr/>
          </p:nvSpPr>
          <p:spPr bwMode="auto">
            <a:xfrm>
              <a:off x="977" y="2132"/>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4" name="Freeform 887"/>
            <p:cNvSpPr>
              <a:spLocks noEditPoints="1"/>
            </p:cNvSpPr>
            <p:nvPr/>
          </p:nvSpPr>
          <p:spPr bwMode="auto">
            <a:xfrm>
              <a:off x="978" y="213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5" name="Freeform 888"/>
            <p:cNvSpPr>
              <a:spLocks noEditPoints="1"/>
            </p:cNvSpPr>
            <p:nvPr/>
          </p:nvSpPr>
          <p:spPr bwMode="auto">
            <a:xfrm>
              <a:off x="979" y="213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6" name="Freeform 889"/>
            <p:cNvSpPr>
              <a:spLocks noEditPoints="1"/>
            </p:cNvSpPr>
            <p:nvPr/>
          </p:nvSpPr>
          <p:spPr bwMode="auto">
            <a:xfrm>
              <a:off x="980" y="213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7" name="Freeform 890"/>
            <p:cNvSpPr>
              <a:spLocks noEditPoints="1"/>
            </p:cNvSpPr>
            <p:nvPr/>
          </p:nvSpPr>
          <p:spPr bwMode="auto">
            <a:xfrm>
              <a:off x="982" y="2130"/>
              <a:ext cx="12" cy="24"/>
            </a:xfrm>
            <a:custGeom>
              <a:avLst/>
              <a:gdLst>
                <a:gd name="T0" fmla="*/ 0 w 14"/>
                <a:gd name="T1" fmla="*/ 2147483647 h 26"/>
                <a:gd name="T2" fmla="*/ 0 w 14"/>
                <a:gd name="T3" fmla="*/ 2147483647 h 26"/>
                <a:gd name="T4" fmla="*/ 2147483647 w 14"/>
                <a:gd name="T5" fmla="*/ 0 h 26"/>
                <a:gd name="T6" fmla="*/ 2147483647 w 14"/>
                <a:gd name="T7" fmla="*/ 2147483647 h 26"/>
                <a:gd name="T8" fmla="*/ 0 w 14"/>
                <a:gd name="T9" fmla="*/ 2147483647 h 26"/>
                <a:gd name="T10" fmla="*/ 2147483647 w 14"/>
                <a:gd name="T11" fmla="*/ 2147483647 h 26"/>
                <a:gd name="T12" fmla="*/ 2147483647 w 14"/>
                <a:gd name="T13" fmla="*/ 2147483647 h 26"/>
                <a:gd name="T14" fmla="*/ 2147483647 w 14"/>
                <a:gd name="T15" fmla="*/ 2147483647 h 26"/>
                <a:gd name="T16" fmla="*/ 2147483647 w 14"/>
                <a:gd name="T17" fmla="*/ 0 h 26"/>
                <a:gd name="T18" fmla="*/ 2147483647 w 14"/>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6"/>
                <a:gd name="T32" fmla="*/ 14 w 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6">
                  <a:moveTo>
                    <a:pt x="0" y="26"/>
                  </a:moveTo>
                  <a:lnTo>
                    <a:pt x="0" y="2"/>
                  </a:lnTo>
                  <a:lnTo>
                    <a:pt x="1" y="0"/>
                  </a:lnTo>
                  <a:lnTo>
                    <a:pt x="1" y="25"/>
                  </a:lnTo>
                  <a:lnTo>
                    <a:pt x="0" y="26"/>
                  </a:lnTo>
                  <a:close/>
                  <a:moveTo>
                    <a:pt x="14" y="2"/>
                  </a:moveTo>
                  <a:lnTo>
                    <a:pt x="14" y="26"/>
                  </a:lnTo>
                  <a:lnTo>
                    <a:pt x="12" y="25"/>
                  </a:lnTo>
                  <a:lnTo>
                    <a:pt x="12" y="0"/>
                  </a:lnTo>
                  <a:lnTo>
                    <a:pt x="14" y="2"/>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8" name="Freeform 891"/>
            <p:cNvSpPr>
              <a:spLocks noEditPoints="1"/>
            </p:cNvSpPr>
            <p:nvPr/>
          </p:nvSpPr>
          <p:spPr bwMode="auto">
            <a:xfrm>
              <a:off x="983" y="2130"/>
              <a:ext cx="9" cy="24"/>
            </a:xfrm>
            <a:custGeom>
              <a:avLst/>
              <a:gdLst>
                <a:gd name="T0" fmla="*/ 0 w 11"/>
                <a:gd name="T1" fmla="*/ 2147483647 h 26"/>
                <a:gd name="T2" fmla="*/ 0 w 11"/>
                <a:gd name="T3" fmla="*/ 0 h 26"/>
                <a:gd name="T4" fmla="*/ 2147483647 w 11"/>
                <a:gd name="T5" fmla="*/ 2147483647 h 26"/>
                <a:gd name="T6" fmla="*/ 2147483647 w 11"/>
                <a:gd name="T7" fmla="*/ 2147483647 h 26"/>
                <a:gd name="T8" fmla="*/ 0 w 11"/>
                <a:gd name="T9" fmla="*/ 2147483647 h 26"/>
                <a:gd name="T10" fmla="*/ 2147483647 w 11"/>
                <a:gd name="T11" fmla="*/ 0 h 26"/>
                <a:gd name="T12" fmla="*/ 2147483647 w 11"/>
                <a:gd name="T13" fmla="*/ 2147483647 h 26"/>
                <a:gd name="T14" fmla="*/ 2147483647 w 11"/>
                <a:gd name="T15" fmla="*/ 2147483647 h 26"/>
                <a:gd name="T16" fmla="*/ 2147483647 w 11"/>
                <a:gd name="T17" fmla="*/ 2147483647 h 26"/>
                <a:gd name="T18" fmla="*/ 2147483647 w 1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6"/>
                <a:gd name="T32" fmla="*/ 11 w 1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6">
                  <a:moveTo>
                    <a:pt x="0" y="25"/>
                  </a:moveTo>
                  <a:lnTo>
                    <a:pt x="0" y="0"/>
                  </a:lnTo>
                  <a:lnTo>
                    <a:pt x="1" y="2"/>
                  </a:lnTo>
                  <a:lnTo>
                    <a:pt x="1" y="26"/>
                  </a:lnTo>
                  <a:lnTo>
                    <a:pt x="0" y="25"/>
                  </a:lnTo>
                  <a:close/>
                  <a:moveTo>
                    <a:pt x="11" y="0"/>
                  </a:moveTo>
                  <a:lnTo>
                    <a:pt x="11" y="25"/>
                  </a:lnTo>
                  <a:lnTo>
                    <a:pt x="10" y="26"/>
                  </a:lnTo>
                  <a:lnTo>
                    <a:pt x="10" y="2"/>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9" name="Freeform 892"/>
            <p:cNvSpPr>
              <a:spLocks noEditPoints="1"/>
            </p:cNvSpPr>
            <p:nvPr/>
          </p:nvSpPr>
          <p:spPr bwMode="auto">
            <a:xfrm>
              <a:off x="984" y="2130"/>
              <a:ext cx="7" cy="24"/>
            </a:xfrm>
            <a:custGeom>
              <a:avLst/>
              <a:gdLst>
                <a:gd name="T0" fmla="*/ 0 w 9"/>
                <a:gd name="T1" fmla="*/ 2147483647 h 26"/>
                <a:gd name="T2" fmla="*/ 0 w 9"/>
                <a:gd name="T3" fmla="*/ 2147483647 h 26"/>
                <a:gd name="T4" fmla="*/ 2147483647 w 9"/>
                <a:gd name="T5" fmla="*/ 0 h 26"/>
                <a:gd name="T6" fmla="*/ 2147483647 w 9"/>
                <a:gd name="T7" fmla="*/ 2147483647 h 26"/>
                <a:gd name="T8" fmla="*/ 0 w 9"/>
                <a:gd name="T9" fmla="*/ 2147483647 h 26"/>
                <a:gd name="T10" fmla="*/ 2147483647 w 9"/>
                <a:gd name="T11" fmla="*/ 2147483647 h 26"/>
                <a:gd name="T12" fmla="*/ 2147483647 w 9"/>
                <a:gd name="T13" fmla="*/ 2147483647 h 26"/>
                <a:gd name="T14" fmla="*/ 2147483647 w 9"/>
                <a:gd name="T15" fmla="*/ 2147483647 h 26"/>
                <a:gd name="T16" fmla="*/ 2147483647 w 9"/>
                <a:gd name="T17" fmla="*/ 0 h 26"/>
                <a:gd name="T18" fmla="*/ 2147483647 w 9"/>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6"/>
                <a:gd name="T32" fmla="*/ 9 w 9"/>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6">
                  <a:moveTo>
                    <a:pt x="0" y="26"/>
                  </a:moveTo>
                  <a:lnTo>
                    <a:pt x="0" y="2"/>
                  </a:lnTo>
                  <a:lnTo>
                    <a:pt x="1" y="0"/>
                  </a:lnTo>
                  <a:lnTo>
                    <a:pt x="1" y="25"/>
                  </a:lnTo>
                  <a:lnTo>
                    <a:pt x="0" y="26"/>
                  </a:lnTo>
                  <a:close/>
                  <a:moveTo>
                    <a:pt x="9" y="2"/>
                  </a:moveTo>
                  <a:lnTo>
                    <a:pt x="9" y="26"/>
                  </a:lnTo>
                  <a:lnTo>
                    <a:pt x="8" y="25"/>
                  </a:lnTo>
                  <a:lnTo>
                    <a:pt x="8" y="0"/>
                  </a:lnTo>
                  <a:lnTo>
                    <a:pt x="9" y="2"/>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0" name="Freeform 893"/>
            <p:cNvSpPr>
              <a:spLocks noEditPoints="1"/>
            </p:cNvSpPr>
            <p:nvPr/>
          </p:nvSpPr>
          <p:spPr bwMode="auto">
            <a:xfrm>
              <a:off x="984" y="2130"/>
              <a:ext cx="7" cy="24"/>
            </a:xfrm>
            <a:custGeom>
              <a:avLst/>
              <a:gdLst>
                <a:gd name="T0" fmla="*/ 0 w 7"/>
                <a:gd name="T1" fmla="*/ 2147483647 h 26"/>
                <a:gd name="T2" fmla="*/ 0 w 7"/>
                <a:gd name="T3" fmla="*/ 0 h 26"/>
                <a:gd name="T4" fmla="*/ 2147483647 w 7"/>
                <a:gd name="T5" fmla="*/ 2147483647 h 26"/>
                <a:gd name="T6" fmla="*/ 2147483647 w 7"/>
                <a:gd name="T7" fmla="*/ 2147483647 h 26"/>
                <a:gd name="T8" fmla="*/ 0 w 7"/>
                <a:gd name="T9" fmla="*/ 2147483647 h 26"/>
                <a:gd name="T10" fmla="*/ 2147483647 w 7"/>
                <a:gd name="T11" fmla="*/ 0 h 26"/>
                <a:gd name="T12" fmla="*/ 2147483647 w 7"/>
                <a:gd name="T13" fmla="*/ 2147483647 h 26"/>
                <a:gd name="T14" fmla="*/ 2147483647 w 7"/>
                <a:gd name="T15" fmla="*/ 2147483647 h 26"/>
                <a:gd name="T16" fmla="*/ 2147483647 w 7"/>
                <a:gd name="T17" fmla="*/ 2147483647 h 26"/>
                <a:gd name="T18" fmla="*/ 2147483647 w 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6"/>
                <a:gd name="T32" fmla="*/ 7 w 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6">
                  <a:moveTo>
                    <a:pt x="0" y="25"/>
                  </a:moveTo>
                  <a:lnTo>
                    <a:pt x="0" y="0"/>
                  </a:lnTo>
                  <a:lnTo>
                    <a:pt x="2" y="2"/>
                  </a:lnTo>
                  <a:lnTo>
                    <a:pt x="2" y="26"/>
                  </a:lnTo>
                  <a:lnTo>
                    <a:pt x="0" y="25"/>
                  </a:lnTo>
                  <a:close/>
                  <a:moveTo>
                    <a:pt x="7" y="0"/>
                  </a:moveTo>
                  <a:lnTo>
                    <a:pt x="7" y="25"/>
                  </a:lnTo>
                  <a:lnTo>
                    <a:pt x="5" y="26"/>
                  </a:lnTo>
                  <a:lnTo>
                    <a:pt x="5" y="2"/>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1" name="Freeform 894"/>
            <p:cNvSpPr>
              <a:spLocks noEditPoints="1"/>
            </p:cNvSpPr>
            <p:nvPr/>
          </p:nvSpPr>
          <p:spPr bwMode="auto">
            <a:xfrm>
              <a:off x="986" y="2132"/>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2" name="Freeform 895"/>
            <p:cNvSpPr>
              <a:spLocks noEditPoints="1"/>
            </p:cNvSpPr>
            <p:nvPr/>
          </p:nvSpPr>
          <p:spPr bwMode="auto">
            <a:xfrm>
              <a:off x="987" y="213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3" name="Freeform 896"/>
            <p:cNvSpPr>
              <a:spLocks/>
            </p:cNvSpPr>
            <p:nvPr/>
          </p:nvSpPr>
          <p:spPr bwMode="auto">
            <a:xfrm>
              <a:off x="958" y="1846"/>
              <a:ext cx="378" cy="396"/>
            </a:xfrm>
            <a:custGeom>
              <a:avLst/>
              <a:gdLst>
                <a:gd name="T0" fmla="*/ 0 w 428"/>
                <a:gd name="T1" fmla="*/ 2147483647 h 429"/>
                <a:gd name="T2" fmla="*/ 0 w 428"/>
                <a:gd name="T3" fmla="*/ 2147483647 h 429"/>
                <a:gd name="T4" fmla="*/ 2147483647 w 428"/>
                <a:gd name="T5" fmla="*/ 2147483647 h 429"/>
                <a:gd name="T6" fmla="*/ 2147483647 w 428"/>
                <a:gd name="T7" fmla="*/ 2147483647 h 429"/>
                <a:gd name="T8" fmla="*/ 2147483647 w 428"/>
                <a:gd name="T9" fmla="*/ 2147483647 h 429"/>
                <a:gd name="T10" fmla="*/ 2147483647 w 428"/>
                <a:gd name="T11" fmla="*/ 0 h 429"/>
                <a:gd name="T12" fmla="*/ 2147483647 w 428"/>
                <a:gd name="T13" fmla="*/ 0 h 429"/>
                <a:gd name="T14" fmla="*/ 2147483647 w 428"/>
                <a:gd name="T15" fmla="*/ 2147483647 h 429"/>
                <a:gd name="T16" fmla="*/ 2147483647 w 428"/>
                <a:gd name="T17" fmla="*/ 2147483647 h 429"/>
                <a:gd name="T18" fmla="*/ 2147483647 w 428"/>
                <a:gd name="T19" fmla="*/ 2147483647 h 429"/>
                <a:gd name="T20" fmla="*/ 2147483647 w 428"/>
                <a:gd name="T21" fmla="*/ 2147483647 h 429"/>
                <a:gd name="T22" fmla="*/ 2147483647 w 428"/>
                <a:gd name="T23" fmla="*/ 2147483647 h 429"/>
                <a:gd name="T24" fmla="*/ 2147483647 w 428"/>
                <a:gd name="T25" fmla="*/ 2147483647 h 429"/>
                <a:gd name="T26" fmla="*/ 2147483647 w 428"/>
                <a:gd name="T27" fmla="*/ 2147483647 h 429"/>
                <a:gd name="T28" fmla="*/ 0 w 428"/>
                <a:gd name="T29" fmla="*/ 2147483647 h 4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9"/>
                <a:gd name="T47" fmla="*/ 428 w 428"/>
                <a:gd name="T48" fmla="*/ 429 h 4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9">
                  <a:moveTo>
                    <a:pt x="0" y="429"/>
                  </a:moveTo>
                  <a:lnTo>
                    <a:pt x="0" y="298"/>
                  </a:lnTo>
                  <a:lnTo>
                    <a:pt x="44" y="253"/>
                  </a:lnTo>
                  <a:lnTo>
                    <a:pt x="48" y="253"/>
                  </a:lnTo>
                  <a:lnTo>
                    <a:pt x="48" y="49"/>
                  </a:lnTo>
                  <a:lnTo>
                    <a:pt x="95" y="0"/>
                  </a:lnTo>
                  <a:lnTo>
                    <a:pt x="380" y="0"/>
                  </a:lnTo>
                  <a:lnTo>
                    <a:pt x="380" y="144"/>
                  </a:lnTo>
                  <a:lnTo>
                    <a:pt x="369" y="179"/>
                  </a:lnTo>
                  <a:lnTo>
                    <a:pt x="369" y="244"/>
                  </a:lnTo>
                  <a:lnTo>
                    <a:pt x="362" y="250"/>
                  </a:lnTo>
                  <a:lnTo>
                    <a:pt x="428" y="250"/>
                  </a:lnTo>
                  <a:lnTo>
                    <a:pt x="428" y="381"/>
                  </a:lnTo>
                  <a:lnTo>
                    <a:pt x="380" y="429"/>
                  </a:lnTo>
                  <a:lnTo>
                    <a:pt x="0" y="4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424" name="Rectangle 897"/>
            <p:cNvSpPr>
              <a:spLocks noChangeArrowheads="1"/>
            </p:cNvSpPr>
            <p:nvPr/>
          </p:nvSpPr>
          <p:spPr bwMode="auto">
            <a:xfrm>
              <a:off x="912" y="2261"/>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Seoul</a:t>
              </a:r>
              <a:endParaRPr lang="en-US">
                <a:latin typeface="Calibri" pitchFamily="34" charset="0"/>
                <a:ea typeface="ＭＳ Ｐゴシック" pitchFamily="34" charset="-128"/>
              </a:endParaRPr>
            </a:p>
          </p:txBody>
        </p:sp>
        <p:sp>
          <p:nvSpPr>
            <p:cNvPr id="748425" name="Line 898"/>
            <p:cNvSpPr>
              <a:spLocks noChangeShapeType="1"/>
            </p:cNvSpPr>
            <p:nvPr/>
          </p:nvSpPr>
          <p:spPr bwMode="auto">
            <a:xfrm flipV="1">
              <a:off x="2981" y="2563"/>
              <a:ext cx="1175" cy="78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26" name="Text Box 900"/>
            <p:cNvSpPr txBox="1">
              <a:spLocks noChangeArrowheads="1"/>
            </p:cNvSpPr>
            <p:nvPr/>
          </p:nvSpPr>
          <p:spPr bwMode="auto">
            <a:xfrm>
              <a:off x="3221" y="2258"/>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128</a:t>
              </a:r>
            </a:p>
          </p:txBody>
        </p:sp>
        <p:sp>
          <p:nvSpPr>
            <p:cNvPr id="748427" name="Text Box 901"/>
            <p:cNvSpPr txBox="1">
              <a:spLocks noChangeArrowheads="1"/>
            </p:cNvSpPr>
            <p:nvPr/>
          </p:nvSpPr>
          <p:spPr bwMode="auto">
            <a:xfrm>
              <a:off x="3403" y="3017"/>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140</a:t>
              </a:r>
            </a:p>
          </p:txBody>
        </p:sp>
        <p:sp>
          <p:nvSpPr>
            <p:cNvPr id="748428" name="Text Box 902"/>
            <p:cNvSpPr txBox="1">
              <a:spLocks noChangeArrowheads="1"/>
            </p:cNvSpPr>
            <p:nvPr/>
          </p:nvSpPr>
          <p:spPr bwMode="auto">
            <a:xfrm>
              <a:off x="2730" y="274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181</a:t>
              </a:r>
            </a:p>
          </p:txBody>
        </p:sp>
        <p:sp>
          <p:nvSpPr>
            <p:cNvPr id="748429" name="Text Box 903"/>
            <p:cNvSpPr txBox="1">
              <a:spLocks noChangeArrowheads="1"/>
            </p:cNvSpPr>
            <p:nvPr/>
          </p:nvSpPr>
          <p:spPr bwMode="auto">
            <a:xfrm>
              <a:off x="1838" y="29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30</a:t>
              </a:r>
            </a:p>
          </p:txBody>
        </p:sp>
        <p:sp>
          <p:nvSpPr>
            <p:cNvPr id="748430" name="Text Box 904"/>
            <p:cNvSpPr txBox="1">
              <a:spLocks noChangeArrowheads="1"/>
            </p:cNvSpPr>
            <p:nvPr/>
          </p:nvSpPr>
          <p:spPr bwMode="auto">
            <a:xfrm>
              <a:off x="1141" y="271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16</a:t>
              </a:r>
            </a:p>
          </p:txBody>
        </p:sp>
        <p:sp>
          <p:nvSpPr>
            <p:cNvPr id="748431" name="Text Box 905"/>
            <p:cNvSpPr txBox="1">
              <a:spLocks noChangeArrowheads="1"/>
            </p:cNvSpPr>
            <p:nvPr/>
          </p:nvSpPr>
          <p:spPr bwMode="auto">
            <a:xfrm>
              <a:off x="1337" y="18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56</a:t>
              </a:r>
            </a:p>
          </p:txBody>
        </p:sp>
      </p:grpSp>
      <p:pic>
        <p:nvPicPr>
          <p:cNvPr id="748434" name="Picture 914" descr="social-grap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600200"/>
            <a:ext cx="2743200" cy="12080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053A9B76-793E-4B03-B0E0-2F9798CF6A64}" type="slidenum">
              <a:rPr lang="en-US" smtClean="0"/>
              <a:t>2</a:t>
            </a:fld>
            <a:endParaRPr lang="en-US"/>
          </a:p>
        </p:txBody>
      </p:sp>
    </p:spTree>
    <p:extLst>
      <p:ext uri="{BB962C8B-B14F-4D97-AF65-F5344CB8AC3E}">
        <p14:creationId xmlns:p14="http://schemas.microsoft.com/office/powerpoint/2010/main" val="175557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Adjacency-list-Matrix</a:t>
            </a:r>
            <a:r>
              <a:rPr lang="en-US" dirty="0"/>
              <a:t> -Example</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20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73723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97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539" y="289813"/>
            <a:ext cx="7052309" cy="695960"/>
          </a:xfrm>
          <a:prstGeom prst="rect">
            <a:avLst/>
          </a:prstGeom>
        </p:spPr>
        <p:txBody>
          <a:bodyPr vert="horz" wrap="square" lIns="0" tIns="12065" rIns="0" bIns="0" rtlCol="0">
            <a:spAutoFit/>
          </a:bodyPr>
          <a:lstStyle/>
          <a:p>
            <a:pPr marL="12700">
              <a:lnSpc>
                <a:spcPct val="100000"/>
              </a:lnSpc>
              <a:spcBef>
                <a:spcPts val="95"/>
              </a:spcBef>
            </a:pPr>
            <a:r>
              <a:rPr spc="-5" dirty="0"/>
              <a:t>Adjacency-list</a:t>
            </a:r>
            <a:r>
              <a:rPr spc="-30" dirty="0"/>
              <a:t> </a:t>
            </a:r>
            <a:r>
              <a:rPr spc="-5" dirty="0"/>
              <a:t>representation</a:t>
            </a:r>
          </a:p>
        </p:txBody>
      </p:sp>
      <p:sp>
        <p:nvSpPr>
          <p:cNvPr id="3" name="object 3"/>
          <p:cNvSpPr txBox="1"/>
          <p:nvPr/>
        </p:nvSpPr>
        <p:spPr>
          <a:xfrm>
            <a:off x="383540" y="1191259"/>
            <a:ext cx="8444865" cy="950594"/>
          </a:xfrm>
          <a:prstGeom prst="rect">
            <a:avLst/>
          </a:prstGeom>
        </p:spPr>
        <p:txBody>
          <a:bodyPr vert="horz" wrap="square" lIns="0" tIns="69215" rIns="0" bIns="0" rtlCol="0">
            <a:spAutoFit/>
          </a:bodyPr>
          <a:lstStyle/>
          <a:p>
            <a:pPr marL="12700" marR="5080" indent="-635">
              <a:lnSpc>
                <a:spcPts val="3440"/>
              </a:lnSpc>
              <a:spcBef>
                <a:spcPts val="545"/>
              </a:spcBef>
            </a:pPr>
            <a:r>
              <a:rPr sz="3200" spc="-5" dirty="0">
                <a:latin typeface="Times New Roman"/>
                <a:cs typeface="Times New Roman"/>
              </a:rPr>
              <a:t>An </a:t>
            </a:r>
            <a:r>
              <a:rPr sz="3200" b="1" i="1" spc="-5" dirty="0">
                <a:solidFill>
                  <a:srgbClr val="CC0000"/>
                </a:solidFill>
                <a:latin typeface="Times New Roman"/>
                <a:cs typeface="Times New Roman"/>
              </a:rPr>
              <a:t>adjacency list </a:t>
            </a:r>
            <a:r>
              <a:rPr sz="3200" spc="-5" dirty="0">
                <a:latin typeface="Times New Roman"/>
                <a:cs typeface="Times New Roman"/>
              </a:rPr>
              <a:t>of a vertex </a:t>
            </a:r>
            <a:r>
              <a:rPr sz="3200" i="1" spc="-5" dirty="0">
                <a:solidFill>
                  <a:srgbClr val="008A87"/>
                </a:solidFill>
                <a:latin typeface="Times New Roman"/>
                <a:cs typeface="Times New Roman"/>
              </a:rPr>
              <a:t>v </a:t>
            </a:r>
            <a:r>
              <a:rPr sz="3200" spc="-5" dirty="0">
                <a:solidFill>
                  <a:srgbClr val="008A87"/>
                </a:solidFill>
                <a:latin typeface="Symbol"/>
                <a:cs typeface="Symbol"/>
              </a:rPr>
              <a:t></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V </a:t>
            </a:r>
            <a:r>
              <a:rPr sz="3200" spc="-5" dirty="0">
                <a:latin typeface="Times New Roman"/>
                <a:cs typeface="Times New Roman"/>
              </a:rPr>
              <a:t>is the list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  </a:t>
            </a:r>
            <a:r>
              <a:rPr sz="3200" spc="-5" dirty="0">
                <a:latin typeface="Times New Roman"/>
                <a:cs typeface="Times New Roman"/>
              </a:rPr>
              <a:t>of vertices adjacent to</a:t>
            </a:r>
            <a:r>
              <a:rPr sz="3200" spc="10" dirty="0">
                <a:latin typeface="Times New Roman"/>
                <a:cs typeface="Times New Roman"/>
              </a:rPr>
              <a:t> </a:t>
            </a:r>
            <a:r>
              <a:rPr sz="3200" i="1" spc="-10" dirty="0">
                <a:solidFill>
                  <a:srgbClr val="008A87"/>
                </a:solidFill>
                <a:latin typeface="Times New Roman"/>
                <a:cs typeface="Times New Roman"/>
              </a:rPr>
              <a:t>v</a:t>
            </a:r>
            <a:r>
              <a:rPr sz="3200" spc="-10" dirty="0">
                <a:latin typeface="Times New Roman"/>
                <a:cs typeface="Times New Roman"/>
              </a:rPr>
              <a:t>.</a:t>
            </a:r>
            <a:endParaRPr sz="3200">
              <a:latin typeface="Times New Roman"/>
              <a:cs typeface="Times New Roman"/>
            </a:endParaRPr>
          </a:p>
        </p:txBody>
      </p:sp>
      <p:grpSp>
        <p:nvGrpSpPr>
          <p:cNvPr id="4" name="object 4"/>
          <p:cNvGrpSpPr/>
          <p:nvPr/>
        </p:nvGrpSpPr>
        <p:grpSpPr>
          <a:xfrm>
            <a:off x="1976437" y="2186939"/>
            <a:ext cx="1939289" cy="1731010"/>
            <a:chOff x="1976437" y="2186939"/>
            <a:chExt cx="1939289" cy="1731010"/>
          </a:xfrm>
        </p:grpSpPr>
        <p:sp>
          <p:nvSpPr>
            <p:cNvPr id="5" name="object 5"/>
            <p:cNvSpPr/>
            <p:nvPr/>
          </p:nvSpPr>
          <p:spPr>
            <a:xfrm>
              <a:off x="2052065" y="2305811"/>
              <a:ext cx="544067" cy="54482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78152" y="2186939"/>
              <a:ext cx="793991"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981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8" name="object 8"/>
            <p:cNvSpPr/>
            <p:nvPr/>
          </p:nvSpPr>
          <p:spPr>
            <a:xfrm>
              <a:off x="1981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9" name="object 9"/>
            <p:cNvSpPr/>
            <p:nvPr/>
          </p:nvSpPr>
          <p:spPr>
            <a:xfrm>
              <a:off x="2052065" y="3372611"/>
              <a:ext cx="544067" cy="54483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978152" y="3253752"/>
              <a:ext cx="793991" cy="61111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981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2" name="object 12"/>
            <p:cNvSpPr/>
            <p:nvPr/>
          </p:nvSpPr>
          <p:spPr>
            <a:xfrm>
              <a:off x="1981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3195066" y="2305811"/>
              <a:ext cx="544068" cy="54482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121152" y="2186939"/>
              <a:ext cx="793991" cy="61112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124200" y="223519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16" name="object 16"/>
            <p:cNvSpPr/>
            <p:nvPr/>
          </p:nvSpPr>
          <p:spPr>
            <a:xfrm>
              <a:off x="3124200" y="2235199"/>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3195066" y="3372611"/>
              <a:ext cx="544068" cy="54483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21152" y="3253752"/>
              <a:ext cx="793991" cy="611111"/>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3124200" y="3302000"/>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FFFF66"/>
            </a:solidFill>
          </p:spPr>
          <p:txBody>
            <a:bodyPr wrap="square" lIns="0" tIns="0" rIns="0" bIns="0" rtlCol="0"/>
            <a:lstStyle/>
            <a:p>
              <a:endParaRPr/>
            </a:p>
          </p:txBody>
        </p:sp>
        <p:sp>
          <p:nvSpPr>
            <p:cNvPr id="20" name="object 20"/>
            <p:cNvSpPr/>
            <p:nvPr/>
          </p:nvSpPr>
          <p:spPr>
            <a:xfrm>
              <a:off x="3124200" y="3302000"/>
              <a:ext cx="533400" cy="533400"/>
            </a:xfrm>
            <a:custGeom>
              <a:avLst/>
              <a:gdLst/>
              <a:ahLst/>
              <a:cxnLst/>
              <a:rect l="l" t="t" r="r" b="b"/>
              <a:pathLst>
                <a:path w="533400" h="533400">
                  <a:moveTo>
                    <a:pt x="0" y="266700"/>
                  </a:moveTo>
                  <a:lnTo>
                    <a:pt x="4296" y="218760"/>
                  </a:lnTo>
                  <a:lnTo>
                    <a:pt x="16685" y="173639"/>
                  </a:lnTo>
                  <a:lnTo>
                    <a:pt x="36412" y="132091"/>
                  </a:lnTo>
                  <a:lnTo>
                    <a:pt x="62724" y="94868"/>
                  </a:lnTo>
                  <a:lnTo>
                    <a:pt x="94868" y="62724"/>
                  </a:lnTo>
                  <a:lnTo>
                    <a:pt x="132091" y="36412"/>
                  </a:lnTo>
                  <a:lnTo>
                    <a:pt x="173639" y="16685"/>
                  </a:lnTo>
                  <a:lnTo>
                    <a:pt x="218760" y="4296"/>
                  </a:lnTo>
                  <a:lnTo>
                    <a:pt x="266700" y="0"/>
                  </a:lnTo>
                  <a:lnTo>
                    <a:pt x="314639" y="4296"/>
                  </a:lnTo>
                  <a:lnTo>
                    <a:pt x="359760" y="16685"/>
                  </a:lnTo>
                  <a:lnTo>
                    <a:pt x="401308" y="36412"/>
                  </a:lnTo>
                  <a:lnTo>
                    <a:pt x="438531" y="62724"/>
                  </a:lnTo>
                  <a:lnTo>
                    <a:pt x="470675" y="94868"/>
                  </a:lnTo>
                  <a:lnTo>
                    <a:pt x="496987" y="132091"/>
                  </a:lnTo>
                  <a:lnTo>
                    <a:pt x="516714" y="173639"/>
                  </a:lnTo>
                  <a:lnTo>
                    <a:pt x="529103" y="218760"/>
                  </a:lnTo>
                  <a:lnTo>
                    <a:pt x="533400" y="266700"/>
                  </a:lnTo>
                  <a:lnTo>
                    <a:pt x="529103" y="314639"/>
                  </a:lnTo>
                  <a:lnTo>
                    <a:pt x="516714" y="359760"/>
                  </a:lnTo>
                  <a:lnTo>
                    <a:pt x="496987" y="401308"/>
                  </a:lnTo>
                  <a:lnTo>
                    <a:pt x="470675" y="438531"/>
                  </a:lnTo>
                  <a:lnTo>
                    <a:pt x="438531" y="470675"/>
                  </a:lnTo>
                  <a:lnTo>
                    <a:pt x="401308" y="496987"/>
                  </a:lnTo>
                  <a:lnTo>
                    <a:pt x="359760" y="516714"/>
                  </a:lnTo>
                  <a:lnTo>
                    <a:pt x="314639" y="529103"/>
                  </a:lnTo>
                  <a:lnTo>
                    <a:pt x="266700" y="533400"/>
                  </a:lnTo>
                  <a:lnTo>
                    <a:pt x="218760" y="529103"/>
                  </a:lnTo>
                  <a:lnTo>
                    <a:pt x="173639" y="516714"/>
                  </a:lnTo>
                  <a:lnTo>
                    <a:pt x="132091" y="496987"/>
                  </a:lnTo>
                  <a:lnTo>
                    <a:pt x="94868" y="470675"/>
                  </a:lnTo>
                  <a:lnTo>
                    <a:pt x="62724" y="438531"/>
                  </a:lnTo>
                  <a:lnTo>
                    <a:pt x="36412" y="401308"/>
                  </a:lnTo>
                  <a:lnTo>
                    <a:pt x="16685" y="359760"/>
                  </a:lnTo>
                  <a:lnTo>
                    <a:pt x="4296" y="314639"/>
                  </a:lnTo>
                  <a:lnTo>
                    <a:pt x="0" y="266700"/>
                  </a:lnTo>
                  <a:close/>
                </a:path>
              </a:pathLst>
            </a:custGeom>
            <a:ln w="9525">
              <a:solidFill>
                <a:srgbClr val="000000"/>
              </a:solidFill>
            </a:ln>
          </p:spPr>
          <p:txBody>
            <a:bodyPr wrap="square" lIns="0" tIns="0" rIns="0" bIns="0" rtlCol="0"/>
            <a:lstStyle/>
            <a:p>
              <a:endParaRPr/>
            </a:p>
          </p:txBody>
        </p:sp>
      </p:grpSp>
      <p:sp>
        <p:nvSpPr>
          <p:cNvPr id="21" name="object 21"/>
          <p:cNvSpPr txBox="1"/>
          <p:nvPr/>
        </p:nvSpPr>
        <p:spPr>
          <a:xfrm>
            <a:off x="2133600" y="2207260"/>
            <a:ext cx="1371600" cy="1579880"/>
          </a:xfrm>
          <a:prstGeom prst="rect">
            <a:avLst/>
          </a:prstGeom>
        </p:spPr>
        <p:txBody>
          <a:bodyPr vert="horz" wrap="square" lIns="0" tIns="12065" rIns="0" bIns="0" rtlCol="0">
            <a:spAutoFit/>
          </a:bodyPr>
          <a:lstStyle/>
          <a:p>
            <a:pPr marL="12700">
              <a:lnSpc>
                <a:spcPct val="100000"/>
              </a:lnSpc>
              <a:spcBef>
                <a:spcPts val="95"/>
              </a:spcBef>
              <a:tabLst>
                <a:tab pos="1155065" algn="l"/>
              </a:tabLst>
            </a:pPr>
            <a:r>
              <a:rPr sz="3200" spc="-5" dirty="0">
                <a:solidFill>
                  <a:srgbClr val="008A87"/>
                </a:solidFill>
                <a:latin typeface="Times New Roman"/>
                <a:cs typeface="Times New Roman"/>
              </a:rPr>
              <a:t>2	1</a:t>
            </a:r>
            <a:endParaRPr sz="3200">
              <a:latin typeface="Times New Roman"/>
              <a:cs typeface="Times New Roman"/>
            </a:endParaRPr>
          </a:p>
          <a:p>
            <a:pPr>
              <a:lnSpc>
                <a:spcPct val="100000"/>
              </a:lnSpc>
              <a:spcBef>
                <a:spcPts val="20"/>
              </a:spcBef>
            </a:pPr>
            <a:endParaRPr sz="3950">
              <a:latin typeface="Times New Roman"/>
              <a:cs typeface="Times New Roman"/>
            </a:endParaRPr>
          </a:p>
          <a:p>
            <a:pPr marL="12700">
              <a:lnSpc>
                <a:spcPct val="100000"/>
              </a:lnSpc>
              <a:tabLst>
                <a:tab pos="1155065" algn="l"/>
              </a:tabLst>
            </a:pPr>
            <a:r>
              <a:rPr sz="3200" spc="-5" dirty="0">
                <a:solidFill>
                  <a:srgbClr val="008A87"/>
                </a:solidFill>
                <a:latin typeface="Times New Roman"/>
                <a:cs typeface="Times New Roman"/>
              </a:rPr>
              <a:t>3	4</a:t>
            </a:r>
            <a:endParaRPr sz="3200">
              <a:latin typeface="Times New Roman"/>
              <a:cs typeface="Times New Roman"/>
            </a:endParaRPr>
          </a:p>
        </p:txBody>
      </p:sp>
      <p:grpSp>
        <p:nvGrpSpPr>
          <p:cNvPr id="22" name="object 22"/>
          <p:cNvGrpSpPr/>
          <p:nvPr/>
        </p:nvGrpSpPr>
        <p:grpSpPr>
          <a:xfrm>
            <a:off x="2205037" y="2459037"/>
            <a:ext cx="1011555" cy="1152525"/>
            <a:chOff x="2205037" y="2459037"/>
            <a:chExt cx="1011555" cy="1152525"/>
          </a:xfrm>
        </p:grpSpPr>
        <p:sp>
          <p:nvSpPr>
            <p:cNvPr id="23" name="object 23"/>
            <p:cNvSpPr/>
            <p:nvPr/>
          </p:nvSpPr>
          <p:spPr>
            <a:xfrm>
              <a:off x="2247900" y="2768600"/>
              <a:ext cx="0" cy="476250"/>
            </a:xfrm>
            <a:custGeom>
              <a:avLst/>
              <a:gdLst/>
              <a:ahLst/>
              <a:cxnLst/>
              <a:rect l="l" t="t" r="r" b="b"/>
              <a:pathLst>
                <a:path h="476250">
                  <a:moveTo>
                    <a:pt x="0" y="0"/>
                  </a:moveTo>
                  <a:lnTo>
                    <a:pt x="0" y="476250"/>
                  </a:lnTo>
                </a:path>
              </a:pathLst>
            </a:custGeom>
            <a:ln w="28575">
              <a:solidFill>
                <a:srgbClr val="000000"/>
              </a:solidFill>
            </a:ln>
          </p:spPr>
          <p:txBody>
            <a:bodyPr wrap="square" lIns="0" tIns="0" rIns="0" bIns="0" rtlCol="0"/>
            <a:lstStyle/>
            <a:p>
              <a:endParaRPr/>
            </a:p>
          </p:txBody>
        </p:sp>
        <p:sp>
          <p:nvSpPr>
            <p:cNvPr id="24" name="object 24"/>
            <p:cNvSpPr/>
            <p:nvPr/>
          </p:nvSpPr>
          <p:spPr>
            <a:xfrm>
              <a:off x="2205037" y="3216275"/>
              <a:ext cx="85725" cy="85725"/>
            </a:xfrm>
            <a:custGeom>
              <a:avLst/>
              <a:gdLst/>
              <a:ahLst/>
              <a:cxnLst/>
              <a:rect l="l" t="t" r="r" b="b"/>
              <a:pathLst>
                <a:path w="85725" h="85725">
                  <a:moveTo>
                    <a:pt x="85725" y="0"/>
                  </a:moveTo>
                  <a:lnTo>
                    <a:pt x="42862" y="28575"/>
                  </a:lnTo>
                  <a:lnTo>
                    <a:pt x="0" y="0"/>
                  </a:lnTo>
                  <a:lnTo>
                    <a:pt x="42862" y="85725"/>
                  </a:lnTo>
                  <a:lnTo>
                    <a:pt x="85725" y="0"/>
                  </a:lnTo>
                  <a:close/>
                </a:path>
              </a:pathLst>
            </a:custGeom>
            <a:solidFill>
              <a:srgbClr val="000000"/>
            </a:solidFill>
          </p:spPr>
          <p:txBody>
            <a:bodyPr wrap="square" lIns="0" tIns="0" rIns="0" bIns="0" rtlCol="0"/>
            <a:lstStyle/>
            <a:p>
              <a:endParaRPr/>
            </a:p>
          </p:txBody>
        </p:sp>
        <p:sp>
          <p:nvSpPr>
            <p:cNvPr id="25" name="object 25"/>
            <p:cNvSpPr/>
            <p:nvPr/>
          </p:nvSpPr>
          <p:spPr>
            <a:xfrm>
              <a:off x="2571750" y="25019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26" name="object 26"/>
            <p:cNvSpPr/>
            <p:nvPr/>
          </p:nvSpPr>
          <p:spPr>
            <a:xfrm>
              <a:off x="2514600" y="24590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sp>
          <p:nvSpPr>
            <p:cNvPr id="27" name="object 27"/>
            <p:cNvSpPr/>
            <p:nvPr/>
          </p:nvSpPr>
          <p:spPr>
            <a:xfrm>
              <a:off x="2479281" y="2690812"/>
              <a:ext cx="723265" cy="650875"/>
            </a:xfrm>
            <a:custGeom>
              <a:avLst/>
              <a:gdLst/>
              <a:ahLst/>
              <a:cxnLst/>
              <a:rect l="l" t="t" r="r" b="b"/>
              <a:pathLst>
                <a:path w="723264" h="650875">
                  <a:moveTo>
                    <a:pt x="722706" y="0"/>
                  </a:moveTo>
                  <a:lnTo>
                    <a:pt x="0" y="650735"/>
                  </a:lnTo>
                </a:path>
              </a:pathLst>
            </a:custGeom>
            <a:ln w="28575">
              <a:solidFill>
                <a:srgbClr val="000000"/>
              </a:solidFill>
            </a:ln>
          </p:spPr>
          <p:txBody>
            <a:bodyPr wrap="square" lIns="0" tIns="0" rIns="0" bIns="0" rtlCol="0"/>
            <a:lstStyle/>
            <a:p>
              <a:endParaRPr/>
            </a:p>
          </p:txBody>
        </p:sp>
        <p:sp>
          <p:nvSpPr>
            <p:cNvPr id="28" name="object 28"/>
            <p:cNvSpPr/>
            <p:nvPr/>
          </p:nvSpPr>
          <p:spPr>
            <a:xfrm>
              <a:off x="2436812" y="3290569"/>
              <a:ext cx="92710" cy="89535"/>
            </a:xfrm>
            <a:custGeom>
              <a:avLst/>
              <a:gdLst/>
              <a:ahLst/>
              <a:cxnLst/>
              <a:rect l="l" t="t" r="r" b="b"/>
              <a:pathLst>
                <a:path w="92710" h="89535">
                  <a:moveTo>
                    <a:pt x="35026" y="0"/>
                  </a:moveTo>
                  <a:lnTo>
                    <a:pt x="0" y="89217"/>
                  </a:lnTo>
                  <a:lnTo>
                    <a:pt x="92379" y="63703"/>
                  </a:lnTo>
                  <a:lnTo>
                    <a:pt x="42468" y="50977"/>
                  </a:lnTo>
                  <a:lnTo>
                    <a:pt x="35026" y="0"/>
                  </a:lnTo>
                  <a:close/>
                </a:path>
              </a:pathLst>
            </a:custGeom>
            <a:solidFill>
              <a:srgbClr val="000000"/>
            </a:solidFill>
          </p:spPr>
          <p:txBody>
            <a:bodyPr wrap="square" lIns="0" tIns="0" rIns="0" bIns="0" rtlCol="0"/>
            <a:lstStyle/>
            <a:p>
              <a:endParaRPr/>
            </a:p>
          </p:txBody>
        </p:sp>
        <p:sp>
          <p:nvSpPr>
            <p:cNvPr id="29" name="object 29"/>
            <p:cNvSpPr/>
            <p:nvPr/>
          </p:nvSpPr>
          <p:spPr>
            <a:xfrm>
              <a:off x="2571750" y="3568700"/>
              <a:ext cx="552450" cy="0"/>
            </a:xfrm>
            <a:custGeom>
              <a:avLst/>
              <a:gdLst/>
              <a:ahLst/>
              <a:cxnLst/>
              <a:rect l="l" t="t" r="r" b="b"/>
              <a:pathLst>
                <a:path w="552450">
                  <a:moveTo>
                    <a:pt x="552450" y="0"/>
                  </a:moveTo>
                  <a:lnTo>
                    <a:pt x="0" y="0"/>
                  </a:lnTo>
                </a:path>
              </a:pathLst>
            </a:custGeom>
            <a:ln w="28575">
              <a:solidFill>
                <a:srgbClr val="000000"/>
              </a:solidFill>
            </a:ln>
          </p:spPr>
          <p:txBody>
            <a:bodyPr wrap="square" lIns="0" tIns="0" rIns="0" bIns="0" rtlCol="0"/>
            <a:lstStyle/>
            <a:p>
              <a:endParaRPr/>
            </a:p>
          </p:txBody>
        </p:sp>
        <p:sp>
          <p:nvSpPr>
            <p:cNvPr id="30" name="object 30"/>
            <p:cNvSpPr/>
            <p:nvPr/>
          </p:nvSpPr>
          <p:spPr>
            <a:xfrm>
              <a:off x="2514600" y="3525837"/>
              <a:ext cx="85725" cy="85725"/>
            </a:xfrm>
            <a:custGeom>
              <a:avLst/>
              <a:gdLst/>
              <a:ahLst/>
              <a:cxnLst/>
              <a:rect l="l" t="t" r="r" b="b"/>
              <a:pathLst>
                <a:path w="85725" h="85725">
                  <a:moveTo>
                    <a:pt x="85725" y="0"/>
                  </a:moveTo>
                  <a:lnTo>
                    <a:pt x="0" y="42862"/>
                  </a:lnTo>
                  <a:lnTo>
                    <a:pt x="85725" y="85725"/>
                  </a:lnTo>
                  <a:lnTo>
                    <a:pt x="57150" y="42862"/>
                  </a:lnTo>
                  <a:lnTo>
                    <a:pt x="85725" y="0"/>
                  </a:lnTo>
                  <a:close/>
                </a:path>
              </a:pathLst>
            </a:custGeom>
            <a:solidFill>
              <a:srgbClr val="000000"/>
            </a:solidFill>
          </p:spPr>
          <p:txBody>
            <a:bodyPr wrap="square" lIns="0" tIns="0" rIns="0" bIns="0" rtlCol="0"/>
            <a:lstStyle/>
            <a:p>
              <a:endParaRPr/>
            </a:p>
          </p:txBody>
        </p:sp>
      </p:grpSp>
      <p:sp>
        <p:nvSpPr>
          <p:cNvPr id="31" name="object 31"/>
          <p:cNvSpPr txBox="1"/>
          <p:nvPr/>
        </p:nvSpPr>
        <p:spPr>
          <a:xfrm>
            <a:off x="4649152" y="2154427"/>
            <a:ext cx="2188845" cy="1732914"/>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008A87"/>
                </a:solidFill>
                <a:latin typeface="Times New Roman"/>
                <a:cs typeface="Times New Roman"/>
              </a:rPr>
              <a:t>Adj</a:t>
            </a:r>
            <a:r>
              <a:rPr sz="2800" dirty="0">
                <a:solidFill>
                  <a:srgbClr val="008A87"/>
                </a:solidFill>
                <a:latin typeface="Times New Roman"/>
                <a:cs typeface="Times New Roman"/>
              </a:rPr>
              <a:t>[1] = </a:t>
            </a:r>
            <a:r>
              <a:rPr sz="2800" spc="-5" dirty="0">
                <a:solidFill>
                  <a:srgbClr val="008A87"/>
                </a:solidFill>
                <a:latin typeface="Times New Roman"/>
                <a:cs typeface="Times New Roman"/>
              </a:rPr>
              <a:t>{2,</a:t>
            </a:r>
            <a:r>
              <a:rPr sz="2800" spc="-105" dirty="0">
                <a:solidFill>
                  <a:srgbClr val="008A87"/>
                </a:solidFill>
                <a:latin typeface="Times New Roman"/>
                <a:cs typeface="Times New Roman"/>
              </a:rPr>
              <a:t> </a:t>
            </a:r>
            <a:r>
              <a:rPr sz="2800"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[2]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[3] =</a:t>
            </a:r>
            <a:r>
              <a:rPr sz="2800" spc="-45" dirty="0">
                <a:solidFill>
                  <a:srgbClr val="008A87"/>
                </a:solidFill>
                <a:latin typeface="Times New Roman"/>
                <a:cs typeface="Times New Roman"/>
              </a:rPr>
              <a:t> </a:t>
            </a:r>
            <a:r>
              <a:rPr sz="2800" spc="-5" dirty="0">
                <a:solidFill>
                  <a:srgbClr val="008A87"/>
                </a:solidFill>
                <a:latin typeface="Times New Roman"/>
                <a:cs typeface="Times New Roman"/>
              </a:rPr>
              <a:t>{}</a:t>
            </a:r>
            <a:endParaRPr sz="2800">
              <a:latin typeface="Times New Roman"/>
              <a:cs typeface="Times New Roman"/>
            </a:endParaRPr>
          </a:p>
          <a:p>
            <a:pPr marL="12700">
              <a:lnSpc>
                <a:spcPct val="100000"/>
              </a:lnSpc>
            </a:pPr>
            <a:r>
              <a:rPr sz="2800" i="1" dirty="0">
                <a:solidFill>
                  <a:srgbClr val="008A87"/>
                </a:solidFill>
                <a:latin typeface="Times New Roman"/>
                <a:cs typeface="Times New Roman"/>
              </a:rPr>
              <a:t>Adj</a:t>
            </a:r>
            <a:r>
              <a:rPr sz="2800" dirty="0">
                <a:solidFill>
                  <a:srgbClr val="008A87"/>
                </a:solidFill>
                <a:latin typeface="Times New Roman"/>
                <a:cs typeface="Times New Roman"/>
              </a:rPr>
              <a:t>[4] =</a:t>
            </a:r>
            <a:r>
              <a:rPr sz="2800" spc="-50" dirty="0">
                <a:solidFill>
                  <a:srgbClr val="008A87"/>
                </a:solidFill>
                <a:latin typeface="Times New Roman"/>
                <a:cs typeface="Times New Roman"/>
              </a:rPr>
              <a:t> </a:t>
            </a:r>
            <a:r>
              <a:rPr sz="2800" spc="-5" dirty="0">
                <a:solidFill>
                  <a:srgbClr val="008A87"/>
                </a:solidFill>
                <a:latin typeface="Times New Roman"/>
                <a:cs typeface="Times New Roman"/>
              </a:rPr>
              <a:t>{3}</a:t>
            </a:r>
            <a:endParaRPr sz="2800">
              <a:latin typeface="Times New Roman"/>
              <a:cs typeface="Times New Roman"/>
            </a:endParaRPr>
          </a:p>
        </p:txBody>
      </p:sp>
      <p:sp>
        <p:nvSpPr>
          <p:cNvPr id="35" name="object 35"/>
          <p:cNvSpPr txBox="1"/>
          <p:nvPr/>
        </p:nvSpPr>
        <p:spPr>
          <a:xfrm>
            <a:off x="7843653" y="6523256"/>
            <a:ext cx="56007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L16.7</a:t>
            </a:r>
            <a:endParaRPr sz="1400">
              <a:latin typeface="Times New Roman"/>
              <a:cs typeface="Times New Roman"/>
            </a:endParaRPr>
          </a:p>
        </p:txBody>
      </p:sp>
      <p:sp>
        <p:nvSpPr>
          <p:cNvPr id="32" name="object 32"/>
          <p:cNvSpPr txBox="1"/>
          <p:nvPr/>
        </p:nvSpPr>
        <p:spPr>
          <a:xfrm>
            <a:off x="358140" y="3955160"/>
            <a:ext cx="8228965" cy="2435860"/>
          </a:xfrm>
          <a:prstGeom prst="rect">
            <a:avLst/>
          </a:prstGeom>
        </p:spPr>
        <p:txBody>
          <a:bodyPr vert="horz" wrap="square" lIns="0" tIns="67310" rIns="0" bIns="0" rtlCol="0">
            <a:spAutoFit/>
          </a:bodyPr>
          <a:lstStyle/>
          <a:p>
            <a:pPr marL="38735" marR="1056640" indent="-1270" algn="just">
              <a:lnSpc>
                <a:spcPts val="3460"/>
              </a:lnSpc>
              <a:spcBef>
                <a:spcPts val="530"/>
              </a:spcBef>
            </a:pPr>
            <a:r>
              <a:rPr sz="3200" spc="-5" dirty="0">
                <a:latin typeface="Times New Roman"/>
                <a:cs typeface="Times New Roman"/>
              </a:rPr>
              <a:t>For</a:t>
            </a:r>
            <a:r>
              <a:rPr sz="3200" spc="-15" dirty="0">
                <a:latin typeface="Times New Roman"/>
                <a:cs typeface="Times New Roman"/>
              </a:rPr>
              <a:t> </a:t>
            </a:r>
            <a:r>
              <a:rPr sz="3200" spc="-5" dirty="0">
                <a:latin typeface="Times New Roman"/>
                <a:cs typeface="Times New Roman"/>
              </a:rPr>
              <a:t>undirected</a:t>
            </a:r>
            <a:r>
              <a:rPr sz="3200" dirty="0">
                <a:latin typeface="Times New Roman"/>
                <a:cs typeface="Times New Roman"/>
              </a:rPr>
              <a:t> </a:t>
            </a:r>
            <a:r>
              <a:rPr sz="3200" spc="-5" dirty="0">
                <a:latin typeface="Times New Roman"/>
                <a:cs typeface="Times New Roman"/>
              </a:rPr>
              <a:t>graphs, </a:t>
            </a:r>
            <a:r>
              <a:rPr sz="3200" b="1" spc="-5" dirty="0">
                <a:solidFill>
                  <a:srgbClr val="008A87"/>
                </a:solidFill>
                <a:latin typeface="Times New Roman"/>
                <a:cs typeface="Times New Roman"/>
              </a:rPr>
              <a:t>|</a:t>
            </a:r>
            <a:r>
              <a:rPr sz="3200" b="1" spc="-455" dirty="0">
                <a:solidFill>
                  <a:srgbClr val="008A87"/>
                </a:solidFill>
                <a:latin typeface="Times New Roman"/>
                <a:cs typeface="Times New Roman"/>
              </a:rPr>
              <a: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a:t>
            </a:r>
            <a:r>
              <a:rPr sz="3200" spc="-455" dirty="0">
                <a:solidFill>
                  <a:srgbClr val="008A87"/>
                </a:solidFill>
                <a:latin typeface="Times New Roman"/>
                <a:cs typeface="Times New Roman"/>
              </a:rPr>
              <a:t> </a:t>
            </a:r>
            <a:r>
              <a:rPr sz="3200" b="1" spc="-5" dirty="0">
                <a:solidFill>
                  <a:srgbClr val="008A87"/>
                </a:solidFill>
                <a:latin typeface="Times New Roman"/>
                <a:cs typeface="Times New Roman"/>
              </a:rPr>
              <a:t>|</a:t>
            </a:r>
            <a:r>
              <a:rPr sz="3200" b="1" spc="-10" dirty="0">
                <a:solidFill>
                  <a:srgbClr val="008A87"/>
                </a:solidFill>
                <a:latin typeface="Times New Roman"/>
                <a:cs typeface="Times New Roman"/>
              </a:rPr>
              <a:t> </a:t>
            </a:r>
            <a:r>
              <a:rPr sz="3200" spc="-5" dirty="0">
                <a:solidFill>
                  <a:srgbClr val="008A87"/>
                </a:solidFill>
                <a:latin typeface="Times New Roman"/>
                <a:cs typeface="Times New Roman"/>
              </a:rPr>
              <a:t>=</a:t>
            </a:r>
            <a:r>
              <a:rPr sz="3200" spc="-10" dirty="0">
                <a:solidFill>
                  <a:srgbClr val="008A87"/>
                </a:solidFill>
                <a:latin typeface="Times New Roman"/>
                <a:cs typeface="Times New Roman"/>
              </a:rPr>
              <a:t> </a:t>
            </a:r>
            <a:r>
              <a:rPr sz="3200" i="1" spc="-15" dirty="0">
                <a:solidFill>
                  <a:srgbClr val="008A87"/>
                </a:solidFill>
                <a:latin typeface="Times New Roman"/>
                <a:cs typeface="Times New Roman"/>
              </a:rPr>
              <a:t>degree</a:t>
            </a:r>
            <a:r>
              <a:rPr sz="3200" spc="-15" dirty="0">
                <a:solidFill>
                  <a:srgbClr val="008A87"/>
                </a:solidFill>
                <a:latin typeface="Times New Roman"/>
                <a:cs typeface="Times New Roman"/>
              </a:rPr>
              <a:t>(</a:t>
            </a:r>
            <a:r>
              <a:rPr sz="3200" i="1" spc="-15" dirty="0">
                <a:solidFill>
                  <a:srgbClr val="008A87"/>
                </a:solidFill>
                <a:latin typeface="Times New Roman"/>
                <a:cs typeface="Times New Roman"/>
              </a:rPr>
              <a:t>v</a:t>
            </a:r>
            <a:r>
              <a:rPr sz="3200" spc="-15" dirty="0">
                <a:solidFill>
                  <a:srgbClr val="008A87"/>
                </a:solidFill>
                <a:latin typeface="Times New Roman"/>
                <a:cs typeface="Times New Roman"/>
              </a:rPr>
              <a:t>)</a:t>
            </a:r>
            <a:r>
              <a:rPr sz="3200" spc="-15" dirty="0">
                <a:latin typeface="Times New Roman"/>
                <a:cs typeface="Times New Roman"/>
              </a:rPr>
              <a:t>.  </a:t>
            </a:r>
            <a:r>
              <a:rPr sz="3200" spc="-5" dirty="0">
                <a:latin typeface="Times New Roman"/>
                <a:cs typeface="Times New Roman"/>
              </a:rPr>
              <a:t>For</a:t>
            </a:r>
            <a:r>
              <a:rPr sz="3200" spc="-10" dirty="0">
                <a:latin typeface="Times New Roman"/>
                <a:cs typeface="Times New Roman"/>
              </a:rPr>
              <a:t> </a:t>
            </a:r>
            <a:r>
              <a:rPr sz="3200" spc="-5" dirty="0">
                <a:latin typeface="Times New Roman"/>
                <a:cs typeface="Times New Roman"/>
              </a:rPr>
              <a:t>digraphs, </a:t>
            </a:r>
            <a:r>
              <a:rPr sz="3200" b="1" spc="-5" dirty="0">
                <a:solidFill>
                  <a:srgbClr val="008A87"/>
                </a:solidFill>
                <a:latin typeface="Times New Roman"/>
                <a:cs typeface="Times New Roman"/>
              </a:rPr>
              <a:t>|</a:t>
            </a:r>
            <a:r>
              <a:rPr sz="3200" b="1" spc="-459" dirty="0">
                <a:solidFill>
                  <a:srgbClr val="008A87"/>
                </a:solidFill>
                <a:latin typeface="Times New Roman"/>
                <a:cs typeface="Times New Roman"/>
              </a:rPr>
              <a:t> </a:t>
            </a:r>
            <a:r>
              <a:rPr sz="3200" i="1" spc="-5" dirty="0">
                <a:solidFill>
                  <a:srgbClr val="008A87"/>
                </a:solidFill>
                <a:latin typeface="Times New Roman"/>
                <a:cs typeface="Times New Roman"/>
              </a:rPr>
              <a:t>Adj</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a:t>
            </a:r>
            <a:r>
              <a:rPr sz="3200" spc="-5" dirty="0">
                <a:solidFill>
                  <a:srgbClr val="008A87"/>
                </a:solidFill>
                <a:latin typeface="Times New Roman"/>
                <a:cs typeface="Times New Roman"/>
              </a:rPr>
              <a:t>]</a:t>
            </a:r>
            <a:r>
              <a:rPr sz="3200" spc="-455"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spc="-5" dirty="0">
                <a:solidFill>
                  <a:srgbClr val="008A87"/>
                </a:solidFill>
                <a:latin typeface="Times New Roman"/>
                <a:cs typeface="Times New Roman"/>
              </a:rPr>
              <a:t>= </a:t>
            </a:r>
            <a:r>
              <a:rPr sz="3200" i="1" spc="-15" dirty="0">
                <a:solidFill>
                  <a:srgbClr val="008A87"/>
                </a:solidFill>
                <a:latin typeface="Times New Roman"/>
                <a:cs typeface="Times New Roman"/>
              </a:rPr>
              <a:t>out-degree</a:t>
            </a:r>
            <a:r>
              <a:rPr sz="3200" spc="-15" dirty="0">
                <a:solidFill>
                  <a:srgbClr val="008A87"/>
                </a:solidFill>
                <a:latin typeface="Times New Roman"/>
                <a:cs typeface="Times New Roman"/>
              </a:rPr>
              <a:t>(</a:t>
            </a:r>
            <a:r>
              <a:rPr sz="3200" i="1" spc="-15" dirty="0">
                <a:solidFill>
                  <a:srgbClr val="008A87"/>
                </a:solidFill>
                <a:latin typeface="Times New Roman"/>
                <a:cs typeface="Times New Roman"/>
              </a:rPr>
              <a:t>v</a:t>
            </a:r>
            <a:r>
              <a:rPr sz="3200" spc="-15" dirty="0">
                <a:solidFill>
                  <a:srgbClr val="008A87"/>
                </a:solidFill>
                <a:latin typeface="Times New Roman"/>
                <a:cs typeface="Times New Roman"/>
              </a:rPr>
              <a:t>)</a:t>
            </a:r>
            <a:r>
              <a:rPr sz="3200" spc="-15" dirty="0">
                <a:latin typeface="Times New Roman"/>
                <a:cs typeface="Times New Roman"/>
              </a:rPr>
              <a:t>.</a:t>
            </a:r>
            <a:endParaRPr sz="3200" dirty="0">
              <a:latin typeface="Times New Roman"/>
              <a:cs typeface="Times New Roman"/>
            </a:endParaRPr>
          </a:p>
          <a:p>
            <a:pPr marL="38100" marR="30480" algn="just">
              <a:lnSpc>
                <a:spcPct val="89900"/>
              </a:lnSpc>
              <a:spcBef>
                <a:spcPts val="1270"/>
              </a:spcBef>
            </a:pPr>
            <a:r>
              <a:rPr sz="3200" b="1" spc="-5" dirty="0">
                <a:solidFill>
                  <a:srgbClr val="CC0000"/>
                </a:solidFill>
                <a:latin typeface="Times New Roman"/>
                <a:cs typeface="Times New Roman"/>
              </a:rPr>
              <a:t>Handshaking</a:t>
            </a:r>
            <a:r>
              <a:rPr sz="3200" b="1" spc="-15" dirty="0">
                <a:solidFill>
                  <a:srgbClr val="CC0000"/>
                </a:solidFill>
                <a:latin typeface="Times New Roman"/>
                <a:cs typeface="Times New Roman"/>
              </a:rPr>
              <a:t> </a:t>
            </a:r>
            <a:r>
              <a:rPr sz="3200" b="1" spc="-5" dirty="0">
                <a:solidFill>
                  <a:srgbClr val="CC0000"/>
                </a:solidFill>
                <a:latin typeface="Times New Roman"/>
                <a:cs typeface="Times New Roman"/>
              </a:rPr>
              <a:t>Lemma: </a:t>
            </a:r>
            <a:r>
              <a:rPr sz="3200" spc="10" dirty="0">
                <a:solidFill>
                  <a:srgbClr val="008A87"/>
                </a:solidFill>
                <a:latin typeface="Symbol"/>
                <a:cs typeface="Symbol"/>
              </a:rPr>
              <a:t></a:t>
            </a:r>
            <a:r>
              <a:rPr sz="3150" i="1" spc="15" baseline="-21164" dirty="0">
                <a:solidFill>
                  <a:srgbClr val="008A87"/>
                </a:solidFill>
                <a:latin typeface="Times New Roman"/>
                <a:cs typeface="Times New Roman"/>
              </a:rPr>
              <a:t>v</a:t>
            </a:r>
            <a:r>
              <a:rPr sz="3150" spc="15" baseline="-21164" dirty="0">
                <a:solidFill>
                  <a:srgbClr val="008A87"/>
                </a:solidFill>
                <a:latin typeface="Symbol"/>
                <a:cs typeface="Symbol"/>
              </a:rPr>
              <a:t></a:t>
            </a:r>
            <a:r>
              <a:rPr sz="3150" i="1" spc="15" baseline="-21164" dirty="0">
                <a:solidFill>
                  <a:srgbClr val="008A87"/>
                </a:solidFill>
                <a:latin typeface="Times New Roman"/>
                <a:cs typeface="Times New Roman"/>
              </a:rPr>
              <a:t>V</a:t>
            </a:r>
            <a:r>
              <a:rPr sz="3150" i="1" spc="412" baseline="-21164" dirty="0">
                <a:solidFill>
                  <a:srgbClr val="008A87"/>
                </a:solidFill>
                <a:latin typeface="Times New Roman"/>
                <a:cs typeface="Times New Roman"/>
              </a:rPr>
              <a:t> </a:t>
            </a:r>
            <a:r>
              <a:rPr sz="3200" i="1" spc="-20" dirty="0">
                <a:solidFill>
                  <a:srgbClr val="008A87"/>
                </a:solidFill>
                <a:latin typeface="Times New Roman"/>
                <a:cs typeface="Times New Roman"/>
              </a:rPr>
              <a:t>degree</a:t>
            </a:r>
            <a:r>
              <a:rPr sz="3200" spc="-20" dirty="0">
                <a:solidFill>
                  <a:srgbClr val="008A87"/>
                </a:solidFill>
                <a:latin typeface="Times New Roman"/>
                <a:cs typeface="Times New Roman"/>
              </a:rPr>
              <a:t>(</a:t>
            </a:r>
            <a:r>
              <a:rPr sz="3200" i="1" spc="-20" dirty="0">
                <a:solidFill>
                  <a:srgbClr val="008A87"/>
                </a:solidFill>
                <a:latin typeface="Times New Roman"/>
                <a:cs typeface="Times New Roman"/>
              </a:rPr>
              <a:t>v</a:t>
            </a:r>
            <a:r>
              <a:rPr sz="3200" spc="-20" dirty="0">
                <a:solidFill>
                  <a:srgbClr val="008A87"/>
                </a:solidFill>
                <a:latin typeface="Times New Roman"/>
                <a:cs typeface="Times New Roman"/>
              </a:rPr>
              <a:t>)</a:t>
            </a:r>
            <a:r>
              <a:rPr sz="3200" spc="20" dirty="0">
                <a:solidFill>
                  <a:srgbClr val="008A87"/>
                </a:solidFill>
                <a:latin typeface="Times New Roman"/>
                <a:cs typeface="Times New Roman"/>
              </a:rPr>
              <a:t> </a:t>
            </a:r>
            <a:r>
              <a:rPr sz="3200" spc="-5" dirty="0">
                <a:solidFill>
                  <a:srgbClr val="008A87"/>
                </a:solidFill>
                <a:latin typeface="Times New Roman"/>
                <a:cs typeface="Times New Roman"/>
              </a:rPr>
              <a:t>= 2</a:t>
            </a:r>
            <a:r>
              <a:rPr sz="3200" spc="-455" dirty="0">
                <a:solidFill>
                  <a:srgbClr val="008A87"/>
                </a:solidFill>
                <a:latin typeface="Times New Roman"/>
                <a:cs typeface="Times New Roman"/>
              </a:rPr>
              <a:t> </a:t>
            </a:r>
            <a:r>
              <a:rPr sz="3200" b="1" spc="-5" dirty="0">
                <a:solidFill>
                  <a:srgbClr val="008A87"/>
                </a:solidFill>
                <a:latin typeface="Times New Roman"/>
                <a:cs typeface="Times New Roman"/>
              </a:rPr>
              <a:t>|</a:t>
            </a:r>
            <a:r>
              <a:rPr sz="3200" b="1" spc="-560" dirty="0">
                <a:solidFill>
                  <a:srgbClr val="008A87"/>
                </a:solidFill>
                <a:latin typeface="Times New Roman"/>
                <a:cs typeface="Times New Roman"/>
              </a:rPr>
              <a:t> </a:t>
            </a:r>
            <a:r>
              <a:rPr sz="3200" spc="-5" dirty="0">
                <a:solidFill>
                  <a:srgbClr val="008A87"/>
                </a:solidFill>
                <a:latin typeface="Times New Roman"/>
                <a:cs typeface="Times New Roman"/>
              </a:rPr>
              <a:t>E</a:t>
            </a:r>
            <a:r>
              <a:rPr sz="3200" spc="-555" dirty="0">
                <a:solidFill>
                  <a:srgbClr val="008A87"/>
                </a:solidFill>
                <a:latin typeface="Times New Roman"/>
                <a:cs typeface="Times New Roman"/>
              </a:rPr>
              <a:t> </a:t>
            </a:r>
            <a:r>
              <a:rPr sz="3200" b="1" spc="-5" dirty="0">
                <a:solidFill>
                  <a:srgbClr val="008A87"/>
                </a:solidFill>
                <a:latin typeface="Times New Roman"/>
                <a:cs typeface="Times New Roman"/>
              </a:rPr>
              <a:t>| </a:t>
            </a:r>
            <a:r>
              <a:rPr sz="3200" spc="-5" dirty="0">
                <a:latin typeface="Times New Roman"/>
                <a:cs typeface="Times New Roman"/>
              </a:rPr>
              <a:t>for  undirected graphs </a:t>
            </a:r>
            <a:r>
              <a:rPr sz="3200" spc="-5" dirty="0">
                <a:latin typeface="Symbol"/>
                <a:cs typeface="Symbol"/>
              </a:rPr>
              <a:t></a:t>
            </a:r>
            <a:r>
              <a:rPr sz="3200" spc="-5" dirty="0">
                <a:latin typeface="Times New Roman"/>
                <a:cs typeface="Times New Roman"/>
              </a:rPr>
              <a:t> adjacency lists use </a:t>
            </a:r>
            <a:r>
              <a:rPr sz="3200" spc="-5" dirty="0">
                <a:solidFill>
                  <a:srgbClr val="008A87"/>
                </a:solidFill>
                <a:latin typeface="Symbol"/>
                <a:cs typeface="Symbol"/>
              </a:rPr>
              <a:t></a:t>
            </a:r>
            <a:r>
              <a:rPr sz="3200" spc="-5" dirty="0">
                <a:solidFill>
                  <a:srgbClr val="008A87"/>
                </a:solidFill>
                <a:latin typeface="Times New Roman"/>
                <a:cs typeface="Times New Roman"/>
              </a:rPr>
              <a:t>(</a:t>
            </a:r>
            <a:r>
              <a:rPr sz="3200" i="1" spc="-5" dirty="0">
                <a:solidFill>
                  <a:srgbClr val="008A87"/>
                </a:solidFill>
                <a:latin typeface="Times New Roman"/>
                <a:cs typeface="Times New Roman"/>
              </a:rPr>
              <a:t>V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E</a:t>
            </a:r>
            <a:r>
              <a:rPr sz="3200" spc="-5" dirty="0">
                <a:solidFill>
                  <a:srgbClr val="008A87"/>
                </a:solidFill>
                <a:latin typeface="Times New Roman"/>
                <a:cs typeface="Times New Roman"/>
              </a:rPr>
              <a:t>)  </a:t>
            </a:r>
            <a:r>
              <a:rPr sz="3200" spc="-5" dirty="0">
                <a:latin typeface="Times New Roman"/>
                <a:cs typeface="Times New Roman"/>
              </a:rPr>
              <a:t>storage — a </a:t>
            </a:r>
            <a:r>
              <a:rPr sz="3200" b="1" i="1" spc="-5" dirty="0">
                <a:solidFill>
                  <a:srgbClr val="CC0000"/>
                </a:solidFill>
                <a:latin typeface="Times New Roman"/>
                <a:cs typeface="Times New Roman"/>
              </a:rPr>
              <a:t>sparse</a:t>
            </a:r>
            <a:r>
              <a:rPr sz="3200" b="1" i="1" spc="40" dirty="0">
                <a:solidFill>
                  <a:srgbClr val="CC0000"/>
                </a:solidFill>
                <a:latin typeface="Times New Roman"/>
                <a:cs typeface="Times New Roman"/>
              </a:rPr>
              <a:t> </a:t>
            </a:r>
            <a:r>
              <a:rPr sz="3200" spc="-5" dirty="0">
                <a:latin typeface="Times New Roman"/>
                <a:cs typeface="Times New Roman"/>
              </a:rPr>
              <a:t>representation.</a:t>
            </a:r>
            <a:endParaRPr sz="3200" dirty="0">
              <a:latin typeface="Times New Roman"/>
              <a:cs typeface="Times New Roman"/>
            </a:endParaRPr>
          </a:p>
        </p:txBody>
      </p:sp>
      <p:sp>
        <p:nvSpPr>
          <p:cNvPr id="36" name="Slide Number Placeholder 35"/>
          <p:cNvSpPr>
            <a:spLocks noGrp="1"/>
          </p:cNvSpPr>
          <p:nvPr>
            <p:ph type="sldNum" sz="quarter" idx="15"/>
          </p:nvPr>
        </p:nvSpPr>
        <p:spPr/>
        <p:txBody>
          <a:bodyPr/>
          <a:lstStyle/>
          <a:p>
            <a:fld id="{053A9B76-793E-4B03-B0E0-2F9798CF6A64}" type="slidenum">
              <a:rPr lang="en-US" smtClean="0"/>
              <a:t>21</a:t>
            </a:fld>
            <a:endParaRPr lang="en-US"/>
          </a:p>
        </p:txBody>
      </p:sp>
    </p:spTree>
    <p:extLst>
      <p:ext uri="{BB962C8B-B14F-4D97-AF65-F5344CB8AC3E}">
        <p14:creationId xmlns:p14="http://schemas.microsoft.com/office/powerpoint/2010/main" val="76833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0" y="2133600"/>
            <a:ext cx="9144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FF"/>
                </a:solidFill>
                <a:effectLst/>
                <a:uLnTx/>
                <a:uFillTx/>
                <a:latin typeface="Arial" panose="020B0604020202020204" pitchFamily="34" charset="0"/>
                <a:ea typeface="+mn-ea"/>
                <a:cs typeface="+mn-cs"/>
              </a:rPr>
              <a:t> GIVEN: A complex intersection.</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9900"/>
                </a:solidFill>
                <a:effectLst/>
                <a:uLnTx/>
                <a:uFillTx/>
                <a:latin typeface="Arial" panose="020B0604020202020204" pitchFamily="34" charset="0"/>
                <a:ea typeface="+mn-ea"/>
                <a:cs typeface="+mn-cs"/>
              </a:rPr>
              <a:t> </a:t>
            </a:r>
            <a:r>
              <a:rPr kumimoji="0" lang="en-US" altLang="en-US" sz="2800" b="1" i="0" u="none" strike="noStrike" kern="1200" cap="none" spc="0" normalizeH="0" baseline="0" noProof="0">
                <a:ln>
                  <a:noFill/>
                </a:ln>
                <a:solidFill>
                  <a:srgbClr val="0000FF"/>
                </a:solidFill>
                <a:effectLst/>
                <a:uLnTx/>
                <a:uFillTx/>
                <a:latin typeface="Arial" panose="020B0604020202020204" pitchFamily="34" charset="0"/>
                <a:ea typeface="+mn-ea"/>
                <a:cs typeface="+mn-cs"/>
              </a:rPr>
              <a:t>OBJECTIVE: Traffic light with minimum phases.</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SOLUTION:</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Identify permitted turns, going straight is a “turn”.</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Make group of permitted turns.</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Make the smallest possible number of groups.</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Assign each phase of the traffic light to a group.</a:t>
            </a:r>
          </a:p>
        </p:txBody>
      </p:sp>
      <p:sp>
        <p:nvSpPr>
          <p:cNvPr id="893955" name="Rectangle 3"/>
          <p:cNvSpPr>
            <a:spLocks noGrp="1" noChangeArrowheads="1"/>
          </p:cNvSpPr>
          <p:nvPr>
            <p:ph type="subTitle" idx="4294967295"/>
          </p:nvPr>
        </p:nvSpPr>
        <p:spPr>
          <a:xfrm>
            <a:off x="0" y="304800"/>
            <a:ext cx="9144000" cy="1524000"/>
          </a:xfrm>
        </p:spPr>
        <p:style>
          <a:lnRef idx="2">
            <a:schemeClr val="accent1"/>
          </a:lnRef>
          <a:fillRef idx="1">
            <a:schemeClr val="lt1"/>
          </a:fillRef>
          <a:effectRef idx="0">
            <a:schemeClr val="accent1"/>
          </a:effectRef>
          <a:fontRef idx="minor">
            <a:schemeClr val="dk1"/>
          </a:fontRef>
        </p:style>
        <p:txBody>
          <a:bodyPr>
            <a:noAutofit/>
          </a:bodyPr>
          <a:lstStyle/>
          <a:p>
            <a:pPr algn="l">
              <a:defRPr/>
            </a:pPr>
            <a:r>
              <a:rPr lang="en-US" sz="3200" dirty="0">
                <a:solidFill>
                  <a:schemeClr val="accent3">
                    <a:lumMod val="75000"/>
                  </a:schemeClr>
                </a:solidFill>
              </a:rPr>
              <a:t>Application of Graphs</a:t>
            </a:r>
            <a:r>
              <a:rPr lang="en-US" sz="3200" b="0" dirty="0">
                <a:solidFill>
                  <a:schemeClr val="accent3">
                    <a:lumMod val="75000"/>
                  </a:schemeClr>
                </a:solidFill>
                <a:effectLst>
                  <a:outerShdw blurRad="38100" dist="38100" dir="2700000" algn="tl">
                    <a:srgbClr val="C0C0C0"/>
                  </a:outerShdw>
                </a:effectLst>
              </a:rPr>
              <a:t> </a:t>
            </a:r>
          </a:p>
          <a:p>
            <a:pPr algn="l">
              <a:defRPr/>
            </a:pPr>
            <a:r>
              <a:rPr lang="en-US" sz="3200" b="0" dirty="0">
                <a:solidFill>
                  <a:schemeClr val="accent3">
                    <a:lumMod val="75000"/>
                  </a:schemeClr>
                </a:solidFill>
                <a:effectLst>
                  <a:outerShdw blurRad="38100" dist="38100" dir="2700000" algn="tl">
                    <a:srgbClr val="C0C0C0"/>
                  </a:outerShdw>
                </a:effectLst>
              </a:rPr>
              <a:t>Using a model to solve a complicated traffic light problem</a:t>
            </a:r>
          </a:p>
        </p:txBody>
      </p:sp>
    </p:spTree>
    <p:extLst>
      <p:ext uri="{BB962C8B-B14F-4D97-AF65-F5344CB8AC3E}">
        <p14:creationId xmlns:p14="http://schemas.microsoft.com/office/powerpoint/2010/main" val="3177355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9" name="Rectangle 3"/>
          <p:cNvSpPr>
            <a:spLocks noGrp="1" noChangeArrowheads="1"/>
          </p:cNvSpPr>
          <p:nvPr>
            <p:ph type="subTitle" idx="4294967295"/>
          </p:nvPr>
        </p:nvSpPr>
        <p:spPr>
          <a:xfrm>
            <a:off x="0" y="381000"/>
            <a:ext cx="9144000" cy="1447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14339" name="Line 4"/>
          <p:cNvSpPr>
            <a:spLocks noChangeShapeType="1"/>
          </p:cNvSpPr>
          <p:nvPr/>
        </p:nvSpPr>
        <p:spPr bwMode="auto">
          <a:xfrm>
            <a:off x="2362200" y="2514600"/>
            <a:ext cx="838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0" name="Line 5"/>
          <p:cNvSpPr>
            <a:spLocks noChangeShapeType="1"/>
          </p:cNvSpPr>
          <p:nvPr/>
        </p:nvSpPr>
        <p:spPr bwMode="auto">
          <a:xfrm flipH="1" flipV="1">
            <a:off x="1905000" y="2743200"/>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1" name="Line 6"/>
          <p:cNvSpPr>
            <a:spLocks noChangeShapeType="1"/>
          </p:cNvSpPr>
          <p:nvPr/>
        </p:nvSpPr>
        <p:spPr bwMode="auto">
          <a:xfrm>
            <a:off x="1676400" y="3124200"/>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2" name="Line 7"/>
          <p:cNvSpPr>
            <a:spLocks noChangeShapeType="1"/>
          </p:cNvSpPr>
          <p:nvPr/>
        </p:nvSpPr>
        <p:spPr bwMode="auto">
          <a:xfrm flipH="1">
            <a:off x="1905000" y="3962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3" name="Line 8"/>
          <p:cNvSpPr>
            <a:spLocks noChangeShapeType="1"/>
          </p:cNvSpPr>
          <p:nvPr/>
        </p:nvSpPr>
        <p:spPr bwMode="auto">
          <a:xfrm flipV="1">
            <a:off x="2133600" y="4114800"/>
            <a:ext cx="1295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4" name="Line 9"/>
          <p:cNvSpPr>
            <a:spLocks noChangeShapeType="1"/>
          </p:cNvSpPr>
          <p:nvPr/>
        </p:nvSpPr>
        <p:spPr bwMode="auto">
          <a:xfrm>
            <a:off x="3429000" y="4114800"/>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5" name="Line 10"/>
          <p:cNvSpPr>
            <a:spLocks noChangeShapeType="1"/>
          </p:cNvSpPr>
          <p:nvPr/>
        </p:nvSpPr>
        <p:spPr bwMode="auto">
          <a:xfrm>
            <a:off x="2743200" y="2286000"/>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6" name="Line 11"/>
          <p:cNvSpPr>
            <a:spLocks noChangeShapeType="1"/>
          </p:cNvSpPr>
          <p:nvPr/>
        </p:nvSpPr>
        <p:spPr bwMode="auto">
          <a:xfrm flipV="1">
            <a:off x="3657600" y="2590800"/>
            <a:ext cx="1295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7" name="Line 12"/>
          <p:cNvSpPr>
            <a:spLocks noChangeShapeType="1"/>
          </p:cNvSpPr>
          <p:nvPr/>
        </p:nvSpPr>
        <p:spPr bwMode="auto">
          <a:xfrm flipV="1">
            <a:off x="3810000" y="2895600"/>
            <a:ext cx="1371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8" name="Line 13"/>
          <p:cNvSpPr>
            <a:spLocks noChangeShapeType="1"/>
          </p:cNvSpPr>
          <p:nvPr/>
        </p:nvSpPr>
        <p:spPr bwMode="auto">
          <a:xfrm>
            <a:off x="3810000" y="3810000"/>
            <a:ext cx="990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9" name="Line 14"/>
          <p:cNvSpPr>
            <a:spLocks noChangeShapeType="1"/>
          </p:cNvSpPr>
          <p:nvPr/>
        </p:nvSpPr>
        <p:spPr bwMode="auto">
          <a:xfrm flipH="1" flipV="1">
            <a:off x="2133600" y="3124200"/>
            <a:ext cx="9144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50" name="Line 15"/>
          <p:cNvSpPr>
            <a:spLocks noChangeShapeType="1"/>
          </p:cNvSpPr>
          <p:nvPr/>
        </p:nvSpPr>
        <p:spPr bwMode="auto">
          <a:xfrm flipH="1">
            <a:off x="3886200" y="2971800"/>
            <a:ext cx="7620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51" name="Text Box 16"/>
          <p:cNvSpPr txBox="1">
            <a:spLocks noChangeArrowheads="1"/>
          </p:cNvSpPr>
          <p:nvPr/>
        </p:nvSpPr>
        <p:spPr bwMode="auto">
          <a:xfrm>
            <a:off x="4479925" y="4913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sp>
        <p:nvSpPr>
          <p:cNvPr id="14352" name="Text Box 17"/>
          <p:cNvSpPr txBox="1">
            <a:spLocks noChangeArrowheads="1"/>
          </p:cNvSpPr>
          <p:nvPr/>
        </p:nvSpPr>
        <p:spPr bwMode="auto">
          <a:xfrm>
            <a:off x="1676400" y="47244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sp>
        <p:nvSpPr>
          <p:cNvPr id="14353" name="Text Box 18"/>
          <p:cNvSpPr txBox="1">
            <a:spLocks noChangeArrowheads="1"/>
          </p:cNvSpPr>
          <p:nvPr/>
        </p:nvSpPr>
        <p:spPr bwMode="auto">
          <a:xfrm>
            <a:off x="1524000" y="2667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sp>
        <p:nvSpPr>
          <p:cNvPr id="14354" name="Text Box 19"/>
          <p:cNvSpPr txBox="1">
            <a:spLocks noChangeArrowheads="1"/>
          </p:cNvSpPr>
          <p:nvPr/>
        </p:nvSpPr>
        <p:spPr bwMode="auto">
          <a:xfrm>
            <a:off x="2362200" y="21336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sp>
        <p:nvSpPr>
          <p:cNvPr id="14355" name="Text Box 20"/>
          <p:cNvSpPr txBox="1">
            <a:spLocks noChangeArrowheads="1"/>
          </p:cNvSpPr>
          <p:nvPr/>
        </p:nvSpPr>
        <p:spPr bwMode="auto">
          <a:xfrm>
            <a:off x="5029200" y="25146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a:t>
            </a:r>
          </a:p>
        </p:txBody>
      </p:sp>
      <p:sp>
        <p:nvSpPr>
          <p:cNvPr id="14356" name="Text Box 21"/>
          <p:cNvSpPr txBox="1">
            <a:spLocks noChangeArrowheads="1"/>
          </p:cNvSpPr>
          <p:nvPr/>
        </p:nvSpPr>
        <p:spPr bwMode="auto">
          <a:xfrm>
            <a:off x="2498725" y="5294313"/>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An intersection</a:t>
            </a:r>
          </a:p>
        </p:txBody>
      </p:sp>
    </p:spTree>
    <p:extLst>
      <p:ext uri="{BB962C8B-B14F-4D97-AF65-F5344CB8AC3E}">
        <p14:creationId xmlns:p14="http://schemas.microsoft.com/office/powerpoint/2010/main" val="283985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3" name="Rectangle 3"/>
          <p:cNvSpPr>
            <a:spLocks noGrp="1" noChangeArrowheads="1"/>
          </p:cNvSpPr>
          <p:nvPr>
            <p:ph type="subTitle" idx="4294967295"/>
          </p:nvPr>
        </p:nvSpPr>
        <p:spPr>
          <a:xfrm>
            <a:off x="0" y="457200"/>
            <a:ext cx="9144000" cy="13716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15363" name="Rectangle 4"/>
          <p:cNvSpPr>
            <a:spLocks noChangeArrowheads="1"/>
          </p:cNvSpPr>
          <p:nvPr/>
        </p:nvSpPr>
        <p:spPr bwMode="auto">
          <a:xfrm>
            <a:off x="0" y="2133600"/>
            <a:ext cx="91440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Roads C and E are one way, others are two way.</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There are 13 permitted turns.</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Some turns such as  AB (from A to B) and EC can be carried out simultaneously.</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Other like AD and EB cross each other and can not be carried out simultaneously.</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The traffic light should permit AB and EC simultaneously, but should not allow AD and EB.</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5163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7" name="Rectangle 3"/>
          <p:cNvSpPr>
            <a:spLocks noGrp="1" noChangeArrowheads="1"/>
          </p:cNvSpPr>
          <p:nvPr>
            <p:ph type="subTitle" idx="4294967295"/>
          </p:nvPr>
        </p:nvSpPr>
        <p:spPr>
          <a:xfrm>
            <a:off x="0" y="762000"/>
            <a:ext cx="9144000" cy="1066800"/>
          </a:xfrm>
        </p:spPr>
        <p:txBody>
          <a:bodyPr/>
          <a:lstStyle/>
          <a:p>
            <a:pPr algn="l">
              <a:defRPr/>
            </a:pPr>
            <a:r>
              <a:rPr lang="en-US" b="0" dirty="0">
                <a:effectLst>
                  <a:outerShdw blurRad="38100" dist="38100" dir="2700000" algn="tl">
                    <a:srgbClr val="C0C0C0"/>
                  </a:outerShdw>
                </a:effectLst>
              </a:rPr>
              <a:t>Using a model to solve a complicated traffic light problem</a:t>
            </a:r>
          </a:p>
        </p:txBody>
      </p:sp>
      <p:sp>
        <p:nvSpPr>
          <p:cNvPr id="16387" name="Line 4"/>
          <p:cNvSpPr>
            <a:spLocks noChangeShapeType="1"/>
          </p:cNvSpPr>
          <p:nvPr/>
        </p:nvSpPr>
        <p:spPr bwMode="auto">
          <a:xfrm>
            <a:off x="3521075" y="2630488"/>
            <a:ext cx="838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88" name="Line 5"/>
          <p:cNvSpPr>
            <a:spLocks noChangeShapeType="1"/>
          </p:cNvSpPr>
          <p:nvPr/>
        </p:nvSpPr>
        <p:spPr bwMode="auto">
          <a:xfrm flipH="1" flipV="1">
            <a:off x="3063875" y="2859088"/>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89" name="Line 6"/>
          <p:cNvSpPr>
            <a:spLocks noChangeShapeType="1"/>
          </p:cNvSpPr>
          <p:nvPr/>
        </p:nvSpPr>
        <p:spPr bwMode="auto">
          <a:xfrm>
            <a:off x="2835275" y="3240088"/>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Line 7"/>
          <p:cNvSpPr>
            <a:spLocks noChangeShapeType="1"/>
          </p:cNvSpPr>
          <p:nvPr/>
        </p:nvSpPr>
        <p:spPr bwMode="auto">
          <a:xfrm flipH="1">
            <a:off x="3063875" y="4078288"/>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Line 8"/>
          <p:cNvSpPr>
            <a:spLocks noChangeShapeType="1"/>
          </p:cNvSpPr>
          <p:nvPr/>
        </p:nvSpPr>
        <p:spPr bwMode="auto">
          <a:xfrm flipV="1">
            <a:off x="3292475" y="4230688"/>
            <a:ext cx="1295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2" name="Line 9"/>
          <p:cNvSpPr>
            <a:spLocks noChangeShapeType="1"/>
          </p:cNvSpPr>
          <p:nvPr/>
        </p:nvSpPr>
        <p:spPr bwMode="auto">
          <a:xfrm>
            <a:off x="4587875" y="4230688"/>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3" name="Line 10"/>
          <p:cNvSpPr>
            <a:spLocks noChangeShapeType="1"/>
          </p:cNvSpPr>
          <p:nvPr/>
        </p:nvSpPr>
        <p:spPr bwMode="auto">
          <a:xfrm>
            <a:off x="3902075" y="2401888"/>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4" name="Line 11"/>
          <p:cNvSpPr>
            <a:spLocks noChangeShapeType="1"/>
          </p:cNvSpPr>
          <p:nvPr/>
        </p:nvSpPr>
        <p:spPr bwMode="auto">
          <a:xfrm flipV="1">
            <a:off x="4816475" y="2706688"/>
            <a:ext cx="1295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5" name="Line 12"/>
          <p:cNvSpPr>
            <a:spLocks noChangeShapeType="1"/>
          </p:cNvSpPr>
          <p:nvPr/>
        </p:nvSpPr>
        <p:spPr bwMode="auto">
          <a:xfrm flipV="1">
            <a:off x="4968875" y="3011488"/>
            <a:ext cx="1371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Line 13"/>
          <p:cNvSpPr>
            <a:spLocks noChangeShapeType="1"/>
          </p:cNvSpPr>
          <p:nvPr/>
        </p:nvSpPr>
        <p:spPr bwMode="auto">
          <a:xfrm>
            <a:off x="4968875" y="3925888"/>
            <a:ext cx="990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7" name="Line 14"/>
          <p:cNvSpPr>
            <a:spLocks noChangeShapeType="1"/>
          </p:cNvSpPr>
          <p:nvPr/>
        </p:nvSpPr>
        <p:spPr bwMode="auto">
          <a:xfrm flipH="1" flipV="1">
            <a:off x="3292475" y="3240088"/>
            <a:ext cx="9144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8" name="Line 15"/>
          <p:cNvSpPr>
            <a:spLocks noChangeShapeType="1"/>
          </p:cNvSpPr>
          <p:nvPr/>
        </p:nvSpPr>
        <p:spPr bwMode="auto">
          <a:xfrm flipH="1">
            <a:off x="5045075" y="3087688"/>
            <a:ext cx="7620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9" name="Text Box 16"/>
          <p:cNvSpPr txBox="1">
            <a:spLocks noChangeArrowheads="1"/>
          </p:cNvSpPr>
          <p:nvPr/>
        </p:nvSpPr>
        <p:spPr bwMode="auto">
          <a:xfrm>
            <a:off x="5638800" y="50292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sp>
        <p:nvSpPr>
          <p:cNvPr id="16400" name="Text Box 17"/>
          <p:cNvSpPr txBox="1">
            <a:spLocks noChangeArrowheads="1"/>
          </p:cNvSpPr>
          <p:nvPr/>
        </p:nvSpPr>
        <p:spPr bwMode="auto">
          <a:xfrm>
            <a:off x="2835275" y="48402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sp>
        <p:nvSpPr>
          <p:cNvPr id="16401" name="Text Box 18"/>
          <p:cNvSpPr txBox="1">
            <a:spLocks noChangeArrowheads="1"/>
          </p:cNvSpPr>
          <p:nvPr/>
        </p:nvSpPr>
        <p:spPr bwMode="auto">
          <a:xfrm>
            <a:off x="2682875" y="27828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sp>
        <p:nvSpPr>
          <p:cNvPr id="16402" name="Text Box 19"/>
          <p:cNvSpPr txBox="1">
            <a:spLocks noChangeArrowheads="1"/>
          </p:cNvSpPr>
          <p:nvPr/>
        </p:nvSpPr>
        <p:spPr bwMode="auto">
          <a:xfrm>
            <a:off x="3521075" y="22494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sp>
        <p:nvSpPr>
          <p:cNvPr id="16403" name="Text Box 20"/>
          <p:cNvSpPr txBox="1">
            <a:spLocks noChangeArrowheads="1"/>
          </p:cNvSpPr>
          <p:nvPr/>
        </p:nvSpPr>
        <p:spPr bwMode="auto">
          <a:xfrm>
            <a:off x="6188075" y="26304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a:t>
            </a:r>
          </a:p>
        </p:txBody>
      </p:sp>
      <p:sp>
        <p:nvSpPr>
          <p:cNvPr id="16404" name="Text Box 21"/>
          <p:cNvSpPr txBox="1">
            <a:spLocks noChangeArrowheads="1"/>
          </p:cNvSpPr>
          <p:nvPr/>
        </p:nvSpPr>
        <p:spPr bwMode="auto">
          <a:xfrm>
            <a:off x="3657600" y="54102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An intersection</a:t>
            </a:r>
          </a:p>
        </p:txBody>
      </p:sp>
      <p:grpSp>
        <p:nvGrpSpPr>
          <p:cNvPr id="16405" name="Group 22"/>
          <p:cNvGrpSpPr>
            <a:grpSpLocks/>
          </p:cNvGrpSpPr>
          <p:nvPr/>
        </p:nvGrpSpPr>
        <p:grpSpPr bwMode="auto">
          <a:xfrm>
            <a:off x="914400" y="2667000"/>
            <a:ext cx="4343400" cy="2133600"/>
            <a:chOff x="576" y="1680"/>
            <a:chExt cx="2736" cy="1344"/>
          </a:xfrm>
        </p:grpSpPr>
        <p:grpSp>
          <p:nvGrpSpPr>
            <p:cNvPr id="16412" name="Group 23"/>
            <p:cNvGrpSpPr>
              <a:grpSpLocks/>
            </p:cNvGrpSpPr>
            <p:nvPr/>
          </p:nvGrpSpPr>
          <p:grpSpPr bwMode="auto">
            <a:xfrm>
              <a:off x="1968" y="1872"/>
              <a:ext cx="1344" cy="1152"/>
              <a:chOff x="1968" y="1872"/>
              <a:chExt cx="1344" cy="1152"/>
            </a:xfrm>
          </p:grpSpPr>
          <p:sp>
            <p:nvSpPr>
              <p:cNvPr id="16414" name="Freeform 24"/>
              <p:cNvSpPr>
                <a:spLocks/>
              </p:cNvSpPr>
              <p:nvPr/>
            </p:nvSpPr>
            <p:spPr bwMode="auto">
              <a:xfrm>
                <a:off x="2208" y="2592"/>
                <a:ext cx="1056" cy="432"/>
              </a:xfrm>
              <a:custGeom>
                <a:avLst/>
                <a:gdLst>
                  <a:gd name="T0" fmla="*/ 774 w 1104"/>
                  <a:gd name="T1" fmla="*/ 184 h 488"/>
                  <a:gd name="T2" fmla="*/ 505 w 1104"/>
                  <a:gd name="T3" fmla="*/ 4 h 488"/>
                  <a:gd name="T4" fmla="*/ 0 w 1104"/>
                  <a:gd name="T5" fmla="*/ 166 h 488"/>
                  <a:gd name="T6" fmla="*/ 0 60000 65536"/>
                  <a:gd name="T7" fmla="*/ 0 60000 65536"/>
                  <a:gd name="T8" fmla="*/ 0 60000 65536"/>
                  <a:gd name="T9" fmla="*/ 0 w 1104"/>
                  <a:gd name="T10" fmla="*/ 0 h 488"/>
                  <a:gd name="T11" fmla="*/ 1104 w 1104"/>
                  <a:gd name="T12" fmla="*/ 488 h 488"/>
                </a:gdLst>
                <a:ahLst/>
                <a:cxnLst>
                  <a:cxn ang="T6">
                    <a:pos x="T0" y="T1"/>
                  </a:cxn>
                  <a:cxn ang="T7">
                    <a:pos x="T2" y="T3"/>
                  </a:cxn>
                  <a:cxn ang="T8">
                    <a:pos x="T4" y="T5"/>
                  </a:cxn>
                </a:cxnLst>
                <a:rect l="T9" t="T10" r="T11" b="T12"/>
                <a:pathLst>
                  <a:path w="1104" h="488">
                    <a:moveTo>
                      <a:pt x="1104" y="488"/>
                    </a:moveTo>
                    <a:cubicBezTo>
                      <a:pt x="1004" y="252"/>
                      <a:pt x="904" y="16"/>
                      <a:pt x="720" y="8"/>
                    </a:cubicBezTo>
                    <a:cubicBezTo>
                      <a:pt x="536" y="0"/>
                      <a:pt x="268" y="220"/>
                      <a:pt x="0" y="440"/>
                    </a:cubicBezTo>
                  </a:path>
                </a:pathLst>
              </a:custGeom>
              <a:noFill/>
              <a:ln w="38100" cmpd="sng">
                <a:solidFill>
                  <a:srgbClr val="0099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5" name="Freeform 25"/>
              <p:cNvSpPr>
                <a:spLocks/>
              </p:cNvSpPr>
              <p:nvPr/>
            </p:nvSpPr>
            <p:spPr bwMode="auto">
              <a:xfrm>
                <a:off x="1968" y="1872"/>
                <a:ext cx="1344" cy="1104"/>
              </a:xfrm>
              <a:custGeom>
                <a:avLst/>
                <a:gdLst>
                  <a:gd name="T0" fmla="*/ 1344 w 1344"/>
                  <a:gd name="T1" fmla="*/ 1104 h 1104"/>
                  <a:gd name="T2" fmla="*/ 1008 w 1344"/>
                  <a:gd name="T3" fmla="*/ 624 h 1104"/>
                  <a:gd name="T4" fmla="*/ 0 w 1344"/>
                  <a:gd name="T5" fmla="*/ 0 h 1104"/>
                  <a:gd name="T6" fmla="*/ 0 60000 65536"/>
                  <a:gd name="T7" fmla="*/ 0 60000 65536"/>
                  <a:gd name="T8" fmla="*/ 0 60000 65536"/>
                  <a:gd name="T9" fmla="*/ 0 w 1344"/>
                  <a:gd name="T10" fmla="*/ 0 h 1104"/>
                  <a:gd name="T11" fmla="*/ 1344 w 1344"/>
                  <a:gd name="T12" fmla="*/ 1104 h 1104"/>
                </a:gdLst>
                <a:ahLst/>
                <a:cxnLst>
                  <a:cxn ang="T6">
                    <a:pos x="T0" y="T1"/>
                  </a:cxn>
                  <a:cxn ang="T7">
                    <a:pos x="T2" y="T3"/>
                  </a:cxn>
                  <a:cxn ang="T8">
                    <a:pos x="T4" y="T5"/>
                  </a:cxn>
                </a:cxnLst>
                <a:rect l="T9" t="T10" r="T11" b="T12"/>
                <a:pathLst>
                  <a:path w="1344" h="1104">
                    <a:moveTo>
                      <a:pt x="1344" y="1104"/>
                    </a:moveTo>
                    <a:cubicBezTo>
                      <a:pt x="1288" y="956"/>
                      <a:pt x="1232" y="808"/>
                      <a:pt x="1008" y="624"/>
                    </a:cubicBezTo>
                    <a:cubicBezTo>
                      <a:pt x="784" y="440"/>
                      <a:pt x="392" y="220"/>
                      <a:pt x="0" y="0"/>
                    </a:cubicBezTo>
                  </a:path>
                </a:pathLst>
              </a:custGeom>
              <a:noFill/>
              <a:ln w="38100" cmpd="sng">
                <a:solidFill>
                  <a:srgbClr val="0099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6413" name="Text Box 26"/>
            <p:cNvSpPr txBox="1">
              <a:spLocks noChangeArrowheads="1"/>
            </p:cNvSpPr>
            <p:nvPr/>
          </p:nvSpPr>
          <p:spPr bwMode="auto">
            <a:xfrm>
              <a:off x="576" y="1680"/>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9900"/>
                  </a:solidFill>
                  <a:effectLst/>
                  <a:uLnTx/>
                  <a:uFillTx/>
                  <a:latin typeface="Arial" panose="020B0604020202020204" pitchFamily="34" charset="0"/>
                  <a:ea typeface="+mn-ea"/>
                  <a:cs typeface="+mn-cs"/>
                </a:rPr>
                <a:t>AB &amp; AC</a:t>
              </a:r>
            </a:p>
          </p:txBody>
        </p:sp>
      </p:grpSp>
      <p:grpSp>
        <p:nvGrpSpPr>
          <p:cNvPr id="16406" name="Group 27"/>
          <p:cNvGrpSpPr>
            <a:grpSpLocks/>
          </p:cNvGrpSpPr>
          <p:nvPr/>
        </p:nvGrpSpPr>
        <p:grpSpPr bwMode="auto">
          <a:xfrm>
            <a:off x="914400" y="2590800"/>
            <a:ext cx="4953000" cy="2209800"/>
            <a:chOff x="576" y="1632"/>
            <a:chExt cx="3120" cy="1392"/>
          </a:xfrm>
        </p:grpSpPr>
        <p:grpSp>
          <p:nvGrpSpPr>
            <p:cNvPr id="16408" name="Group 28"/>
            <p:cNvGrpSpPr>
              <a:grpSpLocks/>
            </p:cNvGrpSpPr>
            <p:nvPr/>
          </p:nvGrpSpPr>
          <p:grpSpPr bwMode="auto">
            <a:xfrm>
              <a:off x="2256" y="1632"/>
              <a:ext cx="1440" cy="1392"/>
              <a:chOff x="2256" y="1632"/>
              <a:chExt cx="1440" cy="1392"/>
            </a:xfrm>
          </p:grpSpPr>
          <p:sp>
            <p:nvSpPr>
              <p:cNvPr id="16410" name="Freeform 29"/>
              <p:cNvSpPr>
                <a:spLocks/>
              </p:cNvSpPr>
              <p:nvPr/>
            </p:nvSpPr>
            <p:spPr bwMode="auto">
              <a:xfrm>
                <a:off x="2448" y="1632"/>
                <a:ext cx="912" cy="1296"/>
              </a:xfrm>
              <a:custGeom>
                <a:avLst/>
                <a:gdLst>
                  <a:gd name="T0" fmla="*/ 912 w 912"/>
                  <a:gd name="T1" fmla="*/ 1296 h 1296"/>
                  <a:gd name="T2" fmla="*/ 624 w 912"/>
                  <a:gd name="T3" fmla="*/ 768 h 1296"/>
                  <a:gd name="T4" fmla="*/ 0 w 912"/>
                  <a:gd name="T5" fmla="*/ 0 h 1296"/>
                  <a:gd name="T6" fmla="*/ 0 60000 65536"/>
                  <a:gd name="T7" fmla="*/ 0 60000 65536"/>
                  <a:gd name="T8" fmla="*/ 0 60000 65536"/>
                  <a:gd name="T9" fmla="*/ 0 w 912"/>
                  <a:gd name="T10" fmla="*/ 0 h 1296"/>
                  <a:gd name="T11" fmla="*/ 912 w 912"/>
                  <a:gd name="T12" fmla="*/ 1296 h 1296"/>
                </a:gdLst>
                <a:ahLst/>
                <a:cxnLst>
                  <a:cxn ang="T6">
                    <a:pos x="T0" y="T1"/>
                  </a:cxn>
                  <a:cxn ang="T7">
                    <a:pos x="T2" y="T3"/>
                  </a:cxn>
                  <a:cxn ang="T8">
                    <a:pos x="T4" y="T5"/>
                  </a:cxn>
                </a:cxnLst>
                <a:rect l="T9" t="T10" r="T11" b="T12"/>
                <a:pathLst>
                  <a:path w="912" h="1296">
                    <a:moveTo>
                      <a:pt x="912" y="1296"/>
                    </a:moveTo>
                    <a:cubicBezTo>
                      <a:pt x="844" y="1140"/>
                      <a:pt x="776" y="984"/>
                      <a:pt x="624" y="768"/>
                    </a:cubicBezTo>
                    <a:cubicBezTo>
                      <a:pt x="472" y="552"/>
                      <a:pt x="236" y="276"/>
                      <a:pt x="0" y="0"/>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1" name="Line 30"/>
              <p:cNvSpPr>
                <a:spLocks noChangeShapeType="1"/>
              </p:cNvSpPr>
              <p:nvPr/>
            </p:nvSpPr>
            <p:spPr bwMode="auto">
              <a:xfrm flipH="1">
                <a:off x="2256" y="2016"/>
                <a:ext cx="1440" cy="10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6409" name="Text Box 31"/>
            <p:cNvSpPr txBox="1">
              <a:spLocks noChangeArrowheads="1"/>
            </p:cNvSpPr>
            <p:nvPr/>
          </p:nvSpPr>
          <p:spPr bwMode="auto">
            <a:xfrm>
              <a:off x="576" y="206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AD &amp; EB</a:t>
              </a:r>
            </a:p>
          </p:txBody>
        </p:sp>
      </p:grpSp>
      <p:sp>
        <p:nvSpPr>
          <p:cNvPr id="16407" name="AutoShape 32"/>
          <p:cNvSpPr>
            <a:spLocks noChangeArrowheads="1"/>
          </p:cNvSpPr>
          <p:nvPr/>
        </p:nvSpPr>
        <p:spPr bwMode="auto">
          <a:xfrm>
            <a:off x="1066800" y="3048000"/>
            <a:ext cx="8382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4068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1" name="Rectangle 3"/>
          <p:cNvSpPr>
            <a:spLocks noGrp="1" noChangeArrowheads="1"/>
          </p:cNvSpPr>
          <p:nvPr>
            <p:ph type="subTitle" idx="4294967295"/>
          </p:nvPr>
        </p:nvSpPr>
        <p:spPr>
          <a:xfrm>
            <a:off x="0" y="762000"/>
            <a:ext cx="9144000" cy="1066800"/>
          </a:xfrm>
        </p:spPr>
        <p:style>
          <a:lnRef idx="2">
            <a:schemeClr val="accent1"/>
          </a:lnRef>
          <a:fillRef idx="1">
            <a:schemeClr val="lt1"/>
          </a:fillRef>
          <a:effectRef idx="0">
            <a:schemeClr val="accent1"/>
          </a:effectRef>
          <a:fontRef idx="minor">
            <a:schemeClr val="dk1"/>
          </a:fontRef>
        </p:style>
        <p:txBody>
          <a:bodyPr/>
          <a:lstStyle/>
          <a:p>
            <a:pPr algn="l">
              <a:defRPr/>
            </a:pPr>
            <a:r>
              <a:rPr lang="en-US" b="0" dirty="0">
                <a:solidFill>
                  <a:schemeClr val="accent3">
                    <a:lumMod val="75000"/>
                  </a:schemeClr>
                </a:solidFill>
                <a:effectLst>
                  <a:outerShdw blurRad="38100" dist="38100" dir="2700000" algn="tl">
                    <a:srgbClr val="C0C0C0"/>
                  </a:outerShdw>
                </a:effectLst>
              </a:rPr>
              <a:t>Using a model to solve a complicated traffic light problem</a:t>
            </a:r>
          </a:p>
        </p:txBody>
      </p:sp>
      <p:sp>
        <p:nvSpPr>
          <p:cNvPr id="17411" name="Rectangle 4"/>
          <p:cNvSpPr>
            <a:spLocks noChangeArrowheads="1"/>
          </p:cNvSpPr>
          <p:nvPr/>
        </p:nvSpPr>
        <p:spPr bwMode="auto">
          <a:xfrm>
            <a:off x="228600" y="2133600"/>
            <a:ext cx="891540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SOLUTION:</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We model the problem using a structure called graph </a:t>
            </a:r>
            <a:r>
              <a:rPr kumimoji="0" lang="en-US" altLang="en-US" sz="24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G(V,E)</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 graph consists of a set of points called </a:t>
            </a:r>
            <a:r>
              <a:rPr kumimoji="0" lang="en-US" altLang="en-US" sz="24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vertices</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lines connecting the points, called </a:t>
            </a:r>
            <a:r>
              <a:rPr kumimoji="0" lang="en-US" altLang="en-US" sz="24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edges</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Drawing a graph such that the vertices represent turns.</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Edges between those turns that can NOT be performed simultaneously.</a:t>
            </a:r>
          </a:p>
        </p:txBody>
      </p:sp>
    </p:spTree>
    <p:extLst>
      <p:ext uri="{BB962C8B-B14F-4D97-AF65-F5344CB8AC3E}">
        <p14:creationId xmlns:p14="http://schemas.microsoft.com/office/powerpoint/2010/main" val="315706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5" name="Rectangle 3"/>
          <p:cNvSpPr>
            <a:spLocks noGrp="1" noChangeArrowheads="1"/>
          </p:cNvSpPr>
          <p:nvPr>
            <p:ph type="subTitle" idx="4294967295"/>
          </p:nvPr>
        </p:nvSpPr>
        <p:spPr>
          <a:xfrm>
            <a:off x="0" y="762000"/>
            <a:ext cx="9144000" cy="1066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18435" name="Line 4"/>
          <p:cNvSpPr>
            <a:spLocks noChangeShapeType="1"/>
          </p:cNvSpPr>
          <p:nvPr/>
        </p:nvSpPr>
        <p:spPr bwMode="auto">
          <a:xfrm>
            <a:off x="1006475" y="2249488"/>
            <a:ext cx="838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6" name="Line 5"/>
          <p:cNvSpPr>
            <a:spLocks noChangeShapeType="1"/>
          </p:cNvSpPr>
          <p:nvPr/>
        </p:nvSpPr>
        <p:spPr bwMode="auto">
          <a:xfrm flipH="1" flipV="1">
            <a:off x="511175" y="2483644"/>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7" name="Line 6"/>
          <p:cNvSpPr>
            <a:spLocks noChangeShapeType="1"/>
          </p:cNvSpPr>
          <p:nvPr/>
        </p:nvSpPr>
        <p:spPr bwMode="auto">
          <a:xfrm>
            <a:off x="320675" y="2859088"/>
            <a:ext cx="1371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8" name="Line 7"/>
          <p:cNvSpPr>
            <a:spLocks noChangeShapeType="1"/>
          </p:cNvSpPr>
          <p:nvPr/>
        </p:nvSpPr>
        <p:spPr bwMode="auto">
          <a:xfrm flipH="1">
            <a:off x="549275" y="3697288"/>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9" name="Line 8"/>
          <p:cNvSpPr>
            <a:spLocks noChangeShapeType="1"/>
          </p:cNvSpPr>
          <p:nvPr/>
        </p:nvSpPr>
        <p:spPr bwMode="auto">
          <a:xfrm flipV="1">
            <a:off x="777875" y="3849688"/>
            <a:ext cx="1295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0" name="Line 9"/>
          <p:cNvSpPr>
            <a:spLocks noChangeShapeType="1"/>
          </p:cNvSpPr>
          <p:nvPr/>
        </p:nvSpPr>
        <p:spPr bwMode="auto">
          <a:xfrm>
            <a:off x="2073275" y="3849688"/>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1" name="Line 10"/>
          <p:cNvSpPr>
            <a:spLocks noChangeShapeType="1"/>
          </p:cNvSpPr>
          <p:nvPr/>
        </p:nvSpPr>
        <p:spPr bwMode="auto">
          <a:xfrm>
            <a:off x="1387475" y="2020888"/>
            <a:ext cx="914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2" name="Line 11"/>
          <p:cNvSpPr>
            <a:spLocks noChangeShapeType="1"/>
          </p:cNvSpPr>
          <p:nvPr/>
        </p:nvSpPr>
        <p:spPr bwMode="auto">
          <a:xfrm flipV="1">
            <a:off x="2301875" y="2325688"/>
            <a:ext cx="1295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3" name="Line 12"/>
          <p:cNvSpPr>
            <a:spLocks noChangeShapeType="1"/>
          </p:cNvSpPr>
          <p:nvPr/>
        </p:nvSpPr>
        <p:spPr bwMode="auto">
          <a:xfrm flipV="1">
            <a:off x="2454275" y="2630488"/>
            <a:ext cx="1371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4" name="Line 13"/>
          <p:cNvSpPr>
            <a:spLocks noChangeShapeType="1"/>
          </p:cNvSpPr>
          <p:nvPr/>
        </p:nvSpPr>
        <p:spPr bwMode="auto">
          <a:xfrm>
            <a:off x="2454275" y="3544888"/>
            <a:ext cx="990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5" name="Line 14"/>
          <p:cNvSpPr>
            <a:spLocks noChangeShapeType="1"/>
          </p:cNvSpPr>
          <p:nvPr/>
        </p:nvSpPr>
        <p:spPr bwMode="auto">
          <a:xfrm flipH="1" flipV="1">
            <a:off x="777875" y="2859088"/>
            <a:ext cx="9144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6" name="Line 15"/>
          <p:cNvSpPr>
            <a:spLocks noChangeShapeType="1"/>
          </p:cNvSpPr>
          <p:nvPr/>
        </p:nvSpPr>
        <p:spPr bwMode="auto">
          <a:xfrm flipH="1">
            <a:off x="2530475" y="2706688"/>
            <a:ext cx="762000" cy="533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7" name="Text Box 16"/>
          <p:cNvSpPr txBox="1">
            <a:spLocks noChangeArrowheads="1"/>
          </p:cNvSpPr>
          <p:nvPr/>
        </p:nvSpPr>
        <p:spPr bwMode="auto">
          <a:xfrm>
            <a:off x="3124200" y="46482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sp>
        <p:nvSpPr>
          <p:cNvPr id="18448" name="Text Box 17"/>
          <p:cNvSpPr txBox="1">
            <a:spLocks noChangeArrowheads="1"/>
          </p:cNvSpPr>
          <p:nvPr/>
        </p:nvSpPr>
        <p:spPr bwMode="auto">
          <a:xfrm>
            <a:off x="320675" y="44592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sp>
        <p:nvSpPr>
          <p:cNvPr id="18449" name="Text Box 18"/>
          <p:cNvSpPr txBox="1">
            <a:spLocks noChangeArrowheads="1"/>
          </p:cNvSpPr>
          <p:nvPr/>
        </p:nvSpPr>
        <p:spPr bwMode="auto">
          <a:xfrm>
            <a:off x="168275" y="24018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sp>
        <p:nvSpPr>
          <p:cNvPr id="18450" name="Text Box 19"/>
          <p:cNvSpPr txBox="1">
            <a:spLocks noChangeArrowheads="1"/>
          </p:cNvSpPr>
          <p:nvPr/>
        </p:nvSpPr>
        <p:spPr bwMode="auto">
          <a:xfrm>
            <a:off x="1006475" y="18684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sp>
        <p:nvSpPr>
          <p:cNvPr id="18451" name="Text Box 20"/>
          <p:cNvSpPr txBox="1">
            <a:spLocks noChangeArrowheads="1"/>
          </p:cNvSpPr>
          <p:nvPr/>
        </p:nvSpPr>
        <p:spPr bwMode="auto">
          <a:xfrm>
            <a:off x="3673475" y="22494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a:t>
            </a:r>
          </a:p>
        </p:txBody>
      </p:sp>
      <p:sp>
        <p:nvSpPr>
          <p:cNvPr id="18452" name="Text Box 21"/>
          <p:cNvSpPr txBox="1">
            <a:spLocks noChangeArrowheads="1"/>
          </p:cNvSpPr>
          <p:nvPr/>
        </p:nvSpPr>
        <p:spPr bwMode="auto">
          <a:xfrm>
            <a:off x="1143000" y="50292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An intersection</a:t>
            </a:r>
          </a:p>
        </p:txBody>
      </p:sp>
      <p:grpSp>
        <p:nvGrpSpPr>
          <p:cNvPr id="18453" name="Group 22"/>
          <p:cNvGrpSpPr>
            <a:grpSpLocks/>
          </p:cNvGrpSpPr>
          <p:nvPr/>
        </p:nvGrpSpPr>
        <p:grpSpPr bwMode="auto">
          <a:xfrm>
            <a:off x="609600" y="2590800"/>
            <a:ext cx="2133600" cy="1828800"/>
            <a:chOff x="1968" y="1872"/>
            <a:chExt cx="1344" cy="1152"/>
          </a:xfrm>
        </p:grpSpPr>
        <p:sp>
          <p:nvSpPr>
            <p:cNvPr id="18508" name="Freeform 23"/>
            <p:cNvSpPr>
              <a:spLocks/>
            </p:cNvSpPr>
            <p:nvPr/>
          </p:nvSpPr>
          <p:spPr bwMode="auto">
            <a:xfrm>
              <a:off x="2208" y="2592"/>
              <a:ext cx="1056" cy="432"/>
            </a:xfrm>
            <a:custGeom>
              <a:avLst/>
              <a:gdLst>
                <a:gd name="T0" fmla="*/ 774 w 1104"/>
                <a:gd name="T1" fmla="*/ 184 h 488"/>
                <a:gd name="T2" fmla="*/ 505 w 1104"/>
                <a:gd name="T3" fmla="*/ 4 h 488"/>
                <a:gd name="T4" fmla="*/ 0 w 1104"/>
                <a:gd name="T5" fmla="*/ 166 h 488"/>
                <a:gd name="T6" fmla="*/ 0 60000 65536"/>
                <a:gd name="T7" fmla="*/ 0 60000 65536"/>
                <a:gd name="T8" fmla="*/ 0 60000 65536"/>
                <a:gd name="T9" fmla="*/ 0 w 1104"/>
                <a:gd name="T10" fmla="*/ 0 h 488"/>
                <a:gd name="T11" fmla="*/ 1104 w 1104"/>
                <a:gd name="T12" fmla="*/ 488 h 488"/>
              </a:gdLst>
              <a:ahLst/>
              <a:cxnLst>
                <a:cxn ang="T6">
                  <a:pos x="T0" y="T1"/>
                </a:cxn>
                <a:cxn ang="T7">
                  <a:pos x="T2" y="T3"/>
                </a:cxn>
                <a:cxn ang="T8">
                  <a:pos x="T4" y="T5"/>
                </a:cxn>
              </a:cxnLst>
              <a:rect l="T9" t="T10" r="T11" b="T12"/>
              <a:pathLst>
                <a:path w="1104" h="488">
                  <a:moveTo>
                    <a:pt x="1104" y="488"/>
                  </a:moveTo>
                  <a:cubicBezTo>
                    <a:pt x="1004" y="252"/>
                    <a:pt x="904" y="16"/>
                    <a:pt x="720" y="8"/>
                  </a:cubicBezTo>
                  <a:cubicBezTo>
                    <a:pt x="536" y="0"/>
                    <a:pt x="268" y="220"/>
                    <a:pt x="0" y="440"/>
                  </a:cubicBezTo>
                </a:path>
              </a:pathLst>
            </a:custGeom>
            <a:noFill/>
            <a:ln w="38100" cmpd="sng">
              <a:solidFill>
                <a:srgbClr val="0099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09" name="Freeform 24"/>
            <p:cNvSpPr>
              <a:spLocks/>
            </p:cNvSpPr>
            <p:nvPr/>
          </p:nvSpPr>
          <p:spPr bwMode="auto">
            <a:xfrm>
              <a:off x="1968" y="1872"/>
              <a:ext cx="1344" cy="1104"/>
            </a:xfrm>
            <a:custGeom>
              <a:avLst/>
              <a:gdLst>
                <a:gd name="T0" fmla="*/ 1344 w 1344"/>
                <a:gd name="T1" fmla="*/ 1104 h 1104"/>
                <a:gd name="T2" fmla="*/ 1008 w 1344"/>
                <a:gd name="T3" fmla="*/ 624 h 1104"/>
                <a:gd name="T4" fmla="*/ 0 w 1344"/>
                <a:gd name="T5" fmla="*/ 0 h 1104"/>
                <a:gd name="T6" fmla="*/ 0 60000 65536"/>
                <a:gd name="T7" fmla="*/ 0 60000 65536"/>
                <a:gd name="T8" fmla="*/ 0 60000 65536"/>
                <a:gd name="T9" fmla="*/ 0 w 1344"/>
                <a:gd name="T10" fmla="*/ 0 h 1104"/>
                <a:gd name="T11" fmla="*/ 1344 w 1344"/>
                <a:gd name="T12" fmla="*/ 1104 h 1104"/>
              </a:gdLst>
              <a:ahLst/>
              <a:cxnLst>
                <a:cxn ang="T6">
                  <a:pos x="T0" y="T1"/>
                </a:cxn>
                <a:cxn ang="T7">
                  <a:pos x="T2" y="T3"/>
                </a:cxn>
                <a:cxn ang="T8">
                  <a:pos x="T4" y="T5"/>
                </a:cxn>
              </a:cxnLst>
              <a:rect l="T9" t="T10" r="T11" b="T12"/>
              <a:pathLst>
                <a:path w="1344" h="1104">
                  <a:moveTo>
                    <a:pt x="1344" y="1104"/>
                  </a:moveTo>
                  <a:cubicBezTo>
                    <a:pt x="1288" y="956"/>
                    <a:pt x="1232" y="808"/>
                    <a:pt x="1008" y="624"/>
                  </a:cubicBezTo>
                  <a:cubicBezTo>
                    <a:pt x="784" y="440"/>
                    <a:pt x="392" y="220"/>
                    <a:pt x="0" y="0"/>
                  </a:cubicBezTo>
                </a:path>
              </a:pathLst>
            </a:custGeom>
            <a:noFill/>
            <a:ln w="38100" cmpd="sng">
              <a:solidFill>
                <a:srgbClr val="0099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8454" name="Group 25"/>
          <p:cNvGrpSpPr>
            <a:grpSpLocks/>
          </p:cNvGrpSpPr>
          <p:nvPr/>
        </p:nvGrpSpPr>
        <p:grpSpPr bwMode="auto">
          <a:xfrm>
            <a:off x="1066800" y="2209800"/>
            <a:ext cx="2286000" cy="2209800"/>
            <a:chOff x="2256" y="1632"/>
            <a:chExt cx="1440" cy="1392"/>
          </a:xfrm>
        </p:grpSpPr>
        <p:sp>
          <p:nvSpPr>
            <p:cNvPr id="18506" name="Freeform 26"/>
            <p:cNvSpPr>
              <a:spLocks/>
            </p:cNvSpPr>
            <p:nvPr/>
          </p:nvSpPr>
          <p:spPr bwMode="auto">
            <a:xfrm>
              <a:off x="2448" y="1632"/>
              <a:ext cx="912" cy="1296"/>
            </a:xfrm>
            <a:custGeom>
              <a:avLst/>
              <a:gdLst>
                <a:gd name="T0" fmla="*/ 912 w 912"/>
                <a:gd name="T1" fmla="*/ 1296 h 1296"/>
                <a:gd name="T2" fmla="*/ 624 w 912"/>
                <a:gd name="T3" fmla="*/ 768 h 1296"/>
                <a:gd name="T4" fmla="*/ 0 w 912"/>
                <a:gd name="T5" fmla="*/ 0 h 1296"/>
                <a:gd name="T6" fmla="*/ 0 60000 65536"/>
                <a:gd name="T7" fmla="*/ 0 60000 65536"/>
                <a:gd name="T8" fmla="*/ 0 60000 65536"/>
                <a:gd name="T9" fmla="*/ 0 w 912"/>
                <a:gd name="T10" fmla="*/ 0 h 1296"/>
                <a:gd name="T11" fmla="*/ 912 w 912"/>
                <a:gd name="T12" fmla="*/ 1296 h 1296"/>
              </a:gdLst>
              <a:ahLst/>
              <a:cxnLst>
                <a:cxn ang="T6">
                  <a:pos x="T0" y="T1"/>
                </a:cxn>
                <a:cxn ang="T7">
                  <a:pos x="T2" y="T3"/>
                </a:cxn>
                <a:cxn ang="T8">
                  <a:pos x="T4" y="T5"/>
                </a:cxn>
              </a:cxnLst>
              <a:rect l="T9" t="T10" r="T11" b="T12"/>
              <a:pathLst>
                <a:path w="912" h="1296">
                  <a:moveTo>
                    <a:pt x="912" y="1296"/>
                  </a:moveTo>
                  <a:cubicBezTo>
                    <a:pt x="844" y="1140"/>
                    <a:pt x="776" y="984"/>
                    <a:pt x="624" y="768"/>
                  </a:cubicBezTo>
                  <a:cubicBezTo>
                    <a:pt x="472" y="552"/>
                    <a:pt x="236" y="276"/>
                    <a:pt x="0" y="0"/>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07" name="Line 27"/>
            <p:cNvSpPr>
              <a:spLocks noChangeShapeType="1"/>
            </p:cNvSpPr>
            <p:nvPr/>
          </p:nvSpPr>
          <p:spPr bwMode="auto">
            <a:xfrm flipH="1">
              <a:off x="2256" y="2016"/>
              <a:ext cx="1440" cy="10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8455" name="Group 28"/>
          <p:cNvGrpSpPr>
            <a:grpSpLocks/>
          </p:cNvGrpSpPr>
          <p:nvPr/>
        </p:nvGrpSpPr>
        <p:grpSpPr bwMode="auto">
          <a:xfrm>
            <a:off x="3822700" y="1257300"/>
            <a:ext cx="4864100" cy="5165725"/>
            <a:chOff x="2408" y="792"/>
            <a:chExt cx="3064" cy="3254"/>
          </a:xfrm>
        </p:grpSpPr>
        <p:sp>
          <p:nvSpPr>
            <p:cNvPr id="18456" name="Freeform 29"/>
            <p:cNvSpPr>
              <a:spLocks/>
            </p:cNvSpPr>
            <p:nvPr/>
          </p:nvSpPr>
          <p:spPr bwMode="auto">
            <a:xfrm>
              <a:off x="2408" y="792"/>
              <a:ext cx="2248" cy="2856"/>
            </a:xfrm>
            <a:custGeom>
              <a:avLst/>
              <a:gdLst>
                <a:gd name="T0" fmla="*/ 2248 w 2248"/>
                <a:gd name="T1" fmla="*/ 552 h 2856"/>
                <a:gd name="T2" fmla="*/ 1480 w 2248"/>
                <a:gd name="T3" fmla="*/ 168 h 2856"/>
                <a:gd name="T4" fmla="*/ 568 w 2248"/>
                <a:gd name="T5" fmla="*/ 168 h 2856"/>
                <a:gd name="T6" fmla="*/ 88 w 2248"/>
                <a:gd name="T7" fmla="*/ 1176 h 2856"/>
                <a:gd name="T8" fmla="*/ 40 w 2248"/>
                <a:gd name="T9" fmla="*/ 2040 h 2856"/>
                <a:gd name="T10" fmla="*/ 232 w 2248"/>
                <a:gd name="T11" fmla="*/ 2664 h 2856"/>
                <a:gd name="T12" fmla="*/ 664 w 2248"/>
                <a:gd name="T13" fmla="*/ 2856 h 2856"/>
                <a:gd name="T14" fmla="*/ 0 60000 65536"/>
                <a:gd name="T15" fmla="*/ 0 60000 65536"/>
                <a:gd name="T16" fmla="*/ 0 60000 65536"/>
                <a:gd name="T17" fmla="*/ 0 60000 65536"/>
                <a:gd name="T18" fmla="*/ 0 60000 65536"/>
                <a:gd name="T19" fmla="*/ 0 60000 65536"/>
                <a:gd name="T20" fmla="*/ 0 60000 65536"/>
                <a:gd name="T21" fmla="*/ 0 w 2248"/>
                <a:gd name="T22" fmla="*/ 0 h 2856"/>
                <a:gd name="T23" fmla="*/ 2248 w 2248"/>
                <a:gd name="T24" fmla="*/ 2856 h 28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8" h="2856">
                  <a:moveTo>
                    <a:pt x="2248" y="552"/>
                  </a:moveTo>
                  <a:cubicBezTo>
                    <a:pt x="2004" y="392"/>
                    <a:pt x="1760" y="232"/>
                    <a:pt x="1480" y="168"/>
                  </a:cubicBezTo>
                  <a:cubicBezTo>
                    <a:pt x="1200" y="104"/>
                    <a:pt x="800" y="0"/>
                    <a:pt x="568" y="168"/>
                  </a:cubicBezTo>
                  <a:cubicBezTo>
                    <a:pt x="336" y="336"/>
                    <a:pt x="176" y="864"/>
                    <a:pt x="88" y="1176"/>
                  </a:cubicBezTo>
                  <a:cubicBezTo>
                    <a:pt x="0" y="1488"/>
                    <a:pt x="16" y="1792"/>
                    <a:pt x="40" y="2040"/>
                  </a:cubicBezTo>
                  <a:cubicBezTo>
                    <a:pt x="64" y="2288"/>
                    <a:pt x="128" y="2528"/>
                    <a:pt x="232" y="2664"/>
                  </a:cubicBezTo>
                  <a:cubicBezTo>
                    <a:pt x="336" y="2800"/>
                    <a:pt x="500" y="2828"/>
                    <a:pt x="664" y="2856"/>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18457" name="Group 30"/>
            <p:cNvGrpSpPr>
              <a:grpSpLocks/>
            </p:cNvGrpSpPr>
            <p:nvPr/>
          </p:nvGrpSpPr>
          <p:grpSpPr bwMode="auto">
            <a:xfrm>
              <a:off x="2560" y="1000"/>
              <a:ext cx="2912" cy="3046"/>
              <a:chOff x="2560" y="1000"/>
              <a:chExt cx="2912" cy="3046"/>
            </a:xfrm>
          </p:grpSpPr>
          <p:grpSp>
            <p:nvGrpSpPr>
              <p:cNvPr id="18458" name="Group 31"/>
              <p:cNvGrpSpPr>
                <a:grpSpLocks/>
              </p:cNvGrpSpPr>
              <p:nvPr/>
            </p:nvGrpSpPr>
            <p:grpSpPr bwMode="auto">
              <a:xfrm>
                <a:off x="3024" y="1344"/>
                <a:ext cx="384" cy="288"/>
                <a:chOff x="3024" y="1344"/>
                <a:chExt cx="384" cy="288"/>
              </a:xfrm>
            </p:grpSpPr>
            <p:sp>
              <p:nvSpPr>
                <p:cNvPr id="18504" name="Oval 32"/>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05" name="Text Box 33"/>
                <p:cNvSpPr txBox="1">
                  <a:spLocks noChangeArrowheads="1"/>
                </p:cNvSpPr>
                <p:nvPr/>
              </p:nvSpPr>
              <p:spPr bwMode="auto">
                <a:xfrm>
                  <a:off x="3062" y="136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AB</a:t>
                  </a:r>
                </a:p>
              </p:txBody>
            </p:sp>
          </p:grpSp>
          <p:grpSp>
            <p:nvGrpSpPr>
              <p:cNvPr id="18459" name="Group 34"/>
              <p:cNvGrpSpPr>
                <a:grpSpLocks/>
              </p:cNvGrpSpPr>
              <p:nvPr/>
            </p:nvGrpSpPr>
            <p:grpSpPr bwMode="auto">
              <a:xfrm>
                <a:off x="3744" y="1344"/>
                <a:ext cx="384" cy="288"/>
                <a:chOff x="3024" y="1344"/>
                <a:chExt cx="384" cy="288"/>
              </a:xfrm>
            </p:grpSpPr>
            <p:sp>
              <p:nvSpPr>
                <p:cNvPr id="18502" name="Oval 35"/>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03" name="Text Box 36"/>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AC</a:t>
                  </a:r>
                </a:p>
              </p:txBody>
            </p:sp>
          </p:grpSp>
          <p:grpSp>
            <p:nvGrpSpPr>
              <p:cNvPr id="18460" name="Group 37"/>
              <p:cNvGrpSpPr>
                <a:grpSpLocks/>
              </p:cNvGrpSpPr>
              <p:nvPr/>
            </p:nvGrpSpPr>
            <p:grpSpPr bwMode="auto">
              <a:xfrm>
                <a:off x="4464" y="1344"/>
                <a:ext cx="384" cy="288"/>
                <a:chOff x="3024" y="1344"/>
                <a:chExt cx="384" cy="288"/>
              </a:xfrm>
            </p:grpSpPr>
            <p:sp>
              <p:nvSpPr>
                <p:cNvPr id="18500" name="Oval 38"/>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01" name="Text Box 39"/>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AD</a:t>
                  </a:r>
                </a:p>
              </p:txBody>
            </p:sp>
          </p:grpSp>
          <p:grpSp>
            <p:nvGrpSpPr>
              <p:cNvPr id="18461" name="Group 40"/>
              <p:cNvGrpSpPr>
                <a:grpSpLocks/>
              </p:cNvGrpSpPr>
              <p:nvPr/>
            </p:nvGrpSpPr>
            <p:grpSpPr bwMode="auto">
              <a:xfrm>
                <a:off x="3024" y="2016"/>
                <a:ext cx="384" cy="288"/>
                <a:chOff x="3024" y="1344"/>
                <a:chExt cx="384" cy="288"/>
              </a:xfrm>
            </p:grpSpPr>
            <p:sp>
              <p:nvSpPr>
                <p:cNvPr id="18498" name="Oval 41"/>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99" name="Text Box 42"/>
                <p:cNvSpPr txBox="1">
                  <a:spLocks noChangeArrowheads="1"/>
                </p:cNvSpPr>
                <p:nvPr/>
              </p:nvSpPr>
              <p:spPr bwMode="auto">
                <a:xfrm>
                  <a:off x="3062" y="136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a:t>
                  </a:r>
                </a:p>
              </p:txBody>
            </p:sp>
          </p:grpSp>
          <p:grpSp>
            <p:nvGrpSpPr>
              <p:cNvPr id="18462" name="Group 43"/>
              <p:cNvGrpSpPr>
                <a:grpSpLocks/>
              </p:cNvGrpSpPr>
              <p:nvPr/>
            </p:nvGrpSpPr>
            <p:grpSpPr bwMode="auto">
              <a:xfrm>
                <a:off x="3744" y="2016"/>
                <a:ext cx="384" cy="288"/>
                <a:chOff x="3024" y="1344"/>
                <a:chExt cx="384" cy="288"/>
              </a:xfrm>
            </p:grpSpPr>
            <p:sp>
              <p:nvSpPr>
                <p:cNvPr id="18496" name="Oval 44"/>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97" name="Text Box 45"/>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BC</a:t>
                  </a:r>
                </a:p>
              </p:txBody>
            </p:sp>
          </p:grpSp>
          <p:grpSp>
            <p:nvGrpSpPr>
              <p:cNvPr id="18463" name="Group 46"/>
              <p:cNvGrpSpPr>
                <a:grpSpLocks/>
              </p:cNvGrpSpPr>
              <p:nvPr/>
            </p:nvGrpSpPr>
            <p:grpSpPr bwMode="auto">
              <a:xfrm>
                <a:off x="4464" y="2016"/>
                <a:ext cx="384" cy="288"/>
                <a:chOff x="3024" y="1344"/>
                <a:chExt cx="384" cy="288"/>
              </a:xfrm>
            </p:grpSpPr>
            <p:sp>
              <p:nvSpPr>
                <p:cNvPr id="18494" name="Oval 47"/>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95" name="Text Box 48"/>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BD</a:t>
                  </a:r>
                </a:p>
              </p:txBody>
            </p:sp>
          </p:grpSp>
          <p:grpSp>
            <p:nvGrpSpPr>
              <p:cNvPr id="18464" name="Group 49"/>
              <p:cNvGrpSpPr>
                <a:grpSpLocks/>
              </p:cNvGrpSpPr>
              <p:nvPr/>
            </p:nvGrpSpPr>
            <p:grpSpPr bwMode="auto">
              <a:xfrm>
                <a:off x="3024" y="2736"/>
                <a:ext cx="384" cy="288"/>
                <a:chOff x="3024" y="1344"/>
                <a:chExt cx="384" cy="288"/>
              </a:xfrm>
            </p:grpSpPr>
            <p:sp>
              <p:nvSpPr>
                <p:cNvPr id="18492" name="Oval 50"/>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93" name="Text Box 51"/>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a:t>
                  </a:r>
                </a:p>
              </p:txBody>
            </p:sp>
          </p:grpSp>
          <p:grpSp>
            <p:nvGrpSpPr>
              <p:cNvPr id="18465" name="Group 52"/>
              <p:cNvGrpSpPr>
                <a:grpSpLocks/>
              </p:cNvGrpSpPr>
              <p:nvPr/>
            </p:nvGrpSpPr>
            <p:grpSpPr bwMode="auto">
              <a:xfrm>
                <a:off x="3744" y="2736"/>
                <a:ext cx="384" cy="288"/>
                <a:chOff x="3024" y="1344"/>
                <a:chExt cx="384" cy="288"/>
              </a:xfrm>
            </p:grpSpPr>
            <p:sp>
              <p:nvSpPr>
                <p:cNvPr id="18490" name="Oval 53"/>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91" name="Text Box 54"/>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DB</a:t>
                  </a:r>
                </a:p>
              </p:txBody>
            </p:sp>
          </p:grpSp>
          <p:grpSp>
            <p:nvGrpSpPr>
              <p:cNvPr id="18466" name="Group 55"/>
              <p:cNvGrpSpPr>
                <a:grpSpLocks/>
              </p:cNvGrpSpPr>
              <p:nvPr/>
            </p:nvGrpSpPr>
            <p:grpSpPr bwMode="auto">
              <a:xfrm>
                <a:off x="4464" y="2736"/>
                <a:ext cx="384" cy="288"/>
                <a:chOff x="3024" y="1344"/>
                <a:chExt cx="384" cy="288"/>
              </a:xfrm>
            </p:grpSpPr>
            <p:sp>
              <p:nvSpPr>
                <p:cNvPr id="18488" name="Oval 56"/>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89" name="Text Box 57"/>
                <p:cNvSpPr txBox="1">
                  <a:spLocks noChangeArrowheads="1"/>
                </p:cNvSpPr>
                <p:nvPr/>
              </p:nvSpPr>
              <p:spPr bwMode="auto">
                <a:xfrm>
                  <a:off x="3062" y="1367"/>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DC</a:t>
                  </a:r>
                </a:p>
              </p:txBody>
            </p:sp>
          </p:grpSp>
          <p:grpSp>
            <p:nvGrpSpPr>
              <p:cNvPr id="18467" name="Group 58"/>
              <p:cNvGrpSpPr>
                <a:grpSpLocks/>
              </p:cNvGrpSpPr>
              <p:nvPr/>
            </p:nvGrpSpPr>
            <p:grpSpPr bwMode="auto">
              <a:xfrm>
                <a:off x="3024" y="3408"/>
                <a:ext cx="384" cy="288"/>
                <a:chOff x="3024" y="1344"/>
                <a:chExt cx="384" cy="288"/>
              </a:xfrm>
            </p:grpSpPr>
            <p:sp>
              <p:nvSpPr>
                <p:cNvPr id="18486" name="Oval 59"/>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87" name="Text Box 60"/>
                <p:cNvSpPr txBox="1">
                  <a:spLocks noChangeArrowheads="1"/>
                </p:cNvSpPr>
                <p:nvPr/>
              </p:nvSpPr>
              <p:spPr bwMode="auto">
                <a:xfrm>
                  <a:off x="3062" y="136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EA</a:t>
                  </a:r>
                </a:p>
              </p:txBody>
            </p:sp>
          </p:grpSp>
          <p:grpSp>
            <p:nvGrpSpPr>
              <p:cNvPr id="18468" name="Group 61"/>
              <p:cNvGrpSpPr>
                <a:grpSpLocks/>
              </p:cNvGrpSpPr>
              <p:nvPr/>
            </p:nvGrpSpPr>
            <p:grpSpPr bwMode="auto">
              <a:xfrm>
                <a:off x="3744" y="3408"/>
                <a:ext cx="384" cy="288"/>
                <a:chOff x="3024" y="1344"/>
                <a:chExt cx="384" cy="288"/>
              </a:xfrm>
            </p:grpSpPr>
            <p:sp>
              <p:nvSpPr>
                <p:cNvPr id="18484" name="Oval 62"/>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85" name="Text Box 63"/>
                <p:cNvSpPr txBox="1">
                  <a:spLocks noChangeArrowheads="1"/>
                </p:cNvSpPr>
                <p:nvPr/>
              </p:nvSpPr>
              <p:spPr bwMode="auto">
                <a:xfrm>
                  <a:off x="3062" y="136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EB</a:t>
                  </a:r>
                </a:p>
              </p:txBody>
            </p:sp>
          </p:grpSp>
          <p:grpSp>
            <p:nvGrpSpPr>
              <p:cNvPr id="18469" name="Group 64"/>
              <p:cNvGrpSpPr>
                <a:grpSpLocks/>
              </p:cNvGrpSpPr>
              <p:nvPr/>
            </p:nvGrpSpPr>
            <p:grpSpPr bwMode="auto">
              <a:xfrm>
                <a:off x="4464" y="3408"/>
                <a:ext cx="384" cy="288"/>
                <a:chOff x="3024" y="1344"/>
                <a:chExt cx="384" cy="288"/>
              </a:xfrm>
            </p:grpSpPr>
            <p:sp>
              <p:nvSpPr>
                <p:cNvPr id="18482" name="Oval 65"/>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83" name="Text Box 66"/>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EC</a:t>
                  </a:r>
                </a:p>
              </p:txBody>
            </p:sp>
          </p:grpSp>
          <p:grpSp>
            <p:nvGrpSpPr>
              <p:cNvPr id="18470" name="Group 67"/>
              <p:cNvGrpSpPr>
                <a:grpSpLocks/>
              </p:cNvGrpSpPr>
              <p:nvPr/>
            </p:nvGrpSpPr>
            <p:grpSpPr bwMode="auto">
              <a:xfrm>
                <a:off x="5088" y="3408"/>
                <a:ext cx="384" cy="288"/>
                <a:chOff x="3024" y="1344"/>
                <a:chExt cx="384" cy="288"/>
              </a:xfrm>
            </p:grpSpPr>
            <p:sp>
              <p:nvSpPr>
                <p:cNvPr id="18480" name="Oval 68"/>
                <p:cNvSpPr>
                  <a:spLocks noChangeArrowheads="1"/>
                </p:cNvSpPr>
                <p:nvPr/>
              </p:nvSpPr>
              <p:spPr bwMode="auto">
                <a:xfrm>
                  <a:off x="3024" y="1344"/>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81" name="Text Box 69"/>
                <p:cNvSpPr txBox="1">
                  <a:spLocks noChangeArrowheads="1"/>
                </p:cNvSpPr>
                <p:nvPr/>
              </p:nvSpPr>
              <p:spPr bwMode="auto">
                <a:xfrm>
                  <a:off x="3062" y="136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ED</a:t>
                  </a:r>
                </a:p>
              </p:txBody>
            </p:sp>
          </p:grpSp>
          <p:sp>
            <p:nvSpPr>
              <p:cNvPr id="18471" name="Freeform 70"/>
              <p:cNvSpPr>
                <a:spLocks/>
              </p:cNvSpPr>
              <p:nvPr/>
            </p:nvSpPr>
            <p:spPr bwMode="auto">
              <a:xfrm>
                <a:off x="2784" y="1488"/>
                <a:ext cx="240" cy="2112"/>
              </a:xfrm>
              <a:custGeom>
                <a:avLst/>
                <a:gdLst>
                  <a:gd name="T0" fmla="*/ 240 w 240"/>
                  <a:gd name="T1" fmla="*/ 0 h 2112"/>
                  <a:gd name="T2" fmla="*/ 0 w 240"/>
                  <a:gd name="T3" fmla="*/ 1056 h 2112"/>
                  <a:gd name="T4" fmla="*/ 240 w 240"/>
                  <a:gd name="T5" fmla="*/ 2112 h 2112"/>
                  <a:gd name="T6" fmla="*/ 0 60000 65536"/>
                  <a:gd name="T7" fmla="*/ 0 60000 65536"/>
                  <a:gd name="T8" fmla="*/ 0 60000 65536"/>
                  <a:gd name="T9" fmla="*/ 0 w 240"/>
                  <a:gd name="T10" fmla="*/ 0 h 2112"/>
                  <a:gd name="T11" fmla="*/ 240 w 240"/>
                  <a:gd name="T12" fmla="*/ 2112 h 2112"/>
                </a:gdLst>
                <a:ahLst/>
                <a:cxnLst>
                  <a:cxn ang="T6">
                    <a:pos x="T0" y="T1"/>
                  </a:cxn>
                  <a:cxn ang="T7">
                    <a:pos x="T2" y="T3"/>
                  </a:cxn>
                  <a:cxn ang="T8">
                    <a:pos x="T4" y="T5"/>
                  </a:cxn>
                </a:cxnLst>
                <a:rect l="T9" t="T10" r="T11" b="T12"/>
                <a:pathLst>
                  <a:path w="240" h="2112">
                    <a:moveTo>
                      <a:pt x="240" y="0"/>
                    </a:moveTo>
                    <a:cubicBezTo>
                      <a:pt x="120" y="352"/>
                      <a:pt x="0" y="704"/>
                      <a:pt x="0" y="1056"/>
                    </a:cubicBezTo>
                    <a:cubicBezTo>
                      <a:pt x="0" y="1408"/>
                      <a:pt x="120" y="1760"/>
                      <a:pt x="240" y="2112"/>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2" name="Line 71"/>
              <p:cNvSpPr>
                <a:spLocks noChangeShapeType="1"/>
              </p:cNvSpPr>
              <p:nvPr/>
            </p:nvSpPr>
            <p:spPr bwMode="auto">
              <a:xfrm>
                <a:off x="3216" y="1632"/>
                <a:ext cx="1440" cy="3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3" name="Line 72"/>
              <p:cNvSpPr>
                <a:spLocks noChangeShapeType="1"/>
              </p:cNvSpPr>
              <p:nvPr/>
            </p:nvSpPr>
            <p:spPr bwMode="auto">
              <a:xfrm>
                <a:off x="3216" y="1632"/>
                <a:ext cx="720" cy="3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4" name="Line 73"/>
              <p:cNvSpPr>
                <a:spLocks noChangeShapeType="1"/>
              </p:cNvSpPr>
              <p:nvPr/>
            </p:nvSpPr>
            <p:spPr bwMode="auto">
              <a:xfrm flipH="1">
                <a:off x="3168" y="2304"/>
                <a:ext cx="1488"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5" name="Line 74"/>
              <p:cNvSpPr>
                <a:spLocks noChangeShapeType="1"/>
              </p:cNvSpPr>
              <p:nvPr/>
            </p:nvSpPr>
            <p:spPr bwMode="auto">
              <a:xfrm>
                <a:off x="3936" y="3024"/>
                <a:ext cx="720" cy="3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6" name="Line 75"/>
              <p:cNvSpPr>
                <a:spLocks noChangeShapeType="1"/>
              </p:cNvSpPr>
              <p:nvPr/>
            </p:nvSpPr>
            <p:spPr bwMode="auto">
              <a:xfrm>
                <a:off x="3216" y="3024"/>
                <a:ext cx="1440" cy="3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7" name="Line 76"/>
              <p:cNvSpPr>
                <a:spLocks noChangeShapeType="1"/>
              </p:cNvSpPr>
              <p:nvPr/>
            </p:nvSpPr>
            <p:spPr bwMode="auto">
              <a:xfrm>
                <a:off x="3216" y="3024"/>
                <a:ext cx="720" cy="3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8" name="Freeform 77"/>
              <p:cNvSpPr>
                <a:spLocks/>
              </p:cNvSpPr>
              <p:nvPr/>
            </p:nvSpPr>
            <p:spPr bwMode="auto">
              <a:xfrm>
                <a:off x="2560" y="1000"/>
                <a:ext cx="1376" cy="2600"/>
              </a:xfrm>
              <a:custGeom>
                <a:avLst/>
                <a:gdLst>
                  <a:gd name="T0" fmla="*/ 1376 w 1376"/>
                  <a:gd name="T1" fmla="*/ 344 h 2600"/>
                  <a:gd name="T2" fmla="*/ 1088 w 1376"/>
                  <a:gd name="T3" fmla="*/ 152 h 2600"/>
                  <a:gd name="T4" fmla="*/ 512 w 1376"/>
                  <a:gd name="T5" fmla="*/ 152 h 2600"/>
                  <a:gd name="T6" fmla="*/ 80 w 1376"/>
                  <a:gd name="T7" fmla="*/ 1064 h 2600"/>
                  <a:gd name="T8" fmla="*/ 32 w 1376"/>
                  <a:gd name="T9" fmla="*/ 1784 h 2600"/>
                  <a:gd name="T10" fmla="*/ 224 w 1376"/>
                  <a:gd name="T11" fmla="*/ 2408 h 2600"/>
                  <a:gd name="T12" fmla="*/ 464 w 1376"/>
                  <a:gd name="T13" fmla="*/ 2600 h 2600"/>
                  <a:gd name="T14" fmla="*/ 0 60000 65536"/>
                  <a:gd name="T15" fmla="*/ 0 60000 65536"/>
                  <a:gd name="T16" fmla="*/ 0 60000 65536"/>
                  <a:gd name="T17" fmla="*/ 0 60000 65536"/>
                  <a:gd name="T18" fmla="*/ 0 60000 65536"/>
                  <a:gd name="T19" fmla="*/ 0 60000 65536"/>
                  <a:gd name="T20" fmla="*/ 0 60000 65536"/>
                  <a:gd name="T21" fmla="*/ 0 w 1376"/>
                  <a:gd name="T22" fmla="*/ 0 h 2600"/>
                  <a:gd name="T23" fmla="*/ 1376 w 1376"/>
                  <a:gd name="T24" fmla="*/ 2600 h 2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6" h="2600">
                    <a:moveTo>
                      <a:pt x="1376" y="344"/>
                    </a:moveTo>
                    <a:cubicBezTo>
                      <a:pt x="1304" y="264"/>
                      <a:pt x="1232" y="184"/>
                      <a:pt x="1088" y="152"/>
                    </a:cubicBezTo>
                    <a:cubicBezTo>
                      <a:pt x="944" y="120"/>
                      <a:pt x="680" y="0"/>
                      <a:pt x="512" y="152"/>
                    </a:cubicBezTo>
                    <a:cubicBezTo>
                      <a:pt x="344" y="304"/>
                      <a:pt x="160" y="792"/>
                      <a:pt x="80" y="1064"/>
                    </a:cubicBezTo>
                    <a:cubicBezTo>
                      <a:pt x="0" y="1336"/>
                      <a:pt x="8" y="1560"/>
                      <a:pt x="32" y="1784"/>
                    </a:cubicBezTo>
                    <a:cubicBezTo>
                      <a:pt x="56" y="2008"/>
                      <a:pt x="152" y="2272"/>
                      <a:pt x="224" y="2408"/>
                    </a:cubicBezTo>
                    <a:cubicBezTo>
                      <a:pt x="296" y="2544"/>
                      <a:pt x="380" y="2572"/>
                      <a:pt x="464" y="260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79" name="Text Box 78"/>
              <p:cNvSpPr txBox="1">
                <a:spLocks noChangeArrowheads="1"/>
              </p:cNvSpPr>
              <p:nvPr/>
            </p:nvSpPr>
            <p:spPr bwMode="auto">
              <a:xfrm>
                <a:off x="2870" y="3815"/>
                <a:ext cx="2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Partial graph of incompatible turns</a:t>
                </a:r>
              </a:p>
            </p:txBody>
          </p:sp>
        </p:grpSp>
      </p:grpSp>
    </p:spTree>
    <p:extLst>
      <p:ext uri="{BB962C8B-B14F-4D97-AF65-F5344CB8AC3E}">
        <p14:creationId xmlns:p14="http://schemas.microsoft.com/office/powerpoint/2010/main" val="3654008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228600" y="990600"/>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19459" name="Object 4"/>
          <p:cNvGraphicFramePr>
            <a:graphicFrameLocks noChangeAspect="1"/>
          </p:cNvGraphicFramePr>
          <p:nvPr/>
        </p:nvGraphicFramePr>
        <p:xfrm>
          <a:off x="990600" y="2286000"/>
          <a:ext cx="7446963" cy="3475038"/>
        </p:xfrm>
        <a:graphic>
          <a:graphicData uri="http://schemas.openxmlformats.org/presentationml/2006/ole">
            <mc:AlternateContent xmlns:mc="http://schemas.openxmlformats.org/markup-compatibility/2006">
              <mc:Choice xmlns:v="urn:schemas-microsoft-com:vml" Requires="v">
                <p:oleObj spid="_x0000_s1032" name="Bitmap Image" r:id="rId3" imgW="6533333" imgH="3048426" progId="Paint.Picture">
                  <p:embed/>
                </p:oleObj>
              </mc:Choice>
              <mc:Fallback>
                <p:oleObj name="Bitmap Image" r:id="rId3" imgW="6533333" imgH="3048426" progId="Paint.Picture">
                  <p:embed/>
                  <p:pic>
                    <p:nvPicPr>
                      <p:cNvPr id="194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7446963" cy="34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5"/>
          <p:cNvGraphicFramePr>
            <a:graphicFrameLocks noChangeAspect="1"/>
          </p:cNvGraphicFramePr>
          <p:nvPr/>
        </p:nvGraphicFramePr>
        <p:xfrm>
          <a:off x="1828800" y="3213100"/>
          <a:ext cx="2590800" cy="2444750"/>
        </p:xfrm>
        <a:graphic>
          <a:graphicData uri="http://schemas.openxmlformats.org/presentationml/2006/ole">
            <mc:AlternateContent xmlns:mc="http://schemas.openxmlformats.org/markup-compatibility/2006">
              <mc:Choice xmlns:v="urn:schemas-microsoft-com:vml" Requires="v">
                <p:oleObj spid="_x0000_s1033" name="Bitmap Image" r:id="rId5" imgW="3866667" imgH="3648584" progId="Paint.Picture">
                  <p:embed/>
                </p:oleObj>
              </mc:Choice>
              <mc:Fallback>
                <p:oleObj name="Bitmap Image" r:id="rId5" imgW="3866667" imgH="3648584" progId="Paint.Picture">
                  <p:embed/>
                  <p:pic>
                    <p:nvPicPr>
                      <p:cNvPr id="1946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13100"/>
                        <a:ext cx="25908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1" name="Text Box 6"/>
          <p:cNvSpPr txBox="1">
            <a:spLocks noChangeArrowheads="1"/>
          </p:cNvSpPr>
          <p:nvPr/>
        </p:nvSpPr>
        <p:spPr bwMode="auto">
          <a:xfrm>
            <a:off x="2819400" y="5791200"/>
            <a:ext cx="356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Partial table of incompatible turns</a:t>
            </a:r>
          </a:p>
        </p:txBody>
      </p:sp>
      <p:sp>
        <p:nvSpPr>
          <p:cNvPr id="900103" name="Rectangle 7"/>
          <p:cNvSpPr>
            <a:spLocks noGrp="1" noChangeArrowheads="1"/>
          </p:cNvSpPr>
          <p:nvPr>
            <p:ph type="subTitle" idx="4294967295"/>
          </p:nvPr>
        </p:nvSpPr>
        <p:spPr>
          <a:xfrm>
            <a:off x="0" y="762000"/>
            <a:ext cx="9144000" cy="1066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Tree>
    <p:extLst>
      <p:ext uri="{BB962C8B-B14F-4D97-AF65-F5344CB8AC3E}">
        <p14:creationId xmlns:p14="http://schemas.microsoft.com/office/powerpoint/2010/main" val="329001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3" name="Rectangle 3"/>
          <p:cNvSpPr>
            <a:spLocks noGrp="1" noChangeArrowheads="1"/>
          </p:cNvSpPr>
          <p:nvPr>
            <p:ph type="subTitle" idx="4294967295"/>
          </p:nvPr>
        </p:nvSpPr>
        <p:spPr>
          <a:xfrm>
            <a:off x="0" y="762000"/>
            <a:ext cx="9144000" cy="1066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20483" name="Rectangle 4"/>
          <p:cNvSpPr>
            <a:spLocks noChangeArrowheads="1"/>
          </p:cNvSpPr>
          <p:nvPr/>
        </p:nvSpPr>
        <p:spPr bwMode="auto">
          <a:xfrm>
            <a:off x="381000" y="2133600"/>
            <a:ext cx="8763000"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SOLUTION:</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graph can aid in solving our problem.</a:t>
            </a:r>
          </a:p>
          <a:p>
            <a:pPr marL="0" marR="0" lvl="0" indent="0" algn="l" defTabSz="914400" rtl="0" eaLnBrk="1" fontAlgn="base" latinLnBrk="0" hangingPunct="1">
              <a:lnSpc>
                <a:spcPct val="80000"/>
              </a:lnSpc>
              <a:spcBef>
                <a:spcPct val="0"/>
              </a:spcBef>
              <a:spcAft>
                <a:spcPct val="0"/>
              </a:spcAft>
              <a:buClrTx/>
              <a:buSzTx/>
              <a:buFontTx/>
              <a:buChar char="•"/>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 </a:t>
            </a:r>
            <a:r>
              <a:rPr kumimoji="0" lang="en-US" alt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coloring</a:t>
            </a: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of a graph is an assignment of a color to each vertex of the graph, so that no two vertices connected by an edge have the same color.</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Our problem is of coloring the graph of incompatible turns using as few colors as possible.</a:t>
            </a:r>
          </a:p>
        </p:txBody>
      </p:sp>
    </p:spTree>
    <p:extLst>
      <p:ext uri="{BB962C8B-B14F-4D97-AF65-F5344CB8AC3E}">
        <p14:creationId xmlns:p14="http://schemas.microsoft.com/office/powerpoint/2010/main" val="93909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95300" y="0"/>
            <a:ext cx="7467600" cy="1143000"/>
          </a:xfrm>
        </p:spPr>
        <p:txBody>
          <a:bodyPr/>
          <a:lstStyle/>
          <a:p>
            <a:r>
              <a:rPr lang="en-US" dirty="0"/>
              <a:t>Graphs</a:t>
            </a:r>
          </a:p>
        </p:txBody>
      </p:sp>
      <p:sp>
        <p:nvSpPr>
          <p:cNvPr id="680963" name="Rectangle 3"/>
          <p:cNvSpPr>
            <a:spLocks noGrp="1" noChangeArrowheads="1"/>
          </p:cNvSpPr>
          <p:nvPr>
            <p:ph sz="quarter" idx="1"/>
          </p:nvPr>
        </p:nvSpPr>
        <p:spPr>
          <a:xfrm>
            <a:off x="0" y="1295400"/>
            <a:ext cx="9144000" cy="5562600"/>
          </a:xfrm>
        </p:spPr>
        <p:txBody>
          <a:bodyPr/>
          <a:lstStyle/>
          <a:p>
            <a:r>
              <a:rPr lang="en-US" b="1" dirty="0">
                <a:solidFill>
                  <a:srgbClr val="262626"/>
                </a:solidFill>
              </a:rPr>
              <a:t>graph</a:t>
            </a:r>
            <a:r>
              <a:rPr lang="en-US" dirty="0">
                <a:solidFill>
                  <a:srgbClr val="262626"/>
                </a:solidFill>
              </a:rPr>
              <a:t>: A data structure containing:</a:t>
            </a:r>
          </a:p>
          <a:p>
            <a:pPr lvl="1"/>
            <a:r>
              <a:rPr lang="en-US" dirty="0">
                <a:solidFill>
                  <a:srgbClr val="404040"/>
                </a:solidFill>
              </a:rPr>
              <a:t>a set of </a:t>
            </a:r>
            <a:r>
              <a:rPr lang="en-US" b="1" dirty="0">
                <a:solidFill>
                  <a:srgbClr val="404040"/>
                </a:solidFill>
              </a:rPr>
              <a:t>vertices</a:t>
            </a:r>
            <a:r>
              <a:rPr lang="en-US" dirty="0">
                <a:solidFill>
                  <a:srgbClr val="404040"/>
                </a:solidFill>
              </a:rPr>
              <a:t> </a:t>
            </a:r>
            <a:r>
              <a:rPr lang="en-US" i="1" dirty="0">
                <a:solidFill>
                  <a:srgbClr val="404040"/>
                </a:solidFill>
              </a:rPr>
              <a:t>V</a:t>
            </a:r>
            <a:r>
              <a:rPr lang="en-US" dirty="0">
                <a:solidFill>
                  <a:srgbClr val="404040"/>
                </a:solidFill>
              </a:rPr>
              <a:t>,   </a:t>
            </a:r>
            <a:r>
              <a:rPr lang="en-US" sz="2000" i="1" dirty="0">
                <a:solidFill>
                  <a:srgbClr val="FF0000"/>
                </a:solidFill>
              </a:rPr>
              <a:t>(sometimes called nodes)</a:t>
            </a:r>
          </a:p>
          <a:p>
            <a:pPr lvl="1"/>
            <a:r>
              <a:rPr lang="en-US" dirty="0">
                <a:solidFill>
                  <a:srgbClr val="404040"/>
                </a:solidFill>
              </a:rPr>
              <a:t>a set of </a:t>
            </a:r>
            <a:r>
              <a:rPr lang="en-US" b="1" dirty="0">
                <a:solidFill>
                  <a:srgbClr val="404040"/>
                </a:solidFill>
              </a:rPr>
              <a:t>edges</a:t>
            </a:r>
            <a:r>
              <a:rPr lang="en-US" dirty="0">
                <a:solidFill>
                  <a:srgbClr val="404040"/>
                </a:solidFill>
              </a:rPr>
              <a:t> </a:t>
            </a:r>
            <a:r>
              <a:rPr lang="en-US" i="1" dirty="0">
                <a:solidFill>
                  <a:srgbClr val="404040"/>
                </a:solidFill>
              </a:rPr>
              <a:t>E</a:t>
            </a:r>
            <a:r>
              <a:rPr lang="en-US" dirty="0">
                <a:solidFill>
                  <a:srgbClr val="404040"/>
                </a:solidFill>
              </a:rPr>
              <a:t>, where an edge</a:t>
            </a:r>
            <a:br>
              <a:rPr lang="en-US" dirty="0">
                <a:solidFill>
                  <a:srgbClr val="404040"/>
                </a:solidFill>
              </a:rPr>
            </a:br>
            <a:r>
              <a:rPr lang="en-US" dirty="0">
                <a:solidFill>
                  <a:srgbClr val="404040"/>
                </a:solidFill>
              </a:rPr>
              <a:t>represents a connection between 2 vertices.</a:t>
            </a:r>
          </a:p>
          <a:p>
            <a:pPr lvl="2"/>
            <a:r>
              <a:rPr lang="en-US" dirty="0"/>
              <a:t>Graph </a:t>
            </a:r>
            <a:r>
              <a:rPr lang="en-US" i="1" dirty="0"/>
              <a:t>G</a:t>
            </a:r>
            <a:r>
              <a:rPr lang="en-US" dirty="0"/>
              <a:t> = (</a:t>
            </a:r>
            <a:r>
              <a:rPr lang="en-US" i="1" dirty="0"/>
              <a:t>V</a:t>
            </a:r>
            <a:r>
              <a:rPr lang="en-US" dirty="0"/>
              <a:t>, </a:t>
            </a:r>
            <a:r>
              <a:rPr lang="en-US" i="1" dirty="0"/>
              <a:t>E</a:t>
            </a:r>
            <a:r>
              <a:rPr lang="en-US" dirty="0"/>
              <a:t>)</a:t>
            </a:r>
          </a:p>
          <a:p>
            <a:pPr lvl="2"/>
            <a:r>
              <a:rPr lang="en-US" dirty="0"/>
              <a:t>an edge is a pair (</a:t>
            </a:r>
            <a:r>
              <a:rPr lang="en-US" i="1" dirty="0"/>
              <a:t>v</a:t>
            </a:r>
            <a:r>
              <a:rPr lang="en-US" dirty="0"/>
              <a:t>, </a:t>
            </a:r>
            <a:r>
              <a:rPr lang="en-US" i="1" dirty="0"/>
              <a:t>w</a:t>
            </a:r>
            <a:r>
              <a:rPr lang="en-US" dirty="0"/>
              <a:t>) where </a:t>
            </a:r>
            <a:r>
              <a:rPr lang="en-US" i="1" dirty="0"/>
              <a:t>v</a:t>
            </a:r>
            <a:r>
              <a:rPr lang="en-US" dirty="0"/>
              <a:t>, </a:t>
            </a:r>
            <a:r>
              <a:rPr lang="en-US" i="1" dirty="0"/>
              <a:t>w</a:t>
            </a:r>
            <a:r>
              <a:rPr lang="en-US" dirty="0"/>
              <a:t> are in </a:t>
            </a:r>
            <a:r>
              <a:rPr lang="en-US" i="1" dirty="0"/>
              <a:t>V</a:t>
            </a:r>
          </a:p>
          <a:p>
            <a:endParaRPr lang="en-US" dirty="0">
              <a:solidFill>
                <a:srgbClr val="262626"/>
              </a:solidFill>
            </a:endParaRPr>
          </a:p>
          <a:p>
            <a:r>
              <a:rPr lang="en-US" dirty="0">
                <a:solidFill>
                  <a:srgbClr val="262626"/>
                </a:solidFill>
              </a:rPr>
              <a:t>the graph at right:</a:t>
            </a:r>
          </a:p>
          <a:p>
            <a:pPr lvl="1"/>
            <a:r>
              <a:rPr lang="en-US" i="1" dirty="0">
                <a:solidFill>
                  <a:srgbClr val="404040"/>
                </a:solidFill>
              </a:rPr>
              <a:t>V</a:t>
            </a:r>
            <a:r>
              <a:rPr lang="en-US" dirty="0">
                <a:solidFill>
                  <a:srgbClr val="404040"/>
                </a:solidFill>
              </a:rPr>
              <a:t> = {a, b, c, d}</a:t>
            </a:r>
          </a:p>
          <a:p>
            <a:pPr lvl="1"/>
            <a:r>
              <a:rPr lang="en-US" i="1" dirty="0">
                <a:solidFill>
                  <a:srgbClr val="404040"/>
                </a:solidFill>
              </a:rPr>
              <a:t>E</a:t>
            </a:r>
            <a:r>
              <a:rPr lang="en-US" dirty="0">
                <a:solidFill>
                  <a:srgbClr val="404040"/>
                </a:solidFill>
              </a:rPr>
              <a:t> = {(a, c), (b, c), (b, d), (c, d)}</a:t>
            </a:r>
          </a:p>
          <a:p>
            <a:pPr lvl="1"/>
            <a:endParaRPr lang="en-US" dirty="0">
              <a:solidFill>
                <a:srgbClr val="404040"/>
              </a:solidFill>
            </a:endParaRPr>
          </a:p>
          <a:p>
            <a:r>
              <a:rPr lang="en-US" b="1" dirty="0">
                <a:solidFill>
                  <a:srgbClr val="262626"/>
                </a:solidFill>
              </a:rPr>
              <a:t>degree</a:t>
            </a:r>
            <a:r>
              <a:rPr lang="en-US" dirty="0">
                <a:solidFill>
                  <a:srgbClr val="262626"/>
                </a:solidFill>
              </a:rPr>
              <a:t>: number of edges touching a given vertex.</a:t>
            </a:r>
          </a:p>
          <a:p>
            <a:pPr lvl="1"/>
            <a:r>
              <a:rPr lang="en-US" dirty="0">
                <a:solidFill>
                  <a:srgbClr val="404040"/>
                </a:solidFill>
              </a:rPr>
              <a:t>at right: a=1, b=2, c=3, d=2</a:t>
            </a:r>
          </a:p>
        </p:txBody>
      </p:sp>
      <p:grpSp>
        <p:nvGrpSpPr>
          <p:cNvPr id="680973" name="Group 13"/>
          <p:cNvGrpSpPr>
            <a:grpSpLocks/>
          </p:cNvGrpSpPr>
          <p:nvPr/>
        </p:nvGrpSpPr>
        <p:grpSpPr bwMode="auto">
          <a:xfrm>
            <a:off x="6705600" y="1676400"/>
            <a:ext cx="1676400" cy="1524000"/>
            <a:chOff x="4320" y="1344"/>
            <a:chExt cx="1056" cy="960"/>
          </a:xfrm>
        </p:grpSpPr>
        <p:sp>
          <p:nvSpPr>
            <p:cNvPr id="680964" name="Oval 4"/>
            <p:cNvSpPr>
              <a:spLocks noChangeArrowheads="1"/>
            </p:cNvSpPr>
            <p:nvPr/>
          </p:nvSpPr>
          <p:spPr bwMode="auto">
            <a:xfrm>
              <a:off x="4416" y="1392"/>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a</a:t>
              </a:r>
            </a:p>
          </p:txBody>
        </p:sp>
        <p:sp>
          <p:nvSpPr>
            <p:cNvPr id="680966" name="Oval 6"/>
            <p:cNvSpPr>
              <a:spLocks noChangeArrowheads="1"/>
            </p:cNvSpPr>
            <p:nvPr/>
          </p:nvSpPr>
          <p:spPr bwMode="auto">
            <a:xfrm>
              <a:off x="4320" y="2016"/>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c</a:t>
              </a:r>
            </a:p>
          </p:txBody>
        </p:sp>
        <p:sp>
          <p:nvSpPr>
            <p:cNvPr id="680967" name="Oval 7"/>
            <p:cNvSpPr>
              <a:spLocks noChangeArrowheads="1"/>
            </p:cNvSpPr>
            <p:nvPr/>
          </p:nvSpPr>
          <p:spPr bwMode="auto">
            <a:xfrm>
              <a:off x="5136" y="1344"/>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b</a:t>
              </a:r>
            </a:p>
          </p:txBody>
        </p:sp>
        <p:sp>
          <p:nvSpPr>
            <p:cNvPr id="680968" name="Oval 8"/>
            <p:cNvSpPr>
              <a:spLocks noChangeArrowheads="1"/>
            </p:cNvSpPr>
            <p:nvPr/>
          </p:nvSpPr>
          <p:spPr bwMode="auto">
            <a:xfrm>
              <a:off x="4992" y="2064"/>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d</a:t>
              </a:r>
            </a:p>
          </p:txBody>
        </p:sp>
        <p:cxnSp>
          <p:nvCxnSpPr>
            <p:cNvPr id="680969" name="AutoShape 9"/>
            <p:cNvCxnSpPr>
              <a:cxnSpLocks noChangeShapeType="1"/>
              <a:stCxn id="680964" idx="4"/>
              <a:endCxn id="680966" idx="0"/>
            </p:cNvCxnSpPr>
            <p:nvPr/>
          </p:nvCxnSpPr>
          <p:spPr bwMode="auto">
            <a:xfrm flipH="1">
              <a:off x="4440" y="1638"/>
              <a:ext cx="96" cy="37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0" name="AutoShape 10"/>
            <p:cNvCxnSpPr>
              <a:cxnSpLocks noChangeShapeType="1"/>
              <a:stCxn id="680966" idx="6"/>
              <a:endCxn id="680968" idx="2"/>
            </p:cNvCxnSpPr>
            <p:nvPr/>
          </p:nvCxnSpPr>
          <p:spPr bwMode="auto">
            <a:xfrm>
              <a:off x="4566" y="2136"/>
              <a:ext cx="420" cy="4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1" name="AutoShape 11"/>
            <p:cNvCxnSpPr>
              <a:cxnSpLocks noChangeShapeType="1"/>
              <a:stCxn id="680968" idx="7"/>
              <a:endCxn id="680967" idx="4"/>
            </p:cNvCxnSpPr>
            <p:nvPr/>
          </p:nvCxnSpPr>
          <p:spPr bwMode="auto">
            <a:xfrm flipV="1">
              <a:off x="5197" y="1590"/>
              <a:ext cx="59" cy="50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2" name="AutoShape 12"/>
            <p:cNvCxnSpPr>
              <a:cxnSpLocks noChangeShapeType="1"/>
              <a:stCxn id="680966" idx="7"/>
              <a:endCxn id="680967" idx="3"/>
            </p:cNvCxnSpPr>
            <p:nvPr/>
          </p:nvCxnSpPr>
          <p:spPr bwMode="auto">
            <a:xfrm flipV="1">
              <a:off x="4525" y="1555"/>
              <a:ext cx="646" cy="49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5"/>
          </p:nvPr>
        </p:nvSpPr>
        <p:spPr/>
        <p:txBody>
          <a:bodyPr/>
          <a:lstStyle/>
          <a:p>
            <a:fld id="{053A9B76-793E-4B03-B0E0-2F9798CF6A64}" type="slidenum">
              <a:rPr lang="en-US" smtClean="0"/>
              <a:t>3</a:t>
            </a:fld>
            <a:endParaRPr lang="en-US"/>
          </a:p>
        </p:txBody>
      </p:sp>
    </p:spTree>
    <p:extLst>
      <p:ext uri="{BB962C8B-B14F-4D97-AF65-F5344CB8AC3E}">
        <p14:creationId xmlns:p14="http://schemas.microsoft.com/office/powerpoint/2010/main" val="675303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7" name="Rectangle 3"/>
          <p:cNvSpPr>
            <a:spLocks noGrp="1" noChangeArrowheads="1"/>
          </p:cNvSpPr>
          <p:nvPr>
            <p:ph type="subTitle" idx="4294967295"/>
          </p:nvPr>
        </p:nvSpPr>
        <p:spPr>
          <a:xfrm>
            <a:off x="0" y="381000"/>
            <a:ext cx="9144000" cy="1447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21507" name="Rectangle 4"/>
          <p:cNvSpPr>
            <a:spLocks noChangeArrowheads="1"/>
          </p:cNvSpPr>
          <p:nvPr/>
        </p:nvSpPr>
        <p:spPr bwMode="auto">
          <a:xfrm>
            <a:off x="304800" y="1752600"/>
            <a:ext cx="88392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More on SOLUTION (Graph coloring):</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problem has been studied for decades.</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theory of algorithms tells us a lot about it.</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Unfortunately this belongs to a class of problems called as </a:t>
            </a:r>
            <a:r>
              <a:rPr kumimoji="0" lang="en-US" altLang="en-US"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NP-Complete problems</a:t>
            </a: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1" fontAlgn="base" latinLnBrk="0" hangingPunct="1">
              <a:lnSpc>
                <a:spcPct val="8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97286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1" name="Rectangle 3"/>
          <p:cNvSpPr>
            <a:spLocks noGrp="1" noChangeArrowheads="1"/>
          </p:cNvSpPr>
          <p:nvPr>
            <p:ph type="subTitle" idx="4294967295"/>
          </p:nvPr>
        </p:nvSpPr>
        <p:spPr>
          <a:xfrm>
            <a:off x="0" y="381000"/>
            <a:ext cx="9144000" cy="1447800"/>
          </a:xfrm>
        </p:spPr>
        <p:txBody>
          <a:bodyPr/>
          <a:lstStyle/>
          <a:p>
            <a:pPr algn="l">
              <a:defRPr/>
            </a:pPr>
            <a:r>
              <a:rPr lang="en-US" b="0">
                <a:effectLst>
                  <a:outerShdw blurRad="38100" dist="38100" dir="2700000" algn="tl">
                    <a:srgbClr val="C0C0C0"/>
                  </a:outerShdw>
                </a:effectLst>
              </a:rPr>
              <a:t>Using a model to solve a complicated traffic light problem</a:t>
            </a:r>
          </a:p>
        </p:txBody>
      </p:sp>
      <p:sp>
        <p:nvSpPr>
          <p:cNvPr id="22531" name="Rectangle 4"/>
          <p:cNvSpPr>
            <a:spLocks noChangeArrowheads="1"/>
          </p:cNvSpPr>
          <p:nvPr/>
        </p:nvSpPr>
        <p:spPr bwMode="auto">
          <a:xfrm>
            <a:off x="0" y="2133600"/>
            <a:ext cx="9144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80000"/>
              </a:lnSpc>
              <a:spcBef>
                <a:spcPct val="0"/>
              </a:spcBef>
              <a:spcAft>
                <a:spcPct val="0"/>
              </a:spcAft>
              <a:buClrTx/>
              <a:buSzTx/>
              <a:buFontTx/>
              <a:buAutoNum type="arabicPeriod"/>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An algorithm that quickly produces good but not necessarily optimal solutions is called a </a:t>
            </a:r>
            <a:r>
              <a:rPr kumimoji="0" lang="en-US" altLang="en-US" sz="2800" b="0" i="1" u="none" strike="noStrike" kern="1200" cap="none" spc="0" normalizeH="0" baseline="0" noProof="0">
                <a:ln>
                  <a:noFill/>
                </a:ln>
                <a:solidFill>
                  <a:srgbClr val="0000FF"/>
                </a:solidFill>
                <a:effectLst/>
                <a:uLnTx/>
                <a:uFillTx/>
                <a:latin typeface="Arial" panose="020B0604020202020204" pitchFamily="34" charset="0"/>
                <a:ea typeface="+mn-ea"/>
                <a:cs typeface="+mn-cs"/>
              </a:rPr>
              <a:t>heuristic</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extLst>
      <p:ext uri="{BB962C8B-B14F-4D97-AF65-F5344CB8AC3E}">
        <p14:creationId xmlns:p14="http://schemas.microsoft.com/office/powerpoint/2010/main" val="1098112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1219200"/>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24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mn-ea"/>
                <a:cs typeface="+mn-cs"/>
              </a:rPr>
              <a:t>A reasonable heuristic for graph coloring is the </a:t>
            </a:r>
            <a:r>
              <a:rPr kumimoji="0" lang="en-US" altLang="en-US" sz="2400" b="1" i="1"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mn-ea"/>
                <a:cs typeface="+mn-cs"/>
              </a:rPr>
              <a:t>greedy</a:t>
            </a:r>
            <a:r>
              <a:rPr kumimoji="0" lang="en-US" altLang="en-US" sz="24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mn-ea"/>
                <a:cs typeface="+mn-cs"/>
              </a:rPr>
              <a:t> algorithm.</a:t>
            </a:r>
          </a:p>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Try to color as many vertices as possible with the first color, and then as many uncolored vertices with the second color, and so on.</a:t>
            </a:r>
          </a:p>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approach would be:</a:t>
            </a:r>
          </a:p>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80000"/>
              </a:lnSpc>
              <a:spcBef>
                <a:spcPct val="0"/>
              </a:spcBef>
              <a:spcAft>
                <a:spcPct val="0"/>
              </a:spcAft>
              <a:buClrTx/>
              <a:buSzTx/>
              <a:buFontTx/>
              <a:buAutoNum type="arabicPeriod"/>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Select some uncolored vertex, and color with new color.</a:t>
            </a:r>
          </a:p>
          <a:p>
            <a:pPr marL="342900" marR="0" lvl="0" indent="-342900" algn="l" defTabSz="914400" rtl="0" eaLnBrk="1" fontAlgn="base" latinLnBrk="0" hangingPunct="1">
              <a:lnSpc>
                <a:spcPct val="80000"/>
              </a:lnSpc>
              <a:spcBef>
                <a:spcPct val="0"/>
              </a:spcBef>
              <a:spcAft>
                <a:spcPct val="0"/>
              </a:spcAft>
              <a:buClrTx/>
              <a:buSzTx/>
              <a:buFontTx/>
              <a:buAutoNum type="arabicPeriod"/>
              <a:tabLst/>
              <a:defRPr/>
            </a:pPr>
            <a:endPar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80000"/>
              </a:lnSpc>
              <a:spcBef>
                <a:spcPct val="0"/>
              </a:spcBef>
              <a:spcAft>
                <a:spcPct val="0"/>
              </a:spcAft>
              <a:buClrTx/>
              <a:buSzTx/>
              <a:buFontTx/>
              <a:buAutoNum type="arabicPeriod"/>
              <a:tabLst/>
              <a:defRPr/>
            </a:pPr>
            <a:r>
              <a:rPr kumimoji="0" lang="en-US" alt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Scan the list of uncolored vertices. For each uncolored vertex, determine whether it has an edge to any vertex already colored with the new color. If there is no such edge, color the present vertices with the new color.</a:t>
            </a: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50732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1219200"/>
            <a:ext cx="9144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This is called “greedy”, because it colors a vertex, whenever it can, without considering potential drawbacks.</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24579" name="Group 4"/>
          <p:cNvGrpSpPr>
            <a:grpSpLocks/>
          </p:cNvGrpSpPr>
          <p:nvPr/>
        </p:nvGrpSpPr>
        <p:grpSpPr bwMode="auto">
          <a:xfrm>
            <a:off x="1600200" y="3048000"/>
            <a:ext cx="381000" cy="403225"/>
            <a:chOff x="1008" y="1920"/>
            <a:chExt cx="240" cy="254"/>
          </a:xfrm>
        </p:grpSpPr>
        <p:sp>
          <p:nvSpPr>
            <p:cNvPr id="24635" name="Oval 5"/>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36" name="Text Box 6"/>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24580" name="Group 7"/>
          <p:cNvGrpSpPr>
            <a:grpSpLocks/>
          </p:cNvGrpSpPr>
          <p:nvPr/>
        </p:nvGrpSpPr>
        <p:grpSpPr bwMode="auto">
          <a:xfrm>
            <a:off x="2819400" y="3124200"/>
            <a:ext cx="381000" cy="403225"/>
            <a:chOff x="1008" y="1920"/>
            <a:chExt cx="240" cy="254"/>
          </a:xfrm>
        </p:grpSpPr>
        <p:sp>
          <p:nvSpPr>
            <p:cNvPr id="24633" name="Oval 8"/>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34" name="Text Box 9"/>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24581" name="Group 10"/>
          <p:cNvGrpSpPr>
            <a:grpSpLocks/>
          </p:cNvGrpSpPr>
          <p:nvPr/>
        </p:nvGrpSpPr>
        <p:grpSpPr bwMode="auto">
          <a:xfrm>
            <a:off x="3810000" y="2133600"/>
            <a:ext cx="381000" cy="403225"/>
            <a:chOff x="1008" y="1920"/>
            <a:chExt cx="240" cy="254"/>
          </a:xfrm>
        </p:grpSpPr>
        <p:sp>
          <p:nvSpPr>
            <p:cNvPr id="24631" name="Oval 11"/>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32" name="Text Box 12"/>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24582" name="Group 13"/>
          <p:cNvGrpSpPr>
            <a:grpSpLocks/>
          </p:cNvGrpSpPr>
          <p:nvPr/>
        </p:nvGrpSpPr>
        <p:grpSpPr bwMode="auto">
          <a:xfrm>
            <a:off x="3810000" y="4168775"/>
            <a:ext cx="381000" cy="403225"/>
            <a:chOff x="1008" y="1920"/>
            <a:chExt cx="240" cy="254"/>
          </a:xfrm>
        </p:grpSpPr>
        <p:sp>
          <p:nvSpPr>
            <p:cNvPr id="24629" name="Oval 14"/>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30" name="Text Box 15"/>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24583" name="Group 16"/>
          <p:cNvGrpSpPr>
            <a:grpSpLocks/>
          </p:cNvGrpSpPr>
          <p:nvPr/>
        </p:nvGrpSpPr>
        <p:grpSpPr bwMode="auto">
          <a:xfrm>
            <a:off x="4876800" y="3124200"/>
            <a:ext cx="381000" cy="403225"/>
            <a:chOff x="1008" y="1920"/>
            <a:chExt cx="240" cy="254"/>
          </a:xfrm>
        </p:grpSpPr>
        <p:sp>
          <p:nvSpPr>
            <p:cNvPr id="24627" name="Oval 17"/>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28" name="Text Box 18"/>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24584" name="Line 19"/>
          <p:cNvSpPr>
            <a:spLocks noChangeShapeType="1"/>
          </p:cNvSpPr>
          <p:nvPr/>
        </p:nvSpPr>
        <p:spPr bwMode="auto">
          <a:xfrm>
            <a:off x="1981200" y="327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5" name="AutoShape 20"/>
          <p:cNvSpPr>
            <a:spLocks noChangeArrowheads="1"/>
          </p:cNvSpPr>
          <p:nvPr/>
        </p:nvSpPr>
        <p:spPr bwMode="auto">
          <a:xfrm>
            <a:off x="3200400" y="2514600"/>
            <a:ext cx="1676400" cy="16764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4586" name="Group 21"/>
          <p:cNvGrpSpPr>
            <a:grpSpLocks/>
          </p:cNvGrpSpPr>
          <p:nvPr/>
        </p:nvGrpSpPr>
        <p:grpSpPr bwMode="auto">
          <a:xfrm>
            <a:off x="1600200" y="3048000"/>
            <a:ext cx="381000" cy="403225"/>
            <a:chOff x="1008" y="1920"/>
            <a:chExt cx="240" cy="254"/>
          </a:xfrm>
        </p:grpSpPr>
        <p:sp>
          <p:nvSpPr>
            <p:cNvPr id="24625" name="Oval 22"/>
            <p:cNvSpPr>
              <a:spLocks noChangeArrowheads="1"/>
            </p:cNvSpPr>
            <p:nvPr/>
          </p:nvSpPr>
          <p:spPr bwMode="auto">
            <a:xfrm>
              <a:off x="1008" y="1920"/>
              <a:ext cx="240" cy="240"/>
            </a:xfrm>
            <a:prstGeom prst="ellipse">
              <a:avLst/>
            </a:prstGeom>
            <a:solidFill>
              <a:srgbClr val="FFFF00"/>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26" name="Text Box 23"/>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24587" name="Group 24"/>
          <p:cNvGrpSpPr>
            <a:grpSpLocks/>
          </p:cNvGrpSpPr>
          <p:nvPr/>
        </p:nvGrpSpPr>
        <p:grpSpPr bwMode="auto">
          <a:xfrm>
            <a:off x="4876800" y="3124200"/>
            <a:ext cx="381000" cy="403225"/>
            <a:chOff x="1008" y="1920"/>
            <a:chExt cx="240" cy="254"/>
          </a:xfrm>
        </p:grpSpPr>
        <p:sp>
          <p:nvSpPr>
            <p:cNvPr id="24623" name="Oval 25"/>
            <p:cNvSpPr>
              <a:spLocks noChangeArrowheads="1"/>
            </p:cNvSpPr>
            <p:nvPr/>
          </p:nvSpPr>
          <p:spPr bwMode="auto">
            <a:xfrm>
              <a:off x="1008" y="1920"/>
              <a:ext cx="240" cy="240"/>
            </a:xfrm>
            <a:prstGeom prst="ellipse">
              <a:avLst/>
            </a:prstGeom>
            <a:solidFill>
              <a:srgbClr val="FFFF00"/>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24" name="Text Box 26"/>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24588" name="Group 27"/>
          <p:cNvGrpSpPr>
            <a:grpSpLocks/>
          </p:cNvGrpSpPr>
          <p:nvPr/>
        </p:nvGrpSpPr>
        <p:grpSpPr bwMode="auto">
          <a:xfrm>
            <a:off x="3810000" y="2133600"/>
            <a:ext cx="381000" cy="403225"/>
            <a:chOff x="1008" y="1920"/>
            <a:chExt cx="240" cy="254"/>
          </a:xfrm>
        </p:grpSpPr>
        <p:sp>
          <p:nvSpPr>
            <p:cNvPr id="24621" name="Oval 28"/>
            <p:cNvSpPr>
              <a:spLocks noChangeArrowheads="1"/>
            </p:cNvSpPr>
            <p:nvPr/>
          </p:nvSpPr>
          <p:spPr bwMode="auto">
            <a:xfrm>
              <a:off x="1008" y="1920"/>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22" name="Text Box 29"/>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24589" name="Group 30"/>
          <p:cNvGrpSpPr>
            <a:grpSpLocks/>
          </p:cNvGrpSpPr>
          <p:nvPr/>
        </p:nvGrpSpPr>
        <p:grpSpPr bwMode="auto">
          <a:xfrm>
            <a:off x="3810000" y="4168775"/>
            <a:ext cx="381000" cy="403225"/>
            <a:chOff x="1008" y="1920"/>
            <a:chExt cx="240" cy="254"/>
          </a:xfrm>
        </p:grpSpPr>
        <p:sp>
          <p:nvSpPr>
            <p:cNvPr id="24619" name="Oval 31"/>
            <p:cNvSpPr>
              <a:spLocks noChangeArrowheads="1"/>
            </p:cNvSpPr>
            <p:nvPr/>
          </p:nvSpPr>
          <p:spPr bwMode="auto">
            <a:xfrm>
              <a:off x="1008" y="1920"/>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20" name="Text Box 32"/>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24590" name="Group 33"/>
          <p:cNvGrpSpPr>
            <a:grpSpLocks/>
          </p:cNvGrpSpPr>
          <p:nvPr/>
        </p:nvGrpSpPr>
        <p:grpSpPr bwMode="auto">
          <a:xfrm>
            <a:off x="2819400" y="3124200"/>
            <a:ext cx="381000" cy="403225"/>
            <a:chOff x="1008" y="1920"/>
            <a:chExt cx="240" cy="254"/>
          </a:xfrm>
        </p:grpSpPr>
        <p:sp>
          <p:nvSpPr>
            <p:cNvPr id="24617" name="Oval 34"/>
            <p:cNvSpPr>
              <a:spLocks noChangeArrowheads="1"/>
            </p:cNvSpPr>
            <p:nvPr/>
          </p:nvSpPr>
          <p:spPr bwMode="auto">
            <a:xfrm>
              <a:off x="1008" y="1920"/>
              <a:ext cx="240" cy="240"/>
            </a:xfrm>
            <a:prstGeom prst="ellipse">
              <a:avLst/>
            </a:prstGeom>
            <a:solidFill>
              <a:srgbClr val="FF6699"/>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18" name="Text Box 35"/>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24591" name="Group 36"/>
          <p:cNvGrpSpPr>
            <a:grpSpLocks/>
          </p:cNvGrpSpPr>
          <p:nvPr/>
        </p:nvGrpSpPr>
        <p:grpSpPr bwMode="auto">
          <a:xfrm>
            <a:off x="4800600" y="4800600"/>
            <a:ext cx="381000" cy="403225"/>
            <a:chOff x="1008" y="1920"/>
            <a:chExt cx="240" cy="254"/>
          </a:xfrm>
        </p:grpSpPr>
        <p:sp>
          <p:nvSpPr>
            <p:cNvPr id="24615" name="Oval 37"/>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16" name="Text Box 38"/>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24592" name="Group 39"/>
          <p:cNvGrpSpPr>
            <a:grpSpLocks/>
          </p:cNvGrpSpPr>
          <p:nvPr/>
        </p:nvGrpSpPr>
        <p:grpSpPr bwMode="auto">
          <a:xfrm>
            <a:off x="6019800" y="4876800"/>
            <a:ext cx="381000" cy="403225"/>
            <a:chOff x="1008" y="1920"/>
            <a:chExt cx="240" cy="254"/>
          </a:xfrm>
        </p:grpSpPr>
        <p:sp>
          <p:nvSpPr>
            <p:cNvPr id="24613" name="Oval 40"/>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14" name="Text Box 41"/>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24593" name="Group 42"/>
          <p:cNvGrpSpPr>
            <a:grpSpLocks/>
          </p:cNvGrpSpPr>
          <p:nvPr/>
        </p:nvGrpSpPr>
        <p:grpSpPr bwMode="auto">
          <a:xfrm>
            <a:off x="7010400" y="3886200"/>
            <a:ext cx="381000" cy="403225"/>
            <a:chOff x="1008" y="1920"/>
            <a:chExt cx="240" cy="254"/>
          </a:xfrm>
        </p:grpSpPr>
        <p:sp>
          <p:nvSpPr>
            <p:cNvPr id="24611" name="Oval 43"/>
            <p:cNvSpPr>
              <a:spLocks noChangeArrowheads="1"/>
            </p:cNvSpPr>
            <p:nvPr/>
          </p:nvSpPr>
          <p:spPr bwMode="auto">
            <a:xfrm>
              <a:off x="1008" y="192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12" name="Text Box 44"/>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24594" name="Line 45"/>
          <p:cNvSpPr>
            <a:spLocks noChangeShapeType="1"/>
          </p:cNvSpPr>
          <p:nvPr/>
        </p:nvSpPr>
        <p:spPr bwMode="auto">
          <a:xfrm>
            <a:off x="5181600" y="5029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95" name="AutoShape 46"/>
          <p:cNvSpPr>
            <a:spLocks noChangeArrowheads="1"/>
          </p:cNvSpPr>
          <p:nvPr/>
        </p:nvSpPr>
        <p:spPr bwMode="auto">
          <a:xfrm>
            <a:off x="6400800" y="4267200"/>
            <a:ext cx="1676400" cy="16764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4596" name="Group 47"/>
          <p:cNvGrpSpPr>
            <a:grpSpLocks/>
          </p:cNvGrpSpPr>
          <p:nvPr/>
        </p:nvGrpSpPr>
        <p:grpSpPr bwMode="auto">
          <a:xfrm>
            <a:off x="4800600" y="4800600"/>
            <a:ext cx="381000" cy="403225"/>
            <a:chOff x="1008" y="1920"/>
            <a:chExt cx="240" cy="254"/>
          </a:xfrm>
        </p:grpSpPr>
        <p:sp>
          <p:nvSpPr>
            <p:cNvPr id="24609" name="Oval 48"/>
            <p:cNvSpPr>
              <a:spLocks noChangeArrowheads="1"/>
            </p:cNvSpPr>
            <p:nvPr/>
          </p:nvSpPr>
          <p:spPr bwMode="auto">
            <a:xfrm>
              <a:off x="1008" y="1920"/>
              <a:ext cx="240" cy="240"/>
            </a:xfrm>
            <a:prstGeom prst="ellipse">
              <a:avLst/>
            </a:prstGeom>
            <a:solidFill>
              <a:srgbClr val="FFFF00"/>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10" name="Text Box 49"/>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24597" name="Group 50"/>
          <p:cNvGrpSpPr>
            <a:grpSpLocks/>
          </p:cNvGrpSpPr>
          <p:nvPr/>
        </p:nvGrpSpPr>
        <p:grpSpPr bwMode="auto">
          <a:xfrm>
            <a:off x="7010400" y="3886200"/>
            <a:ext cx="381000" cy="403225"/>
            <a:chOff x="1008" y="1920"/>
            <a:chExt cx="240" cy="254"/>
          </a:xfrm>
        </p:grpSpPr>
        <p:sp>
          <p:nvSpPr>
            <p:cNvPr id="24607" name="Oval 51"/>
            <p:cNvSpPr>
              <a:spLocks noChangeArrowheads="1"/>
            </p:cNvSpPr>
            <p:nvPr/>
          </p:nvSpPr>
          <p:spPr bwMode="auto">
            <a:xfrm>
              <a:off x="1008" y="1920"/>
              <a:ext cx="240" cy="240"/>
            </a:xfrm>
            <a:prstGeom prst="ellipse">
              <a:avLst/>
            </a:prstGeom>
            <a:solidFill>
              <a:srgbClr val="FFFF00"/>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8" name="Text Box 52"/>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24598" name="Group 53"/>
          <p:cNvGrpSpPr>
            <a:grpSpLocks/>
          </p:cNvGrpSpPr>
          <p:nvPr/>
        </p:nvGrpSpPr>
        <p:grpSpPr bwMode="auto">
          <a:xfrm>
            <a:off x="6019800" y="4876800"/>
            <a:ext cx="381000" cy="403225"/>
            <a:chOff x="1008" y="1920"/>
            <a:chExt cx="240" cy="254"/>
          </a:xfrm>
        </p:grpSpPr>
        <p:sp>
          <p:nvSpPr>
            <p:cNvPr id="24605" name="Oval 54"/>
            <p:cNvSpPr>
              <a:spLocks noChangeArrowheads="1"/>
            </p:cNvSpPr>
            <p:nvPr/>
          </p:nvSpPr>
          <p:spPr bwMode="auto">
            <a:xfrm>
              <a:off x="1008" y="1920"/>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6" name="Text Box 55"/>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24599" name="Group 56"/>
          <p:cNvGrpSpPr>
            <a:grpSpLocks/>
          </p:cNvGrpSpPr>
          <p:nvPr/>
        </p:nvGrpSpPr>
        <p:grpSpPr bwMode="auto">
          <a:xfrm>
            <a:off x="8001000" y="4876800"/>
            <a:ext cx="381000" cy="403225"/>
            <a:chOff x="1008" y="1920"/>
            <a:chExt cx="240" cy="254"/>
          </a:xfrm>
        </p:grpSpPr>
        <p:sp>
          <p:nvSpPr>
            <p:cNvPr id="24603" name="Oval 57"/>
            <p:cNvSpPr>
              <a:spLocks noChangeArrowheads="1"/>
            </p:cNvSpPr>
            <p:nvPr/>
          </p:nvSpPr>
          <p:spPr bwMode="auto">
            <a:xfrm>
              <a:off x="1008" y="1920"/>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4" name="Text Box 58"/>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24600" name="Group 59"/>
          <p:cNvGrpSpPr>
            <a:grpSpLocks/>
          </p:cNvGrpSpPr>
          <p:nvPr/>
        </p:nvGrpSpPr>
        <p:grpSpPr bwMode="auto">
          <a:xfrm>
            <a:off x="7010400" y="5867400"/>
            <a:ext cx="381000" cy="403225"/>
            <a:chOff x="1008" y="1920"/>
            <a:chExt cx="240" cy="254"/>
          </a:xfrm>
        </p:grpSpPr>
        <p:sp>
          <p:nvSpPr>
            <p:cNvPr id="24601" name="Oval 60"/>
            <p:cNvSpPr>
              <a:spLocks noChangeArrowheads="1"/>
            </p:cNvSpPr>
            <p:nvPr/>
          </p:nvSpPr>
          <p:spPr bwMode="auto">
            <a:xfrm>
              <a:off x="1008" y="1920"/>
              <a:ext cx="240" cy="240"/>
            </a:xfrm>
            <a:prstGeom prst="ellipse">
              <a:avLst/>
            </a:prstGeom>
            <a:solidFill>
              <a:srgbClr val="FFFF00"/>
            </a:solidFill>
            <a:ln w="9525">
              <a:solidFill>
                <a:schemeClr val="tx1"/>
              </a:solidFill>
              <a:round/>
              <a:headEnd/>
              <a:tailEnd/>
            </a:ln>
          </p:spPr>
          <p:txBody>
            <a:bodyPr wrap="none" anchor="ct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2" name="Text Box 61"/>
            <p:cNvSpPr txBox="1">
              <a:spLocks noChangeArrowheads="1"/>
            </p:cNvSpPr>
            <p:nvPr/>
          </p:nvSpPr>
          <p:spPr bwMode="auto">
            <a:xfrm>
              <a:off x="1046" y="194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Tree>
    <p:extLst>
      <p:ext uri="{BB962C8B-B14F-4D97-AF65-F5344CB8AC3E}">
        <p14:creationId xmlns:p14="http://schemas.microsoft.com/office/powerpoint/2010/main" val="1695156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Graph Traversals</a:t>
            </a:r>
          </a:p>
        </p:txBody>
      </p:sp>
      <p:sp>
        <p:nvSpPr>
          <p:cNvPr id="6" name="Subtitle 5"/>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53A9B76-793E-4B03-B0E0-2F9798CF6A64}" type="slidenum">
              <a:rPr lang="en-US" smtClean="0"/>
              <a:t>34</a:t>
            </a:fld>
            <a:endParaRPr lang="en-US"/>
          </a:p>
        </p:txBody>
      </p:sp>
    </p:spTree>
    <p:extLst>
      <p:ext uri="{BB962C8B-B14F-4D97-AF65-F5344CB8AC3E}">
        <p14:creationId xmlns:p14="http://schemas.microsoft.com/office/powerpoint/2010/main" val="1211297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Depth-first searching</a:t>
            </a:r>
          </a:p>
        </p:txBody>
      </p:sp>
      <p:sp>
        <p:nvSpPr>
          <p:cNvPr id="7171" name="Rectangle 3"/>
          <p:cNvSpPr>
            <a:spLocks noGrp="1" noChangeArrowheads="1"/>
          </p:cNvSpPr>
          <p:nvPr>
            <p:ph type="body" idx="1"/>
          </p:nvPr>
        </p:nvSpPr>
        <p:spPr>
          <a:xfrm>
            <a:off x="4419600" y="1447800"/>
            <a:ext cx="4343400" cy="5029200"/>
          </a:xfrm>
        </p:spPr>
        <p:txBody>
          <a:bodyPr/>
          <a:lstStyle/>
          <a:p>
            <a:r>
              <a:rPr lang="en-US" sz="2400" dirty="0"/>
              <a:t>A </a:t>
            </a:r>
            <a:r>
              <a:rPr lang="en-US" sz="2400" b="1" dirty="0">
                <a:solidFill>
                  <a:srgbClr val="7030A0"/>
                </a:solidFill>
              </a:rPr>
              <a:t>depth-first</a:t>
            </a:r>
            <a:r>
              <a:rPr lang="en-US" sz="2400" dirty="0"/>
              <a:t> search </a:t>
            </a:r>
            <a:r>
              <a:rPr lang="en-US" sz="2400" b="1" dirty="0">
                <a:solidFill>
                  <a:srgbClr val="7030A0"/>
                </a:solidFill>
              </a:rPr>
              <a:t>(DFS) </a:t>
            </a:r>
            <a:r>
              <a:rPr lang="en-US" sz="2400" dirty="0"/>
              <a:t>explores a path all the way to a leaf before </a:t>
            </a:r>
            <a:r>
              <a:rPr lang="en-US" sz="2400" dirty="0">
                <a:solidFill>
                  <a:srgbClr val="FF0000"/>
                </a:solidFill>
              </a:rPr>
              <a:t>backtracking</a:t>
            </a:r>
            <a:r>
              <a:rPr lang="en-US" sz="2400" dirty="0"/>
              <a:t> and exploring another path</a:t>
            </a:r>
          </a:p>
          <a:p>
            <a:r>
              <a:rPr lang="en-US" sz="2400" dirty="0"/>
              <a:t>For example, after searching </a:t>
            </a:r>
            <a:r>
              <a:rPr lang="en-US" sz="2000" dirty="0">
                <a:solidFill>
                  <a:srgbClr val="FF0000"/>
                </a:solidFill>
                <a:latin typeface="Verdana" pitchFamily="34" charset="0"/>
              </a:rPr>
              <a:t>A</a:t>
            </a:r>
            <a:r>
              <a:rPr lang="en-US" sz="2400" dirty="0"/>
              <a:t>, then </a:t>
            </a:r>
            <a:r>
              <a:rPr lang="en-US" sz="2000" dirty="0">
                <a:solidFill>
                  <a:srgbClr val="FF0000"/>
                </a:solidFill>
                <a:latin typeface="Verdana" pitchFamily="34" charset="0"/>
              </a:rPr>
              <a:t>B</a:t>
            </a:r>
            <a:r>
              <a:rPr lang="en-US" sz="2400" dirty="0"/>
              <a:t>, then </a:t>
            </a:r>
            <a:r>
              <a:rPr lang="en-US" sz="2000" dirty="0">
                <a:solidFill>
                  <a:srgbClr val="FF0000"/>
                </a:solidFill>
                <a:latin typeface="Verdana" pitchFamily="34" charset="0"/>
              </a:rPr>
              <a:t>D</a:t>
            </a:r>
            <a:r>
              <a:rPr lang="en-US" sz="2400" dirty="0"/>
              <a:t>, the search backtracks and tries another path from </a:t>
            </a:r>
            <a:r>
              <a:rPr lang="en-US" sz="2000" dirty="0">
                <a:solidFill>
                  <a:srgbClr val="FF0000"/>
                </a:solidFill>
                <a:latin typeface="Verdana" pitchFamily="34" charset="0"/>
              </a:rPr>
              <a:t>B</a:t>
            </a:r>
            <a:endParaRPr lang="en-US" sz="2400" dirty="0">
              <a:solidFill>
                <a:srgbClr val="FF0000"/>
              </a:solidFill>
            </a:endParaRPr>
          </a:p>
          <a:p>
            <a:r>
              <a:rPr lang="en-US" sz="2400" dirty="0"/>
              <a:t>Node are explored in the order </a:t>
            </a:r>
            <a:r>
              <a:rPr lang="en-US" sz="2000" dirty="0">
                <a:solidFill>
                  <a:srgbClr val="FF0000"/>
                </a:solidFill>
                <a:latin typeface="Verdana" pitchFamily="34" charset="0"/>
              </a:rPr>
              <a:t>A B D E H L M N I O P C F G J K Q</a:t>
            </a:r>
            <a:endParaRPr lang="en-US" sz="2400" dirty="0">
              <a:solidFill>
                <a:srgbClr val="FF0000"/>
              </a:solidFill>
            </a:endParaRPr>
          </a:p>
          <a:p>
            <a:r>
              <a:rPr lang="en-US" sz="2000" dirty="0">
                <a:solidFill>
                  <a:srgbClr val="FF0000"/>
                </a:solidFill>
                <a:latin typeface="Verdana" pitchFamily="34" charset="0"/>
              </a:rPr>
              <a:t>N</a:t>
            </a:r>
            <a:r>
              <a:rPr lang="en-US" sz="2400" dirty="0"/>
              <a:t> will be found before </a:t>
            </a:r>
            <a:r>
              <a:rPr lang="en-US" sz="2000" dirty="0">
                <a:solidFill>
                  <a:srgbClr val="FF0000"/>
                </a:solidFill>
                <a:latin typeface="Verdana" pitchFamily="34" charset="0"/>
              </a:rPr>
              <a:t>J</a:t>
            </a:r>
          </a:p>
        </p:txBody>
      </p:sp>
      <p:grpSp>
        <p:nvGrpSpPr>
          <p:cNvPr id="7206" name="Group 38"/>
          <p:cNvGrpSpPr>
            <a:grpSpLocks/>
          </p:cNvGrpSpPr>
          <p:nvPr/>
        </p:nvGrpSpPr>
        <p:grpSpPr bwMode="auto">
          <a:xfrm>
            <a:off x="609600" y="1828800"/>
            <a:ext cx="3581400" cy="3886200"/>
            <a:chOff x="384" y="1152"/>
            <a:chExt cx="2256" cy="2448"/>
          </a:xfrm>
        </p:grpSpPr>
        <p:sp>
          <p:nvSpPr>
            <p:cNvPr id="7173" name="Oval 5"/>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a:t>
              </a:r>
            </a:p>
          </p:txBody>
        </p:sp>
        <p:sp>
          <p:nvSpPr>
            <p:cNvPr id="7174" name="Oval 6"/>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a:t>
              </a:r>
            </a:p>
          </p:txBody>
        </p:sp>
        <p:sp>
          <p:nvSpPr>
            <p:cNvPr id="7175" name="Oval 7"/>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7176" name="Oval 8"/>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a:t>
              </a:r>
            </a:p>
          </p:txBody>
        </p:sp>
        <p:sp>
          <p:nvSpPr>
            <p:cNvPr id="7177" name="Oval 9"/>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a:t>
              </a:r>
            </a:p>
          </p:txBody>
        </p:sp>
        <p:sp>
          <p:nvSpPr>
            <p:cNvPr id="7178" name="Oval 10"/>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7179" name="Oval 11"/>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a:t>
              </a:r>
            </a:p>
          </p:txBody>
        </p:sp>
        <p:sp>
          <p:nvSpPr>
            <p:cNvPr id="7180" name="Oval 12"/>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7181" name="Oval 13"/>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t>
              </a:r>
            </a:p>
          </p:txBody>
        </p:sp>
        <p:sp>
          <p:nvSpPr>
            <p:cNvPr id="7182" name="Oval 14"/>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7183" name="Oval 15"/>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7184" name="Oval 16"/>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7185" name="Oval 17"/>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7186" name="Oval 18"/>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7187" name="Oval 19"/>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7188" name="Oval 20"/>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7189" name="Oval 21"/>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7190" name="Line 22"/>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Line 23"/>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2" name="Line 24"/>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Line 25"/>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Line 26"/>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27"/>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28"/>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29"/>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Line 30"/>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Line 31"/>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0" name="Line 32"/>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Line 33"/>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Line 34"/>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Line 35"/>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Line 36"/>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Line 37"/>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08" name="Freeform 40"/>
          <p:cNvSpPr>
            <a:spLocks/>
          </p:cNvSpPr>
          <p:nvPr/>
        </p:nvSpPr>
        <p:spPr bwMode="auto">
          <a:xfrm>
            <a:off x="674688" y="1754188"/>
            <a:ext cx="1993900" cy="3836987"/>
          </a:xfrm>
          <a:custGeom>
            <a:avLst/>
            <a:gdLst>
              <a:gd name="T0" fmla="*/ 1256 w 1256"/>
              <a:gd name="T1" fmla="*/ 0 h 2417"/>
              <a:gd name="T2" fmla="*/ 809 w 1256"/>
              <a:gd name="T3" fmla="*/ 374 h 2417"/>
              <a:gd name="T4" fmla="*/ 535 w 1256"/>
              <a:gd name="T5" fmla="*/ 721 h 2417"/>
              <a:gd name="T6" fmla="*/ 246 w 1256"/>
              <a:gd name="T7" fmla="*/ 1297 h 2417"/>
              <a:gd name="T8" fmla="*/ 246 w 1256"/>
              <a:gd name="T9" fmla="*/ 1489 h 2417"/>
              <a:gd name="T10" fmla="*/ 369 w 1256"/>
              <a:gd name="T11" fmla="*/ 1490 h 2417"/>
              <a:gd name="T12" fmla="*/ 530 w 1256"/>
              <a:gd name="T13" fmla="*/ 940 h 2417"/>
              <a:gd name="T14" fmla="*/ 606 w 1256"/>
              <a:gd name="T15" fmla="*/ 923 h 2417"/>
              <a:gd name="T16" fmla="*/ 823 w 1256"/>
              <a:gd name="T17" fmla="*/ 1201 h 2417"/>
              <a:gd name="T18" fmla="*/ 816 w 1256"/>
              <a:gd name="T19" fmla="*/ 1358 h 2417"/>
              <a:gd name="T20" fmla="*/ 391 w 1256"/>
              <a:gd name="T21" fmla="*/ 1874 h 2417"/>
              <a:gd name="T22" fmla="*/ 40 w 1256"/>
              <a:gd name="T23" fmla="*/ 2335 h 2417"/>
              <a:gd name="T24" fmla="*/ 150 w 1256"/>
              <a:gd name="T25" fmla="*/ 2354 h 2417"/>
              <a:gd name="T26" fmla="*/ 369 w 1256"/>
              <a:gd name="T27" fmla="*/ 2014 h 2417"/>
              <a:gd name="T28" fmla="*/ 369 w 1256"/>
              <a:gd name="T29" fmla="*/ 2360 h 2417"/>
              <a:gd name="T30" fmla="*/ 487 w 1256"/>
              <a:gd name="T31" fmla="*/ 2354 h 2417"/>
              <a:gd name="T32" fmla="*/ 454 w 1256"/>
              <a:gd name="T33" fmla="*/ 2030 h 2417"/>
              <a:gd name="T34" fmla="*/ 640 w 1256"/>
              <a:gd name="T35" fmla="*/ 22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6" h="2417">
                <a:moveTo>
                  <a:pt x="1256" y="0"/>
                </a:moveTo>
                <a:cubicBezTo>
                  <a:pt x="1181" y="62"/>
                  <a:pt x="929" y="254"/>
                  <a:pt x="809" y="374"/>
                </a:cubicBezTo>
                <a:cubicBezTo>
                  <a:pt x="689" y="494"/>
                  <a:pt x="629" y="567"/>
                  <a:pt x="535" y="721"/>
                </a:cubicBezTo>
                <a:cubicBezTo>
                  <a:pt x="441" y="875"/>
                  <a:pt x="295" y="1169"/>
                  <a:pt x="246" y="1297"/>
                </a:cubicBezTo>
                <a:cubicBezTo>
                  <a:pt x="198" y="1425"/>
                  <a:pt x="226" y="1457"/>
                  <a:pt x="246" y="1489"/>
                </a:cubicBezTo>
                <a:cubicBezTo>
                  <a:pt x="266" y="1521"/>
                  <a:pt x="322" y="1581"/>
                  <a:pt x="369" y="1490"/>
                </a:cubicBezTo>
                <a:cubicBezTo>
                  <a:pt x="416" y="1399"/>
                  <a:pt x="491" y="1034"/>
                  <a:pt x="530" y="940"/>
                </a:cubicBezTo>
                <a:cubicBezTo>
                  <a:pt x="569" y="846"/>
                  <a:pt x="557" y="880"/>
                  <a:pt x="606" y="923"/>
                </a:cubicBezTo>
                <a:cubicBezTo>
                  <a:pt x="655" y="966"/>
                  <a:pt x="788" y="1129"/>
                  <a:pt x="823" y="1201"/>
                </a:cubicBezTo>
                <a:cubicBezTo>
                  <a:pt x="858" y="1273"/>
                  <a:pt x="888" y="1246"/>
                  <a:pt x="816" y="1358"/>
                </a:cubicBezTo>
                <a:cubicBezTo>
                  <a:pt x="744" y="1470"/>
                  <a:pt x="520" y="1711"/>
                  <a:pt x="391" y="1874"/>
                </a:cubicBezTo>
                <a:cubicBezTo>
                  <a:pt x="262" y="2037"/>
                  <a:pt x="80" y="2255"/>
                  <a:pt x="40" y="2335"/>
                </a:cubicBezTo>
                <a:cubicBezTo>
                  <a:pt x="0" y="2415"/>
                  <a:pt x="95" y="2407"/>
                  <a:pt x="150" y="2354"/>
                </a:cubicBezTo>
                <a:cubicBezTo>
                  <a:pt x="205" y="2301"/>
                  <a:pt x="333" y="2013"/>
                  <a:pt x="369" y="2014"/>
                </a:cubicBezTo>
                <a:cubicBezTo>
                  <a:pt x="405" y="2015"/>
                  <a:pt x="349" y="2303"/>
                  <a:pt x="369" y="2360"/>
                </a:cubicBezTo>
                <a:cubicBezTo>
                  <a:pt x="389" y="2417"/>
                  <a:pt x="473" y="2409"/>
                  <a:pt x="487" y="2354"/>
                </a:cubicBezTo>
                <a:cubicBezTo>
                  <a:pt x="501" y="2299"/>
                  <a:pt x="429" y="2047"/>
                  <a:pt x="454" y="2030"/>
                </a:cubicBezTo>
                <a:cubicBezTo>
                  <a:pt x="479" y="2013"/>
                  <a:pt x="601" y="2204"/>
                  <a:pt x="640" y="2250"/>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24133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208"/>
                                        </p:tgtEl>
                                        <p:attrNameLst>
                                          <p:attrName>style.visibility</p:attrName>
                                        </p:attrNameLst>
                                      </p:cBhvr>
                                      <p:to>
                                        <p:strVal val="visible"/>
                                      </p:to>
                                    </p:set>
                                    <p:animEffect transition="in" filter="wipe(up)">
                                      <p:cBhvr>
                                        <p:cTn id="27"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4" autoUpdateAnimBg="0"/>
      <p:bldP spid="720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sz="quarter" idx="1"/>
          </p:nvPr>
        </p:nvSpPr>
        <p:spPr>
          <a:xfrm>
            <a:off x="457200" y="990600"/>
            <a:ext cx="7467600" cy="5638800"/>
          </a:xfrm>
        </p:spPr>
        <p:txBody>
          <a:bodyPr>
            <a:normAutofit lnSpcReduction="10000"/>
          </a:bodyPr>
          <a:lstStyle/>
          <a:p>
            <a:pPr marL="182880" indent="0" fontAlgn="base">
              <a:lnSpc>
                <a:spcPct val="150000"/>
              </a:lnSpc>
              <a:buNone/>
            </a:pPr>
            <a:r>
              <a:rPr lang="en-US" b="1" dirty="0"/>
              <a:t>Depth-first search (DFS) is an algorithm (or technique) for traversing a graph.</a:t>
            </a:r>
          </a:p>
          <a:p>
            <a:pPr marL="457200" fontAlgn="base">
              <a:lnSpc>
                <a:spcPct val="150000"/>
              </a:lnSpc>
            </a:pPr>
            <a:r>
              <a:rPr lang="en-US" b="1" dirty="0"/>
              <a:t>Detecting cycle in a graph</a:t>
            </a:r>
          </a:p>
          <a:p>
            <a:pPr marL="457200" fontAlgn="base">
              <a:lnSpc>
                <a:spcPct val="150000"/>
              </a:lnSpc>
            </a:pPr>
            <a:r>
              <a:rPr lang="en-US" b="1" dirty="0"/>
              <a:t>Path Finding</a:t>
            </a:r>
          </a:p>
          <a:p>
            <a:pPr marL="457200" fontAlgn="base">
              <a:lnSpc>
                <a:spcPct val="150000"/>
              </a:lnSpc>
            </a:pPr>
            <a:r>
              <a:rPr lang="en-US" b="1" dirty="0"/>
              <a:t>Topological Sorting</a:t>
            </a:r>
          </a:p>
          <a:p>
            <a:pPr marL="457200" fontAlgn="base">
              <a:lnSpc>
                <a:spcPct val="150000"/>
              </a:lnSpc>
            </a:pPr>
            <a:r>
              <a:rPr lang="en-US" b="1" dirty="0"/>
              <a:t>To test if a graph is bipartite</a:t>
            </a:r>
          </a:p>
          <a:p>
            <a:pPr marL="457200" fontAlgn="base">
              <a:lnSpc>
                <a:spcPct val="150000"/>
              </a:lnSpc>
            </a:pPr>
            <a:r>
              <a:rPr lang="en-US" b="1" dirty="0"/>
              <a:t>Finding Strongly Connected Components of a graph</a:t>
            </a:r>
          </a:p>
          <a:p>
            <a:pPr marL="457200" fontAlgn="base">
              <a:lnSpc>
                <a:spcPct val="150000"/>
              </a:lnSpc>
            </a:pPr>
            <a:r>
              <a:rPr lang="en-US" b="1" dirty="0"/>
              <a:t>Solving puzzles with only one solution</a:t>
            </a:r>
            <a:br>
              <a:rPr lang="en-US" dirty="0"/>
            </a:br>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36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7815" y="1968523"/>
            <a:ext cx="4038600" cy="1982280"/>
          </a:xfrm>
          <a:prstGeom prst="rect">
            <a:avLst/>
          </a:prstGeom>
        </p:spPr>
      </p:pic>
      <p:sp>
        <p:nvSpPr>
          <p:cNvPr id="6" name="TextBox 5"/>
          <p:cNvSpPr txBox="1"/>
          <p:nvPr/>
        </p:nvSpPr>
        <p:spPr>
          <a:xfrm>
            <a:off x="6517907" y="4024899"/>
            <a:ext cx="191590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Bipartite Graph</a:t>
            </a:r>
          </a:p>
        </p:txBody>
      </p:sp>
    </p:spTree>
    <p:extLst>
      <p:ext uri="{BB962C8B-B14F-4D97-AF65-F5344CB8AC3E}">
        <p14:creationId xmlns:p14="http://schemas.microsoft.com/office/powerpoint/2010/main" val="3199472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Breadth-first searching</a:t>
            </a:r>
          </a:p>
        </p:txBody>
      </p:sp>
      <p:sp>
        <p:nvSpPr>
          <p:cNvPr id="8195" name="Rectangle 3"/>
          <p:cNvSpPr>
            <a:spLocks noGrp="1" noChangeArrowheads="1"/>
          </p:cNvSpPr>
          <p:nvPr>
            <p:ph type="body" idx="1"/>
          </p:nvPr>
        </p:nvSpPr>
        <p:spPr>
          <a:xfrm>
            <a:off x="4419600" y="1447800"/>
            <a:ext cx="4343400" cy="5029200"/>
          </a:xfrm>
        </p:spPr>
        <p:txBody>
          <a:bodyPr/>
          <a:lstStyle/>
          <a:p>
            <a:r>
              <a:rPr lang="en-US" sz="2400" dirty="0"/>
              <a:t>A </a:t>
            </a:r>
            <a:r>
              <a:rPr lang="en-US" sz="2400" b="1" dirty="0">
                <a:solidFill>
                  <a:srgbClr val="7030A0"/>
                </a:solidFill>
              </a:rPr>
              <a:t>breadth-first</a:t>
            </a:r>
            <a:r>
              <a:rPr lang="en-US" sz="2400" dirty="0"/>
              <a:t> search </a:t>
            </a:r>
            <a:r>
              <a:rPr lang="en-US" sz="2400" b="1" dirty="0">
                <a:solidFill>
                  <a:srgbClr val="7030A0"/>
                </a:solidFill>
              </a:rPr>
              <a:t>(BFS) </a:t>
            </a:r>
            <a:r>
              <a:rPr lang="en-US" sz="2400" dirty="0"/>
              <a:t>explores nodes nearest the root before exploring nodes further away</a:t>
            </a:r>
          </a:p>
          <a:p>
            <a:r>
              <a:rPr lang="en-US" sz="2400" dirty="0"/>
              <a:t>For example, after searching </a:t>
            </a:r>
            <a:r>
              <a:rPr lang="en-US" sz="2000" dirty="0">
                <a:solidFill>
                  <a:srgbClr val="FF0000"/>
                </a:solidFill>
                <a:latin typeface="Verdana" pitchFamily="34" charset="0"/>
              </a:rPr>
              <a:t>A</a:t>
            </a:r>
            <a:r>
              <a:rPr lang="en-US" sz="2400" dirty="0"/>
              <a:t>, then </a:t>
            </a:r>
            <a:r>
              <a:rPr lang="en-US" sz="2000" dirty="0">
                <a:solidFill>
                  <a:srgbClr val="FF0000"/>
                </a:solidFill>
                <a:latin typeface="Verdana" pitchFamily="34" charset="0"/>
              </a:rPr>
              <a:t>B</a:t>
            </a:r>
            <a:r>
              <a:rPr lang="en-US" sz="2400" dirty="0"/>
              <a:t>, then</a:t>
            </a:r>
            <a:r>
              <a:rPr lang="en-US" sz="2400" dirty="0">
                <a:solidFill>
                  <a:srgbClr val="FF0000"/>
                </a:solidFill>
              </a:rPr>
              <a:t> </a:t>
            </a:r>
            <a:r>
              <a:rPr lang="en-US" sz="2000" dirty="0">
                <a:solidFill>
                  <a:srgbClr val="FF0000"/>
                </a:solidFill>
                <a:latin typeface="Verdana" pitchFamily="34" charset="0"/>
              </a:rPr>
              <a:t>C</a:t>
            </a:r>
            <a:r>
              <a:rPr lang="en-US" sz="2400" dirty="0"/>
              <a:t>, the search proceeds with </a:t>
            </a:r>
            <a:r>
              <a:rPr lang="en-US" sz="2000" dirty="0">
                <a:solidFill>
                  <a:srgbClr val="FF0000"/>
                </a:solidFill>
                <a:latin typeface="Verdana" pitchFamily="34" charset="0"/>
              </a:rPr>
              <a:t>D</a:t>
            </a:r>
            <a:r>
              <a:rPr lang="en-US" sz="2400" dirty="0">
                <a:solidFill>
                  <a:srgbClr val="FF0000"/>
                </a:solidFill>
              </a:rPr>
              <a:t>,</a:t>
            </a:r>
            <a:r>
              <a:rPr lang="en-US" sz="2000" dirty="0">
                <a:solidFill>
                  <a:srgbClr val="FF0000"/>
                </a:solidFill>
                <a:latin typeface="Verdana" pitchFamily="34" charset="0"/>
              </a:rPr>
              <a:t> E</a:t>
            </a:r>
            <a:r>
              <a:rPr lang="en-US" sz="2400" dirty="0">
                <a:solidFill>
                  <a:srgbClr val="FF0000"/>
                </a:solidFill>
              </a:rPr>
              <a:t>,</a:t>
            </a:r>
            <a:r>
              <a:rPr lang="en-US" sz="2000" dirty="0">
                <a:solidFill>
                  <a:srgbClr val="FF0000"/>
                </a:solidFill>
                <a:latin typeface="Verdana" pitchFamily="34" charset="0"/>
              </a:rPr>
              <a:t> F</a:t>
            </a:r>
            <a:r>
              <a:rPr lang="en-US" sz="2400" dirty="0">
                <a:solidFill>
                  <a:srgbClr val="FF0000"/>
                </a:solidFill>
              </a:rPr>
              <a:t>,</a:t>
            </a:r>
            <a:r>
              <a:rPr lang="en-US" sz="2000" dirty="0">
                <a:solidFill>
                  <a:srgbClr val="FF0000"/>
                </a:solidFill>
                <a:latin typeface="Verdana" pitchFamily="34" charset="0"/>
              </a:rPr>
              <a:t> G</a:t>
            </a:r>
            <a:endParaRPr lang="en-US" sz="2400" dirty="0">
              <a:solidFill>
                <a:srgbClr val="FF0000"/>
              </a:solidFill>
            </a:endParaRPr>
          </a:p>
          <a:p>
            <a:r>
              <a:rPr lang="en-US" sz="2400" dirty="0"/>
              <a:t>Node are explored in the order </a:t>
            </a:r>
            <a:r>
              <a:rPr lang="en-US" sz="2000" dirty="0">
                <a:solidFill>
                  <a:srgbClr val="FF0000"/>
                </a:solidFill>
                <a:latin typeface="Verdana" pitchFamily="34" charset="0"/>
              </a:rPr>
              <a:t>A B C D E F G H I J K L M N O P Q</a:t>
            </a:r>
            <a:endParaRPr lang="en-US" sz="2400" dirty="0">
              <a:solidFill>
                <a:srgbClr val="FF0000"/>
              </a:solidFill>
            </a:endParaRPr>
          </a:p>
          <a:p>
            <a:r>
              <a:rPr lang="en-US" sz="2000" dirty="0">
                <a:solidFill>
                  <a:srgbClr val="FF0000"/>
                </a:solidFill>
                <a:latin typeface="Verdana" pitchFamily="34" charset="0"/>
              </a:rPr>
              <a:t>J</a:t>
            </a:r>
            <a:r>
              <a:rPr lang="en-US" sz="2400" dirty="0"/>
              <a:t> will be found before </a:t>
            </a:r>
            <a:r>
              <a:rPr lang="en-US" sz="2000" dirty="0">
                <a:solidFill>
                  <a:srgbClr val="FF0000"/>
                </a:solidFill>
                <a:latin typeface="Verdana" pitchFamily="34" charset="0"/>
              </a:rPr>
              <a:t>N</a:t>
            </a:r>
          </a:p>
        </p:txBody>
      </p:sp>
      <p:grpSp>
        <p:nvGrpSpPr>
          <p:cNvPr id="8196" name="Group 4"/>
          <p:cNvGrpSpPr>
            <a:grpSpLocks/>
          </p:cNvGrpSpPr>
          <p:nvPr/>
        </p:nvGrpSpPr>
        <p:grpSpPr bwMode="auto">
          <a:xfrm>
            <a:off x="609600" y="1828800"/>
            <a:ext cx="3581400" cy="3886200"/>
            <a:chOff x="384" y="1152"/>
            <a:chExt cx="2256" cy="2448"/>
          </a:xfrm>
        </p:grpSpPr>
        <p:sp>
          <p:nvSpPr>
            <p:cNvPr id="8197" name="Oval 5"/>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a:t>
              </a:r>
            </a:p>
          </p:txBody>
        </p:sp>
        <p:sp>
          <p:nvSpPr>
            <p:cNvPr id="8198" name="Oval 6"/>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a:t>
              </a:r>
            </a:p>
          </p:txBody>
        </p:sp>
        <p:sp>
          <p:nvSpPr>
            <p:cNvPr id="8199" name="Oval 7"/>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
          <p:nvSpPr>
            <p:cNvPr id="8200" name="Oval 8"/>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a:t>
              </a:r>
            </a:p>
          </p:txBody>
        </p:sp>
        <p:sp>
          <p:nvSpPr>
            <p:cNvPr id="8201" name="Oval 9"/>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a:t>
              </a:r>
            </a:p>
          </p:txBody>
        </p:sp>
        <p:sp>
          <p:nvSpPr>
            <p:cNvPr id="8202" name="Oval 10"/>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203" name="Oval 11"/>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a:t>
              </a:r>
            </a:p>
          </p:txBody>
        </p:sp>
        <p:sp>
          <p:nvSpPr>
            <p:cNvPr id="8204" name="Oval 12"/>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205" name="Oval 13"/>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t>
              </a:r>
            </a:p>
          </p:txBody>
        </p:sp>
        <p:sp>
          <p:nvSpPr>
            <p:cNvPr id="8206" name="Oval 14"/>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207" name="Oval 15"/>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8208" name="Oval 16"/>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209" name="Oval 17"/>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8210" name="Oval 18"/>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8211" name="Oval 19"/>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8212" name="Oval 20"/>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8213" name="Oval 21"/>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8214" name="Line 22"/>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Line 23"/>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Line 24"/>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7" name="Line 25"/>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Line 26"/>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Line 27"/>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0" name="Line 28"/>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Line 29"/>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Line 30"/>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Line 31"/>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Line 32"/>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Line 33"/>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Line 34"/>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Line 35"/>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Line 36"/>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Line 37"/>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1" name="Freeform 39"/>
          <p:cNvSpPr>
            <a:spLocks/>
          </p:cNvSpPr>
          <p:nvPr/>
        </p:nvSpPr>
        <p:spPr bwMode="auto">
          <a:xfrm>
            <a:off x="280988" y="1946275"/>
            <a:ext cx="4084637" cy="2724150"/>
          </a:xfrm>
          <a:custGeom>
            <a:avLst/>
            <a:gdLst>
              <a:gd name="T0" fmla="*/ 1023 w 2573"/>
              <a:gd name="T1" fmla="*/ 22 h 1716"/>
              <a:gd name="T2" fmla="*/ 1359 w 2573"/>
              <a:gd name="T3" fmla="*/ 22 h 1716"/>
              <a:gd name="T4" fmla="*/ 1695 w 2573"/>
              <a:gd name="T5" fmla="*/ 22 h 1716"/>
              <a:gd name="T6" fmla="*/ 1690 w 2573"/>
              <a:gd name="T7" fmla="*/ 152 h 1716"/>
              <a:gd name="T8" fmla="*/ 399 w 2573"/>
              <a:gd name="T9" fmla="*/ 454 h 1716"/>
              <a:gd name="T10" fmla="*/ 398 w 2573"/>
              <a:gd name="T11" fmla="*/ 591 h 1716"/>
              <a:gd name="T12" fmla="*/ 1407 w 2573"/>
              <a:gd name="T13" fmla="*/ 598 h 1716"/>
              <a:gd name="T14" fmla="*/ 2138 w 2573"/>
              <a:gd name="T15" fmla="*/ 608 h 1716"/>
              <a:gd name="T16" fmla="*/ 2273 w 2573"/>
              <a:gd name="T17" fmla="*/ 743 h 1716"/>
              <a:gd name="T18" fmla="*/ 338 w 2573"/>
              <a:gd name="T19" fmla="*/ 963 h 1716"/>
              <a:gd name="T20" fmla="*/ 313 w 2573"/>
              <a:gd name="T21" fmla="*/ 1123 h 1716"/>
              <a:gd name="T22" fmla="*/ 2214 w 2573"/>
              <a:gd name="T23" fmla="*/ 1157 h 1716"/>
              <a:gd name="T24" fmla="*/ 2240 w 2573"/>
              <a:gd name="T25" fmla="*/ 1318 h 1716"/>
              <a:gd name="T26" fmla="*/ 355 w 2573"/>
              <a:gd name="T27" fmla="*/ 1554 h 1716"/>
              <a:gd name="T28" fmla="*/ 372 w 2573"/>
              <a:gd name="T29" fmla="*/ 1690 h 1716"/>
              <a:gd name="T30" fmla="*/ 1814 w 2573"/>
              <a:gd name="T31" fmla="*/ 1709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3" h="1716">
                <a:moveTo>
                  <a:pt x="1023" y="22"/>
                </a:moveTo>
                <a:cubicBezTo>
                  <a:pt x="1079" y="22"/>
                  <a:pt x="1247" y="22"/>
                  <a:pt x="1359" y="22"/>
                </a:cubicBezTo>
                <a:cubicBezTo>
                  <a:pt x="1471" y="22"/>
                  <a:pt x="1640" y="0"/>
                  <a:pt x="1695" y="22"/>
                </a:cubicBezTo>
                <a:cubicBezTo>
                  <a:pt x="1750" y="44"/>
                  <a:pt x="1906" y="80"/>
                  <a:pt x="1690" y="152"/>
                </a:cubicBezTo>
                <a:cubicBezTo>
                  <a:pt x="1474" y="224"/>
                  <a:pt x="614" y="381"/>
                  <a:pt x="399" y="454"/>
                </a:cubicBezTo>
                <a:cubicBezTo>
                  <a:pt x="184" y="527"/>
                  <a:pt x="230" y="567"/>
                  <a:pt x="398" y="591"/>
                </a:cubicBezTo>
                <a:cubicBezTo>
                  <a:pt x="566" y="615"/>
                  <a:pt x="1117" y="595"/>
                  <a:pt x="1407" y="598"/>
                </a:cubicBezTo>
                <a:cubicBezTo>
                  <a:pt x="1697" y="601"/>
                  <a:pt x="1994" y="584"/>
                  <a:pt x="2138" y="608"/>
                </a:cubicBezTo>
                <a:cubicBezTo>
                  <a:pt x="2282" y="632"/>
                  <a:pt x="2573" y="684"/>
                  <a:pt x="2273" y="743"/>
                </a:cubicBezTo>
                <a:cubicBezTo>
                  <a:pt x="1973" y="802"/>
                  <a:pt x="665" y="900"/>
                  <a:pt x="338" y="963"/>
                </a:cubicBezTo>
                <a:cubicBezTo>
                  <a:pt x="11" y="1026"/>
                  <a:pt x="0" y="1091"/>
                  <a:pt x="313" y="1123"/>
                </a:cubicBezTo>
                <a:cubicBezTo>
                  <a:pt x="626" y="1155"/>
                  <a:pt x="1893" y="1124"/>
                  <a:pt x="2214" y="1157"/>
                </a:cubicBezTo>
                <a:cubicBezTo>
                  <a:pt x="2535" y="1190"/>
                  <a:pt x="2550" y="1252"/>
                  <a:pt x="2240" y="1318"/>
                </a:cubicBezTo>
                <a:cubicBezTo>
                  <a:pt x="1930" y="1384"/>
                  <a:pt x="666" y="1492"/>
                  <a:pt x="355" y="1554"/>
                </a:cubicBezTo>
                <a:cubicBezTo>
                  <a:pt x="44" y="1616"/>
                  <a:pt x="129" y="1664"/>
                  <a:pt x="372" y="1690"/>
                </a:cubicBezTo>
                <a:cubicBezTo>
                  <a:pt x="615" y="1716"/>
                  <a:pt x="1514" y="1705"/>
                  <a:pt x="1814" y="1709"/>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40560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left)">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31"/>
                                        </p:tgtEl>
                                        <p:attrNameLst>
                                          <p:attrName>style.visibility</p:attrName>
                                        </p:attrNameLst>
                                      </p:cBhvr>
                                      <p:to>
                                        <p:strVal val="visible"/>
                                      </p:to>
                                    </p:set>
                                    <p:animEffect transition="in" filter="wipe(up)">
                                      <p:cBhvr>
                                        <p:cTn id="27"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4" autoUpdateAnimBg="0"/>
      <p:bldP spid="82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Breadth-first search</a:t>
            </a:r>
            <a:endParaRPr lang="en-US" dirty="0"/>
          </a:p>
        </p:txBody>
      </p:sp>
      <p:sp>
        <p:nvSpPr>
          <p:cNvPr id="3" name="Content Placeholder 2"/>
          <p:cNvSpPr>
            <a:spLocks noGrp="1"/>
          </p:cNvSpPr>
          <p:nvPr>
            <p:ph sz="quarter" idx="1"/>
          </p:nvPr>
        </p:nvSpPr>
        <p:spPr>
          <a:xfrm>
            <a:off x="457200" y="1219200"/>
            <a:ext cx="8001000" cy="5254752"/>
          </a:xfrm>
        </p:spPr>
        <p:txBody>
          <a:bodyPr>
            <a:normAutofit fontScale="92500" lnSpcReduction="20000"/>
          </a:bodyPr>
          <a:lstStyle/>
          <a:p>
            <a:r>
              <a:rPr lang="en-US" b="1" i="1" dirty="0"/>
              <a:t>Breadth-first search </a:t>
            </a:r>
            <a:r>
              <a:rPr lang="en-US" dirty="0"/>
              <a:t>is one of the simplest algorithms for searching a graph and the archetype for many important graph algorithms.</a:t>
            </a:r>
          </a:p>
          <a:p>
            <a:r>
              <a:rPr lang="en-US" dirty="0"/>
              <a:t>Given a graph G = (V, E) and a distinguished </a:t>
            </a:r>
            <a:r>
              <a:rPr lang="en-US" b="1" i="1" dirty="0">
                <a:solidFill>
                  <a:srgbClr val="FF0000"/>
                </a:solidFill>
              </a:rPr>
              <a:t>source </a:t>
            </a:r>
            <a:r>
              <a:rPr lang="en-US" b="1" dirty="0">
                <a:solidFill>
                  <a:srgbClr val="FF0000"/>
                </a:solidFill>
              </a:rPr>
              <a:t>vertex s, breadth-first search systematically explores the edges of G to “discover” every vertex that is reachable from s. </a:t>
            </a:r>
          </a:p>
          <a:p>
            <a:r>
              <a:rPr lang="en-US" dirty="0"/>
              <a:t>It computes the distance (smallest number of edges) from s to each reachable vertex. </a:t>
            </a:r>
          </a:p>
          <a:p>
            <a:r>
              <a:rPr lang="en-US" dirty="0"/>
              <a:t>It also produces a “breadth-first tree” with root s that contains all reachable vertices. </a:t>
            </a:r>
          </a:p>
          <a:p>
            <a:r>
              <a:rPr lang="en-US" dirty="0"/>
              <a:t>For any vertex  reachable from s, the simple path in the breadth-first tree from s to  corresponds to a “shortest path” from s to  in G, that is, a path containing the smallest number of edges.</a:t>
            </a:r>
          </a:p>
          <a:p>
            <a:r>
              <a:rPr lang="en-US" dirty="0"/>
              <a:t>The algorithm works on both directed and undirected graphs.</a:t>
            </a:r>
          </a:p>
        </p:txBody>
      </p:sp>
      <p:sp>
        <p:nvSpPr>
          <p:cNvPr id="4" name="Slide Number Placeholder 3"/>
          <p:cNvSpPr>
            <a:spLocks noGrp="1"/>
          </p:cNvSpPr>
          <p:nvPr>
            <p:ph type="sldNum" sz="quarter" idx="15"/>
          </p:nvPr>
        </p:nvSpPr>
        <p:spPr/>
        <p:txBody>
          <a:bodyPr/>
          <a:lstStyle/>
          <a:p>
            <a:fld id="{053A9B76-793E-4B03-B0E0-2F9798CF6A64}" type="slidenum">
              <a:rPr lang="en-US" smtClean="0"/>
              <a:t>38</a:t>
            </a:fld>
            <a:endParaRPr lang="en-US"/>
          </a:p>
        </p:txBody>
      </p:sp>
    </p:spTree>
    <p:extLst>
      <p:ext uri="{BB962C8B-B14F-4D97-AF65-F5344CB8AC3E}">
        <p14:creationId xmlns:p14="http://schemas.microsoft.com/office/powerpoint/2010/main" val="2482941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searching</a:t>
            </a:r>
          </a:p>
        </p:txBody>
      </p:sp>
      <p:sp>
        <p:nvSpPr>
          <p:cNvPr id="3" name="Content Placeholder 2"/>
          <p:cNvSpPr>
            <a:spLocks noGrp="1"/>
          </p:cNvSpPr>
          <p:nvPr>
            <p:ph sz="quarter" idx="1"/>
          </p:nvPr>
        </p:nvSpPr>
        <p:spPr>
          <a:xfrm>
            <a:off x="457200" y="914400"/>
            <a:ext cx="8077200" cy="5559552"/>
          </a:xfrm>
        </p:spPr>
        <p:txBody>
          <a:bodyPr>
            <a:normAutofit/>
          </a:bodyPr>
          <a:lstStyle/>
          <a:p>
            <a:pPr fontAlgn="base"/>
            <a:r>
              <a:rPr lang="en-US" b="1" dirty="0"/>
              <a:t>Shortest Path and Minimum Spanning Tree for unweighted graph</a:t>
            </a:r>
            <a:r>
              <a:rPr lang="en-US" dirty="0"/>
              <a:t> </a:t>
            </a:r>
          </a:p>
          <a:p>
            <a:pPr fontAlgn="base"/>
            <a:r>
              <a:rPr lang="en-US" b="1" dirty="0"/>
              <a:t>Peer to Peer Networks</a:t>
            </a:r>
          </a:p>
          <a:p>
            <a:pPr fontAlgn="base"/>
            <a:r>
              <a:rPr lang="en-US" b="1" dirty="0"/>
              <a:t>Crawlers in Search Engines</a:t>
            </a:r>
          </a:p>
          <a:p>
            <a:pPr fontAlgn="base"/>
            <a:r>
              <a:rPr lang="en-US" b="1" dirty="0"/>
              <a:t>Social Networking Websites</a:t>
            </a:r>
            <a:endParaRPr lang="en-US" dirty="0"/>
          </a:p>
          <a:p>
            <a:pPr fontAlgn="base"/>
            <a:r>
              <a:rPr lang="en-US" b="1" dirty="0"/>
              <a:t>GPS Navigation systems:</a:t>
            </a:r>
            <a:r>
              <a:rPr lang="en-US" dirty="0"/>
              <a:t> Breadth First Search is used to find all neighboring locations.</a:t>
            </a:r>
          </a:p>
          <a:p>
            <a:pPr fontAlgn="base"/>
            <a:r>
              <a:rPr lang="en-US" b="1" dirty="0"/>
              <a:t>Broadcasting in Network:</a:t>
            </a:r>
            <a:r>
              <a:rPr lang="en-US" dirty="0"/>
              <a:t> In networks, a broadcasted packet follows Breadth First Search to reach all nodes.</a:t>
            </a:r>
          </a:p>
          <a:p>
            <a:pPr fontAlgn="base"/>
            <a:r>
              <a:rPr lang="en-US" b="1" dirty="0"/>
              <a:t>In Garbage Collection</a:t>
            </a:r>
            <a:endParaRPr lang="en-US" dirty="0"/>
          </a:p>
          <a:p>
            <a:pPr fontAlgn="base"/>
            <a:r>
              <a:rPr lang="en-US" b="1" dirty="0"/>
              <a:t>Cycle detection in undirected graph:</a:t>
            </a:r>
          </a:p>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39</a:t>
            </a:fld>
            <a:endParaRPr lang="en-US"/>
          </a:p>
        </p:txBody>
      </p:sp>
    </p:spTree>
    <p:extLst>
      <p:ext uri="{BB962C8B-B14F-4D97-AF65-F5344CB8AC3E}">
        <p14:creationId xmlns:p14="http://schemas.microsoft.com/office/powerpoint/2010/main" val="7672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t>Graph examples</a:t>
            </a:r>
          </a:p>
        </p:txBody>
      </p:sp>
      <p:sp>
        <p:nvSpPr>
          <p:cNvPr id="734211" name="Rectangle 3"/>
          <p:cNvSpPr>
            <a:spLocks noGrp="1" noChangeArrowheads="1"/>
          </p:cNvSpPr>
          <p:nvPr>
            <p:ph sz="quarter" idx="1"/>
          </p:nvPr>
        </p:nvSpPr>
        <p:spPr>
          <a:xfrm>
            <a:off x="0" y="1295400"/>
            <a:ext cx="9144000" cy="5562600"/>
          </a:xfrm>
        </p:spPr>
        <p:txBody>
          <a:bodyPr/>
          <a:lstStyle/>
          <a:p>
            <a:r>
              <a:rPr lang="en-US" dirty="0">
                <a:solidFill>
                  <a:srgbClr val="262626"/>
                </a:solidFill>
              </a:rPr>
              <a:t>For each, what are the vertices and what are the edges?</a:t>
            </a:r>
          </a:p>
          <a:p>
            <a:pPr lvl="1"/>
            <a:r>
              <a:rPr lang="en-US" dirty="0"/>
              <a:t>Web pages with links</a:t>
            </a:r>
          </a:p>
          <a:p>
            <a:pPr lvl="1"/>
            <a:r>
              <a:rPr lang="en-US" dirty="0"/>
              <a:t>Network broadcast routing </a:t>
            </a:r>
          </a:p>
          <a:p>
            <a:pPr lvl="1"/>
            <a:r>
              <a:rPr lang="en-US" dirty="0"/>
              <a:t>Web crawling</a:t>
            </a:r>
          </a:p>
          <a:p>
            <a:pPr lvl="1"/>
            <a:r>
              <a:rPr lang="en-US" dirty="0"/>
              <a:t>Methods in a program that call each other</a:t>
            </a:r>
          </a:p>
          <a:p>
            <a:pPr lvl="1"/>
            <a:r>
              <a:rPr lang="en-US" dirty="0"/>
              <a:t>Road maps (e.g., Google maps)</a:t>
            </a:r>
          </a:p>
          <a:p>
            <a:pPr lvl="1"/>
            <a:r>
              <a:rPr lang="en-US" dirty="0"/>
              <a:t>Airline routes</a:t>
            </a:r>
          </a:p>
          <a:p>
            <a:pPr lvl="1"/>
            <a:r>
              <a:rPr lang="en-US" dirty="0"/>
              <a:t>Facebook friends</a:t>
            </a:r>
          </a:p>
          <a:p>
            <a:pPr lvl="1"/>
            <a:r>
              <a:rPr lang="en-US" dirty="0"/>
              <a:t>Course pre-requisites</a:t>
            </a:r>
          </a:p>
          <a:p>
            <a:pPr lvl="1"/>
            <a:r>
              <a:rPr lang="en-US" dirty="0"/>
              <a:t>Family trees</a:t>
            </a:r>
          </a:p>
          <a:p>
            <a:pPr lvl="1"/>
            <a:r>
              <a:rPr lang="en-US" dirty="0"/>
              <a:t>Paths through a maze</a:t>
            </a:r>
          </a:p>
          <a:p>
            <a:pPr lvl="1"/>
            <a:r>
              <a:rPr lang="en-US" dirty="0"/>
              <a:t>Solving puzzles and games</a:t>
            </a:r>
          </a:p>
        </p:txBody>
      </p:sp>
      <p:pic>
        <p:nvPicPr>
          <p:cNvPr id="734212" name="Picture 4" descr="social-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124200"/>
            <a:ext cx="2628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053A9B76-793E-4B03-B0E0-2F9798CF6A64}" type="slidenum">
              <a:rPr lang="en-US" smtClean="0"/>
              <a:t>4</a:t>
            </a:fld>
            <a:endParaRPr lang="en-US"/>
          </a:p>
        </p:txBody>
      </p:sp>
    </p:spTree>
    <p:extLst>
      <p:ext uri="{BB962C8B-B14F-4D97-AF65-F5344CB8AC3E}">
        <p14:creationId xmlns:p14="http://schemas.microsoft.com/office/powerpoint/2010/main" val="1499338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searching</a:t>
            </a:r>
          </a:p>
        </p:txBody>
      </p:sp>
      <p:sp>
        <p:nvSpPr>
          <p:cNvPr id="3" name="Content Placeholder 2"/>
          <p:cNvSpPr>
            <a:spLocks noGrp="1"/>
          </p:cNvSpPr>
          <p:nvPr>
            <p:ph sz="quarter" idx="1"/>
          </p:nvPr>
        </p:nvSpPr>
        <p:spPr/>
        <p:txBody>
          <a:bodyPr/>
          <a:lstStyle/>
          <a:p>
            <a:pPr fontAlgn="base"/>
            <a:r>
              <a:rPr lang="en-US" b="1" dirty="0"/>
              <a:t>To test if a graph is Bipartite</a:t>
            </a:r>
            <a:r>
              <a:rPr lang="en-US" dirty="0"/>
              <a:t> </a:t>
            </a:r>
          </a:p>
          <a:p>
            <a:pPr fontAlgn="base"/>
            <a:r>
              <a:rPr lang="en-US" b="1" dirty="0"/>
              <a:t>Path Finding</a:t>
            </a:r>
            <a:r>
              <a:rPr lang="en-US" dirty="0"/>
              <a:t> </a:t>
            </a:r>
          </a:p>
          <a:p>
            <a:pPr fontAlgn="base"/>
            <a:r>
              <a:rPr lang="en-US" b="1" dirty="0"/>
              <a:t>Finding all nodes within one connected component</a:t>
            </a:r>
            <a:r>
              <a:rPr lang="en-US" dirty="0"/>
              <a:t>.</a:t>
            </a:r>
          </a:p>
          <a:p>
            <a:endParaRPr lang="en-US" dirty="0"/>
          </a:p>
        </p:txBody>
      </p:sp>
      <p:sp>
        <p:nvSpPr>
          <p:cNvPr id="4" name="Slide Number Placeholder 3"/>
          <p:cNvSpPr>
            <a:spLocks noGrp="1"/>
          </p:cNvSpPr>
          <p:nvPr>
            <p:ph type="sldNum" sz="quarter" idx="15"/>
          </p:nvPr>
        </p:nvSpPr>
        <p:spPr/>
        <p:txBody>
          <a:bodyPr/>
          <a:lstStyle/>
          <a:p>
            <a:fld id="{053A9B76-793E-4B03-B0E0-2F9798CF6A64}" type="slidenum">
              <a:rPr lang="en-US" smtClean="0"/>
              <a:t>40</a:t>
            </a:fld>
            <a:endParaRPr lang="en-US"/>
          </a:p>
        </p:txBody>
      </p:sp>
    </p:spTree>
    <p:extLst>
      <p:ext uri="{BB962C8B-B14F-4D97-AF65-F5344CB8AC3E}">
        <p14:creationId xmlns:p14="http://schemas.microsoft.com/office/powerpoint/2010/main" val="159784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Applications of Graphs</a:t>
            </a:r>
          </a:p>
        </p:txBody>
      </p:sp>
      <p:sp>
        <p:nvSpPr>
          <p:cNvPr id="9219" name="Rectangle 3"/>
          <p:cNvSpPr>
            <a:spLocks noGrp="1" noChangeArrowheads="1"/>
          </p:cNvSpPr>
          <p:nvPr>
            <p:ph type="body" idx="1"/>
          </p:nvPr>
        </p:nvSpPr>
        <p:spPr>
          <a:xfrm>
            <a:off x="304800" y="1066800"/>
            <a:ext cx="8610600" cy="5486400"/>
          </a:xfrm>
        </p:spPr>
        <p:txBody>
          <a:bodyPr/>
          <a:lstStyle/>
          <a:p>
            <a:pPr>
              <a:lnSpc>
                <a:spcPct val="90000"/>
              </a:lnSpc>
            </a:pPr>
            <a:r>
              <a:rPr lang="en-US" altLang="en-US" dirty="0">
                <a:solidFill>
                  <a:schemeClr val="accent2">
                    <a:lumMod val="75000"/>
                  </a:schemeClr>
                </a:solidFill>
              </a:rPr>
              <a:t>Driving Map </a:t>
            </a:r>
          </a:p>
          <a:p>
            <a:pPr lvl="1">
              <a:lnSpc>
                <a:spcPct val="90000"/>
              </a:lnSpc>
            </a:pPr>
            <a:r>
              <a:rPr lang="en-US" altLang="en-US" dirty="0"/>
              <a:t>Edge = Road</a:t>
            </a:r>
          </a:p>
          <a:p>
            <a:pPr lvl="1">
              <a:lnSpc>
                <a:spcPct val="90000"/>
              </a:lnSpc>
            </a:pPr>
            <a:r>
              <a:rPr lang="en-US" altLang="en-US" dirty="0"/>
              <a:t>Vertex = Intersection </a:t>
            </a:r>
          </a:p>
          <a:p>
            <a:pPr lvl="1">
              <a:lnSpc>
                <a:spcPct val="90000"/>
              </a:lnSpc>
            </a:pPr>
            <a:r>
              <a:rPr lang="en-US" altLang="en-US" dirty="0"/>
              <a:t>Edge weight = Time required to cover the road</a:t>
            </a:r>
          </a:p>
          <a:p>
            <a:pPr>
              <a:lnSpc>
                <a:spcPct val="90000"/>
              </a:lnSpc>
            </a:pPr>
            <a:r>
              <a:rPr lang="en-US" altLang="en-US" dirty="0">
                <a:solidFill>
                  <a:schemeClr val="accent2">
                    <a:lumMod val="75000"/>
                  </a:schemeClr>
                </a:solidFill>
              </a:rPr>
              <a:t>Airline Traffic</a:t>
            </a:r>
          </a:p>
          <a:p>
            <a:pPr lvl="1">
              <a:lnSpc>
                <a:spcPct val="90000"/>
              </a:lnSpc>
            </a:pPr>
            <a:r>
              <a:rPr lang="en-US" altLang="en-US" dirty="0"/>
              <a:t>Vertex = Cities serviced by the airline</a:t>
            </a:r>
          </a:p>
          <a:p>
            <a:pPr lvl="1">
              <a:lnSpc>
                <a:spcPct val="90000"/>
              </a:lnSpc>
            </a:pPr>
            <a:r>
              <a:rPr lang="en-US" altLang="en-US" dirty="0"/>
              <a:t>Edge = Flight exists between two cities</a:t>
            </a:r>
          </a:p>
          <a:p>
            <a:pPr lvl="1">
              <a:lnSpc>
                <a:spcPct val="90000"/>
              </a:lnSpc>
            </a:pPr>
            <a:r>
              <a:rPr lang="en-US" altLang="en-US" dirty="0"/>
              <a:t>Edge weight = Flight time or flight cost or both</a:t>
            </a:r>
          </a:p>
          <a:p>
            <a:pPr>
              <a:lnSpc>
                <a:spcPct val="90000"/>
              </a:lnSpc>
            </a:pPr>
            <a:r>
              <a:rPr lang="en-US" altLang="en-US" b="1" dirty="0">
                <a:solidFill>
                  <a:schemeClr val="accent2">
                    <a:lumMod val="75000"/>
                  </a:schemeClr>
                </a:solidFill>
              </a:rPr>
              <a:t>Computer networks</a:t>
            </a:r>
          </a:p>
          <a:p>
            <a:pPr lvl="1">
              <a:lnSpc>
                <a:spcPct val="90000"/>
              </a:lnSpc>
            </a:pPr>
            <a:r>
              <a:rPr lang="en-US" altLang="en-US" dirty="0"/>
              <a:t>Vertex = Server nodes</a:t>
            </a:r>
          </a:p>
          <a:p>
            <a:pPr lvl="1">
              <a:lnSpc>
                <a:spcPct val="90000"/>
              </a:lnSpc>
            </a:pPr>
            <a:r>
              <a:rPr lang="en-US" altLang="en-US" dirty="0"/>
              <a:t>Edge = Data link</a:t>
            </a:r>
          </a:p>
          <a:p>
            <a:pPr lvl="1">
              <a:lnSpc>
                <a:spcPct val="90000"/>
              </a:lnSpc>
            </a:pPr>
            <a:r>
              <a:rPr lang="en-US" altLang="en-US" dirty="0"/>
              <a:t>Edge weight = Connection speed</a:t>
            </a:r>
          </a:p>
          <a:p>
            <a:pPr>
              <a:lnSpc>
                <a:spcPct val="90000"/>
              </a:lnSpc>
            </a:pPr>
            <a:r>
              <a:rPr lang="en-US" altLang="en-US" dirty="0">
                <a:solidFill>
                  <a:schemeClr val="accent2">
                    <a:lumMod val="75000"/>
                  </a:schemeClr>
                </a:solidFill>
              </a:rPr>
              <a:t>CAD/VLSI</a:t>
            </a:r>
          </a:p>
        </p:txBody>
      </p:sp>
    </p:spTree>
    <p:extLst>
      <p:ext uri="{BB962C8B-B14F-4D97-AF65-F5344CB8AC3E}">
        <p14:creationId xmlns:p14="http://schemas.microsoft.com/office/powerpoint/2010/main" val="19962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US"/>
              <a:t>Paths</a:t>
            </a:r>
          </a:p>
        </p:txBody>
      </p:sp>
      <p:sp>
        <p:nvSpPr>
          <p:cNvPr id="730115" name="Rectangle 3"/>
          <p:cNvSpPr>
            <a:spLocks noGrp="1" noChangeArrowheads="1"/>
          </p:cNvSpPr>
          <p:nvPr>
            <p:ph sz="quarter" idx="1"/>
          </p:nvPr>
        </p:nvSpPr>
        <p:spPr>
          <a:xfrm>
            <a:off x="0" y="1295400"/>
            <a:ext cx="9144000" cy="5562600"/>
          </a:xfrm>
        </p:spPr>
        <p:txBody>
          <a:bodyPr/>
          <a:lstStyle/>
          <a:p>
            <a:r>
              <a:rPr lang="en-US" b="1">
                <a:solidFill>
                  <a:srgbClr val="262626"/>
                </a:solidFill>
              </a:rPr>
              <a:t>path</a:t>
            </a:r>
            <a:r>
              <a:rPr lang="en-US">
                <a:solidFill>
                  <a:srgbClr val="262626"/>
                </a:solidFill>
              </a:rPr>
              <a:t>: A path from vertex </a:t>
            </a:r>
            <a:r>
              <a:rPr lang="en-US" i="1">
                <a:solidFill>
                  <a:srgbClr val="262626"/>
                </a:solidFill>
              </a:rPr>
              <a:t>a</a:t>
            </a:r>
            <a:r>
              <a:rPr lang="en-US">
                <a:solidFill>
                  <a:srgbClr val="262626"/>
                </a:solidFill>
              </a:rPr>
              <a:t> to </a:t>
            </a:r>
            <a:r>
              <a:rPr lang="en-US" i="1">
                <a:solidFill>
                  <a:srgbClr val="262626"/>
                </a:solidFill>
              </a:rPr>
              <a:t>b</a:t>
            </a:r>
            <a:r>
              <a:rPr lang="en-US">
                <a:solidFill>
                  <a:srgbClr val="262626"/>
                </a:solidFill>
              </a:rPr>
              <a:t> is a sequence of edges that can be followed starting from </a:t>
            </a:r>
            <a:r>
              <a:rPr lang="en-US" i="1">
                <a:solidFill>
                  <a:srgbClr val="262626"/>
                </a:solidFill>
              </a:rPr>
              <a:t>a</a:t>
            </a:r>
            <a:r>
              <a:rPr lang="en-US">
                <a:solidFill>
                  <a:srgbClr val="262626"/>
                </a:solidFill>
              </a:rPr>
              <a:t> to reach </a:t>
            </a:r>
            <a:r>
              <a:rPr lang="en-US" i="1">
                <a:solidFill>
                  <a:srgbClr val="262626"/>
                </a:solidFill>
              </a:rPr>
              <a:t>b</a:t>
            </a:r>
            <a:r>
              <a:rPr lang="en-US">
                <a:solidFill>
                  <a:srgbClr val="262626"/>
                </a:solidFill>
              </a:rPr>
              <a:t>.</a:t>
            </a:r>
          </a:p>
          <a:p>
            <a:pPr lvl="1"/>
            <a:r>
              <a:rPr lang="en-US">
                <a:solidFill>
                  <a:srgbClr val="404040"/>
                </a:solidFill>
              </a:rPr>
              <a:t>can be represented as vertices visited, or edges taken</a:t>
            </a:r>
          </a:p>
          <a:p>
            <a:pPr lvl="1"/>
            <a:r>
              <a:rPr lang="en-US">
                <a:solidFill>
                  <a:srgbClr val="404040"/>
                </a:solidFill>
              </a:rPr>
              <a:t>example, one path from </a:t>
            </a:r>
            <a:r>
              <a:rPr lang="en-US" i="1">
                <a:solidFill>
                  <a:srgbClr val="404040"/>
                </a:solidFill>
              </a:rPr>
              <a:t>V</a:t>
            </a:r>
            <a:r>
              <a:rPr lang="en-US">
                <a:solidFill>
                  <a:srgbClr val="404040"/>
                </a:solidFill>
              </a:rPr>
              <a:t> to </a:t>
            </a:r>
            <a:r>
              <a:rPr lang="en-US" i="1">
                <a:solidFill>
                  <a:srgbClr val="404040"/>
                </a:solidFill>
              </a:rPr>
              <a:t>Z</a:t>
            </a:r>
            <a:r>
              <a:rPr lang="en-US">
                <a:solidFill>
                  <a:srgbClr val="404040"/>
                </a:solidFill>
              </a:rPr>
              <a:t>: {b, h} or {V, X, Z}</a:t>
            </a:r>
          </a:p>
          <a:p>
            <a:pPr lvl="1"/>
            <a:r>
              <a:rPr lang="en-US">
                <a:solidFill>
                  <a:srgbClr val="404040"/>
                </a:solidFill>
              </a:rPr>
              <a:t>What are two paths from U to Y?</a:t>
            </a:r>
          </a:p>
          <a:p>
            <a:pPr lvl="1"/>
            <a:endParaRPr lang="en-US">
              <a:solidFill>
                <a:srgbClr val="404040"/>
              </a:solidFill>
            </a:endParaRPr>
          </a:p>
          <a:p>
            <a:r>
              <a:rPr lang="en-US" b="1">
                <a:solidFill>
                  <a:srgbClr val="262626"/>
                </a:solidFill>
              </a:rPr>
              <a:t>path length</a:t>
            </a:r>
            <a:r>
              <a:rPr lang="en-US">
                <a:solidFill>
                  <a:srgbClr val="262626"/>
                </a:solidFill>
              </a:rPr>
              <a:t>: Number of vertices</a:t>
            </a:r>
            <a:br>
              <a:rPr lang="en-US">
                <a:solidFill>
                  <a:srgbClr val="262626"/>
                </a:solidFill>
              </a:rPr>
            </a:br>
            <a:r>
              <a:rPr lang="en-US">
                <a:solidFill>
                  <a:srgbClr val="262626"/>
                </a:solidFill>
              </a:rPr>
              <a:t>or edges contained in the path.</a:t>
            </a:r>
          </a:p>
          <a:p>
            <a:pPr lvl="1"/>
            <a:endParaRPr lang="en-US">
              <a:solidFill>
                <a:srgbClr val="404040"/>
              </a:solidFill>
            </a:endParaRPr>
          </a:p>
          <a:p>
            <a:r>
              <a:rPr lang="en-US" b="1">
                <a:solidFill>
                  <a:srgbClr val="262626"/>
                </a:solidFill>
              </a:rPr>
              <a:t>neighbor</a:t>
            </a:r>
            <a:r>
              <a:rPr lang="en-US" i="1">
                <a:solidFill>
                  <a:srgbClr val="262626"/>
                </a:solidFill>
              </a:rPr>
              <a:t> </a:t>
            </a:r>
            <a:r>
              <a:rPr lang="en-US">
                <a:solidFill>
                  <a:srgbClr val="262626"/>
                </a:solidFill>
              </a:rPr>
              <a:t>or </a:t>
            </a:r>
            <a:r>
              <a:rPr lang="en-US" b="1">
                <a:solidFill>
                  <a:srgbClr val="262626"/>
                </a:solidFill>
              </a:rPr>
              <a:t>adjacent</a:t>
            </a:r>
            <a:r>
              <a:rPr lang="en-US" i="1">
                <a:solidFill>
                  <a:srgbClr val="262626"/>
                </a:solidFill>
              </a:rPr>
              <a:t>: </a:t>
            </a:r>
            <a:r>
              <a:rPr lang="en-US">
                <a:solidFill>
                  <a:srgbClr val="262626"/>
                </a:solidFill>
              </a:rPr>
              <a:t>Two vertices</a:t>
            </a:r>
            <a:br>
              <a:rPr lang="en-US">
                <a:solidFill>
                  <a:srgbClr val="262626"/>
                </a:solidFill>
              </a:rPr>
            </a:br>
            <a:r>
              <a:rPr lang="en-US">
                <a:solidFill>
                  <a:srgbClr val="262626"/>
                </a:solidFill>
              </a:rPr>
              <a:t>connected directly by an edge.</a:t>
            </a:r>
          </a:p>
          <a:p>
            <a:pPr lvl="1"/>
            <a:r>
              <a:rPr lang="en-US">
                <a:solidFill>
                  <a:srgbClr val="404040"/>
                </a:solidFill>
              </a:rPr>
              <a:t>example: V and X</a:t>
            </a:r>
            <a:endParaRPr lang="en-US" sz="1200">
              <a:solidFill>
                <a:srgbClr val="404040"/>
              </a:solidFill>
            </a:endParaRPr>
          </a:p>
        </p:txBody>
      </p:sp>
      <p:sp>
        <p:nvSpPr>
          <p:cNvPr id="730117" name="Freeform 5"/>
          <p:cNvSpPr>
            <a:spLocks/>
          </p:cNvSpPr>
          <p:nvPr/>
        </p:nvSpPr>
        <p:spPr bwMode="auto">
          <a:xfrm>
            <a:off x="6265863" y="3635375"/>
            <a:ext cx="1395412" cy="1836738"/>
          </a:xfrm>
          <a:custGeom>
            <a:avLst/>
            <a:gdLst>
              <a:gd name="T0" fmla="*/ 468 w 989"/>
              <a:gd name="T1" fmla="*/ 0 h 1354"/>
              <a:gd name="T2" fmla="*/ 516 w 989"/>
              <a:gd name="T3" fmla="*/ 852 h 1354"/>
              <a:gd name="T4" fmla="*/ 930 w 989"/>
              <a:gd name="T5" fmla="*/ 1296 h 1354"/>
              <a:gd name="T6" fmla="*/ 870 w 989"/>
              <a:gd name="T7" fmla="*/ 504 h 1354"/>
              <a:gd name="T8" fmla="*/ 438 w 989"/>
              <a:gd name="T9" fmla="*/ 804 h 1354"/>
              <a:gd name="T10" fmla="*/ 0 w 989"/>
              <a:gd name="T11" fmla="*/ 480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Lst>
            <a:ahLst/>
            <a:cxnLst>
              <a:cxn ang="T12">
                <a:pos x="T0" y="T1"/>
              </a:cxn>
              <a:cxn ang="T13">
                <a:pos x="T2" y="T3"/>
              </a:cxn>
              <a:cxn ang="T14">
                <a:pos x="T4" y="T5"/>
              </a:cxn>
              <a:cxn ang="T15">
                <a:pos x="T6" y="T7"/>
              </a:cxn>
              <a:cxn ang="T16">
                <a:pos x="T8" y="T9"/>
              </a:cxn>
              <a:cxn ang="T17">
                <a:pos x="T10" y="T11"/>
              </a:cxn>
            </a:cxnLst>
            <a:rect l="T18" t="T19" r="T20" b="T21"/>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l" defTabSz="457200"/>
            <a:endParaRPr lang="en-US" sz="2000">
              <a:latin typeface="Calibri" pitchFamily="34" charset="0"/>
              <a:ea typeface="ＭＳ Ｐゴシック" pitchFamily="34" charset="-128"/>
            </a:endParaRPr>
          </a:p>
        </p:txBody>
      </p:sp>
      <p:sp>
        <p:nvSpPr>
          <p:cNvPr id="730119" name="Freeform 7"/>
          <p:cNvSpPr>
            <a:spLocks/>
          </p:cNvSpPr>
          <p:nvPr/>
        </p:nvSpPr>
        <p:spPr bwMode="auto">
          <a:xfrm>
            <a:off x="7096125" y="3481388"/>
            <a:ext cx="1455738" cy="628650"/>
          </a:xfrm>
          <a:custGeom>
            <a:avLst/>
            <a:gdLst>
              <a:gd name="T0" fmla="*/ 0 w 1032"/>
              <a:gd name="T1" fmla="*/ 0 h 464"/>
              <a:gd name="T2" fmla="*/ 462 w 1032"/>
              <a:gd name="T3" fmla="*/ 396 h 464"/>
              <a:gd name="T4" fmla="*/ 1032 w 1032"/>
              <a:gd name="T5" fmla="*/ 408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defTabSz="457200"/>
            <a:endParaRPr lang="en-US" sz="2000">
              <a:latin typeface="Calibri" pitchFamily="34" charset="0"/>
              <a:ea typeface="ＭＳ Ｐゴシック" pitchFamily="34" charset="-128"/>
            </a:endParaRPr>
          </a:p>
        </p:txBody>
      </p:sp>
      <p:grpSp>
        <p:nvGrpSpPr>
          <p:cNvPr id="730144" name="Group 32"/>
          <p:cNvGrpSpPr>
            <a:grpSpLocks/>
          </p:cNvGrpSpPr>
          <p:nvPr/>
        </p:nvGrpSpPr>
        <p:grpSpPr bwMode="auto">
          <a:xfrm>
            <a:off x="5851525" y="3171825"/>
            <a:ext cx="3114675" cy="2733675"/>
            <a:chOff x="3654" y="2022"/>
            <a:chExt cx="1962" cy="1722"/>
          </a:xfrm>
        </p:grpSpPr>
        <p:sp>
          <p:nvSpPr>
            <p:cNvPr id="730118" name="Text Box 6"/>
            <p:cNvSpPr txBox="1">
              <a:spLocks noChangeArrowheads="1"/>
            </p:cNvSpPr>
            <p:nvPr/>
          </p:nvSpPr>
          <p:spPr bwMode="auto">
            <a:xfrm>
              <a:off x="4720" y="2268"/>
              <a:ext cx="26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endParaRPr lang="en-US" sz="2000" baseline="-25000">
                <a:solidFill>
                  <a:schemeClr val="tx2"/>
                </a:solidFill>
                <a:latin typeface="Calibri" pitchFamily="34" charset="0"/>
                <a:ea typeface="ＭＳ Ｐゴシック" pitchFamily="34" charset="-128"/>
              </a:endParaRPr>
            </a:p>
          </p:txBody>
        </p:sp>
        <p:sp>
          <p:nvSpPr>
            <p:cNvPr id="730120" name="Oval 8"/>
            <p:cNvSpPr>
              <a:spLocks noChangeArrowheads="1"/>
            </p:cNvSpPr>
            <p:nvPr/>
          </p:nvSpPr>
          <p:spPr bwMode="auto">
            <a:xfrm>
              <a:off x="4678"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X</a:t>
              </a:r>
            </a:p>
          </p:txBody>
        </p:sp>
        <p:sp>
          <p:nvSpPr>
            <p:cNvPr id="730121" name="Oval 9"/>
            <p:cNvSpPr>
              <a:spLocks noChangeArrowheads="1"/>
            </p:cNvSpPr>
            <p:nvPr/>
          </p:nvSpPr>
          <p:spPr bwMode="auto">
            <a:xfrm>
              <a:off x="3654"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U</a:t>
              </a:r>
            </a:p>
          </p:txBody>
        </p:sp>
        <p:sp>
          <p:nvSpPr>
            <p:cNvPr id="730122" name="Oval 10"/>
            <p:cNvSpPr>
              <a:spLocks noChangeArrowheads="1"/>
            </p:cNvSpPr>
            <p:nvPr/>
          </p:nvSpPr>
          <p:spPr bwMode="auto">
            <a:xfrm>
              <a:off x="4166" y="2022"/>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V</a:t>
              </a:r>
            </a:p>
          </p:txBody>
        </p:sp>
        <p:sp>
          <p:nvSpPr>
            <p:cNvPr id="730123" name="Oval 11"/>
            <p:cNvSpPr>
              <a:spLocks noChangeArrowheads="1"/>
            </p:cNvSpPr>
            <p:nvPr/>
          </p:nvSpPr>
          <p:spPr bwMode="auto">
            <a:xfrm>
              <a:off x="4166" y="3006"/>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W</a:t>
              </a:r>
            </a:p>
          </p:txBody>
        </p:sp>
        <p:sp>
          <p:nvSpPr>
            <p:cNvPr id="730124" name="Oval 12"/>
            <p:cNvSpPr>
              <a:spLocks noChangeArrowheads="1"/>
            </p:cNvSpPr>
            <p:nvPr/>
          </p:nvSpPr>
          <p:spPr bwMode="auto">
            <a:xfrm>
              <a:off x="5360"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Z</a:t>
              </a:r>
            </a:p>
          </p:txBody>
        </p:sp>
        <p:cxnSp>
          <p:nvCxnSpPr>
            <p:cNvPr id="730125" name="AutoShape 13"/>
            <p:cNvCxnSpPr>
              <a:cxnSpLocks noChangeShapeType="1"/>
              <a:stCxn id="730122" idx="3"/>
              <a:endCxn id="730121" idx="7"/>
            </p:cNvCxnSpPr>
            <p:nvPr/>
          </p:nvCxnSpPr>
          <p:spPr bwMode="auto">
            <a:xfrm flipH="1">
              <a:off x="3873" y="2237"/>
              <a:ext cx="330"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26" name="AutoShape 14"/>
            <p:cNvCxnSpPr>
              <a:cxnSpLocks noChangeShapeType="1"/>
              <a:stCxn id="730123" idx="1"/>
              <a:endCxn id="730121" idx="5"/>
            </p:cNvCxnSpPr>
            <p:nvPr/>
          </p:nvCxnSpPr>
          <p:spPr bwMode="auto">
            <a:xfrm flipH="1" flipV="1">
              <a:off x="3873" y="2729"/>
              <a:ext cx="330"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27" name="AutoShape 15"/>
            <p:cNvCxnSpPr>
              <a:cxnSpLocks noChangeShapeType="1"/>
              <a:stCxn id="730123" idx="7"/>
              <a:endCxn id="730120" idx="3"/>
            </p:cNvCxnSpPr>
            <p:nvPr/>
          </p:nvCxnSpPr>
          <p:spPr bwMode="auto">
            <a:xfrm flipV="1">
              <a:off x="4384" y="2729"/>
              <a:ext cx="331"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28" name="AutoShape 16"/>
            <p:cNvCxnSpPr>
              <a:cxnSpLocks noChangeShapeType="1"/>
              <a:stCxn id="730120" idx="6"/>
              <a:endCxn id="730124" idx="2"/>
            </p:cNvCxnSpPr>
            <p:nvPr/>
          </p:nvCxnSpPr>
          <p:spPr bwMode="auto">
            <a:xfrm>
              <a:off x="4939" y="2637"/>
              <a:ext cx="4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29" name="AutoShape 17"/>
            <p:cNvCxnSpPr>
              <a:cxnSpLocks noChangeShapeType="1"/>
              <a:stCxn id="730122" idx="5"/>
              <a:endCxn id="730120" idx="1"/>
            </p:cNvCxnSpPr>
            <p:nvPr/>
          </p:nvCxnSpPr>
          <p:spPr bwMode="auto">
            <a:xfrm>
              <a:off x="4384" y="2237"/>
              <a:ext cx="331"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30" name="AutoShape 18"/>
            <p:cNvCxnSpPr>
              <a:cxnSpLocks noChangeShapeType="1"/>
              <a:stCxn id="730122" idx="4"/>
              <a:endCxn id="730123" idx="0"/>
            </p:cNvCxnSpPr>
            <p:nvPr/>
          </p:nvCxnSpPr>
          <p:spPr bwMode="auto">
            <a:xfrm>
              <a:off x="4294" y="2273"/>
              <a:ext cx="0" cy="7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0131" name="Oval 19"/>
            <p:cNvSpPr>
              <a:spLocks noChangeArrowheads="1"/>
            </p:cNvSpPr>
            <p:nvPr/>
          </p:nvSpPr>
          <p:spPr bwMode="auto">
            <a:xfrm>
              <a:off x="4683" y="3498"/>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Y</a:t>
              </a:r>
            </a:p>
          </p:txBody>
        </p:sp>
        <p:cxnSp>
          <p:nvCxnSpPr>
            <p:cNvPr id="730132" name="AutoShape 20"/>
            <p:cNvCxnSpPr>
              <a:cxnSpLocks noChangeShapeType="1"/>
              <a:stCxn id="730123" idx="5"/>
              <a:endCxn id="730131" idx="1"/>
            </p:cNvCxnSpPr>
            <p:nvPr/>
          </p:nvCxnSpPr>
          <p:spPr bwMode="auto">
            <a:xfrm>
              <a:off x="4384" y="3221"/>
              <a:ext cx="336"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0133" name="AutoShape 21"/>
            <p:cNvCxnSpPr>
              <a:cxnSpLocks noChangeShapeType="1"/>
              <a:stCxn id="730120" idx="4"/>
              <a:endCxn id="730131" idx="0"/>
            </p:cNvCxnSpPr>
            <p:nvPr/>
          </p:nvCxnSpPr>
          <p:spPr bwMode="auto">
            <a:xfrm>
              <a:off x="4806" y="2765"/>
              <a:ext cx="5" cy="7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0134" name="Text Box 22"/>
            <p:cNvSpPr txBox="1">
              <a:spLocks noChangeArrowheads="1"/>
            </p:cNvSpPr>
            <p:nvPr/>
          </p:nvSpPr>
          <p:spPr bwMode="auto">
            <a:xfrm>
              <a:off x="3873" y="215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a</a:t>
              </a:r>
            </a:p>
          </p:txBody>
        </p:sp>
        <p:sp>
          <p:nvSpPr>
            <p:cNvPr id="730135" name="Text Box 23"/>
            <p:cNvSpPr txBox="1">
              <a:spLocks noChangeArrowheads="1"/>
            </p:cNvSpPr>
            <p:nvPr/>
          </p:nvSpPr>
          <p:spPr bwMode="auto">
            <a:xfrm>
              <a:off x="3865" y="2765"/>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c</a:t>
              </a:r>
            </a:p>
          </p:txBody>
        </p:sp>
        <p:sp>
          <p:nvSpPr>
            <p:cNvPr id="730136" name="Text Box 24"/>
            <p:cNvSpPr txBox="1">
              <a:spLocks noChangeArrowheads="1"/>
            </p:cNvSpPr>
            <p:nvPr/>
          </p:nvSpPr>
          <p:spPr bwMode="auto">
            <a:xfrm>
              <a:off x="4550" y="214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b</a:t>
              </a:r>
            </a:p>
          </p:txBody>
        </p:sp>
        <p:sp>
          <p:nvSpPr>
            <p:cNvPr id="730137" name="Text Box 25"/>
            <p:cNvSpPr txBox="1">
              <a:spLocks noChangeArrowheads="1"/>
            </p:cNvSpPr>
            <p:nvPr/>
          </p:nvSpPr>
          <p:spPr bwMode="auto">
            <a:xfrm>
              <a:off x="4507" y="2801"/>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e</a:t>
              </a:r>
            </a:p>
          </p:txBody>
        </p:sp>
        <p:sp>
          <p:nvSpPr>
            <p:cNvPr id="730138" name="Text Box 26"/>
            <p:cNvSpPr txBox="1">
              <a:spLocks noChangeArrowheads="1"/>
            </p:cNvSpPr>
            <p:nvPr/>
          </p:nvSpPr>
          <p:spPr bwMode="auto">
            <a:xfrm>
              <a:off x="4123" y="2432"/>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d</a:t>
              </a:r>
            </a:p>
          </p:txBody>
        </p:sp>
        <p:sp>
          <p:nvSpPr>
            <p:cNvPr id="730139" name="Text Box 27"/>
            <p:cNvSpPr txBox="1">
              <a:spLocks noChangeArrowheads="1"/>
            </p:cNvSpPr>
            <p:nvPr/>
          </p:nvSpPr>
          <p:spPr bwMode="auto">
            <a:xfrm>
              <a:off x="4425" y="3339"/>
              <a:ext cx="1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f</a:t>
              </a:r>
            </a:p>
          </p:txBody>
        </p:sp>
        <p:sp>
          <p:nvSpPr>
            <p:cNvPr id="730140" name="Text Box 28"/>
            <p:cNvSpPr txBox="1">
              <a:spLocks noChangeArrowheads="1"/>
            </p:cNvSpPr>
            <p:nvPr/>
          </p:nvSpPr>
          <p:spPr bwMode="auto">
            <a:xfrm>
              <a:off x="4784" y="3037"/>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g</a:t>
              </a:r>
            </a:p>
          </p:txBody>
        </p:sp>
        <p:sp>
          <p:nvSpPr>
            <p:cNvPr id="730141" name="Text Box 29"/>
            <p:cNvSpPr txBox="1">
              <a:spLocks noChangeArrowheads="1"/>
            </p:cNvSpPr>
            <p:nvPr/>
          </p:nvSpPr>
          <p:spPr bwMode="auto">
            <a:xfrm>
              <a:off x="5067" y="2637"/>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h</a:t>
              </a:r>
            </a:p>
          </p:txBody>
        </p:sp>
        <p:sp>
          <p:nvSpPr>
            <p:cNvPr id="730142" name="Text Box 30"/>
            <p:cNvSpPr txBox="1">
              <a:spLocks noChangeArrowheads="1"/>
            </p:cNvSpPr>
            <p:nvPr/>
          </p:nvSpPr>
          <p:spPr bwMode="auto">
            <a:xfrm>
              <a:off x="4038" y="2637"/>
              <a:ext cx="2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endParaRPr lang="en-US" sz="2000" baseline="-25000">
                <a:solidFill>
                  <a:schemeClr val="accent2"/>
                </a:solidFill>
                <a:latin typeface="Calibri" pitchFamily="34" charset="0"/>
                <a:ea typeface="ＭＳ Ｐゴシック" pitchFamily="34" charset="-128"/>
              </a:endParaRPr>
            </a:p>
          </p:txBody>
        </p:sp>
      </p:grpSp>
      <p:sp>
        <p:nvSpPr>
          <p:cNvPr id="2" name="Slide Number Placeholder 1"/>
          <p:cNvSpPr>
            <a:spLocks noGrp="1"/>
          </p:cNvSpPr>
          <p:nvPr>
            <p:ph type="sldNum" sz="quarter" idx="15"/>
          </p:nvPr>
        </p:nvSpPr>
        <p:spPr/>
        <p:txBody>
          <a:bodyPr/>
          <a:lstStyle/>
          <a:p>
            <a:fld id="{053A9B76-793E-4B03-B0E0-2F9798CF6A64}" type="slidenum">
              <a:rPr lang="en-US" smtClean="0"/>
              <a:t>6</a:t>
            </a:fld>
            <a:endParaRPr lang="en-US"/>
          </a:p>
        </p:txBody>
      </p:sp>
    </p:spTree>
    <p:extLst>
      <p:ext uri="{BB962C8B-B14F-4D97-AF65-F5344CB8AC3E}">
        <p14:creationId xmlns:p14="http://schemas.microsoft.com/office/powerpoint/2010/main" val="4228852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0119"/>
                                        </p:tgtEl>
                                        <p:attrNameLst>
                                          <p:attrName>style.visibility</p:attrName>
                                        </p:attrNameLst>
                                      </p:cBhvr>
                                      <p:to>
                                        <p:strVal val="visible"/>
                                      </p:to>
                                    </p:set>
                                    <p:animEffect transition="in" filter="fade">
                                      <p:cBhvr>
                                        <p:cTn id="7" dur="2000"/>
                                        <p:tgtEl>
                                          <p:spTgt spid="730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0117"/>
                                        </p:tgtEl>
                                        <p:attrNameLst>
                                          <p:attrName>style.visibility</p:attrName>
                                        </p:attrNameLst>
                                      </p:cBhvr>
                                      <p:to>
                                        <p:strVal val="visible"/>
                                      </p:to>
                                    </p:set>
                                    <p:animEffect transition="in" filter="fade">
                                      <p:cBhvr>
                                        <p:cTn id="12" dur="2000"/>
                                        <p:tgtEl>
                                          <p:spTgt spid="73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animBg="1"/>
      <p:bldP spid="7301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US"/>
              <a:t>Reachability, connectedness</a:t>
            </a:r>
          </a:p>
        </p:txBody>
      </p:sp>
      <p:sp>
        <p:nvSpPr>
          <p:cNvPr id="739331" name="Rectangle 3"/>
          <p:cNvSpPr>
            <a:spLocks noGrp="1" noChangeArrowheads="1"/>
          </p:cNvSpPr>
          <p:nvPr>
            <p:ph sz="quarter" idx="1"/>
          </p:nvPr>
        </p:nvSpPr>
        <p:spPr>
          <a:xfrm>
            <a:off x="0" y="1295400"/>
            <a:ext cx="9144000" cy="5562600"/>
          </a:xfrm>
        </p:spPr>
        <p:txBody>
          <a:bodyPr/>
          <a:lstStyle/>
          <a:p>
            <a:r>
              <a:rPr lang="en-US" b="1" dirty="0">
                <a:solidFill>
                  <a:srgbClr val="262626"/>
                </a:solidFill>
              </a:rPr>
              <a:t>reachable</a:t>
            </a:r>
            <a:r>
              <a:rPr lang="en-US" dirty="0">
                <a:solidFill>
                  <a:srgbClr val="262626"/>
                </a:solidFill>
              </a:rPr>
              <a:t>: Vertex </a:t>
            </a:r>
            <a:r>
              <a:rPr lang="en-US" i="1" dirty="0">
                <a:solidFill>
                  <a:srgbClr val="262626"/>
                </a:solidFill>
              </a:rPr>
              <a:t>a</a:t>
            </a:r>
            <a:r>
              <a:rPr lang="en-US" dirty="0">
                <a:solidFill>
                  <a:srgbClr val="262626"/>
                </a:solidFill>
              </a:rPr>
              <a:t> is </a:t>
            </a:r>
            <a:r>
              <a:rPr lang="en-US" i="1" dirty="0">
                <a:solidFill>
                  <a:srgbClr val="262626"/>
                </a:solidFill>
              </a:rPr>
              <a:t>reachable </a:t>
            </a:r>
            <a:r>
              <a:rPr lang="en-US" dirty="0">
                <a:solidFill>
                  <a:srgbClr val="262626"/>
                </a:solidFill>
              </a:rPr>
              <a:t>from </a:t>
            </a:r>
            <a:r>
              <a:rPr lang="en-US" i="1" dirty="0">
                <a:solidFill>
                  <a:srgbClr val="262626"/>
                </a:solidFill>
              </a:rPr>
              <a:t>b</a:t>
            </a:r>
            <a:br>
              <a:rPr lang="en-US" dirty="0">
                <a:solidFill>
                  <a:srgbClr val="262626"/>
                </a:solidFill>
              </a:rPr>
            </a:br>
            <a:r>
              <a:rPr lang="en-US" dirty="0">
                <a:solidFill>
                  <a:srgbClr val="262626"/>
                </a:solidFill>
              </a:rPr>
              <a:t>if a path exists from </a:t>
            </a:r>
            <a:r>
              <a:rPr lang="en-US" i="1" dirty="0">
                <a:solidFill>
                  <a:srgbClr val="262626"/>
                </a:solidFill>
              </a:rPr>
              <a:t>a</a:t>
            </a:r>
            <a:r>
              <a:rPr lang="en-US" dirty="0">
                <a:solidFill>
                  <a:srgbClr val="262626"/>
                </a:solidFill>
              </a:rPr>
              <a:t> to </a:t>
            </a:r>
            <a:r>
              <a:rPr lang="en-US" i="1" dirty="0">
                <a:solidFill>
                  <a:srgbClr val="262626"/>
                </a:solidFill>
              </a:rPr>
              <a:t>b</a:t>
            </a:r>
            <a:r>
              <a:rPr lang="en-US" dirty="0">
                <a:solidFill>
                  <a:srgbClr val="262626"/>
                </a:solidFill>
              </a:rPr>
              <a:t>.</a:t>
            </a:r>
          </a:p>
          <a:p>
            <a:pPr lvl="1"/>
            <a:endParaRPr lang="en-US" dirty="0">
              <a:solidFill>
                <a:srgbClr val="404040"/>
              </a:solidFill>
            </a:endParaRPr>
          </a:p>
          <a:p>
            <a:r>
              <a:rPr lang="en-US" b="1" dirty="0">
                <a:solidFill>
                  <a:srgbClr val="262626"/>
                </a:solidFill>
              </a:rPr>
              <a:t>connected</a:t>
            </a:r>
            <a:r>
              <a:rPr lang="en-US" dirty="0">
                <a:solidFill>
                  <a:srgbClr val="262626"/>
                </a:solidFill>
              </a:rPr>
              <a:t>: A graph is </a:t>
            </a:r>
            <a:r>
              <a:rPr lang="en-US" i="1" dirty="0">
                <a:solidFill>
                  <a:srgbClr val="262626"/>
                </a:solidFill>
              </a:rPr>
              <a:t>connected</a:t>
            </a:r>
            <a:r>
              <a:rPr lang="en-US" dirty="0">
                <a:solidFill>
                  <a:srgbClr val="262626"/>
                </a:solidFill>
              </a:rPr>
              <a:t> if every</a:t>
            </a:r>
            <a:br>
              <a:rPr lang="en-US" dirty="0">
                <a:solidFill>
                  <a:srgbClr val="262626"/>
                </a:solidFill>
              </a:rPr>
            </a:br>
            <a:r>
              <a:rPr lang="en-US" dirty="0">
                <a:solidFill>
                  <a:srgbClr val="262626"/>
                </a:solidFill>
              </a:rPr>
              <a:t>vertex is reachable from any other.</a:t>
            </a:r>
          </a:p>
          <a:p>
            <a:pPr lvl="1"/>
            <a:r>
              <a:rPr lang="en-US" dirty="0">
                <a:solidFill>
                  <a:srgbClr val="404040"/>
                </a:solidFill>
              </a:rPr>
              <a:t>Is the graph at top right connected?</a:t>
            </a:r>
          </a:p>
          <a:p>
            <a:pPr lvl="1"/>
            <a:endParaRPr lang="en-US" dirty="0">
              <a:solidFill>
                <a:srgbClr val="404040"/>
              </a:solidFill>
            </a:endParaRPr>
          </a:p>
          <a:p>
            <a:r>
              <a:rPr lang="en-US" b="1" dirty="0">
                <a:solidFill>
                  <a:srgbClr val="262626"/>
                </a:solidFill>
              </a:rPr>
              <a:t>strongly connected</a:t>
            </a:r>
            <a:r>
              <a:rPr lang="en-US" dirty="0">
                <a:solidFill>
                  <a:srgbClr val="262626"/>
                </a:solidFill>
              </a:rPr>
              <a:t>: When every vertex</a:t>
            </a:r>
            <a:br>
              <a:rPr lang="en-US" dirty="0">
                <a:solidFill>
                  <a:srgbClr val="262626"/>
                </a:solidFill>
              </a:rPr>
            </a:br>
            <a:r>
              <a:rPr lang="en-US" dirty="0">
                <a:solidFill>
                  <a:srgbClr val="262626"/>
                </a:solidFill>
              </a:rPr>
              <a:t>has an edge to every other vertex.</a:t>
            </a:r>
          </a:p>
        </p:txBody>
      </p:sp>
      <p:grpSp>
        <p:nvGrpSpPr>
          <p:cNvPr id="739334" name="Group 6"/>
          <p:cNvGrpSpPr>
            <a:grpSpLocks/>
          </p:cNvGrpSpPr>
          <p:nvPr/>
        </p:nvGrpSpPr>
        <p:grpSpPr bwMode="auto">
          <a:xfrm>
            <a:off x="5953125" y="1371600"/>
            <a:ext cx="3114675" cy="2733675"/>
            <a:chOff x="3654" y="2022"/>
            <a:chExt cx="1962" cy="1722"/>
          </a:xfrm>
        </p:grpSpPr>
        <p:sp>
          <p:nvSpPr>
            <p:cNvPr id="739335" name="Text Box 6"/>
            <p:cNvSpPr txBox="1">
              <a:spLocks noChangeArrowheads="1"/>
            </p:cNvSpPr>
            <p:nvPr/>
          </p:nvSpPr>
          <p:spPr bwMode="auto">
            <a:xfrm>
              <a:off x="4720" y="2268"/>
              <a:ext cx="26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endParaRPr lang="en-US" sz="2000" baseline="-25000">
                <a:solidFill>
                  <a:schemeClr val="tx2"/>
                </a:solidFill>
                <a:latin typeface="Calibri" pitchFamily="34" charset="0"/>
                <a:ea typeface="ＭＳ Ｐゴシック" pitchFamily="34" charset="-128"/>
              </a:endParaRPr>
            </a:p>
          </p:txBody>
        </p:sp>
        <p:sp>
          <p:nvSpPr>
            <p:cNvPr id="739336" name="Oval 8"/>
            <p:cNvSpPr>
              <a:spLocks noChangeArrowheads="1"/>
            </p:cNvSpPr>
            <p:nvPr/>
          </p:nvSpPr>
          <p:spPr bwMode="auto">
            <a:xfrm>
              <a:off x="4678"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X</a:t>
              </a:r>
            </a:p>
          </p:txBody>
        </p:sp>
        <p:sp>
          <p:nvSpPr>
            <p:cNvPr id="739337" name="Oval 9"/>
            <p:cNvSpPr>
              <a:spLocks noChangeArrowheads="1"/>
            </p:cNvSpPr>
            <p:nvPr/>
          </p:nvSpPr>
          <p:spPr bwMode="auto">
            <a:xfrm>
              <a:off x="3654"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U</a:t>
              </a:r>
            </a:p>
          </p:txBody>
        </p:sp>
        <p:sp>
          <p:nvSpPr>
            <p:cNvPr id="739338" name="Oval 10"/>
            <p:cNvSpPr>
              <a:spLocks noChangeArrowheads="1"/>
            </p:cNvSpPr>
            <p:nvPr/>
          </p:nvSpPr>
          <p:spPr bwMode="auto">
            <a:xfrm>
              <a:off x="4166" y="2022"/>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V</a:t>
              </a:r>
            </a:p>
          </p:txBody>
        </p:sp>
        <p:sp>
          <p:nvSpPr>
            <p:cNvPr id="739339" name="Oval 11"/>
            <p:cNvSpPr>
              <a:spLocks noChangeArrowheads="1"/>
            </p:cNvSpPr>
            <p:nvPr/>
          </p:nvSpPr>
          <p:spPr bwMode="auto">
            <a:xfrm>
              <a:off x="4166" y="3006"/>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W</a:t>
              </a:r>
            </a:p>
          </p:txBody>
        </p:sp>
        <p:sp>
          <p:nvSpPr>
            <p:cNvPr id="739340" name="Oval 12"/>
            <p:cNvSpPr>
              <a:spLocks noChangeArrowheads="1"/>
            </p:cNvSpPr>
            <p:nvPr/>
          </p:nvSpPr>
          <p:spPr bwMode="auto">
            <a:xfrm>
              <a:off x="5360" y="2514"/>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Z</a:t>
              </a:r>
            </a:p>
          </p:txBody>
        </p:sp>
        <p:cxnSp>
          <p:nvCxnSpPr>
            <p:cNvPr id="739341" name="AutoShape 13"/>
            <p:cNvCxnSpPr>
              <a:cxnSpLocks noChangeShapeType="1"/>
              <a:stCxn id="739338" idx="3"/>
              <a:endCxn id="739337" idx="7"/>
            </p:cNvCxnSpPr>
            <p:nvPr/>
          </p:nvCxnSpPr>
          <p:spPr bwMode="auto">
            <a:xfrm flipH="1">
              <a:off x="3873" y="2237"/>
              <a:ext cx="330"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2" name="AutoShape 14"/>
            <p:cNvCxnSpPr>
              <a:cxnSpLocks noChangeShapeType="1"/>
              <a:stCxn id="739339" idx="1"/>
              <a:endCxn id="739337" idx="5"/>
            </p:cNvCxnSpPr>
            <p:nvPr/>
          </p:nvCxnSpPr>
          <p:spPr bwMode="auto">
            <a:xfrm flipH="1" flipV="1">
              <a:off x="3873" y="2729"/>
              <a:ext cx="330"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3" name="AutoShape 15"/>
            <p:cNvCxnSpPr>
              <a:cxnSpLocks noChangeShapeType="1"/>
              <a:stCxn id="739339" idx="7"/>
              <a:endCxn id="739336" idx="3"/>
            </p:cNvCxnSpPr>
            <p:nvPr/>
          </p:nvCxnSpPr>
          <p:spPr bwMode="auto">
            <a:xfrm flipV="1">
              <a:off x="4384" y="2729"/>
              <a:ext cx="331"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4" name="AutoShape 16"/>
            <p:cNvCxnSpPr>
              <a:cxnSpLocks noChangeShapeType="1"/>
              <a:stCxn id="739336" idx="6"/>
              <a:endCxn id="739340" idx="2"/>
            </p:cNvCxnSpPr>
            <p:nvPr/>
          </p:nvCxnSpPr>
          <p:spPr bwMode="auto">
            <a:xfrm>
              <a:off x="4939" y="2637"/>
              <a:ext cx="4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5" name="AutoShape 17"/>
            <p:cNvCxnSpPr>
              <a:cxnSpLocks noChangeShapeType="1"/>
              <a:stCxn id="739338" idx="5"/>
              <a:endCxn id="739336" idx="1"/>
            </p:cNvCxnSpPr>
            <p:nvPr/>
          </p:nvCxnSpPr>
          <p:spPr bwMode="auto">
            <a:xfrm>
              <a:off x="4384" y="2237"/>
              <a:ext cx="331"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6" name="AutoShape 18"/>
            <p:cNvCxnSpPr>
              <a:cxnSpLocks noChangeShapeType="1"/>
              <a:stCxn id="739338" idx="4"/>
              <a:endCxn id="739339" idx="0"/>
            </p:cNvCxnSpPr>
            <p:nvPr/>
          </p:nvCxnSpPr>
          <p:spPr bwMode="auto">
            <a:xfrm>
              <a:off x="4294" y="2273"/>
              <a:ext cx="0" cy="7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9347" name="Oval 19"/>
            <p:cNvSpPr>
              <a:spLocks noChangeArrowheads="1"/>
            </p:cNvSpPr>
            <p:nvPr/>
          </p:nvSpPr>
          <p:spPr bwMode="auto">
            <a:xfrm>
              <a:off x="4683" y="3498"/>
              <a:ext cx="256" cy="246"/>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Y</a:t>
              </a:r>
            </a:p>
          </p:txBody>
        </p:sp>
        <p:cxnSp>
          <p:nvCxnSpPr>
            <p:cNvPr id="739348" name="AutoShape 20"/>
            <p:cNvCxnSpPr>
              <a:cxnSpLocks noChangeShapeType="1"/>
              <a:stCxn id="739339" idx="5"/>
              <a:endCxn id="739347" idx="1"/>
            </p:cNvCxnSpPr>
            <p:nvPr/>
          </p:nvCxnSpPr>
          <p:spPr bwMode="auto">
            <a:xfrm>
              <a:off x="4384" y="3221"/>
              <a:ext cx="336" cy="30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9349" name="AutoShape 21"/>
            <p:cNvCxnSpPr>
              <a:cxnSpLocks noChangeShapeType="1"/>
              <a:stCxn id="739336" idx="4"/>
              <a:endCxn id="739347" idx="0"/>
            </p:cNvCxnSpPr>
            <p:nvPr/>
          </p:nvCxnSpPr>
          <p:spPr bwMode="auto">
            <a:xfrm>
              <a:off x="4806" y="2765"/>
              <a:ext cx="5" cy="7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9350" name="Text Box 22"/>
            <p:cNvSpPr txBox="1">
              <a:spLocks noChangeArrowheads="1"/>
            </p:cNvSpPr>
            <p:nvPr/>
          </p:nvSpPr>
          <p:spPr bwMode="auto">
            <a:xfrm>
              <a:off x="3873" y="215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a</a:t>
              </a:r>
            </a:p>
          </p:txBody>
        </p:sp>
        <p:sp>
          <p:nvSpPr>
            <p:cNvPr id="739351" name="Text Box 23"/>
            <p:cNvSpPr txBox="1">
              <a:spLocks noChangeArrowheads="1"/>
            </p:cNvSpPr>
            <p:nvPr/>
          </p:nvSpPr>
          <p:spPr bwMode="auto">
            <a:xfrm>
              <a:off x="3865" y="2765"/>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c</a:t>
              </a:r>
            </a:p>
          </p:txBody>
        </p:sp>
        <p:sp>
          <p:nvSpPr>
            <p:cNvPr id="739352" name="Text Box 24"/>
            <p:cNvSpPr txBox="1">
              <a:spLocks noChangeArrowheads="1"/>
            </p:cNvSpPr>
            <p:nvPr/>
          </p:nvSpPr>
          <p:spPr bwMode="auto">
            <a:xfrm>
              <a:off x="4550" y="214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b</a:t>
              </a:r>
            </a:p>
          </p:txBody>
        </p:sp>
        <p:sp>
          <p:nvSpPr>
            <p:cNvPr id="739353" name="Text Box 25"/>
            <p:cNvSpPr txBox="1">
              <a:spLocks noChangeArrowheads="1"/>
            </p:cNvSpPr>
            <p:nvPr/>
          </p:nvSpPr>
          <p:spPr bwMode="auto">
            <a:xfrm>
              <a:off x="4507" y="2801"/>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e</a:t>
              </a:r>
            </a:p>
          </p:txBody>
        </p:sp>
        <p:sp>
          <p:nvSpPr>
            <p:cNvPr id="739354" name="Text Box 26"/>
            <p:cNvSpPr txBox="1">
              <a:spLocks noChangeArrowheads="1"/>
            </p:cNvSpPr>
            <p:nvPr/>
          </p:nvSpPr>
          <p:spPr bwMode="auto">
            <a:xfrm>
              <a:off x="4123" y="2432"/>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d</a:t>
              </a:r>
            </a:p>
          </p:txBody>
        </p:sp>
        <p:sp>
          <p:nvSpPr>
            <p:cNvPr id="739355" name="Text Box 27"/>
            <p:cNvSpPr txBox="1">
              <a:spLocks noChangeArrowheads="1"/>
            </p:cNvSpPr>
            <p:nvPr/>
          </p:nvSpPr>
          <p:spPr bwMode="auto">
            <a:xfrm>
              <a:off x="4425" y="3339"/>
              <a:ext cx="1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f</a:t>
              </a:r>
            </a:p>
          </p:txBody>
        </p:sp>
        <p:sp>
          <p:nvSpPr>
            <p:cNvPr id="739356" name="Text Box 28"/>
            <p:cNvSpPr txBox="1">
              <a:spLocks noChangeArrowheads="1"/>
            </p:cNvSpPr>
            <p:nvPr/>
          </p:nvSpPr>
          <p:spPr bwMode="auto">
            <a:xfrm>
              <a:off x="4784" y="3037"/>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g</a:t>
              </a:r>
            </a:p>
          </p:txBody>
        </p:sp>
        <p:sp>
          <p:nvSpPr>
            <p:cNvPr id="739357" name="Text Box 29"/>
            <p:cNvSpPr txBox="1">
              <a:spLocks noChangeArrowheads="1"/>
            </p:cNvSpPr>
            <p:nvPr/>
          </p:nvSpPr>
          <p:spPr bwMode="auto">
            <a:xfrm>
              <a:off x="5067" y="2637"/>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h</a:t>
              </a:r>
            </a:p>
          </p:txBody>
        </p:sp>
        <p:sp>
          <p:nvSpPr>
            <p:cNvPr id="739358" name="Text Box 30"/>
            <p:cNvSpPr txBox="1">
              <a:spLocks noChangeArrowheads="1"/>
            </p:cNvSpPr>
            <p:nvPr/>
          </p:nvSpPr>
          <p:spPr bwMode="auto">
            <a:xfrm>
              <a:off x="4038" y="2637"/>
              <a:ext cx="2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endParaRPr lang="en-US" sz="2000" baseline="-25000">
                <a:solidFill>
                  <a:schemeClr val="accent2"/>
                </a:solidFill>
                <a:latin typeface="Calibri" pitchFamily="34" charset="0"/>
                <a:ea typeface="ＭＳ Ｐゴシック" pitchFamily="34" charset="-128"/>
              </a:endParaRPr>
            </a:p>
          </p:txBody>
        </p:sp>
      </p:grpSp>
      <p:sp>
        <p:nvSpPr>
          <p:cNvPr id="739359" name="Oval 31"/>
          <p:cNvSpPr>
            <a:spLocks noChangeArrowheads="1"/>
          </p:cNvSpPr>
          <p:nvPr/>
        </p:nvSpPr>
        <p:spPr bwMode="auto">
          <a:xfrm>
            <a:off x="1676400" y="5334000"/>
            <a:ext cx="381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a</a:t>
            </a:r>
          </a:p>
        </p:txBody>
      </p:sp>
      <p:sp>
        <p:nvSpPr>
          <p:cNvPr id="739360" name="Oval 32"/>
          <p:cNvSpPr>
            <a:spLocks noChangeArrowheads="1"/>
          </p:cNvSpPr>
          <p:nvPr/>
        </p:nvSpPr>
        <p:spPr bwMode="auto">
          <a:xfrm>
            <a:off x="1676400" y="6019800"/>
            <a:ext cx="381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c</a:t>
            </a:r>
          </a:p>
        </p:txBody>
      </p:sp>
      <p:sp>
        <p:nvSpPr>
          <p:cNvPr id="739361" name="Oval 33"/>
          <p:cNvSpPr>
            <a:spLocks noChangeArrowheads="1"/>
          </p:cNvSpPr>
          <p:nvPr/>
        </p:nvSpPr>
        <p:spPr bwMode="auto">
          <a:xfrm>
            <a:off x="2438400" y="5334000"/>
            <a:ext cx="381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b</a:t>
            </a:r>
          </a:p>
        </p:txBody>
      </p:sp>
      <p:sp>
        <p:nvSpPr>
          <p:cNvPr id="739362" name="Oval 34"/>
          <p:cNvSpPr>
            <a:spLocks noChangeArrowheads="1"/>
          </p:cNvSpPr>
          <p:nvPr/>
        </p:nvSpPr>
        <p:spPr bwMode="auto">
          <a:xfrm>
            <a:off x="2438400" y="6019800"/>
            <a:ext cx="381000" cy="38100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d</a:t>
            </a:r>
          </a:p>
        </p:txBody>
      </p:sp>
      <p:cxnSp>
        <p:nvCxnSpPr>
          <p:cNvPr id="739363" name="AutoShape 35"/>
          <p:cNvCxnSpPr>
            <a:cxnSpLocks noChangeShapeType="1"/>
            <a:stCxn id="739359" idx="4"/>
            <a:endCxn id="739360" idx="0"/>
          </p:cNvCxnSpPr>
          <p:nvPr/>
        </p:nvCxnSpPr>
        <p:spPr bwMode="auto">
          <a:xfrm>
            <a:off x="1866900" y="5724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64" name="AutoShape 36"/>
          <p:cNvCxnSpPr>
            <a:cxnSpLocks noChangeShapeType="1"/>
            <a:stCxn id="739360" idx="6"/>
            <a:endCxn id="739362" idx="2"/>
          </p:cNvCxnSpPr>
          <p:nvPr/>
        </p:nvCxnSpPr>
        <p:spPr bwMode="auto">
          <a:xfrm>
            <a:off x="2066925" y="62103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65" name="AutoShape 37"/>
          <p:cNvCxnSpPr>
            <a:cxnSpLocks noChangeShapeType="1"/>
            <a:stCxn id="739362" idx="0"/>
            <a:endCxn id="739361" idx="4"/>
          </p:cNvCxnSpPr>
          <p:nvPr/>
        </p:nvCxnSpPr>
        <p:spPr bwMode="auto">
          <a:xfrm flipV="1">
            <a:off x="2628900" y="5724525"/>
            <a:ext cx="0" cy="285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66" name="AutoShape 38"/>
          <p:cNvCxnSpPr>
            <a:cxnSpLocks noChangeShapeType="1"/>
            <a:stCxn id="739360" idx="7"/>
            <a:endCxn id="739361" idx="3"/>
          </p:cNvCxnSpPr>
          <p:nvPr/>
        </p:nvCxnSpPr>
        <p:spPr bwMode="auto">
          <a:xfrm flipV="1">
            <a:off x="2001838" y="5668963"/>
            <a:ext cx="492125" cy="3968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67" name="AutoShape 39"/>
          <p:cNvCxnSpPr>
            <a:cxnSpLocks noChangeShapeType="1"/>
            <a:stCxn id="739359" idx="5"/>
            <a:endCxn id="739362" idx="1"/>
          </p:cNvCxnSpPr>
          <p:nvPr/>
        </p:nvCxnSpPr>
        <p:spPr bwMode="auto">
          <a:xfrm>
            <a:off x="2001838" y="5668963"/>
            <a:ext cx="492125" cy="3968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68" name="AutoShape 40"/>
          <p:cNvCxnSpPr>
            <a:cxnSpLocks noChangeShapeType="1"/>
            <a:stCxn id="739359" idx="6"/>
            <a:endCxn id="739361" idx="2"/>
          </p:cNvCxnSpPr>
          <p:nvPr/>
        </p:nvCxnSpPr>
        <p:spPr bwMode="auto">
          <a:xfrm>
            <a:off x="2066925" y="5524500"/>
            <a:ext cx="3619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39380" name="Group 52"/>
          <p:cNvGrpSpPr>
            <a:grpSpLocks/>
          </p:cNvGrpSpPr>
          <p:nvPr/>
        </p:nvGrpSpPr>
        <p:grpSpPr bwMode="auto">
          <a:xfrm>
            <a:off x="6629400" y="4800600"/>
            <a:ext cx="1295400" cy="1371600"/>
            <a:chOff x="4416" y="2880"/>
            <a:chExt cx="816" cy="864"/>
          </a:xfrm>
        </p:grpSpPr>
        <p:sp>
          <p:nvSpPr>
            <p:cNvPr id="739369" name="Oval 41"/>
            <p:cNvSpPr>
              <a:spLocks noChangeArrowheads="1"/>
            </p:cNvSpPr>
            <p:nvPr/>
          </p:nvSpPr>
          <p:spPr bwMode="auto">
            <a:xfrm>
              <a:off x="4416" y="2880"/>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a</a:t>
              </a:r>
            </a:p>
          </p:txBody>
        </p:sp>
        <p:sp>
          <p:nvSpPr>
            <p:cNvPr id="739370" name="Oval 42"/>
            <p:cNvSpPr>
              <a:spLocks noChangeArrowheads="1"/>
            </p:cNvSpPr>
            <p:nvPr/>
          </p:nvSpPr>
          <p:spPr bwMode="auto">
            <a:xfrm>
              <a:off x="4416" y="3312"/>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c</a:t>
              </a:r>
            </a:p>
          </p:txBody>
        </p:sp>
        <p:sp>
          <p:nvSpPr>
            <p:cNvPr id="739371" name="Oval 43"/>
            <p:cNvSpPr>
              <a:spLocks noChangeArrowheads="1"/>
            </p:cNvSpPr>
            <p:nvPr/>
          </p:nvSpPr>
          <p:spPr bwMode="auto">
            <a:xfrm>
              <a:off x="4896" y="2880"/>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b</a:t>
              </a:r>
            </a:p>
          </p:txBody>
        </p:sp>
        <p:sp>
          <p:nvSpPr>
            <p:cNvPr id="739372" name="Oval 44"/>
            <p:cNvSpPr>
              <a:spLocks noChangeArrowheads="1"/>
            </p:cNvSpPr>
            <p:nvPr/>
          </p:nvSpPr>
          <p:spPr bwMode="auto">
            <a:xfrm>
              <a:off x="4992" y="3216"/>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d</a:t>
              </a:r>
            </a:p>
          </p:txBody>
        </p:sp>
        <p:cxnSp>
          <p:nvCxnSpPr>
            <p:cNvPr id="739373" name="AutoShape 45"/>
            <p:cNvCxnSpPr>
              <a:cxnSpLocks noChangeShapeType="1"/>
              <a:stCxn id="739369" idx="4"/>
              <a:endCxn id="739370" idx="0"/>
            </p:cNvCxnSpPr>
            <p:nvPr/>
          </p:nvCxnSpPr>
          <p:spPr bwMode="auto">
            <a:xfrm>
              <a:off x="4536" y="3126"/>
              <a:ext cx="0" cy="18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74" name="AutoShape 46"/>
            <p:cNvCxnSpPr>
              <a:cxnSpLocks noChangeShapeType="1"/>
              <a:stCxn id="739379" idx="7"/>
              <a:endCxn id="739372" idx="3"/>
            </p:cNvCxnSpPr>
            <p:nvPr/>
          </p:nvCxnSpPr>
          <p:spPr bwMode="auto">
            <a:xfrm flipV="1">
              <a:off x="4957" y="3427"/>
              <a:ext cx="70" cy="10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76" name="AutoShape 48"/>
            <p:cNvCxnSpPr>
              <a:cxnSpLocks noChangeShapeType="1"/>
              <a:stCxn id="739370" idx="7"/>
              <a:endCxn id="739371" idx="3"/>
            </p:cNvCxnSpPr>
            <p:nvPr/>
          </p:nvCxnSpPr>
          <p:spPr bwMode="auto">
            <a:xfrm flipV="1">
              <a:off x="4621" y="3091"/>
              <a:ext cx="310" cy="2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9378" name="AutoShape 50"/>
            <p:cNvCxnSpPr>
              <a:cxnSpLocks noChangeShapeType="1"/>
              <a:stCxn id="739369" idx="6"/>
              <a:endCxn id="739371" idx="2"/>
            </p:cNvCxnSpPr>
            <p:nvPr/>
          </p:nvCxnSpPr>
          <p:spPr bwMode="auto">
            <a:xfrm>
              <a:off x="4662" y="3000"/>
              <a:ext cx="22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9379" name="Oval 51"/>
            <p:cNvSpPr>
              <a:spLocks noChangeArrowheads="1"/>
            </p:cNvSpPr>
            <p:nvPr/>
          </p:nvSpPr>
          <p:spPr bwMode="auto">
            <a:xfrm>
              <a:off x="4752" y="3504"/>
              <a:ext cx="240" cy="240"/>
            </a:xfrm>
            <a:prstGeom prst="ellipse">
              <a:avLst/>
            </a:prstGeom>
            <a:solidFill>
              <a:srgbClr val="E8E8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alibri" pitchFamily="34" charset="0"/>
                </a:rPr>
                <a:t>e</a:t>
              </a:r>
            </a:p>
          </p:txBody>
        </p:sp>
      </p:grpSp>
      <p:sp>
        <p:nvSpPr>
          <p:cNvPr id="2" name="Slide Number Placeholder 1"/>
          <p:cNvSpPr>
            <a:spLocks noGrp="1"/>
          </p:cNvSpPr>
          <p:nvPr>
            <p:ph type="sldNum" sz="quarter" idx="15"/>
          </p:nvPr>
        </p:nvSpPr>
        <p:spPr/>
        <p:txBody>
          <a:bodyPr/>
          <a:lstStyle/>
          <a:p>
            <a:fld id="{053A9B76-793E-4B03-B0E0-2F9798CF6A64}" type="slidenum">
              <a:rPr lang="en-US" smtClean="0"/>
              <a:t>7</a:t>
            </a:fld>
            <a:endParaRPr lang="en-US"/>
          </a:p>
        </p:txBody>
      </p:sp>
    </p:spTree>
    <p:extLst>
      <p:ext uri="{BB962C8B-B14F-4D97-AF65-F5344CB8AC3E}">
        <p14:creationId xmlns:p14="http://schemas.microsoft.com/office/powerpoint/2010/main" val="245784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t>Loops and cycles</a:t>
            </a:r>
          </a:p>
        </p:txBody>
      </p:sp>
      <p:sp>
        <p:nvSpPr>
          <p:cNvPr id="736259" name="Rectangle 3"/>
          <p:cNvSpPr>
            <a:spLocks noGrp="1" noChangeArrowheads="1"/>
          </p:cNvSpPr>
          <p:nvPr>
            <p:ph sz="quarter" idx="1"/>
          </p:nvPr>
        </p:nvSpPr>
        <p:spPr>
          <a:xfrm>
            <a:off x="0" y="1295400"/>
            <a:ext cx="9144000" cy="5562600"/>
          </a:xfrm>
        </p:spPr>
        <p:txBody>
          <a:bodyPr/>
          <a:lstStyle/>
          <a:p>
            <a:r>
              <a:rPr lang="en-US" b="1" dirty="0">
                <a:solidFill>
                  <a:srgbClr val="262626"/>
                </a:solidFill>
              </a:rPr>
              <a:t>cycle</a:t>
            </a:r>
            <a:r>
              <a:rPr lang="en-US" dirty="0">
                <a:solidFill>
                  <a:srgbClr val="262626"/>
                </a:solidFill>
              </a:rPr>
              <a:t>: A path that begins and ends at the same node.</a:t>
            </a:r>
          </a:p>
          <a:p>
            <a:pPr lvl="1"/>
            <a:r>
              <a:rPr lang="en-US" dirty="0">
                <a:solidFill>
                  <a:srgbClr val="404040"/>
                </a:solidFill>
              </a:rPr>
              <a:t>example: {b, g, f, c, a} or {V, X, Y, W, U, V}.</a:t>
            </a:r>
          </a:p>
          <a:p>
            <a:pPr lvl="1"/>
            <a:r>
              <a:rPr lang="en-US" dirty="0">
                <a:solidFill>
                  <a:srgbClr val="404040"/>
                </a:solidFill>
              </a:rPr>
              <a:t>example: {c, d, a} or {U, W, V, U}.</a:t>
            </a:r>
          </a:p>
          <a:p>
            <a:pPr lvl="1"/>
            <a:endParaRPr lang="en-US" sz="1200" dirty="0">
              <a:solidFill>
                <a:srgbClr val="404040"/>
              </a:solidFill>
            </a:endParaRPr>
          </a:p>
          <a:p>
            <a:pPr lvl="1"/>
            <a:r>
              <a:rPr lang="en-US" b="1" dirty="0">
                <a:solidFill>
                  <a:srgbClr val="404040"/>
                </a:solidFill>
              </a:rPr>
              <a:t>acyclic graph</a:t>
            </a:r>
            <a:r>
              <a:rPr lang="en-US" dirty="0">
                <a:solidFill>
                  <a:srgbClr val="404040"/>
                </a:solidFill>
              </a:rPr>
              <a:t>: One that does</a:t>
            </a:r>
            <a:br>
              <a:rPr lang="en-US" dirty="0">
                <a:solidFill>
                  <a:srgbClr val="404040"/>
                </a:solidFill>
              </a:rPr>
            </a:br>
            <a:r>
              <a:rPr lang="en-US" dirty="0">
                <a:solidFill>
                  <a:srgbClr val="404040"/>
                </a:solidFill>
              </a:rPr>
              <a:t>not contain any cycles.</a:t>
            </a:r>
          </a:p>
          <a:p>
            <a:pPr lvl="1"/>
            <a:endParaRPr lang="en-US" dirty="0">
              <a:solidFill>
                <a:srgbClr val="404040"/>
              </a:solidFill>
            </a:endParaRPr>
          </a:p>
          <a:p>
            <a:r>
              <a:rPr lang="en-US" b="1" dirty="0">
                <a:solidFill>
                  <a:srgbClr val="262626"/>
                </a:solidFill>
              </a:rPr>
              <a:t>loop</a:t>
            </a:r>
            <a:r>
              <a:rPr lang="en-US" dirty="0">
                <a:solidFill>
                  <a:srgbClr val="262626"/>
                </a:solidFill>
              </a:rPr>
              <a:t>: An edge directly from</a:t>
            </a:r>
            <a:br>
              <a:rPr lang="en-US" dirty="0">
                <a:solidFill>
                  <a:srgbClr val="262626"/>
                </a:solidFill>
              </a:rPr>
            </a:br>
            <a:r>
              <a:rPr lang="en-US" dirty="0">
                <a:solidFill>
                  <a:srgbClr val="262626"/>
                </a:solidFill>
              </a:rPr>
              <a:t>a node to itself.</a:t>
            </a:r>
          </a:p>
          <a:p>
            <a:pPr lvl="1"/>
            <a:r>
              <a:rPr lang="en-US" dirty="0">
                <a:solidFill>
                  <a:srgbClr val="404040"/>
                </a:solidFill>
              </a:rPr>
              <a:t>Many graphs don't allow loops.</a:t>
            </a:r>
          </a:p>
        </p:txBody>
      </p:sp>
      <p:sp>
        <p:nvSpPr>
          <p:cNvPr id="736261" name="Freeform 5"/>
          <p:cNvSpPr>
            <a:spLocks/>
          </p:cNvSpPr>
          <p:nvPr/>
        </p:nvSpPr>
        <p:spPr bwMode="auto">
          <a:xfrm>
            <a:off x="6056313" y="3463925"/>
            <a:ext cx="1881187" cy="2201863"/>
          </a:xfrm>
          <a:custGeom>
            <a:avLst/>
            <a:gdLst>
              <a:gd name="T0" fmla="*/ 762 w 1375"/>
              <a:gd name="T1" fmla="*/ 36 h 1671"/>
              <a:gd name="T2" fmla="*/ 1218 w 1375"/>
              <a:gd name="T3" fmla="*/ 522 h 1671"/>
              <a:gd name="T4" fmla="*/ 1176 w 1375"/>
              <a:gd name="T5" fmla="*/ 1668 h 1671"/>
              <a:gd name="T6" fmla="*/ 24 w 1375"/>
              <a:gd name="T7" fmla="*/ 504 h 1671"/>
              <a:gd name="T8" fmla="*/ 456 w 1375"/>
              <a:gd name="T9" fmla="*/ 0 h 1671"/>
              <a:gd name="T10" fmla="*/ 0 60000 65536"/>
              <a:gd name="T11" fmla="*/ 0 60000 65536"/>
              <a:gd name="T12" fmla="*/ 0 60000 65536"/>
              <a:gd name="T13" fmla="*/ 0 60000 65536"/>
              <a:gd name="T14" fmla="*/ 0 60000 65536"/>
              <a:gd name="T15" fmla="*/ 0 w 1375"/>
              <a:gd name="T16" fmla="*/ 0 h 1671"/>
              <a:gd name="T17" fmla="*/ 1375 w 1375"/>
              <a:gd name="T18" fmla="*/ 1671 h 1671"/>
            </a:gdLst>
            <a:ahLst/>
            <a:cxnLst>
              <a:cxn ang="T10">
                <a:pos x="T0" y="T1"/>
              </a:cxn>
              <a:cxn ang="T11">
                <a:pos x="T2" y="T3"/>
              </a:cxn>
              <a:cxn ang="T12">
                <a:pos x="T4" y="T5"/>
              </a:cxn>
              <a:cxn ang="T13">
                <a:pos x="T6" y="T7"/>
              </a:cxn>
              <a:cxn ang="T14">
                <a:pos x="T8" y="T9"/>
              </a:cxn>
            </a:cxnLst>
            <a:rect l="T15" t="T16" r="T17" b="T18"/>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l" defTabSz="457200"/>
            <a:endParaRPr lang="en-US" sz="2000">
              <a:latin typeface="Calibri" pitchFamily="34" charset="0"/>
              <a:ea typeface="ＭＳ Ｐゴシック" pitchFamily="34" charset="-128"/>
            </a:endParaRPr>
          </a:p>
        </p:txBody>
      </p:sp>
      <p:sp>
        <p:nvSpPr>
          <p:cNvPr id="736262" name="Freeform 6"/>
          <p:cNvSpPr>
            <a:spLocks/>
          </p:cNvSpPr>
          <p:nvPr/>
        </p:nvSpPr>
        <p:spPr bwMode="auto">
          <a:xfrm>
            <a:off x="6292850" y="3521075"/>
            <a:ext cx="1355725" cy="1924050"/>
          </a:xfrm>
          <a:custGeom>
            <a:avLst/>
            <a:gdLst>
              <a:gd name="T0" fmla="*/ 6 w 989"/>
              <a:gd name="T1" fmla="*/ 389 h 1461"/>
              <a:gd name="T2" fmla="*/ 444 w 989"/>
              <a:gd name="T3" fmla="*/ 95 h 1461"/>
              <a:gd name="T4" fmla="*/ 516 w 989"/>
              <a:gd name="T5" fmla="*/ 959 h 1461"/>
              <a:gd name="T6" fmla="*/ 930 w 989"/>
              <a:gd name="T7" fmla="*/ 1403 h 1461"/>
              <a:gd name="T8" fmla="*/ 870 w 989"/>
              <a:gd name="T9" fmla="*/ 611 h 1461"/>
              <a:gd name="T10" fmla="*/ 438 w 989"/>
              <a:gd name="T11" fmla="*/ 911 h 1461"/>
              <a:gd name="T12" fmla="*/ 0 w 989"/>
              <a:gd name="T13" fmla="*/ 587 h 1461"/>
              <a:gd name="T14" fmla="*/ 0 60000 65536"/>
              <a:gd name="T15" fmla="*/ 0 60000 65536"/>
              <a:gd name="T16" fmla="*/ 0 60000 65536"/>
              <a:gd name="T17" fmla="*/ 0 60000 65536"/>
              <a:gd name="T18" fmla="*/ 0 60000 65536"/>
              <a:gd name="T19" fmla="*/ 0 60000 65536"/>
              <a:gd name="T20" fmla="*/ 0 60000 65536"/>
              <a:gd name="T21" fmla="*/ 0 w 989"/>
              <a:gd name="T22" fmla="*/ 0 h 1461"/>
              <a:gd name="T23" fmla="*/ 989 w 989"/>
              <a:gd name="T24" fmla="*/ 1461 h 1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l" defTabSz="457200"/>
            <a:endParaRPr lang="en-US" sz="2000">
              <a:latin typeface="Calibri" pitchFamily="34" charset="0"/>
              <a:ea typeface="ＭＳ Ｐゴシック" pitchFamily="34" charset="-128"/>
            </a:endParaRPr>
          </a:p>
        </p:txBody>
      </p:sp>
      <p:grpSp>
        <p:nvGrpSpPr>
          <p:cNvPr id="736289" name="Group 33"/>
          <p:cNvGrpSpPr>
            <a:grpSpLocks/>
          </p:cNvGrpSpPr>
          <p:nvPr/>
        </p:nvGrpSpPr>
        <p:grpSpPr bwMode="auto">
          <a:xfrm>
            <a:off x="5891213" y="3211513"/>
            <a:ext cx="3024187" cy="2655887"/>
            <a:chOff x="3711" y="2023"/>
            <a:chExt cx="1905" cy="1673"/>
          </a:xfrm>
        </p:grpSpPr>
        <p:sp>
          <p:nvSpPr>
            <p:cNvPr id="736264" name="Oval 8"/>
            <p:cNvSpPr>
              <a:spLocks noChangeArrowheads="1"/>
            </p:cNvSpPr>
            <p:nvPr/>
          </p:nvSpPr>
          <p:spPr bwMode="auto">
            <a:xfrm>
              <a:off x="4705" y="2501"/>
              <a:ext cx="248"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X</a:t>
              </a:r>
            </a:p>
          </p:txBody>
        </p:sp>
        <p:sp>
          <p:nvSpPr>
            <p:cNvPr id="736265" name="Oval 9"/>
            <p:cNvSpPr>
              <a:spLocks noChangeArrowheads="1"/>
            </p:cNvSpPr>
            <p:nvPr/>
          </p:nvSpPr>
          <p:spPr bwMode="auto">
            <a:xfrm>
              <a:off x="3711" y="2501"/>
              <a:ext cx="249"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U</a:t>
              </a:r>
            </a:p>
          </p:txBody>
        </p:sp>
        <p:sp>
          <p:nvSpPr>
            <p:cNvPr id="736266" name="Oval 10"/>
            <p:cNvSpPr>
              <a:spLocks noChangeArrowheads="1"/>
            </p:cNvSpPr>
            <p:nvPr/>
          </p:nvSpPr>
          <p:spPr bwMode="auto">
            <a:xfrm>
              <a:off x="4208" y="2023"/>
              <a:ext cx="248"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V</a:t>
              </a:r>
            </a:p>
          </p:txBody>
        </p:sp>
        <p:sp>
          <p:nvSpPr>
            <p:cNvPr id="736267" name="Oval 11"/>
            <p:cNvSpPr>
              <a:spLocks noChangeArrowheads="1"/>
            </p:cNvSpPr>
            <p:nvPr/>
          </p:nvSpPr>
          <p:spPr bwMode="auto">
            <a:xfrm>
              <a:off x="4208" y="2979"/>
              <a:ext cx="248"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W</a:t>
              </a:r>
            </a:p>
          </p:txBody>
        </p:sp>
        <p:sp>
          <p:nvSpPr>
            <p:cNvPr id="736268" name="Oval 12"/>
            <p:cNvSpPr>
              <a:spLocks noChangeArrowheads="1"/>
            </p:cNvSpPr>
            <p:nvPr/>
          </p:nvSpPr>
          <p:spPr bwMode="auto">
            <a:xfrm>
              <a:off x="5367" y="2501"/>
              <a:ext cx="249"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Z</a:t>
              </a:r>
            </a:p>
          </p:txBody>
        </p:sp>
        <p:cxnSp>
          <p:nvCxnSpPr>
            <p:cNvPr id="736269" name="AutoShape 13"/>
            <p:cNvCxnSpPr>
              <a:cxnSpLocks noChangeShapeType="1"/>
              <a:stCxn id="736266" idx="3"/>
              <a:endCxn id="736265" idx="7"/>
            </p:cNvCxnSpPr>
            <p:nvPr/>
          </p:nvCxnSpPr>
          <p:spPr bwMode="auto">
            <a:xfrm flipH="1">
              <a:off x="3923" y="2232"/>
              <a:ext cx="321" cy="2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0" name="AutoShape 14"/>
            <p:cNvCxnSpPr>
              <a:cxnSpLocks noChangeShapeType="1"/>
              <a:stCxn id="736267" idx="1"/>
              <a:endCxn id="736265" idx="5"/>
            </p:cNvCxnSpPr>
            <p:nvPr/>
          </p:nvCxnSpPr>
          <p:spPr bwMode="auto">
            <a:xfrm flipH="1" flipV="1">
              <a:off x="3923" y="2710"/>
              <a:ext cx="321" cy="2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1" name="AutoShape 15"/>
            <p:cNvCxnSpPr>
              <a:cxnSpLocks noChangeShapeType="1"/>
              <a:stCxn id="736267" idx="7"/>
              <a:endCxn id="736264" idx="3"/>
            </p:cNvCxnSpPr>
            <p:nvPr/>
          </p:nvCxnSpPr>
          <p:spPr bwMode="auto">
            <a:xfrm flipV="1">
              <a:off x="4421" y="2710"/>
              <a:ext cx="320" cy="2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2" name="AutoShape 16"/>
            <p:cNvCxnSpPr>
              <a:cxnSpLocks noChangeShapeType="1"/>
              <a:stCxn id="736264" idx="6"/>
              <a:endCxn id="736268" idx="2"/>
            </p:cNvCxnSpPr>
            <p:nvPr/>
          </p:nvCxnSpPr>
          <p:spPr bwMode="auto">
            <a:xfrm>
              <a:off x="4958" y="2621"/>
              <a:ext cx="40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3" name="AutoShape 17"/>
            <p:cNvCxnSpPr>
              <a:cxnSpLocks noChangeShapeType="1"/>
              <a:stCxn id="736266" idx="5"/>
              <a:endCxn id="736264" idx="1"/>
            </p:cNvCxnSpPr>
            <p:nvPr/>
          </p:nvCxnSpPr>
          <p:spPr bwMode="auto">
            <a:xfrm>
              <a:off x="4421" y="2232"/>
              <a:ext cx="320" cy="2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4" name="AutoShape 18"/>
            <p:cNvCxnSpPr>
              <a:cxnSpLocks noChangeShapeType="1"/>
              <a:stCxn id="736266" idx="4"/>
              <a:endCxn id="736267" idx="0"/>
            </p:cNvCxnSpPr>
            <p:nvPr/>
          </p:nvCxnSpPr>
          <p:spPr bwMode="auto">
            <a:xfrm>
              <a:off x="4332" y="2267"/>
              <a:ext cx="0" cy="7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6275" name="Oval 19"/>
            <p:cNvSpPr>
              <a:spLocks noChangeArrowheads="1"/>
            </p:cNvSpPr>
            <p:nvPr/>
          </p:nvSpPr>
          <p:spPr bwMode="auto">
            <a:xfrm>
              <a:off x="4711" y="3457"/>
              <a:ext cx="247" cy="239"/>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Y</a:t>
              </a:r>
            </a:p>
          </p:txBody>
        </p:sp>
        <p:cxnSp>
          <p:nvCxnSpPr>
            <p:cNvPr id="736276" name="AutoShape 20"/>
            <p:cNvCxnSpPr>
              <a:cxnSpLocks noChangeShapeType="1"/>
              <a:stCxn id="736267" idx="5"/>
              <a:endCxn id="736275" idx="1"/>
            </p:cNvCxnSpPr>
            <p:nvPr/>
          </p:nvCxnSpPr>
          <p:spPr bwMode="auto">
            <a:xfrm>
              <a:off x="4421" y="3188"/>
              <a:ext cx="325" cy="2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6277" name="AutoShape 21"/>
            <p:cNvCxnSpPr>
              <a:cxnSpLocks noChangeShapeType="1"/>
              <a:stCxn id="736264" idx="4"/>
              <a:endCxn id="736275" idx="0"/>
            </p:cNvCxnSpPr>
            <p:nvPr/>
          </p:nvCxnSpPr>
          <p:spPr bwMode="auto">
            <a:xfrm>
              <a:off x="4830" y="2745"/>
              <a:ext cx="4" cy="70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6278" name="Text Box 22"/>
            <p:cNvSpPr txBox="1">
              <a:spLocks noChangeArrowheads="1"/>
            </p:cNvSpPr>
            <p:nvPr/>
          </p:nvSpPr>
          <p:spPr bwMode="auto">
            <a:xfrm>
              <a:off x="3835" y="2142"/>
              <a:ext cx="1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a</a:t>
              </a:r>
            </a:p>
          </p:txBody>
        </p:sp>
        <p:sp>
          <p:nvSpPr>
            <p:cNvPr id="736279" name="Text Box 23"/>
            <p:cNvSpPr txBox="1">
              <a:spLocks noChangeArrowheads="1"/>
            </p:cNvSpPr>
            <p:nvPr/>
          </p:nvSpPr>
          <p:spPr bwMode="auto">
            <a:xfrm>
              <a:off x="3835" y="2859"/>
              <a:ext cx="1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c</a:t>
              </a:r>
            </a:p>
          </p:txBody>
        </p:sp>
        <p:sp>
          <p:nvSpPr>
            <p:cNvPr id="736280" name="Text Box 24"/>
            <p:cNvSpPr txBox="1">
              <a:spLocks noChangeArrowheads="1"/>
            </p:cNvSpPr>
            <p:nvPr/>
          </p:nvSpPr>
          <p:spPr bwMode="auto">
            <a:xfrm>
              <a:off x="4622" y="2142"/>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b</a:t>
              </a:r>
            </a:p>
          </p:txBody>
        </p:sp>
        <p:sp>
          <p:nvSpPr>
            <p:cNvPr id="736281" name="Text Box 25"/>
            <p:cNvSpPr txBox="1">
              <a:spLocks noChangeArrowheads="1"/>
            </p:cNvSpPr>
            <p:nvPr/>
          </p:nvSpPr>
          <p:spPr bwMode="auto">
            <a:xfrm>
              <a:off x="4540" y="278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e</a:t>
              </a:r>
            </a:p>
          </p:txBody>
        </p:sp>
        <p:sp>
          <p:nvSpPr>
            <p:cNvPr id="736282" name="Text Box 26"/>
            <p:cNvSpPr txBox="1">
              <a:spLocks noChangeArrowheads="1"/>
            </p:cNvSpPr>
            <p:nvPr/>
          </p:nvSpPr>
          <p:spPr bwMode="auto">
            <a:xfrm>
              <a:off x="4166" y="2421"/>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d</a:t>
              </a:r>
            </a:p>
          </p:txBody>
        </p:sp>
        <p:sp>
          <p:nvSpPr>
            <p:cNvPr id="736283" name="Text Box 27"/>
            <p:cNvSpPr txBox="1">
              <a:spLocks noChangeArrowheads="1"/>
            </p:cNvSpPr>
            <p:nvPr/>
          </p:nvSpPr>
          <p:spPr bwMode="auto">
            <a:xfrm>
              <a:off x="4369" y="3347"/>
              <a:ext cx="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f</a:t>
              </a:r>
            </a:p>
          </p:txBody>
        </p:sp>
        <p:sp>
          <p:nvSpPr>
            <p:cNvPr id="736284" name="Text Box 28"/>
            <p:cNvSpPr txBox="1">
              <a:spLocks noChangeArrowheads="1"/>
            </p:cNvSpPr>
            <p:nvPr/>
          </p:nvSpPr>
          <p:spPr bwMode="auto">
            <a:xfrm>
              <a:off x="4912" y="3019"/>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g</a:t>
              </a:r>
            </a:p>
          </p:txBody>
        </p:sp>
        <p:sp>
          <p:nvSpPr>
            <p:cNvPr id="736285" name="Text Box 29"/>
            <p:cNvSpPr txBox="1">
              <a:spLocks noChangeArrowheads="1"/>
            </p:cNvSpPr>
            <p:nvPr/>
          </p:nvSpPr>
          <p:spPr bwMode="auto">
            <a:xfrm>
              <a:off x="5083" y="2620"/>
              <a:ext cx="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sz="2000">
                  <a:latin typeface="Calibri" pitchFamily="34" charset="0"/>
                  <a:ea typeface="ＭＳ Ｐゴシック" pitchFamily="34" charset="-128"/>
                </a:rPr>
                <a:t>h</a:t>
              </a:r>
            </a:p>
          </p:txBody>
        </p:sp>
      </p:grpSp>
      <p:sp>
        <p:nvSpPr>
          <p:cNvPr id="2" name="Slide Number Placeholder 1"/>
          <p:cNvSpPr>
            <a:spLocks noGrp="1"/>
          </p:cNvSpPr>
          <p:nvPr>
            <p:ph type="sldNum" sz="quarter" idx="15"/>
          </p:nvPr>
        </p:nvSpPr>
        <p:spPr/>
        <p:txBody>
          <a:bodyPr/>
          <a:lstStyle/>
          <a:p>
            <a:fld id="{053A9B76-793E-4B03-B0E0-2F9798CF6A64}" type="slidenum">
              <a:rPr lang="en-US" smtClean="0"/>
              <a:t>8</a:t>
            </a:fld>
            <a:endParaRPr lang="en-US"/>
          </a:p>
        </p:txBody>
      </p:sp>
    </p:spTree>
    <p:extLst>
      <p:ext uri="{BB962C8B-B14F-4D97-AF65-F5344CB8AC3E}">
        <p14:creationId xmlns:p14="http://schemas.microsoft.com/office/powerpoint/2010/main" val="2976672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6261"/>
                                        </p:tgtEl>
                                        <p:attrNameLst>
                                          <p:attrName>style.visibility</p:attrName>
                                        </p:attrNameLst>
                                      </p:cBhvr>
                                      <p:to>
                                        <p:strVal val="visible"/>
                                      </p:to>
                                    </p:set>
                                    <p:animEffect transition="in" filter="fade">
                                      <p:cBhvr>
                                        <p:cTn id="7" dur="2000"/>
                                        <p:tgtEl>
                                          <p:spTgt spid="73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fade">
                                      <p:cBhvr>
                                        <p:cTn id="12" dur="2000"/>
                                        <p:tgtEl>
                                          <p:spTgt spid="73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1" grpId="0" animBg="1"/>
      <p:bldP spid="7362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a:t>Weighted graphs</a:t>
            </a:r>
          </a:p>
        </p:txBody>
      </p:sp>
      <p:sp>
        <p:nvSpPr>
          <p:cNvPr id="731139" name="Rectangle 3"/>
          <p:cNvSpPr>
            <a:spLocks noGrp="1" noChangeArrowheads="1"/>
          </p:cNvSpPr>
          <p:nvPr>
            <p:ph sz="quarter" idx="1"/>
          </p:nvPr>
        </p:nvSpPr>
        <p:spPr>
          <a:xfrm>
            <a:off x="0" y="1295400"/>
            <a:ext cx="9144000" cy="5562600"/>
          </a:xfrm>
        </p:spPr>
        <p:txBody>
          <a:bodyPr/>
          <a:lstStyle/>
          <a:p>
            <a:r>
              <a:rPr lang="en-US" b="1">
                <a:solidFill>
                  <a:srgbClr val="262626"/>
                </a:solidFill>
              </a:rPr>
              <a:t>weight</a:t>
            </a:r>
            <a:r>
              <a:rPr lang="en-US">
                <a:solidFill>
                  <a:srgbClr val="262626"/>
                </a:solidFill>
              </a:rPr>
              <a:t>: Cost associated with a given edge.</a:t>
            </a:r>
          </a:p>
          <a:p>
            <a:pPr lvl="1"/>
            <a:r>
              <a:rPr lang="en-US">
                <a:solidFill>
                  <a:srgbClr val="404040"/>
                </a:solidFill>
              </a:rPr>
              <a:t>Some graphs have weighted edges, and some are unweighted.</a:t>
            </a:r>
          </a:p>
          <a:p>
            <a:pPr lvl="1"/>
            <a:r>
              <a:rPr lang="en-US">
                <a:solidFill>
                  <a:srgbClr val="404040"/>
                </a:solidFill>
              </a:rPr>
              <a:t>Edges in an unweighted graph can be thought of as having equal weight (e.g. all 0, or all 1, etc.)</a:t>
            </a:r>
          </a:p>
          <a:p>
            <a:pPr lvl="1"/>
            <a:r>
              <a:rPr lang="en-US">
                <a:solidFill>
                  <a:srgbClr val="404040"/>
                </a:solidFill>
              </a:rPr>
              <a:t>Most graphs do not allow negative weights.</a:t>
            </a:r>
          </a:p>
          <a:p>
            <a:pPr lvl="1"/>
            <a:endParaRPr lang="en-US" sz="1200">
              <a:solidFill>
                <a:srgbClr val="404040"/>
              </a:solidFill>
            </a:endParaRPr>
          </a:p>
          <a:p>
            <a:r>
              <a:rPr lang="en-US" i="1">
                <a:solidFill>
                  <a:srgbClr val="262626"/>
                </a:solidFill>
              </a:rPr>
              <a:t>example</a:t>
            </a:r>
            <a:r>
              <a:rPr lang="en-US">
                <a:solidFill>
                  <a:srgbClr val="262626"/>
                </a:solidFill>
              </a:rPr>
              <a:t>: graph of airline flights, weighted by miles between cities:</a:t>
            </a:r>
          </a:p>
        </p:txBody>
      </p:sp>
      <p:grpSp>
        <p:nvGrpSpPr>
          <p:cNvPr id="731171" name="Group 35"/>
          <p:cNvGrpSpPr>
            <a:grpSpLocks/>
          </p:cNvGrpSpPr>
          <p:nvPr/>
        </p:nvGrpSpPr>
        <p:grpSpPr bwMode="auto">
          <a:xfrm>
            <a:off x="762000" y="4016375"/>
            <a:ext cx="7489825" cy="2384425"/>
            <a:chOff x="480" y="2530"/>
            <a:chExt cx="4718" cy="1502"/>
          </a:xfrm>
        </p:grpSpPr>
        <p:sp>
          <p:nvSpPr>
            <p:cNvPr id="731141" name="Oval 5"/>
            <p:cNvSpPr>
              <a:spLocks noChangeArrowheads="1"/>
            </p:cNvSpPr>
            <p:nvPr/>
          </p:nvSpPr>
          <p:spPr bwMode="auto">
            <a:xfrm>
              <a:off x="3024" y="2640"/>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ORD</a:t>
              </a:r>
            </a:p>
          </p:txBody>
        </p:sp>
        <p:sp>
          <p:nvSpPr>
            <p:cNvPr id="731142" name="Oval 6"/>
            <p:cNvSpPr>
              <a:spLocks noChangeArrowheads="1"/>
            </p:cNvSpPr>
            <p:nvPr/>
          </p:nvSpPr>
          <p:spPr bwMode="auto">
            <a:xfrm>
              <a:off x="4608" y="2542"/>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PVD</a:t>
              </a:r>
            </a:p>
          </p:txBody>
        </p:sp>
        <p:sp>
          <p:nvSpPr>
            <p:cNvPr id="731143" name="Oval 7"/>
            <p:cNvSpPr>
              <a:spLocks noChangeArrowheads="1"/>
            </p:cNvSpPr>
            <p:nvPr/>
          </p:nvSpPr>
          <p:spPr bwMode="auto">
            <a:xfrm>
              <a:off x="4450" y="374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MIA</a:t>
              </a:r>
            </a:p>
          </p:txBody>
        </p:sp>
        <p:sp>
          <p:nvSpPr>
            <p:cNvPr id="731144" name="Oval 8"/>
            <p:cNvSpPr>
              <a:spLocks noChangeArrowheads="1"/>
            </p:cNvSpPr>
            <p:nvPr/>
          </p:nvSpPr>
          <p:spPr bwMode="auto">
            <a:xfrm>
              <a:off x="2842" y="359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DFW</a:t>
              </a:r>
            </a:p>
          </p:txBody>
        </p:sp>
        <p:sp>
          <p:nvSpPr>
            <p:cNvPr id="731145" name="Oval 9"/>
            <p:cNvSpPr>
              <a:spLocks noChangeArrowheads="1"/>
            </p:cNvSpPr>
            <p:nvPr/>
          </p:nvSpPr>
          <p:spPr bwMode="auto">
            <a:xfrm>
              <a:off x="1632" y="278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SFO</a:t>
              </a:r>
            </a:p>
          </p:txBody>
        </p:sp>
        <p:sp>
          <p:nvSpPr>
            <p:cNvPr id="731146" name="Oval 10"/>
            <p:cNvSpPr>
              <a:spLocks noChangeArrowheads="1"/>
            </p:cNvSpPr>
            <p:nvPr/>
          </p:nvSpPr>
          <p:spPr bwMode="auto">
            <a:xfrm>
              <a:off x="1728" y="350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LAX</a:t>
              </a:r>
            </a:p>
          </p:txBody>
        </p:sp>
        <p:sp>
          <p:nvSpPr>
            <p:cNvPr id="731147" name="Oval 11"/>
            <p:cNvSpPr>
              <a:spLocks noChangeArrowheads="1"/>
            </p:cNvSpPr>
            <p:nvPr/>
          </p:nvSpPr>
          <p:spPr bwMode="auto">
            <a:xfrm>
              <a:off x="4018" y="3024"/>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LGA</a:t>
              </a:r>
            </a:p>
          </p:txBody>
        </p:sp>
        <p:sp>
          <p:nvSpPr>
            <p:cNvPr id="731148" name="Oval 12"/>
            <p:cNvSpPr>
              <a:spLocks noChangeArrowheads="1"/>
            </p:cNvSpPr>
            <p:nvPr/>
          </p:nvSpPr>
          <p:spPr bwMode="auto">
            <a:xfrm>
              <a:off x="480" y="3360"/>
              <a:ext cx="590" cy="288"/>
            </a:xfrm>
            <a:prstGeom prst="ellipse">
              <a:avLst/>
            </a:prstGeom>
            <a:solidFill>
              <a:srgbClr val="E8E8E8"/>
            </a:solidFill>
            <a:ln w="19050">
              <a:solidFill>
                <a:schemeClr val="tx1"/>
              </a:solidFill>
              <a:round/>
              <a:headEnd/>
              <a:tailEnd/>
            </a:ln>
          </p:spPr>
          <p:txBody>
            <a:bodyPr wrap="none" anchor="ctr"/>
            <a:lstStyle/>
            <a:p>
              <a:pPr algn="ctr" defTabSz="457200"/>
              <a:r>
                <a:rPr lang="en-US" sz="2000">
                  <a:latin typeface="Calibri" pitchFamily="34" charset="0"/>
                  <a:ea typeface="ＭＳ Ｐゴシック" pitchFamily="34" charset="-128"/>
                </a:rPr>
                <a:t>HNL</a:t>
              </a:r>
            </a:p>
          </p:txBody>
        </p:sp>
        <p:cxnSp>
          <p:nvCxnSpPr>
            <p:cNvPr id="731149" name="AutoShape 13"/>
            <p:cNvCxnSpPr>
              <a:cxnSpLocks noChangeShapeType="1"/>
              <a:stCxn id="731145" idx="6"/>
              <a:endCxn id="731141" idx="2"/>
            </p:cNvCxnSpPr>
            <p:nvPr/>
          </p:nvCxnSpPr>
          <p:spPr bwMode="auto">
            <a:xfrm flipV="1">
              <a:off x="2228" y="2784"/>
              <a:ext cx="790"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0" name="AutoShape 14"/>
            <p:cNvCxnSpPr>
              <a:cxnSpLocks noChangeShapeType="1"/>
              <a:stCxn id="731144" idx="0"/>
              <a:endCxn id="731141" idx="4"/>
            </p:cNvCxnSpPr>
            <p:nvPr/>
          </p:nvCxnSpPr>
          <p:spPr bwMode="auto">
            <a:xfrm flipV="1">
              <a:off x="3137" y="2934"/>
              <a:ext cx="182" cy="6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1" name="AutoShape 15"/>
            <p:cNvCxnSpPr>
              <a:cxnSpLocks noChangeShapeType="1"/>
              <a:stCxn id="731144" idx="7"/>
              <a:endCxn id="731147" idx="3"/>
            </p:cNvCxnSpPr>
            <p:nvPr/>
          </p:nvCxnSpPr>
          <p:spPr bwMode="auto">
            <a:xfrm flipV="1">
              <a:off x="3346" y="3276"/>
              <a:ext cx="758" cy="3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2" name="AutoShape 16"/>
            <p:cNvCxnSpPr>
              <a:cxnSpLocks noChangeShapeType="1"/>
              <a:stCxn id="731147" idx="0"/>
              <a:endCxn id="731142" idx="3"/>
            </p:cNvCxnSpPr>
            <p:nvPr/>
          </p:nvCxnSpPr>
          <p:spPr bwMode="auto">
            <a:xfrm flipV="1">
              <a:off x="4313" y="2794"/>
              <a:ext cx="381" cy="2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3" name="AutoShape 17"/>
            <p:cNvCxnSpPr>
              <a:cxnSpLocks noChangeShapeType="1"/>
              <a:stCxn id="731141" idx="6"/>
              <a:endCxn id="731142" idx="2"/>
            </p:cNvCxnSpPr>
            <p:nvPr/>
          </p:nvCxnSpPr>
          <p:spPr bwMode="auto">
            <a:xfrm flipV="1">
              <a:off x="3620" y="2686"/>
              <a:ext cx="982" cy="9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4" name="AutoShape 18"/>
            <p:cNvCxnSpPr>
              <a:cxnSpLocks noChangeShapeType="1"/>
              <a:stCxn id="731148" idx="6"/>
              <a:endCxn id="731146" idx="2"/>
            </p:cNvCxnSpPr>
            <p:nvPr/>
          </p:nvCxnSpPr>
          <p:spPr bwMode="auto">
            <a:xfrm>
              <a:off x="1076" y="3504"/>
              <a:ext cx="646"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5" name="AutoShape 19"/>
            <p:cNvCxnSpPr>
              <a:cxnSpLocks noChangeShapeType="1"/>
              <a:stCxn id="731145" idx="4"/>
              <a:endCxn id="731146" idx="0"/>
            </p:cNvCxnSpPr>
            <p:nvPr/>
          </p:nvCxnSpPr>
          <p:spPr bwMode="auto">
            <a:xfrm>
              <a:off x="1927" y="3078"/>
              <a:ext cx="96" cy="42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6" name="AutoShape 20"/>
            <p:cNvCxnSpPr>
              <a:cxnSpLocks noChangeShapeType="1"/>
              <a:stCxn id="731147" idx="4"/>
              <a:endCxn id="731143" idx="0"/>
            </p:cNvCxnSpPr>
            <p:nvPr/>
          </p:nvCxnSpPr>
          <p:spPr bwMode="auto">
            <a:xfrm>
              <a:off x="4313" y="3318"/>
              <a:ext cx="432" cy="42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7" name="AutoShape 21"/>
            <p:cNvCxnSpPr>
              <a:cxnSpLocks noChangeShapeType="1"/>
              <a:endCxn id="731144" idx="6"/>
            </p:cNvCxnSpPr>
            <p:nvPr/>
          </p:nvCxnSpPr>
          <p:spPr bwMode="auto">
            <a:xfrm flipH="1" flipV="1">
              <a:off x="3438" y="3738"/>
              <a:ext cx="1006" cy="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8" name="AutoShape 22"/>
            <p:cNvCxnSpPr>
              <a:cxnSpLocks noChangeShapeType="1"/>
              <a:stCxn id="731146" idx="6"/>
              <a:endCxn id="731144" idx="2"/>
            </p:cNvCxnSpPr>
            <p:nvPr/>
          </p:nvCxnSpPr>
          <p:spPr bwMode="auto">
            <a:xfrm>
              <a:off x="2324" y="3648"/>
              <a:ext cx="512" cy="9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31159" name="AutoShape 23"/>
            <p:cNvCxnSpPr>
              <a:cxnSpLocks noChangeShapeType="1"/>
              <a:stCxn id="731146" idx="7"/>
              <a:endCxn id="731141" idx="3"/>
            </p:cNvCxnSpPr>
            <p:nvPr/>
          </p:nvCxnSpPr>
          <p:spPr bwMode="auto">
            <a:xfrm flipV="1">
              <a:off x="2232" y="2892"/>
              <a:ext cx="878" cy="64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31160" name="Text Box 24"/>
            <p:cNvSpPr txBox="1">
              <a:spLocks noChangeArrowheads="1"/>
            </p:cNvSpPr>
            <p:nvPr/>
          </p:nvSpPr>
          <p:spPr bwMode="auto">
            <a:xfrm rot="-347285">
              <a:off x="3850" y="2530"/>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849</a:t>
              </a:r>
            </a:p>
          </p:txBody>
        </p:sp>
        <p:sp>
          <p:nvSpPr>
            <p:cNvPr id="731161" name="Text Box 25"/>
            <p:cNvSpPr txBox="1">
              <a:spLocks noChangeArrowheads="1"/>
            </p:cNvSpPr>
            <p:nvPr/>
          </p:nvSpPr>
          <p:spPr bwMode="auto">
            <a:xfrm rot="-4662247">
              <a:off x="3011" y="2996"/>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802</a:t>
              </a:r>
            </a:p>
          </p:txBody>
        </p:sp>
        <p:sp>
          <p:nvSpPr>
            <p:cNvPr id="731162" name="Text Box 26"/>
            <p:cNvSpPr txBox="1">
              <a:spLocks noChangeArrowheads="1"/>
            </p:cNvSpPr>
            <p:nvPr/>
          </p:nvSpPr>
          <p:spPr bwMode="auto">
            <a:xfrm rot="-1544869">
              <a:off x="3447" y="325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1387</a:t>
              </a:r>
            </a:p>
          </p:txBody>
        </p:sp>
        <p:sp>
          <p:nvSpPr>
            <p:cNvPr id="731163" name="Text Box 27"/>
            <p:cNvSpPr txBox="1">
              <a:spLocks noChangeArrowheads="1"/>
            </p:cNvSpPr>
            <p:nvPr/>
          </p:nvSpPr>
          <p:spPr bwMode="auto">
            <a:xfrm rot="-2136302">
              <a:off x="2304" y="310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1743</a:t>
              </a:r>
            </a:p>
          </p:txBody>
        </p:sp>
        <p:sp>
          <p:nvSpPr>
            <p:cNvPr id="731164" name="Text Box 28"/>
            <p:cNvSpPr txBox="1">
              <a:spLocks noChangeArrowheads="1"/>
            </p:cNvSpPr>
            <p:nvPr/>
          </p:nvSpPr>
          <p:spPr bwMode="auto">
            <a:xfrm rot="-689345">
              <a:off x="2378" y="264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1843</a:t>
              </a:r>
            </a:p>
          </p:txBody>
        </p:sp>
        <p:sp>
          <p:nvSpPr>
            <p:cNvPr id="731165" name="Text Box 29"/>
            <p:cNvSpPr txBox="1">
              <a:spLocks noChangeArrowheads="1"/>
            </p:cNvSpPr>
            <p:nvPr/>
          </p:nvSpPr>
          <p:spPr bwMode="auto">
            <a:xfrm rot="2626382">
              <a:off x="4463" y="340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1099</a:t>
              </a:r>
            </a:p>
          </p:txBody>
        </p:sp>
        <p:sp>
          <p:nvSpPr>
            <p:cNvPr id="731166" name="Text Box 30"/>
            <p:cNvSpPr txBox="1">
              <a:spLocks noChangeArrowheads="1"/>
            </p:cNvSpPr>
            <p:nvPr/>
          </p:nvSpPr>
          <p:spPr bwMode="auto">
            <a:xfrm rot="565849">
              <a:off x="3792" y="359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1120</a:t>
              </a:r>
            </a:p>
          </p:txBody>
        </p:sp>
        <p:sp>
          <p:nvSpPr>
            <p:cNvPr id="731167" name="Text Box 31"/>
            <p:cNvSpPr txBox="1">
              <a:spLocks noChangeArrowheads="1"/>
            </p:cNvSpPr>
            <p:nvPr/>
          </p:nvSpPr>
          <p:spPr bwMode="auto">
            <a:xfrm rot="695916">
              <a:off x="2408" y="347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1233</a:t>
              </a:r>
            </a:p>
          </p:txBody>
        </p:sp>
        <p:sp>
          <p:nvSpPr>
            <p:cNvPr id="731168" name="Text Box 32"/>
            <p:cNvSpPr txBox="1">
              <a:spLocks noChangeArrowheads="1"/>
            </p:cNvSpPr>
            <p:nvPr/>
          </p:nvSpPr>
          <p:spPr bwMode="auto">
            <a:xfrm rot="4665015">
              <a:off x="1917" y="3193"/>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337</a:t>
              </a:r>
            </a:p>
          </p:txBody>
        </p:sp>
        <p:sp>
          <p:nvSpPr>
            <p:cNvPr id="731169" name="Text Box 33"/>
            <p:cNvSpPr txBox="1">
              <a:spLocks noChangeArrowheads="1"/>
            </p:cNvSpPr>
            <p:nvPr/>
          </p:nvSpPr>
          <p:spPr bwMode="auto">
            <a:xfrm rot="832501">
              <a:off x="1244" y="336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2555</a:t>
              </a:r>
            </a:p>
          </p:txBody>
        </p:sp>
        <p:sp>
          <p:nvSpPr>
            <p:cNvPr id="731170" name="Text Box 34"/>
            <p:cNvSpPr txBox="1">
              <a:spLocks noChangeArrowheads="1"/>
            </p:cNvSpPr>
            <p:nvPr/>
          </p:nvSpPr>
          <p:spPr bwMode="auto">
            <a:xfrm rot="-1891667">
              <a:off x="4288" y="2727"/>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ctr" eaLnBrk="1" hangingPunct="1"/>
              <a:r>
                <a:rPr lang="en-US">
                  <a:latin typeface="Calibri" pitchFamily="34" charset="0"/>
                  <a:ea typeface="ＭＳ Ｐゴシック" pitchFamily="34" charset="-128"/>
                </a:rPr>
                <a:t>142</a:t>
              </a:r>
            </a:p>
          </p:txBody>
        </p:sp>
      </p:grpSp>
      <p:sp>
        <p:nvSpPr>
          <p:cNvPr id="2" name="Slide Number Placeholder 1"/>
          <p:cNvSpPr>
            <a:spLocks noGrp="1"/>
          </p:cNvSpPr>
          <p:nvPr>
            <p:ph type="sldNum" sz="quarter" idx="15"/>
          </p:nvPr>
        </p:nvSpPr>
        <p:spPr/>
        <p:txBody>
          <a:bodyPr/>
          <a:lstStyle/>
          <a:p>
            <a:fld id="{053A9B76-793E-4B03-B0E0-2F9798CF6A64}" type="slidenum">
              <a:rPr lang="en-US" smtClean="0"/>
              <a:t>9</a:t>
            </a:fld>
            <a:endParaRPr lang="en-US"/>
          </a:p>
        </p:txBody>
      </p:sp>
    </p:spTree>
    <p:extLst>
      <p:ext uri="{BB962C8B-B14F-4D97-AF65-F5344CB8AC3E}">
        <p14:creationId xmlns:p14="http://schemas.microsoft.com/office/powerpoint/2010/main" val="2955367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10109</TotalTime>
  <Words>4104</Words>
  <Application>Microsoft Office PowerPoint</Application>
  <PresentationFormat>On-screen Show (4:3)</PresentationFormat>
  <Paragraphs>600</Paragraphs>
  <Slides>40</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ＭＳ Ｐゴシック</vt:lpstr>
      <vt:lpstr>Arial</vt:lpstr>
      <vt:lpstr>Calibri</vt:lpstr>
      <vt:lpstr>Century Schoolbook</vt:lpstr>
      <vt:lpstr>Söhne</vt:lpstr>
      <vt:lpstr>Symbol</vt:lpstr>
      <vt:lpstr>Times New Roman</vt:lpstr>
      <vt:lpstr>Verdana</vt:lpstr>
      <vt:lpstr>Wingdings</vt:lpstr>
      <vt:lpstr>Wingdings 2</vt:lpstr>
      <vt:lpstr>Oriel</vt:lpstr>
      <vt:lpstr>Bitmap Image</vt:lpstr>
      <vt:lpstr>Graph Theory</vt:lpstr>
      <vt:lpstr>What is a graph?</vt:lpstr>
      <vt:lpstr>Graphs</vt:lpstr>
      <vt:lpstr>Graph examples</vt:lpstr>
      <vt:lpstr>Applications of Graphs</vt:lpstr>
      <vt:lpstr>Paths</vt:lpstr>
      <vt:lpstr>Reachability, connectedness</vt:lpstr>
      <vt:lpstr>Loops and cycles</vt:lpstr>
      <vt:lpstr>Weighted graphs</vt:lpstr>
      <vt:lpstr>Directed graphs</vt:lpstr>
      <vt:lpstr>Digraph example</vt:lpstr>
      <vt:lpstr>Linked Lists, Trees, Graphs</vt:lpstr>
      <vt:lpstr>Searching for paths</vt:lpstr>
      <vt:lpstr>Graphs</vt:lpstr>
      <vt:lpstr>Adjacency-matrix  representation</vt:lpstr>
      <vt:lpstr>Adjacency-matrix  representation</vt:lpstr>
      <vt:lpstr>Adjacency-list representation</vt:lpstr>
      <vt:lpstr>Adjacency-list representation</vt:lpstr>
      <vt:lpstr>Adjacency-list-Matrix -Example</vt:lpstr>
      <vt:lpstr>Adjacency-list-Matrix -Example</vt:lpstr>
      <vt:lpstr>Adjacency-list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Traversals</vt:lpstr>
      <vt:lpstr>Depth-first searching</vt:lpstr>
      <vt:lpstr>Depth First Search</vt:lpstr>
      <vt:lpstr>Breadth-first searching</vt:lpstr>
      <vt:lpstr>Breadth-first search</vt:lpstr>
      <vt:lpstr>Breadth-first searching</vt:lpstr>
      <vt:lpstr>Breadth-first searching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Ayesh Amina</cp:lastModifiedBy>
  <cp:revision>78</cp:revision>
  <cp:lastPrinted>2020-03-05T04:46:42Z</cp:lastPrinted>
  <dcterms:created xsi:type="dcterms:W3CDTF">2020-02-27T06:19:36Z</dcterms:created>
  <dcterms:modified xsi:type="dcterms:W3CDTF">2024-10-21T06:29:58Z</dcterms:modified>
</cp:coreProperties>
</file>