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86" r:id="rId2"/>
    <p:sldId id="443" r:id="rId3"/>
    <p:sldId id="387" r:id="rId4"/>
    <p:sldId id="388" r:id="rId5"/>
    <p:sldId id="426" r:id="rId6"/>
    <p:sldId id="427" r:id="rId7"/>
    <p:sldId id="389" r:id="rId8"/>
    <p:sldId id="390" r:id="rId9"/>
    <p:sldId id="428" r:id="rId10"/>
    <p:sldId id="431" r:id="rId11"/>
    <p:sldId id="429" r:id="rId12"/>
    <p:sldId id="392" r:id="rId13"/>
    <p:sldId id="432" r:id="rId14"/>
    <p:sldId id="433" r:id="rId15"/>
    <p:sldId id="393" r:id="rId16"/>
    <p:sldId id="435" r:id="rId17"/>
    <p:sldId id="434" r:id="rId18"/>
    <p:sldId id="437" r:id="rId19"/>
    <p:sldId id="444" r:id="rId2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CC0099"/>
    <a:srgbClr val="990033"/>
    <a:srgbClr val="FC0128"/>
    <a:srgbClr val="063DE8"/>
    <a:srgbClr val="DAFEA0"/>
    <a:srgbClr val="FFDDAB"/>
    <a:srgbClr val="CCFF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7" autoAdjust="0"/>
    <p:restoredTop sz="69272" autoAdjust="0"/>
  </p:normalViewPr>
  <p:slideViewPr>
    <p:cSldViewPr>
      <p:cViewPr varScale="1">
        <p:scale>
          <a:sx n="57" d="100"/>
          <a:sy n="57" d="100"/>
        </p:scale>
        <p:origin x="2309" y="82"/>
      </p:cViewPr>
      <p:guideLst>
        <p:guide orient="horz" pos="216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38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9846" tIns="44134" rIns="89846" bIns="441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634179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l-GR" dirty="0"/>
              <a:t>Θ(</a:t>
            </a:r>
            <a:r>
              <a:rPr lang="en-US" dirty="0"/>
              <a:t>n^2 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l-GR" dirty="0"/>
              <a:t>Θ(</a:t>
            </a:r>
            <a:r>
              <a:rPr lang="en-US" dirty="0"/>
              <a:t>n^2)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l-GR" dirty="0"/>
              <a:t>Θ(</a:t>
            </a:r>
            <a:r>
              <a:rPr lang="en-US" dirty="0"/>
              <a:t>n^2)</a:t>
            </a:r>
          </a:p>
          <a:p>
            <a:pPr marL="228600" indent="-228600">
              <a:buAutoNum type="arabicPeriod"/>
            </a:pPr>
            <a:r>
              <a:rPr lang="el-GR" dirty="0"/>
              <a:t>Θ(</a:t>
            </a:r>
            <a:r>
              <a:rPr lang="en-US" dirty="0" err="1"/>
              <a:t>nloglogn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407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8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886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01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2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94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48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316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318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904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59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599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4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63DE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rgbClr val="063DE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8763000" cy="1905000"/>
          </a:xfrm>
        </p:spPr>
        <p:txBody>
          <a:bodyPr/>
          <a:lstStyle/>
          <a:p>
            <a:pPr algn="ctr"/>
            <a:r>
              <a:rPr lang="en-US" altLang="en-US"/>
              <a:t>   Design and Analysis of 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629400" cy="1600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dirty="0"/>
              <a:t>Master Method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10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38200" y="51054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/>
              <a:t>National University of Computer and Emerging Sciences, Islamabad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87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</a:t>
            </a:r>
            <a:r>
              <a:rPr spc="-75" dirty="0"/>
              <a:t> </a:t>
            </a:r>
            <a:r>
              <a:rPr spc="-5" dirty="0"/>
              <a:t>cases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4" y="1495310"/>
            <a:ext cx="8636635" cy="27757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Times New Roman"/>
              <a:buAutoNum type="arabicPeriod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3200" spc="-4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ts val="365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polynomially slower than</a:t>
            </a:r>
            <a:r>
              <a:rPr sz="3200" b="1" spc="-35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150" baseline="25132" dirty="0">
              <a:latin typeface="Times New Roman"/>
              <a:cs typeface="Times New Roman"/>
            </a:endParaRPr>
          </a:p>
          <a:p>
            <a:pPr marL="729615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(by an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factor).</a:t>
            </a:r>
            <a:endParaRPr sz="3200" dirty="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953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974" y="1347114"/>
            <a:ext cx="7957026" cy="4231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654"/>
              </a:lnSpc>
              <a:spcBef>
                <a:spcPts val="95"/>
              </a:spcBef>
              <a:tabLst>
                <a:tab pos="84137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lang="en-US"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) = 4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/2) +</a:t>
            </a:r>
            <a:r>
              <a:rPr sz="3200" b="1" spc="-25" dirty="0">
                <a:solidFill>
                  <a:srgbClr val="FC0128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endParaRPr sz="3200" b="1" dirty="0">
              <a:solidFill>
                <a:srgbClr val="FC0128"/>
              </a:solidFill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 =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</a:t>
            </a:r>
            <a:endParaRPr lang="en-US" sz="3200" spc="5" dirty="0"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) =</a:t>
            </a:r>
            <a:r>
              <a:rPr sz="3200" b="1" spc="-40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ts val="365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ASE </a:t>
            </a:r>
            <a:r>
              <a:rPr sz="3200" b="1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lang="en-US" sz="3200" spc="-5" dirty="0">
                <a:latin typeface="Times New Roman"/>
                <a:cs typeface="Times New Roman"/>
              </a:rPr>
              <a:t>   </a:t>
            </a:r>
            <a:r>
              <a:rPr lang="en-US"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lang="en-US"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n-US" sz="3200" spc="-5" dirty="0">
                <a:latin typeface="Times New Roman"/>
                <a:cs typeface="Times New Roman"/>
              </a:rPr>
              <a:t>grows</a:t>
            </a:r>
            <a:r>
              <a:rPr lang="en-US" sz="3200" spc="-5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5" dirty="0" err="1">
                <a:solidFill>
                  <a:srgbClr val="990033"/>
                </a:solidFill>
                <a:latin typeface="Times New Roman"/>
                <a:cs typeface="Times New Roman"/>
              </a:rPr>
              <a:t>polynomially</a:t>
            </a:r>
            <a:r>
              <a:rPr lang="en-US"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 slower than</a:t>
            </a:r>
            <a:r>
              <a:rPr lang="en-US" sz="3200" b="1" spc="-35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3200" b="1" i="1" spc="10" dirty="0" err="1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3150" b="1" spc="15" baseline="25132" dirty="0" err="1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lang="en-US" sz="3150" b="1" i="1" spc="15" baseline="13227" dirty="0" err="1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3150" b="1" i="1" spc="15" baseline="25132" dirty="0" err="1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3150" b="1" i="1" spc="15" baseline="2513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3200" spc="-5" dirty="0">
                <a:latin typeface="Times New Roman"/>
                <a:cs typeface="Times New Roman"/>
              </a:rPr>
              <a:t>(by an </a:t>
            </a:r>
            <a:r>
              <a:rPr lang="en-US"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lang="en-US"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lang="en-US"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factor).</a:t>
            </a:r>
            <a:endParaRPr lang="en-US" sz="3200" dirty="0">
              <a:latin typeface="Times New Roman"/>
              <a:cs typeface="Times New Roman"/>
            </a:endParaRPr>
          </a:p>
          <a:p>
            <a:pPr marL="840740">
              <a:lnSpc>
                <a:spcPts val="3454"/>
              </a:lnSpc>
            </a:pPr>
            <a:endParaRPr lang="en-US" sz="3200" spc="-5" dirty="0">
              <a:latin typeface="Times New Roman"/>
              <a:cs typeface="Times New Roman"/>
            </a:endParaRPr>
          </a:p>
          <a:p>
            <a:pPr marL="840740">
              <a:lnSpc>
                <a:spcPts val="3454"/>
              </a:lnSpc>
            </a:pP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) = </a:t>
            </a:r>
            <a:r>
              <a:rPr sz="3200" b="1" i="1" dirty="0">
                <a:solidFill>
                  <a:srgbClr val="7030A0"/>
                </a:solidFill>
                <a:latin typeface="Times New Roman"/>
                <a:cs typeface="Times New Roman"/>
              </a:rPr>
              <a:t>O</a:t>
            </a:r>
            <a:r>
              <a:rPr sz="3200" b="1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3200" b="1" i="1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2 </a:t>
            </a:r>
            <a:r>
              <a:rPr sz="3150" b="1" spc="22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– </a:t>
            </a:r>
            <a:r>
              <a:rPr sz="3150" b="1" spc="7" baseline="25132" dirty="0">
                <a:solidFill>
                  <a:srgbClr val="7030A0"/>
                </a:solidFill>
                <a:latin typeface="Symbol"/>
                <a:cs typeface="Symbol"/>
              </a:rPr>
              <a:t></a:t>
            </a:r>
            <a:r>
              <a:rPr sz="3200" b="1" spc="5" dirty="0">
                <a:solidFill>
                  <a:srgbClr val="7030A0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Symbol"/>
                <a:cs typeface="Symbol"/>
              </a:rPr>
              <a:t>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2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840740">
              <a:lnSpc>
                <a:spcPts val="3454"/>
              </a:lnSpc>
            </a:pPr>
            <a:endParaRPr lang="en-US" sz="3200" spc="-5" dirty="0">
              <a:latin typeface="Times New Roman"/>
              <a:cs typeface="Times New Roman"/>
            </a:endParaRPr>
          </a:p>
          <a:p>
            <a:pPr marL="840740">
              <a:lnSpc>
                <a:spcPts val="3454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807677"/>
            <a:ext cx="5638800" cy="15414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40740">
              <a:lnSpc>
                <a:spcPts val="3650"/>
              </a:lnSpc>
            </a:pPr>
            <a:endParaRPr lang="en-US" sz="4800" spc="-5" dirty="0">
              <a:solidFill>
                <a:srgbClr val="C00000"/>
              </a:solidFill>
              <a:latin typeface="Symbol"/>
              <a:cs typeface="Symbol"/>
            </a:endParaRPr>
          </a:p>
          <a:p>
            <a:pPr marL="1526540" indent="-685800">
              <a:lnSpc>
                <a:spcPts val="3650"/>
              </a:lnSpc>
              <a:buFont typeface="Symbol" panose="05050102010706020507" pitchFamily="18" charset="2"/>
              <a:buChar char="\"/>
            </a:pPr>
            <a:r>
              <a:rPr lang="en-US" sz="48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4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lang="en-US" sz="48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4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 =</a:t>
            </a:r>
            <a:r>
              <a:rPr lang="en-US" sz="4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4800" b="1" dirty="0">
                <a:solidFill>
                  <a:srgbClr val="C00000"/>
                </a:solidFill>
                <a:latin typeface="Symbol"/>
                <a:cs typeface="Symbol"/>
              </a:rPr>
              <a:t></a:t>
            </a:r>
            <a:r>
              <a:rPr lang="en-US" sz="4800" b="1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lang="en-US" sz="4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4800" b="1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lang="en-US" sz="4800" b="1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</a:p>
          <a:p>
            <a:pPr marL="840740">
              <a:lnSpc>
                <a:spcPts val="3650"/>
              </a:lnSpc>
            </a:pPr>
            <a:endParaRPr lang="en-US" sz="48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7868" y="109871"/>
            <a:ext cx="2327532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>
                <a:latin typeface="Times New Roman"/>
                <a:cs typeface="Times New Roman"/>
              </a:rPr>
              <a:t>1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6523256"/>
            <a:ext cx="145288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September 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526" y="1799366"/>
            <a:ext cx="7351395" cy="41030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3654"/>
              </a:lnSpc>
              <a:tabLst>
                <a:tab pos="85407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lang="en-US"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endParaRPr lang="en-US" sz="3200" b="1" i="1" spc="-5" dirty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50800">
              <a:lnSpc>
                <a:spcPts val="3654"/>
              </a:lnSpc>
              <a:tabLst>
                <a:tab pos="854075" algn="l"/>
              </a:tabLst>
            </a:pPr>
            <a:r>
              <a:rPr lang="en-US"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 = 4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/2) +</a:t>
            </a:r>
            <a:r>
              <a:rPr sz="32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endParaRPr sz="3150" b="1" baseline="25132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sz="3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a = </a:t>
            </a:r>
            <a:r>
              <a:rPr sz="3200" spc="-5" dirty="0">
                <a:solidFill>
                  <a:srgbClr val="063DE8"/>
                </a:solidFill>
                <a:latin typeface="Times New Roman"/>
                <a:cs typeface="Times New Roman"/>
              </a:rPr>
              <a:t>4, </a:t>
            </a:r>
            <a:r>
              <a:rPr sz="3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63DE8"/>
                </a:solidFill>
                <a:latin typeface="Times New Roman"/>
                <a:cs typeface="Times New Roman"/>
              </a:rPr>
              <a:t>= 2 </a:t>
            </a:r>
            <a:endParaRPr lang="en-US" sz="3200" spc="-5" dirty="0">
              <a:solidFill>
                <a:srgbClr val="063DE8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endParaRPr lang="en-US" sz="3200" spc="-5" dirty="0">
              <a:solidFill>
                <a:srgbClr val="009999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		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7030A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= </a:t>
            </a:r>
            <a:r>
              <a:rPr sz="3200" b="1" i="1" spc="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endParaRPr lang="en-US" sz="3200" spc="5" dirty="0"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endParaRPr lang="en-US" sz="3200" i="1" spc="5" dirty="0">
              <a:solidFill>
                <a:srgbClr val="009999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sz="3200" b="1" i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) =</a:t>
            </a:r>
            <a:r>
              <a:rPr sz="3200" b="1" spc="-40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sz="3200" i="1" spc="5" dirty="0">
                <a:latin typeface="Times New Roman"/>
                <a:cs typeface="Times New Roman"/>
              </a:rPr>
              <a:t>.</a:t>
            </a:r>
            <a:endParaRPr lang="en-US" sz="3200" i="1" spc="5" dirty="0"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endParaRPr lang="en-US" sz="3200" i="1" spc="5" dirty="0"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lang="en-US" sz="3200" i="1" spc="5" dirty="0">
                <a:latin typeface="Times New Roman"/>
                <a:cs typeface="Times New Roman"/>
              </a:rPr>
              <a:t>Compare </a:t>
            </a:r>
            <a:r>
              <a:rPr lang="en-US" sz="3600" b="1" i="1" spc="10" dirty="0" err="1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15" baseline="25132" dirty="0" err="1">
                <a:solidFill>
                  <a:srgbClr val="7030A0"/>
                </a:solidFill>
                <a:latin typeface="Times New Roman"/>
                <a:cs typeface="Times New Roman"/>
              </a:rPr>
              <a:t>log</a:t>
            </a:r>
            <a:r>
              <a:rPr lang="en-US" sz="3200" b="1" i="1" spc="15" baseline="13227" dirty="0" err="1">
                <a:solidFill>
                  <a:srgbClr val="7030A0"/>
                </a:solidFill>
                <a:latin typeface="Times New Roman"/>
                <a:cs typeface="Times New Roman"/>
              </a:rPr>
              <a:t>b</a:t>
            </a:r>
            <a:r>
              <a:rPr lang="en-US" sz="3200" b="1" i="1" spc="15" baseline="25132" dirty="0" err="1">
                <a:solidFill>
                  <a:srgbClr val="7030A0"/>
                </a:solidFill>
                <a:latin typeface="Times New Roman"/>
                <a:cs typeface="Times New Roman"/>
              </a:rPr>
              <a:t>a</a:t>
            </a:r>
            <a:r>
              <a:rPr lang="en-US" sz="3200" i="1" spc="5" dirty="0">
                <a:latin typeface="Times New Roman"/>
                <a:cs typeface="Times New Roman"/>
              </a:rPr>
              <a:t> and</a:t>
            </a:r>
            <a:r>
              <a:rPr lang="en-US" sz="3200" b="1" i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f </a:t>
            </a:r>
            <a:r>
              <a:rPr lang="en-US" sz="3200" b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sz="3200" b="1" i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) 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2416" y="4267200"/>
            <a:ext cx="4381584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4000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f </a:t>
            </a:r>
            <a:r>
              <a:rPr lang="en-US" sz="4000" spc="-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lang="en-US" sz="4000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lang="en-US" sz="4000" spc="-5" dirty="0">
                <a:solidFill>
                  <a:srgbClr val="990033"/>
                </a:solidFill>
                <a:latin typeface="Times New Roman"/>
                <a:cs typeface="Times New Roman"/>
              </a:rPr>
              <a:t>) = </a:t>
            </a:r>
            <a:r>
              <a:rPr lang="en-US" sz="4000" spc="5" dirty="0">
                <a:solidFill>
                  <a:srgbClr val="990033"/>
                </a:solidFill>
                <a:latin typeface="Symbol"/>
                <a:cs typeface="Symbol"/>
              </a:rPr>
              <a:t></a:t>
            </a:r>
            <a:r>
              <a:rPr lang="en-US" sz="4000" spc="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lang="en-US" sz="4000" i="1" spc="5" dirty="0" err="1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lang="en-US" sz="4000" spc="7" baseline="25132" dirty="0" err="1">
                <a:solidFill>
                  <a:srgbClr val="990033"/>
                </a:solidFill>
                <a:latin typeface="Times New Roman"/>
                <a:cs typeface="Times New Roman"/>
              </a:rPr>
              <a:t>log</a:t>
            </a:r>
            <a:r>
              <a:rPr lang="en-US" sz="4000" i="1" spc="7" baseline="13227" dirty="0" err="1">
                <a:solidFill>
                  <a:srgbClr val="990033"/>
                </a:solidFill>
                <a:latin typeface="Times New Roman"/>
                <a:cs typeface="Times New Roman"/>
              </a:rPr>
              <a:t>b</a:t>
            </a:r>
            <a:r>
              <a:rPr lang="en-US" sz="4000" i="1" spc="7" baseline="25132" dirty="0" err="1">
                <a:solidFill>
                  <a:srgbClr val="990033"/>
                </a:solidFill>
                <a:latin typeface="Times New Roman"/>
                <a:cs typeface="Times New Roman"/>
              </a:rPr>
              <a:t>a</a:t>
            </a:r>
            <a:r>
              <a:rPr lang="en-US" sz="4000" i="1" spc="7" baseline="25132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lang="en-US" sz="4000" dirty="0" err="1">
                <a:solidFill>
                  <a:srgbClr val="990033"/>
                </a:solidFill>
                <a:latin typeface="Times New Roman"/>
                <a:cs typeface="Times New Roman"/>
              </a:rPr>
              <a:t>lg</a:t>
            </a:r>
            <a:r>
              <a:rPr lang="en-US" sz="4000" i="1" baseline="25132" dirty="0" err="1">
                <a:solidFill>
                  <a:srgbClr val="990033"/>
                </a:solidFill>
                <a:latin typeface="Times New Roman"/>
                <a:cs typeface="Times New Roman"/>
              </a:rPr>
              <a:t>k</a:t>
            </a:r>
            <a:r>
              <a:rPr lang="en-US" sz="4000" i="1" dirty="0" err="1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lang="en-US" sz="4000" dirty="0">
                <a:solidFill>
                  <a:srgbClr val="990033"/>
                </a:solidFill>
                <a:latin typeface="Times New Roman"/>
                <a:cs typeface="Times New Roman"/>
              </a:rPr>
              <a:t>) </a:t>
            </a:r>
            <a:endParaRPr lang="en-US" sz="4000" dirty="0">
              <a:solidFill>
                <a:srgbClr val="9900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7868" y="109871"/>
            <a:ext cx="232753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>
                <a:latin typeface="Times New Roman"/>
                <a:cs typeface="Times New Roman"/>
              </a:rPr>
              <a:t>2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9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87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</a:t>
            </a:r>
            <a:r>
              <a:rPr spc="-75" dirty="0"/>
              <a:t> </a:t>
            </a:r>
            <a:r>
              <a:rPr spc="-5" dirty="0"/>
              <a:t>cases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4" y="1495310"/>
            <a:ext cx="8636635" cy="320921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1825"/>
              </a:spcBef>
              <a:buClr>
                <a:srgbClr val="CC0000"/>
              </a:buClr>
              <a:buFont typeface="Times New Roman"/>
              <a:buAutoNum type="arabicPeriod" startAt="2"/>
              <a:tabLst>
                <a:tab pos="598805" algn="l"/>
                <a:tab pos="599440" algn="l"/>
              </a:tabLst>
            </a:pPr>
            <a:endParaRPr lang="en-US" sz="3200" i="1" spc="-5" dirty="0">
              <a:solidFill>
                <a:srgbClr val="009999"/>
              </a:solidFill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1825"/>
              </a:spcBef>
              <a:buClr>
                <a:srgbClr val="CC0000"/>
              </a:buClr>
              <a:buFont typeface="Times New Roman"/>
              <a:buAutoNum type="arabicPeriod" startAt="2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-3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ct val="10000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grow at similar</a:t>
            </a:r>
            <a:r>
              <a:rPr sz="3200" b="1" spc="-1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rates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 </a:t>
            </a:r>
            <a:r>
              <a:rPr sz="3200" b="1" i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) = </a:t>
            </a:r>
            <a:r>
              <a:rPr sz="3200" b="1" spc="5" dirty="0">
                <a:solidFill>
                  <a:schemeClr val="accent6">
                    <a:lumMod val="75000"/>
                  </a:schemeClr>
                </a:solidFill>
                <a:latin typeface="Symbol"/>
                <a:cs typeface="Symbol"/>
              </a:rPr>
              <a:t></a:t>
            </a:r>
            <a:r>
              <a:rPr sz="3200" b="1" spc="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sz="3150" b="1" i="1" spc="7" baseline="13227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3150" b="1" i="1" spc="7" baseline="25132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3200" b="1" spc="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lg</a:t>
            </a:r>
            <a:r>
              <a:rPr sz="3150" b="1" i="1" spc="7" baseline="25132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3150" b="1" spc="7" baseline="25132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+1</a:t>
            </a:r>
            <a:r>
              <a:rPr sz="3200" b="1" i="1" spc="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5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3200" b="1" spc="-33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66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0030" y="1186179"/>
            <a:ext cx="7351395" cy="3654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3654"/>
              </a:lnSpc>
              <a:tabLst>
                <a:tab pos="85407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lang="en-US"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endParaRPr lang="en-US" sz="3200" b="1" i="1" spc="-5" dirty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50800">
              <a:lnSpc>
                <a:spcPts val="3654"/>
              </a:lnSpc>
              <a:tabLst>
                <a:tab pos="854075" algn="l"/>
              </a:tabLst>
            </a:pPr>
            <a:r>
              <a:rPr lang="en-US"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 = 4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/2) +</a:t>
            </a:r>
            <a:r>
              <a:rPr sz="32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endParaRPr sz="3150" b="1" baseline="25132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 =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2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endParaRPr lang="en-US" sz="3200" spc="5" dirty="0"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) =</a:t>
            </a:r>
            <a:r>
              <a:rPr sz="3200" b="1" spc="-40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sz="3200" i="1" spc="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954405">
              <a:lnSpc>
                <a:spcPts val="3454"/>
              </a:lnSpc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ASE </a:t>
            </a:r>
            <a:r>
              <a:rPr sz="3200" b="1" spc="-5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954405">
              <a:lnSpc>
                <a:spcPts val="3454"/>
              </a:lnSpc>
            </a:pPr>
            <a:endParaRPr lang="en-US" sz="3200" spc="-5" dirty="0">
              <a:latin typeface="Times New Roman"/>
              <a:cs typeface="Times New Roman"/>
            </a:endParaRPr>
          </a:p>
          <a:p>
            <a:pPr marL="954405">
              <a:lnSpc>
                <a:spcPts val="3454"/>
              </a:lnSpc>
            </a:pP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f </a:t>
            </a:r>
            <a:r>
              <a:rPr sz="4000" spc="-5" dirty="0">
                <a:solidFill>
                  <a:srgbClr val="FC0128"/>
                </a:solidFill>
                <a:latin typeface="Times New Roman"/>
                <a:cs typeface="Times New Roman"/>
              </a:rPr>
              <a:t>(</a:t>
            </a:r>
            <a:r>
              <a:rPr sz="4000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4000" spc="-5" dirty="0">
                <a:solidFill>
                  <a:srgbClr val="FC0128"/>
                </a:solidFill>
                <a:latin typeface="Times New Roman"/>
                <a:cs typeface="Times New Roman"/>
              </a:rPr>
              <a:t>) = </a:t>
            </a:r>
            <a:r>
              <a:rPr sz="4000" dirty="0">
                <a:solidFill>
                  <a:srgbClr val="FC0128"/>
                </a:solidFill>
                <a:latin typeface="Symbol"/>
                <a:cs typeface="Symbol"/>
              </a:rPr>
              <a:t></a:t>
            </a:r>
            <a:r>
              <a:rPr sz="4000" dirty="0">
                <a:solidFill>
                  <a:srgbClr val="FC0128"/>
                </a:solidFill>
                <a:latin typeface="Times New Roman"/>
                <a:cs typeface="Times New Roman"/>
              </a:rPr>
              <a:t>(</a:t>
            </a:r>
            <a:r>
              <a:rPr sz="4000" i="1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4000" baseline="25132" dirty="0">
                <a:solidFill>
                  <a:srgbClr val="FC0128"/>
                </a:solidFill>
                <a:latin typeface="Times New Roman"/>
                <a:cs typeface="Times New Roman"/>
              </a:rPr>
              <a:t>2</a:t>
            </a:r>
            <a:r>
              <a:rPr sz="4000" dirty="0">
                <a:solidFill>
                  <a:srgbClr val="FC0128"/>
                </a:solidFill>
                <a:latin typeface="Times New Roman"/>
                <a:cs typeface="Times New Roman"/>
              </a:rPr>
              <a:t>lg</a:t>
            </a:r>
            <a:r>
              <a:rPr sz="4000" baseline="25132" dirty="0">
                <a:solidFill>
                  <a:srgbClr val="FC0128"/>
                </a:solidFill>
                <a:latin typeface="Times New Roman"/>
                <a:cs typeface="Times New Roman"/>
              </a:rPr>
              <a:t>0</a:t>
            </a:r>
            <a:r>
              <a:rPr sz="4000" i="1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4000" dirty="0">
                <a:solidFill>
                  <a:srgbClr val="FC0128"/>
                </a:solidFill>
                <a:latin typeface="Times New Roman"/>
                <a:cs typeface="Times New Roman"/>
              </a:rPr>
              <a:t>), </a:t>
            </a:r>
            <a:r>
              <a:rPr sz="3200" spc="-5" dirty="0">
                <a:latin typeface="Times New Roman"/>
                <a:cs typeface="Times New Roman"/>
              </a:rPr>
              <a:t>that is, 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k 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=</a:t>
            </a:r>
            <a:r>
              <a:rPr sz="3200" b="1" spc="-195" dirty="0">
                <a:solidFill>
                  <a:srgbClr val="FC0128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954405">
              <a:lnSpc>
                <a:spcPts val="3454"/>
              </a:lnSpc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8586" y="4572000"/>
            <a:ext cx="5052666" cy="151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854075" algn="ctr">
              <a:lnSpc>
                <a:spcPts val="3650"/>
              </a:lnSpc>
            </a:pPr>
            <a:endParaRPr lang="en-US" sz="4000" b="1" spc="-5" dirty="0">
              <a:solidFill>
                <a:schemeClr val="tx1"/>
              </a:solidFill>
              <a:latin typeface="Symbol"/>
              <a:cs typeface="Symbol"/>
            </a:endParaRPr>
          </a:p>
          <a:p>
            <a:pPr marL="1425575" indent="-571500" algn="ctr">
              <a:lnSpc>
                <a:spcPts val="3650"/>
              </a:lnSpc>
              <a:buFont typeface="Symbol" panose="05050102010706020507" pitchFamily="18" charset="2"/>
              <a:buChar char="\"/>
            </a:pPr>
            <a:r>
              <a:rPr lang="en-US" sz="4000" b="1" i="1" spc="-5" dirty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4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4000" b="1" i="1" spc="-5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4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) = </a:t>
            </a:r>
            <a:r>
              <a:rPr lang="en-US" sz="4000" b="1" dirty="0">
                <a:solidFill>
                  <a:schemeClr val="tx1"/>
                </a:solidFill>
                <a:latin typeface="Symbol"/>
                <a:cs typeface="Symbol"/>
              </a:rPr>
              <a:t>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4000" b="1" i="1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4000" b="1" baseline="25132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lg</a:t>
            </a:r>
            <a:r>
              <a:rPr lang="en-US" sz="4000" b="1" spc="-3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4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</a:p>
          <a:p>
            <a:pPr marL="1425575" indent="-571500" algn="ctr">
              <a:lnSpc>
                <a:spcPts val="3650"/>
              </a:lnSpc>
              <a:buFont typeface="Symbol" panose="05050102010706020507" pitchFamily="18" charset="2"/>
              <a:buChar char="\"/>
            </a:pPr>
            <a:endParaRPr lang="en-US" sz="40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7868" y="109871"/>
            <a:ext cx="2327532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>
                <a:latin typeface="Times New Roman"/>
                <a:cs typeface="Times New Roman"/>
              </a:rPr>
              <a:t>2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926" y="1562297"/>
            <a:ext cx="7523480" cy="3770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lang="en-US"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36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endParaRPr lang="en-US" sz="3600" b="1" i="1" spc="-5" dirty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) = 4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/2) +</a:t>
            </a:r>
            <a:r>
              <a:rPr sz="3200" b="1" spc="-25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990033"/>
                </a:solidFill>
                <a:latin typeface="Times New Roman"/>
                <a:cs typeface="Times New Roman"/>
              </a:rPr>
              <a:t>3</a:t>
            </a:r>
            <a:endParaRPr sz="3150" b="1" baseline="25132" dirty="0">
              <a:solidFill>
                <a:srgbClr val="990033"/>
              </a:solidFill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a = </a:t>
            </a:r>
            <a:r>
              <a:rPr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4, </a:t>
            </a:r>
            <a:r>
              <a:rPr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b </a:t>
            </a:r>
            <a:r>
              <a:rPr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 2 </a:t>
            </a:r>
            <a:endParaRPr lang="en-US" sz="3200" b="1" spc="-5" dirty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            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7030A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= </a:t>
            </a:r>
            <a:r>
              <a:rPr sz="3200" b="1" i="1" spc="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endParaRPr lang="en-US" sz="3200" spc="5" dirty="0"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endParaRPr lang="en-US" sz="3200" i="1" spc="5" dirty="0">
              <a:solidFill>
                <a:srgbClr val="009999"/>
              </a:solidFill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sz="3200" b="1" i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 =</a:t>
            </a:r>
            <a:r>
              <a:rPr sz="3200" b="1" spc="-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sz="3200" i="1" spc="5" dirty="0">
                <a:latin typeface="Times New Roman"/>
                <a:cs typeface="Times New Roman"/>
              </a:rPr>
              <a:t>.</a:t>
            </a:r>
            <a:endParaRPr lang="en-US" sz="3200" i="1" spc="5" dirty="0"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929005">
              <a:lnSpc>
                <a:spcPts val="3454"/>
              </a:lnSpc>
            </a:pPr>
            <a:r>
              <a:rPr lang="en-US" sz="3200" b="1" spc="-5" dirty="0">
                <a:latin typeface="Times New Roman"/>
                <a:cs typeface="Times New Roman"/>
              </a:rPr>
              <a:t>Compare </a:t>
            </a:r>
            <a:r>
              <a:rPr lang="en-US" sz="3600" b="1" i="1" spc="10" dirty="0" err="1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15" baseline="25132" dirty="0" err="1">
                <a:solidFill>
                  <a:srgbClr val="7030A0"/>
                </a:solidFill>
                <a:latin typeface="Times New Roman"/>
                <a:cs typeface="Times New Roman"/>
              </a:rPr>
              <a:t>log</a:t>
            </a:r>
            <a:r>
              <a:rPr lang="en-US" sz="3200" b="1" i="1" spc="15" baseline="13227" dirty="0" err="1">
                <a:solidFill>
                  <a:srgbClr val="7030A0"/>
                </a:solidFill>
                <a:latin typeface="Times New Roman"/>
                <a:cs typeface="Times New Roman"/>
              </a:rPr>
              <a:t>b</a:t>
            </a:r>
            <a:r>
              <a:rPr lang="en-US" sz="3200" b="1" i="1" spc="15" baseline="25132" dirty="0" err="1">
                <a:solidFill>
                  <a:srgbClr val="7030A0"/>
                </a:solidFill>
                <a:latin typeface="Times New Roman"/>
                <a:cs typeface="Times New Roman"/>
              </a:rPr>
              <a:t>a</a:t>
            </a:r>
            <a:r>
              <a:rPr lang="en-US" sz="3200" b="1" i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  </a:t>
            </a:r>
            <a:r>
              <a:rPr lang="en-US" sz="3200" b="1" spc="-5" dirty="0">
                <a:latin typeface="Times New Roman"/>
                <a:cs typeface="Times New Roman"/>
              </a:rPr>
              <a:t>and  </a:t>
            </a:r>
            <a:r>
              <a:rPr lang="en-US" sz="3200" b="1" i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lang="en-US" sz="32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sz="3200" b="1" i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 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87868" y="109871"/>
            <a:ext cx="2327532" cy="58477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>
                <a:latin typeface="Times New Roman"/>
                <a:cs typeface="Times New Roman"/>
              </a:rPr>
              <a:t>3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3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663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 cases</a:t>
            </a:r>
            <a:r>
              <a:rPr spc="-45" dirty="0"/>
              <a:t> </a:t>
            </a:r>
            <a:r>
              <a:rPr spc="-5" dirty="0"/>
              <a:t>(cont.)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5" y="1388948"/>
            <a:ext cx="8237220" cy="398081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60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705485" indent="-558800">
              <a:lnSpc>
                <a:spcPct val="100000"/>
              </a:lnSpc>
              <a:spcBef>
                <a:spcPts val="1365"/>
              </a:spcBef>
              <a:buClr>
                <a:srgbClr val="CC0000"/>
              </a:buClr>
              <a:buFont typeface="Times New Roman"/>
              <a:buAutoNum type="arabicPeriod" startAt="3"/>
              <a:tabLst>
                <a:tab pos="705485" algn="l"/>
                <a:tab pos="70612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3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3200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33119" marR="17780" lvl="1" indent="-229235">
              <a:lnSpc>
                <a:spcPts val="3460"/>
              </a:lnSpc>
              <a:spcBef>
                <a:spcPts val="1190"/>
              </a:spcBef>
              <a:buClr>
                <a:srgbClr val="CC0000"/>
              </a:buClr>
              <a:buFont typeface="Times New Roman"/>
              <a:buChar char="•"/>
              <a:tabLst>
                <a:tab pos="83375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 polynomially faster than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(by  an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39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factor),</a:t>
            </a:r>
            <a:endParaRPr sz="3200">
              <a:latin typeface="Times New Roman"/>
              <a:cs typeface="Times New Roman"/>
            </a:endParaRPr>
          </a:p>
          <a:p>
            <a:pPr marL="604520">
              <a:lnSpc>
                <a:spcPts val="3654"/>
              </a:lnSpc>
              <a:spcBef>
                <a:spcPts val="71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satisfies the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regularity condition</a:t>
            </a:r>
            <a:r>
              <a:rPr sz="3200" b="1" i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  <a:p>
            <a:pPr marL="605155">
              <a:lnSpc>
                <a:spcPts val="3654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-2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604520">
              <a:lnSpc>
                <a:spcPct val="100000"/>
              </a:lnSpc>
              <a:spcBef>
                <a:spcPts val="77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2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1485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6523256"/>
            <a:ext cx="145288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September 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0520" y="945265"/>
            <a:ext cx="7523480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lang="en-US"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r>
              <a:rPr sz="36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endParaRPr lang="en-US" sz="3600" b="1" i="1" spc="-5" dirty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) = 4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/2) +</a:t>
            </a:r>
            <a:r>
              <a:rPr sz="3200" b="1" spc="-25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990033"/>
                </a:solidFill>
                <a:latin typeface="Times New Roman"/>
                <a:cs typeface="Times New Roman"/>
              </a:rPr>
              <a:t>3</a:t>
            </a:r>
            <a:endParaRPr sz="3150" b="1" baseline="25132" dirty="0">
              <a:solidFill>
                <a:srgbClr val="990033"/>
              </a:solidFill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a = </a:t>
            </a:r>
            <a:r>
              <a:rPr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4, </a:t>
            </a:r>
            <a:r>
              <a:rPr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b </a:t>
            </a:r>
            <a:r>
              <a:rPr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 2 </a:t>
            </a:r>
            <a:endParaRPr lang="en-US" sz="3200" b="1" spc="-5" dirty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            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7030A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= </a:t>
            </a:r>
            <a:r>
              <a:rPr sz="3200" b="1" i="1" spc="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r>
              <a:rPr lang="en-US" sz="3200" spc="5" dirty="0">
                <a:latin typeface="Times New Roman"/>
                <a:cs typeface="Times New Roman"/>
              </a:rPr>
              <a:t>  </a:t>
            </a:r>
            <a:r>
              <a:rPr sz="3200" b="1" i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) =</a:t>
            </a:r>
            <a:r>
              <a:rPr sz="3200" b="1" spc="-40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sz="3200" i="1" spc="5" dirty="0">
                <a:latin typeface="Times New Roman"/>
                <a:cs typeface="Times New Roman"/>
              </a:rPr>
              <a:t>.</a:t>
            </a:r>
            <a:endParaRPr lang="en-US" sz="3200" i="1" spc="5" dirty="0"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929005">
              <a:lnSpc>
                <a:spcPts val="3454"/>
              </a:lnSpc>
            </a:pPr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>
                <a:latin typeface="Times New Roman"/>
                <a:cs typeface="Times New Roman"/>
              </a:rPr>
              <a:t>3</a:t>
            </a:r>
            <a:r>
              <a:rPr lang="en-US" sz="3200" spc="-5" dirty="0">
                <a:latin typeface="Times New Roman"/>
                <a:cs typeface="Times New Roman"/>
              </a:rPr>
              <a:t>: </a:t>
            </a:r>
            <a:r>
              <a:rPr lang="en-US" sz="3200" b="1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lang="en-US" sz="32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lang="en-US" sz="3200" b="1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Symbol"/>
                <a:cs typeface="Symbol"/>
              </a:rPr>
              <a:t>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3150" b="1" baseline="2513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3150" b="1" spc="30" baseline="25132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150" b="1" spc="7" baseline="25132" dirty="0">
                <a:solidFill>
                  <a:schemeClr val="accent1">
                    <a:lumMod val="50000"/>
                  </a:schemeClr>
                </a:solidFill>
                <a:latin typeface="Symbol"/>
                <a:cs typeface="Symbol"/>
              </a:rPr>
              <a:t></a:t>
            </a:r>
            <a:r>
              <a:rPr lang="en-US" sz="3200" b="1" spc="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n-US" sz="3200" spc="-5" dirty="0">
                <a:latin typeface="Times New Roman"/>
                <a:cs typeface="Times New Roman"/>
              </a:rPr>
              <a:t>for </a:t>
            </a:r>
            <a:r>
              <a:rPr lang="en-US"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=</a:t>
            </a:r>
            <a:r>
              <a:rPr lang="en-US" sz="3200" spc="-2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lang="en-US" sz="3200" dirty="0">
              <a:latin typeface="Times New Roman"/>
              <a:cs typeface="Times New Roman"/>
            </a:endParaRPr>
          </a:p>
          <a:p>
            <a:pPr marL="828675">
              <a:lnSpc>
                <a:spcPts val="3454"/>
              </a:lnSpc>
            </a:pPr>
            <a:r>
              <a:rPr lang="en-US" sz="3200" b="1" i="1" spc="-5" dirty="0">
                <a:latin typeface="Times New Roman"/>
                <a:cs typeface="Times New Roman"/>
              </a:rPr>
              <a:t>and </a:t>
            </a:r>
            <a:r>
              <a:rPr lang="en-US"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4(</a:t>
            </a:r>
            <a:r>
              <a:rPr lang="en-US"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/2)</a:t>
            </a:r>
            <a:r>
              <a:rPr lang="en-US" sz="3150" b="1" spc="-7" baseline="25132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lang="en-US" sz="3150" spc="-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solidFill>
                  <a:srgbClr val="CC0099"/>
                </a:solidFill>
                <a:latin typeface="Symbol"/>
                <a:cs typeface="Symbol"/>
              </a:rPr>
              <a:t></a:t>
            </a:r>
            <a:r>
              <a:rPr lang="en-US" sz="3200" b="1" spc="-5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lang="en-US" sz="3200" b="1" i="1" spc="5" dirty="0">
                <a:solidFill>
                  <a:srgbClr val="CC0099"/>
                </a:solidFill>
                <a:latin typeface="Times New Roman"/>
                <a:cs typeface="Times New Roman"/>
              </a:rPr>
              <a:t>cn</a:t>
            </a:r>
            <a:r>
              <a:rPr lang="en-US" sz="3150" b="1" spc="7" baseline="25132" dirty="0">
                <a:solidFill>
                  <a:srgbClr val="CC0099"/>
                </a:solidFill>
                <a:latin typeface="Times New Roman"/>
                <a:cs typeface="Times New Roman"/>
              </a:rPr>
              <a:t>3 </a:t>
            </a:r>
            <a:r>
              <a:rPr lang="en-US" sz="3200" spc="-5" dirty="0">
                <a:latin typeface="Times New Roman"/>
                <a:cs typeface="Times New Roman"/>
              </a:rPr>
              <a:t>(reg. cond.) for </a:t>
            </a:r>
            <a:r>
              <a:rPr lang="en-US"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 </a:t>
            </a: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lang="en-US" sz="3200" spc="-2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1/2</a:t>
            </a:r>
            <a:r>
              <a:rPr lang="en-US" sz="3200" spc="-5" dirty="0">
                <a:latin typeface="Times New Roman"/>
                <a:cs typeface="Times New Roman"/>
              </a:rPr>
              <a:t>.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1086" y="5111560"/>
            <a:ext cx="4045018" cy="5668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828040">
              <a:lnSpc>
                <a:spcPts val="3650"/>
              </a:lnSpc>
            </a:pPr>
            <a:r>
              <a:rPr lang="en-US" sz="3600" b="1" spc="-5" dirty="0">
                <a:solidFill>
                  <a:srgbClr val="990033"/>
                </a:solidFill>
                <a:latin typeface="Symbol"/>
                <a:cs typeface="Symbol"/>
              </a:rPr>
              <a:t></a:t>
            </a:r>
            <a:r>
              <a:rPr lang="en-US" sz="36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lang="en-US" sz="36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T</a:t>
            </a:r>
            <a:r>
              <a:rPr lang="en-US" sz="36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lang="en-US" sz="36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lang="en-US" sz="36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) =</a:t>
            </a:r>
            <a:r>
              <a:rPr lang="en-US" sz="3600" b="1" spc="-15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lang="en-US" sz="3600" b="1" dirty="0">
                <a:solidFill>
                  <a:srgbClr val="990033"/>
                </a:solidFill>
                <a:latin typeface="Symbol"/>
                <a:cs typeface="Symbol"/>
              </a:rPr>
              <a:t></a:t>
            </a:r>
            <a:r>
              <a:rPr lang="en-US" sz="3600" b="1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lang="en-US" sz="3600" b="1" i="1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lang="en-US" sz="3600" b="1" baseline="25132" dirty="0">
                <a:solidFill>
                  <a:srgbClr val="990033"/>
                </a:solidFill>
                <a:latin typeface="Times New Roman"/>
                <a:cs typeface="Times New Roman"/>
              </a:rPr>
              <a:t>3</a:t>
            </a:r>
            <a:r>
              <a:rPr lang="en-US" sz="3600" b="1" dirty="0">
                <a:solidFill>
                  <a:srgbClr val="990033"/>
                </a:solidFill>
                <a:latin typeface="Times New Roman"/>
                <a:cs typeface="Times New Roman"/>
              </a:rPr>
              <a:t>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87868" y="109871"/>
            <a:ext cx="2327532" cy="58477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>
                <a:latin typeface="Times New Roman"/>
                <a:cs typeface="Times New Roman"/>
              </a:rPr>
              <a:t>3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4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Introduction to Algorithms</a:t>
            </a:r>
          </a:p>
          <a:p>
            <a:r>
              <a:rPr lang="en-US" altLang="en-US"/>
              <a:t>4.1,4.2, </a:t>
            </a:r>
            <a:r>
              <a:rPr lang="en-US" altLang="en-US" dirty="0"/>
              <a:t>4.3</a:t>
            </a:r>
            <a:r>
              <a:rPr lang="en-US" altLang="en-US"/>
              <a:t>, 4.4, 4.5</a:t>
            </a:r>
            <a:endParaRPr lang="en-US" altLang="en-US" dirty="0"/>
          </a:p>
          <a:p>
            <a:pPr lvl="1"/>
            <a:r>
              <a:rPr lang="en-US" altLang="en-US" dirty="0"/>
              <a:t>Chapter # 4</a:t>
            </a:r>
          </a:p>
          <a:p>
            <a:pPr lvl="1"/>
            <a:r>
              <a:rPr lang="en-US" altLang="en-US" dirty="0"/>
              <a:t>Thomas H. </a:t>
            </a:r>
            <a:r>
              <a:rPr lang="en-US" altLang="en-US" dirty="0" err="1"/>
              <a:t>Cormen</a:t>
            </a:r>
            <a:endParaRPr lang="en-US" altLang="en-US" dirty="0"/>
          </a:p>
          <a:p>
            <a:pPr lvl="1"/>
            <a:r>
              <a:rPr lang="en-US" altLang="en-US" dirty="0"/>
              <a:t>3</a:t>
            </a:r>
            <a:r>
              <a:rPr lang="en-US" altLang="en-US" baseline="30000" dirty="0"/>
              <a:t>rd</a:t>
            </a:r>
            <a:r>
              <a:rPr lang="en-US" alt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90349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Questions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 (n) = 6T(n/3)+ n^2logn</a:t>
            </a:r>
          </a:p>
          <a:p>
            <a:r>
              <a:rPr lang="pt-BR" dirty="0"/>
              <a:t>T(n) = 16T(n/4) + n </a:t>
            </a:r>
          </a:p>
          <a:p>
            <a:r>
              <a:rPr lang="pt-BR" dirty="0"/>
              <a:t>T(n) = T(n/2) + n^2</a:t>
            </a:r>
          </a:p>
          <a:p>
            <a:r>
              <a:rPr lang="pt-BR" dirty="0"/>
              <a:t>T(n) = 2T(n/2) + n/logn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78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to solve recurrence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Iteration method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Recursion tree method</a:t>
            </a:r>
          </a:p>
          <a:p>
            <a:r>
              <a:rPr lang="en-US" altLang="en-US">
                <a:solidFill>
                  <a:srgbClr val="FF0000"/>
                </a:solidFill>
              </a:rPr>
              <a:t>Master </a:t>
            </a:r>
            <a:r>
              <a:rPr lang="en-US" altLang="en-US" dirty="0">
                <a:solidFill>
                  <a:srgbClr val="FF0000"/>
                </a:solidFill>
              </a:rPr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val="41722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6799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master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113" y="2107515"/>
            <a:ext cx="8740819" cy="369011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3650"/>
              </a:lnSpc>
              <a:spcBef>
                <a:spcPts val="375"/>
              </a:spcBef>
            </a:pPr>
            <a:r>
              <a:rPr sz="3200" spc="-5" dirty="0">
                <a:latin typeface="Times New Roman"/>
                <a:cs typeface="Times New Roman"/>
              </a:rPr>
              <a:t>The master method applies to recurrences of  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form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marR="5080">
              <a:lnSpc>
                <a:spcPts val="3650"/>
              </a:lnSpc>
              <a:spcBef>
                <a:spcPts val="375"/>
              </a:spcBef>
            </a:pPr>
            <a:endParaRPr lang="en-US" sz="3200" b="1" i="1" spc="-5" dirty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12700" marR="5080" algn="ctr">
              <a:lnSpc>
                <a:spcPts val="3650"/>
              </a:lnSpc>
              <a:spcBef>
                <a:spcPts val="375"/>
              </a:spcBef>
            </a:pPr>
            <a:r>
              <a:rPr sz="48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48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48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48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4800" b="1" spc="-20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sz="48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4800" b="1" i="1" spc="-35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8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48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48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48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sz="48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48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4800" b="1" spc="-1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sz="48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f</a:t>
            </a:r>
            <a:r>
              <a:rPr sz="4800" b="1" i="1" spc="-35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48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4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) </a:t>
            </a:r>
            <a:r>
              <a:rPr sz="4800" spc="-5" dirty="0">
                <a:latin typeface="Times New Roman"/>
                <a:cs typeface="Times New Roman"/>
              </a:rPr>
              <a:t>,</a:t>
            </a:r>
            <a:endParaRPr lang="en-US" sz="48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3650"/>
              </a:lnSpc>
              <a:spcBef>
                <a:spcPts val="375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12700" marR="276860" indent="-635">
              <a:lnSpc>
                <a:spcPts val="3640"/>
              </a:lnSpc>
              <a:spcBef>
                <a:spcPts val="1455"/>
              </a:spcBef>
              <a:tabLst>
                <a:tab pos="3931285" algn="l"/>
                <a:tab pos="4203065" algn="l"/>
              </a:tabLst>
            </a:pP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chemeClr val="accent1">
                    <a:lumMod val="50000"/>
                  </a:schemeClr>
                </a:solidFill>
                <a:latin typeface="Symbol"/>
                <a:cs typeface="Symbol"/>
              </a:rPr>
              <a:t></a:t>
            </a:r>
            <a:r>
              <a:rPr sz="3200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1, </a:t>
            </a:r>
            <a:r>
              <a:rPr sz="3200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&gt;</a:t>
            </a:r>
            <a:r>
              <a:rPr sz="3200" spc="6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	</a:t>
            </a:r>
            <a:r>
              <a:rPr sz="3200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is asymptotically  positive.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059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87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</a:t>
            </a:r>
            <a:r>
              <a:rPr spc="-75" dirty="0"/>
              <a:t> </a:t>
            </a:r>
            <a:r>
              <a:rPr spc="-5" dirty="0"/>
              <a:t>cases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5" y="1495310"/>
            <a:ext cx="7672705" cy="325024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990033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990033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990033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990033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990033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Times New Roman"/>
              <a:buAutoNum type="arabicPeriod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3200" spc="-4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ts val="365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 </a:t>
            </a:r>
            <a:r>
              <a:rPr sz="36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polynomially slower than</a:t>
            </a:r>
            <a:r>
              <a:rPr sz="3600" b="1" spc="-35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150" baseline="25132" dirty="0">
              <a:latin typeface="Times New Roman"/>
              <a:cs typeface="Times New Roman"/>
            </a:endParaRPr>
          </a:p>
          <a:p>
            <a:pPr marL="729615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(by an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factor).</a:t>
            </a:r>
            <a:endParaRPr sz="3200" dirty="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 </a:t>
            </a:r>
            <a:r>
              <a:rPr sz="32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 = </a:t>
            </a:r>
            <a:r>
              <a:rPr sz="3200" b="1" spc="5" dirty="0">
                <a:solidFill>
                  <a:schemeClr val="accent2">
                    <a:lumMod val="50000"/>
                  </a:schemeClr>
                </a:solidFill>
                <a:latin typeface="Symbol"/>
                <a:cs typeface="Symbol"/>
              </a:rPr>
              <a:t></a:t>
            </a:r>
            <a:r>
              <a:rPr sz="3200" b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sz="3150" b="1" i="1" spc="7" baseline="13227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3150" b="1" i="1" spc="7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3200" b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3200" b="1" spc="-5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342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663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 cases</a:t>
            </a:r>
            <a:r>
              <a:rPr spc="-45" dirty="0"/>
              <a:t> </a:t>
            </a:r>
            <a:r>
              <a:rPr spc="-5" dirty="0"/>
              <a:t>(cont.)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5" y="1388948"/>
            <a:ext cx="8237220" cy="4037003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60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705485" indent="-558800">
              <a:lnSpc>
                <a:spcPct val="100000"/>
              </a:lnSpc>
              <a:spcBef>
                <a:spcPts val="1365"/>
              </a:spcBef>
              <a:buClr>
                <a:srgbClr val="CC0000"/>
              </a:buClr>
              <a:buFont typeface="Times New Roman"/>
              <a:buAutoNum type="arabicPeriod" startAt="3"/>
              <a:tabLst>
                <a:tab pos="705485" algn="l"/>
                <a:tab pos="70612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3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3200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833119" marR="17780" lvl="1" indent="-229235">
              <a:lnSpc>
                <a:spcPts val="3460"/>
              </a:lnSpc>
              <a:spcBef>
                <a:spcPts val="1190"/>
              </a:spcBef>
              <a:buClr>
                <a:srgbClr val="CC0000"/>
              </a:buClr>
              <a:buFont typeface="Times New Roman"/>
              <a:buChar char="•"/>
              <a:tabLst>
                <a:tab pos="83375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 </a:t>
            </a:r>
            <a:r>
              <a:rPr sz="36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polynomially faster than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(by  an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39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factor),</a:t>
            </a:r>
            <a:endParaRPr sz="3200" dirty="0">
              <a:latin typeface="Times New Roman"/>
              <a:cs typeface="Times New Roman"/>
            </a:endParaRPr>
          </a:p>
          <a:p>
            <a:pPr marL="604520">
              <a:lnSpc>
                <a:spcPts val="3654"/>
              </a:lnSpc>
              <a:spcBef>
                <a:spcPts val="71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satisfies the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regularity condition</a:t>
            </a:r>
            <a:r>
              <a:rPr sz="3200" b="1" i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 dirty="0">
              <a:latin typeface="Times New Roman"/>
              <a:cs typeface="Times New Roman"/>
            </a:endParaRPr>
          </a:p>
          <a:p>
            <a:pPr marL="605155">
              <a:lnSpc>
                <a:spcPts val="3654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-2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604520">
              <a:lnSpc>
                <a:spcPct val="100000"/>
              </a:lnSpc>
              <a:spcBef>
                <a:spcPts val="77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3200" b="1" spc="-1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sz="3200" b="1" spc="-1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Symbol"/>
                <a:cs typeface="Symbol"/>
              </a:rPr>
              <a:t>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spc="-204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sz="3200" b="1" i="1" spc="-35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3200" b="1" spc="-50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318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87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</a:t>
            </a:r>
            <a:r>
              <a:rPr spc="-75" dirty="0"/>
              <a:t> </a:t>
            </a:r>
            <a:r>
              <a:rPr spc="-5" dirty="0"/>
              <a:t>cases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5" y="1495310"/>
            <a:ext cx="7804150" cy="260904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1825"/>
              </a:spcBef>
              <a:buClr>
                <a:srgbClr val="CC0000"/>
              </a:buClr>
              <a:buFont typeface="Times New Roman"/>
              <a:buAutoNum type="arabicPeriod" startAt="2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-3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ct val="10000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6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grow at similar</a:t>
            </a:r>
            <a:r>
              <a:rPr sz="3600" b="1" spc="-1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rates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 </a:t>
            </a:r>
            <a:r>
              <a:rPr sz="36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sz="36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600" b="1" i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600" b="1" spc="-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 = </a:t>
            </a:r>
            <a:r>
              <a:rPr sz="3600" b="1" spc="5" dirty="0">
                <a:solidFill>
                  <a:schemeClr val="accent2">
                    <a:lumMod val="50000"/>
                  </a:schemeClr>
                </a:solidFill>
                <a:latin typeface="Symbol"/>
                <a:cs typeface="Symbol"/>
              </a:rPr>
              <a:t></a:t>
            </a:r>
            <a:r>
              <a:rPr sz="3600" b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(</a:t>
            </a:r>
            <a:r>
              <a:rPr sz="3600" b="1" i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600" b="1" spc="7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sz="3600" b="1" i="1" spc="7" baseline="13227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3600" b="1" i="1" spc="7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sz="3600" b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lg</a:t>
            </a:r>
            <a:r>
              <a:rPr sz="3600" b="1" i="1" spc="7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sz="3600" b="1" spc="7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+1</a:t>
            </a:r>
            <a:r>
              <a:rPr sz="3600" b="1" i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600" b="1" spc="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sz="3600" b="1" spc="-33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234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87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</a:t>
            </a:r>
            <a:r>
              <a:rPr spc="-75" dirty="0"/>
              <a:t> </a:t>
            </a:r>
            <a:r>
              <a:rPr spc="-5" dirty="0"/>
              <a:t>cases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4" y="1495310"/>
            <a:ext cx="8636635" cy="468910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Times New Roman"/>
              <a:buAutoNum type="arabicPeriod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22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–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3200" spc="-42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ts val="365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polynomially slower than</a:t>
            </a:r>
            <a:r>
              <a:rPr sz="3200" b="1" spc="-35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endParaRPr sz="3150" baseline="25132" dirty="0">
              <a:latin typeface="Times New Roman"/>
              <a:cs typeface="Times New Roman"/>
            </a:endParaRPr>
          </a:p>
          <a:p>
            <a:pPr marL="729615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(by an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40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factor).</a:t>
            </a:r>
            <a:endParaRPr sz="3200" dirty="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598805" indent="-558165">
              <a:lnSpc>
                <a:spcPct val="100000"/>
              </a:lnSpc>
              <a:spcBef>
                <a:spcPts val="1825"/>
              </a:spcBef>
              <a:buClr>
                <a:srgbClr val="CC0000"/>
              </a:buClr>
              <a:buFont typeface="Times New Roman"/>
              <a:buAutoNum type="arabicPeriod" startAt="2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</a:t>
            </a:r>
            <a:r>
              <a:rPr sz="3200" spc="-34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729615" lvl="1" indent="-231775">
              <a:lnSpc>
                <a:spcPct val="10000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73025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grow at similar</a:t>
            </a:r>
            <a:r>
              <a:rPr sz="3200" b="1" spc="-1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rates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+1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33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0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66636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Three common cases</a:t>
            </a:r>
            <a:r>
              <a:rPr spc="-45" dirty="0"/>
              <a:t> </a:t>
            </a:r>
            <a:r>
              <a:rPr spc="-5" dirty="0"/>
              <a:t>(cont.)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365" y="1388948"/>
            <a:ext cx="8237220" cy="398081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60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705485" indent="-558800">
              <a:lnSpc>
                <a:spcPct val="100000"/>
              </a:lnSpc>
              <a:spcBef>
                <a:spcPts val="1365"/>
              </a:spcBef>
              <a:buClr>
                <a:srgbClr val="CC0000"/>
              </a:buClr>
              <a:buFont typeface="Times New Roman"/>
              <a:buAutoNum type="arabicPeriod" startAt="3"/>
              <a:tabLst>
                <a:tab pos="705485" algn="l"/>
                <a:tab pos="706120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9999"/>
                </a:solidFill>
                <a:latin typeface="Symbol"/>
                <a:cs typeface="Symbol"/>
              </a:rPr>
              <a:t>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150" spc="30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3200" spc="-38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833119" marR="17780" lvl="1" indent="-229235">
              <a:lnSpc>
                <a:spcPts val="3460"/>
              </a:lnSpc>
              <a:spcBef>
                <a:spcPts val="1190"/>
              </a:spcBef>
              <a:buClr>
                <a:srgbClr val="CC0000"/>
              </a:buClr>
              <a:buFont typeface="Times New Roman"/>
              <a:buChar char="•"/>
              <a:tabLst>
                <a:tab pos="833755" algn="l"/>
              </a:tabLst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grows polynomially faster than </a:t>
            </a:r>
            <a:r>
              <a:rPr sz="32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(by  an </a:t>
            </a:r>
            <a:r>
              <a:rPr sz="3200" i="1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3150" spc="397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factor),</a:t>
            </a:r>
            <a:endParaRPr sz="3200">
              <a:latin typeface="Times New Roman"/>
              <a:cs typeface="Times New Roman"/>
            </a:endParaRPr>
          </a:p>
          <a:p>
            <a:pPr marL="604520">
              <a:lnSpc>
                <a:spcPts val="3654"/>
              </a:lnSpc>
              <a:spcBef>
                <a:spcPts val="710"/>
              </a:spcBef>
            </a:pPr>
            <a:r>
              <a:rPr sz="3200" b="1" i="1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satisfies the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regularity condition</a:t>
            </a:r>
            <a:r>
              <a:rPr sz="3200" b="1" i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  <a:p>
            <a:pPr marL="605155">
              <a:lnSpc>
                <a:spcPts val="3654"/>
              </a:lnSpc>
            </a:pP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a</a:t>
            </a:r>
            <a:r>
              <a:rPr sz="3200" i="1" spc="-3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spc="-2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604520">
              <a:lnSpc>
                <a:spcPct val="100000"/>
              </a:lnSpc>
              <a:spcBef>
                <a:spcPts val="77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spc="-2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200" spc="-5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90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59" y="368820"/>
            <a:ext cx="944867" cy="1116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113" y="319088"/>
            <a:ext cx="942974" cy="111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354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086" y="6523256"/>
            <a:ext cx="458343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226" y="1799366"/>
            <a:ext cx="7957026" cy="40773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654"/>
              </a:lnSpc>
              <a:spcBef>
                <a:spcPts val="95"/>
              </a:spcBef>
              <a:tabLst>
                <a:tab pos="84137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lang="en-US"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.	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) = 4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FC0128"/>
                </a:solidFill>
                <a:latin typeface="Times New Roman"/>
                <a:cs typeface="Times New Roman"/>
              </a:rPr>
              <a:t>/2) +</a:t>
            </a:r>
            <a:r>
              <a:rPr sz="3200" b="1" spc="-25" dirty="0">
                <a:solidFill>
                  <a:srgbClr val="FC0128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C0128"/>
                </a:solidFill>
                <a:latin typeface="Times New Roman"/>
                <a:cs typeface="Times New Roman"/>
              </a:rPr>
              <a:t>n</a:t>
            </a:r>
            <a:endParaRPr sz="3200" b="1" dirty="0">
              <a:solidFill>
                <a:srgbClr val="FC0128"/>
              </a:solidFill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a = </a:t>
            </a:r>
            <a:r>
              <a:rPr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4, </a:t>
            </a:r>
            <a:r>
              <a:rPr sz="3200" b="1" i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b </a:t>
            </a:r>
            <a:r>
              <a:rPr sz="3200" b="1" spc="-5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= 2 </a:t>
            </a:r>
            <a:endParaRPr lang="en-US" sz="3200" b="1" spc="-5" dirty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			</a:t>
            </a:r>
          </a:p>
          <a:p>
            <a:pPr marL="840740">
              <a:lnSpc>
                <a:spcPts val="3460"/>
              </a:lnSpc>
            </a:pPr>
            <a:r>
              <a:rPr lang="en-US"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			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10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15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sz="3150" b="1" i="1" spc="15" baseline="13227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sz="3150" b="1" i="1" spc="15" baseline="25132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sz="3150" i="1" spc="15" baseline="25132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3200" b="1" i="1" spc="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150" b="1" spc="7" baseline="25132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endParaRPr lang="en-US" sz="3200" spc="5" dirty="0"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endParaRPr lang="en-US" sz="3200" b="1" i="1" spc="5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endParaRPr lang="en-US" sz="3200" b="1" i="1" spc="5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f 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) =</a:t>
            </a:r>
            <a:r>
              <a:rPr sz="3200" b="1" spc="-40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lang="en-US" sz="3200" i="1" spc="-5" dirty="0"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endParaRPr lang="en-US" sz="3200" i="1" spc="-5" dirty="0"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lang="en-US" sz="3200" i="1" spc="-5" dirty="0">
                <a:latin typeface="Times New Roman"/>
                <a:cs typeface="Times New Roman"/>
              </a:rPr>
              <a:t>Compare </a:t>
            </a:r>
            <a:r>
              <a:rPr lang="en-US" sz="3600" b="1" i="1" spc="10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15" baseline="25132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log</a:t>
            </a:r>
            <a:r>
              <a:rPr lang="en-US" sz="3200" b="1" i="1" spc="15" baseline="13227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3200" b="1" i="1" spc="15" baseline="25132" dirty="0" err="1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3200" i="1" spc="-5" dirty="0">
                <a:latin typeface="Times New Roman"/>
                <a:cs typeface="Times New Roman"/>
              </a:rPr>
              <a:t>  and </a:t>
            </a:r>
            <a:r>
              <a:rPr lang="en-US"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f </a:t>
            </a:r>
            <a:r>
              <a:rPr lang="en-US"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lang="en-US" sz="32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n</a:t>
            </a:r>
            <a:r>
              <a:rPr lang="en-US" sz="3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) 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87868" y="109871"/>
            <a:ext cx="2327532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spc="-5" dirty="0">
                <a:latin typeface="Times New Roman"/>
                <a:cs typeface="Times New Roman"/>
              </a:rPr>
              <a:t>C</a:t>
            </a:r>
            <a:r>
              <a:rPr lang="en-US" b="1" spc="-5" dirty="0">
                <a:latin typeface="Times New Roman"/>
                <a:cs typeface="Times New Roman"/>
              </a:rPr>
              <a:t>ASE </a:t>
            </a:r>
            <a:r>
              <a:rPr lang="en-US" sz="3200" b="1" spc="-5" dirty="0">
                <a:latin typeface="Times New Roman"/>
                <a:cs typeface="Times New Roman"/>
              </a:rPr>
              <a:t>1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plsd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lsd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lsd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sd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sd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Office\Templates\plsd.pot</Template>
  <TotalTime>16428</TotalTime>
  <Pages>11</Pages>
  <Words>1364</Words>
  <Application>Microsoft Office PowerPoint</Application>
  <PresentationFormat>On-screen Show (4:3)</PresentationFormat>
  <Paragraphs>164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Symbol</vt:lpstr>
      <vt:lpstr>Times New Roman</vt:lpstr>
      <vt:lpstr>plsd</vt:lpstr>
      <vt:lpstr>   Design and Analysis of Algorithms</vt:lpstr>
      <vt:lpstr>Methods to solve recurrence</vt:lpstr>
      <vt:lpstr>The master method</vt:lpstr>
      <vt:lpstr>Three common cases</vt:lpstr>
      <vt:lpstr>Three common cases (cont.)</vt:lpstr>
      <vt:lpstr>Three common cases</vt:lpstr>
      <vt:lpstr>Three common cases</vt:lpstr>
      <vt:lpstr>Three common cases (cont.)</vt:lpstr>
      <vt:lpstr>Examples</vt:lpstr>
      <vt:lpstr>Three common cases</vt:lpstr>
      <vt:lpstr>Examples</vt:lpstr>
      <vt:lpstr>Examples</vt:lpstr>
      <vt:lpstr>Three common cases</vt:lpstr>
      <vt:lpstr>Examples</vt:lpstr>
      <vt:lpstr>Examples</vt:lpstr>
      <vt:lpstr>Three common cases (cont.)</vt:lpstr>
      <vt:lpstr>Examples</vt:lpstr>
      <vt:lpstr>Reference</vt:lpstr>
      <vt:lpstr>Practice Questions</vt:lpstr>
    </vt:vector>
  </TitlesOfParts>
  <Company>CIIPS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subject>Lec Week-13</dc:subject>
  <dc:creator>Kashif Munir</dc:creator>
  <cp:lastModifiedBy>Arslan Aslam</cp:lastModifiedBy>
  <cp:revision>500</cp:revision>
  <cp:lastPrinted>2021-10-07T10:45:20Z</cp:lastPrinted>
  <dcterms:created xsi:type="dcterms:W3CDTF">1998-07-26T04:07:26Z</dcterms:created>
  <dcterms:modified xsi:type="dcterms:W3CDTF">2024-09-04T02:57:16Z</dcterms:modified>
</cp:coreProperties>
</file>