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12192000"/>
  <p:notesSz cx="6858000" cy="9144000"/>
  <p:embeddedFontLst>
    <p:embeddedFont>
      <p:font typeface="Cambria Math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B33BDB-9286-4012-8C2F-006A864946B6}">
  <a:tblStyle styleId="{7DB33BDB-9286-4012-8C2F-006A864946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ambriaMath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3"/>
            <a:ext cx="9525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975100"/>
            <a:ext cx="91440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3 BIT COUNTER </a:t>
            </a:r>
            <a:r>
              <a:rPr lang="en-US"/>
              <a:t>using</a:t>
            </a:r>
            <a:r>
              <a:rPr b="1" lang="en-US"/>
              <a:t> D </a:t>
            </a:r>
            <a:r>
              <a:rPr lang="en-US"/>
              <a:t>AND </a:t>
            </a:r>
            <a:r>
              <a:rPr b="1" lang="en-US"/>
              <a:t>JK</a:t>
            </a:r>
            <a:r>
              <a:rPr lang="en-US"/>
              <a:t> Flip Flop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LECTURE 9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86" name="Google Shape;186;p22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22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90" name="Google Shape;190;p22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1" name="Google Shape;191;p22"/>
          <p:cNvSpPr/>
          <p:nvPr/>
        </p:nvSpPr>
        <p:spPr>
          <a:xfrm>
            <a:off x="1447800" y="3859365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98" name="Google Shape;198;p23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02" name="Google Shape;202;p23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3" name="Google Shape;203;p23"/>
          <p:cNvSpPr/>
          <p:nvPr/>
        </p:nvSpPr>
        <p:spPr>
          <a:xfrm>
            <a:off x="1409700" y="42037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0" name="Google Shape;210;p24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24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24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14" name="Google Shape;214;p24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5" name="Google Shape;215;p24"/>
          <p:cNvSpPr/>
          <p:nvPr/>
        </p:nvSpPr>
        <p:spPr>
          <a:xfrm>
            <a:off x="1422400" y="45974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21" name="Google Shape;221;p25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22" name="Google Shape;222;p25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5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5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26" name="Google Shape;226;p25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7" name="Google Shape;227;p25"/>
          <p:cNvSpPr/>
          <p:nvPr/>
        </p:nvSpPr>
        <p:spPr>
          <a:xfrm>
            <a:off x="1422400" y="4969084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34" name="Google Shape;234;p2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26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26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8" name="Google Shape;238;p26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9" name="Google Shape;239;p26"/>
          <p:cNvSpPr/>
          <p:nvPr/>
        </p:nvSpPr>
        <p:spPr>
          <a:xfrm>
            <a:off x="1409700" y="5388969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45" name="Google Shape;245;p27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46" name="Google Shape;246;p27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7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50" name="Google Shape;250;p27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1" name="Google Shape;251;p27"/>
          <p:cNvSpPr/>
          <p:nvPr/>
        </p:nvSpPr>
        <p:spPr>
          <a:xfrm>
            <a:off x="2368551" y="25908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368551" y="4222882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58" name="Google Shape;258;p28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59" name="Google Shape;259;p28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63" name="Google Shape;263;p28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4" name="Google Shape;264;p28"/>
          <p:cNvSpPr/>
          <p:nvPr/>
        </p:nvSpPr>
        <p:spPr>
          <a:xfrm>
            <a:off x="2368551" y="30353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2368551" y="46101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71" name="Google Shape;271;p29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72" name="Google Shape;272;p29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29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76" name="Google Shape;276;p29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7" name="Google Shape;277;p29"/>
          <p:cNvSpPr/>
          <p:nvPr/>
        </p:nvSpPr>
        <p:spPr>
          <a:xfrm>
            <a:off x="2457450" y="3329886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2457450" y="4969084"/>
            <a:ext cx="2895599" cy="1058958"/>
          </a:xfrm>
          <a:prstGeom prst="arc">
            <a:avLst>
              <a:gd fmla="val 11334490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84" name="Google Shape;284;p30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85" name="Google Shape;285;p30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30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30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30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89" name="Google Shape;289;p30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0" name="Google Shape;290;p30"/>
          <p:cNvSpPr/>
          <p:nvPr/>
        </p:nvSpPr>
        <p:spPr>
          <a:xfrm>
            <a:off x="2457450" y="3800532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457451" y="5388969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297" name="Google Shape;297;p31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98" name="Google Shape;298;p31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31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02" name="Google Shape;302;p31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3" name="Google Shape;303;p31"/>
          <p:cNvSpPr/>
          <p:nvPr/>
        </p:nvSpPr>
        <p:spPr>
          <a:xfrm>
            <a:off x="3409950" y="2535668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3409949" y="4969084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3409950" y="415003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409948" y="3419877"/>
            <a:ext cx="2895599" cy="1058958"/>
          </a:xfrm>
          <a:prstGeom prst="arc">
            <a:avLst>
              <a:gd fmla="val 11377168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STEPS FOR SEQUENTIAL CIRCUIT DESIGN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State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 Reduction And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Flip Flop Transition Table (FLIP FLOP Selection)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Input/output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Implementations of Equation(Logic Diagram)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12" name="Google Shape;312;p32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313" name="Google Shape;313;p32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32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32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32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17" name="Google Shape;317;p32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32"/>
          <p:cNvSpPr/>
          <p:nvPr/>
        </p:nvSpPr>
        <p:spPr>
          <a:xfrm>
            <a:off x="3409948" y="3054446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3409948" y="4546618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409948" y="3800532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3409948" y="5292704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27" name="Google Shape;327;p33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333" name="Google Shape;333;p34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39" name="Google Shape;339;p35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40" name="Google Shape;340;p35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46" name="Google Shape;346;p36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47" name="Google Shape;347;p36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8" name="Google Shape;348;p36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3505200" y="3924300"/>
            <a:ext cx="1498600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56" name="Google Shape;356;p37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57" name="Google Shape;357;p37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8" name="Google Shape;358;p37"/>
          <p:cNvSpPr txBox="1"/>
          <p:nvPr/>
        </p:nvSpPr>
        <p:spPr>
          <a:xfrm>
            <a:off x="1562100" y="5435600"/>
            <a:ext cx="60960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3048000" y="3835400"/>
            <a:ext cx="901700" cy="660400"/>
          </a:xfrm>
          <a:prstGeom prst="arc">
            <a:avLst>
              <a:gd fmla="val 14560057" name="adj1"/>
              <a:gd fmla="val 737885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7"/>
          <p:cNvSpPr/>
          <p:nvPr/>
        </p:nvSpPr>
        <p:spPr>
          <a:xfrm rot="10800000">
            <a:off x="6378575" y="3835400"/>
            <a:ext cx="901700" cy="660400"/>
          </a:xfrm>
          <a:prstGeom prst="arc">
            <a:avLst>
              <a:gd fmla="val 14560057" name="adj1"/>
              <a:gd fmla="val 737885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4254500" y="5143500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67" name="Google Shape;367;p38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68" name="Google Shape;368;p38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9" name="Google Shape;369;p38"/>
          <p:cNvSpPr txBox="1"/>
          <p:nvPr/>
        </p:nvSpPr>
        <p:spPr>
          <a:xfrm>
            <a:off x="1562100" y="5467348"/>
            <a:ext cx="67437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5448300" y="3467101"/>
            <a:ext cx="539750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5988050" y="5175248"/>
            <a:ext cx="205105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77" name="Google Shape;377;p39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78" name="Google Shape;378;p39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84" name="Google Shape;384;p40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85" name="Google Shape;385;p40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6" name="Google Shape;386;p40"/>
          <p:cNvSpPr/>
          <p:nvPr/>
        </p:nvSpPr>
        <p:spPr>
          <a:xfrm>
            <a:off x="4483100" y="3325812"/>
            <a:ext cx="539750" cy="11445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2438400" y="5114919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1282700" y="5392735"/>
            <a:ext cx="29464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394" name="Google Shape;394;p41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95" name="Google Shape;395;p41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6" name="Google Shape;396;p41"/>
          <p:cNvSpPr/>
          <p:nvPr/>
        </p:nvSpPr>
        <p:spPr>
          <a:xfrm>
            <a:off x="6464300" y="3281362"/>
            <a:ext cx="539750" cy="11445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3536950" y="4458855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482600" y="5881685"/>
            <a:ext cx="4241800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1022350" y="4757306"/>
            <a:ext cx="4241800" cy="8322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br>
              <a:rPr lang="en-US"/>
            </a:b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725" y="1093787"/>
            <a:ext cx="6048375" cy="547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Google Shape;406;p42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07" name="Google Shape;407;p42"/>
          <p:cNvSpPr txBox="1"/>
          <p:nvPr/>
        </p:nvSpPr>
        <p:spPr>
          <a:xfrm>
            <a:off x="939800" y="5149633"/>
            <a:ext cx="24892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413" name="Google Shape;413;p43"/>
          <p:cNvGraphicFramePr/>
          <p:nvPr/>
        </p:nvGraphicFramePr>
        <p:xfrm>
          <a:off x="8445500" y="198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592675"/>
                <a:gridCol w="592675"/>
                <a:gridCol w="592675"/>
                <a:gridCol w="592675"/>
                <a:gridCol w="592675"/>
                <a:gridCol w="592675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Google Shape;414;p43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15" name="Google Shape;415;p43"/>
          <p:cNvSpPr/>
          <p:nvPr/>
        </p:nvSpPr>
        <p:spPr>
          <a:xfrm>
            <a:off x="3429000" y="3454400"/>
            <a:ext cx="901700" cy="927099"/>
          </a:xfrm>
          <a:prstGeom prst="arc">
            <a:avLst>
              <a:gd fmla="val 14560057" name="adj1"/>
              <a:gd fmla="val 737885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3"/>
          <p:cNvSpPr/>
          <p:nvPr/>
        </p:nvSpPr>
        <p:spPr>
          <a:xfrm rot="10800000">
            <a:off x="6392573" y="3454400"/>
            <a:ext cx="901700" cy="927099"/>
          </a:xfrm>
          <a:prstGeom prst="arc">
            <a:avLst>
              <a:gd fmla="val 14560057" name="adj1"/>
              <a:gd fmla="val 737885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939800" y="5149633"/>
            <a:ext cx="24892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23" name="Google Shape;423;p44"/>
          <p:cNvSpPr txBox="1"/>
          <p:nvPr/>
        </p:nvSpPr>
        <p:spPr>
          <a:xfrm>
            <a:off x="1524000" y="5035548"/>
            <a:ext cx="6743700" cy="832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44"/>
          <p:cNvSpPr txBox="1"/>
          <p:nvPr/>
        </p:nvSpPr>
        <p:spPr>
          <a:xfrm>
            <a:off x="838200" y="3111946"/>
            <a:ext cx="4241800" cy="553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5" name="Google Shape;425;p44"/>
          <p:cNvSpPr txBox="1"/>
          <p:nvPr/>
        </p:nvSpPr>
        <p:spPr>
          <a:xfrm>
            <a:off x="1003300" y="1543210"/>
            <a:ext cx="2489200" cy="8322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/>
          <p:nvPr>
            <p:ph type="title"/>
          </p:nvPr>
        </p:nvSpPr>
        <p:spPr>
          <a:xfrm>
            <a:off x="838200" y="365125"/>
            <a:ext cx="10515600" cy="66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431" name="Google Shape;4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62" y="1027906"/>
            <a:ext cx="10353675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0" y="0"/>
            <a:ext cx="87122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37" name="Google Shape;437;p46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878425"/>
                <a:gridCol w="878425"/>
                <a:gridCol w="878425"/>
                <a:gridCol w="878425"/>
                <a:gridCol w="878425"/>
                <a:gridCol w="8784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0" y="0"/>
            <a:ext cx="87122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</a:t>
            </a:r>
            <a:endParaRPr/>
          </a:p>
        </p:txBody>
      </p:sp>
      <p:graphicFrame>
        <p:nvGraphicFramePr>
          <p:cNvPr id="443" name="Google Shape;443;p47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878425"/>
                <a:gridCol w="878425"/>
                <a:gridCol w="878425"/>
                <a:gridCol w="878425"/>
                <a:gridCol w="878425"/>
                <a:gridCol w="8784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44" name="Google Shape;444;p47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FF2</a:t>
            </a:r>
            <a:endParaRPr/>
          </a:p>
        </p:txBody>
      </p:sp>
      <p:graphicFrame>
        <p:nvGraphicFramePr>
          <p:cNvPr id="450" name="Google Shape;450;p48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1" name="Google Shape;451;p48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52" name="Google Shape;452;p48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3" name="Google Shape;453;p48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4" name="Google Shape;454;p48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5" name="Google Shape;455;p48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6" name="Google Shape;456;p48"/>
          <p:cNvSpPr/>
          <p:nvPr/>
        </p:nvSpPr>
        <p:spPr>
          <a:xfrm>
            <a:off x="1663700" y="29832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1663700" y="33388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1651000" y="3732530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FF2</a:t>
            </a:r>
            <a:endParaRPr/>
          </a:p>
        </p:txBody>
      </p:sp>
      <p:graphicFrame>
        <p:nvGraphicFramePr>
          <p:cNvPr id="464" name="Google Shape;464;p49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65" name="Google Shape;465;p49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66" name="Google Shape;466;p49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49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8" name="Google Shape;468;p49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9" name="Google Shape;469;p49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0" name="Google Shape;470;p49"/>
          <p:cNvSpPr/>
          <p:nvPr/>
        </p:nvSpPr>
        <p:spPr>
          <a:xfrm>
            <a:off x="1663700" y="543812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1663700" y="461708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1663700" y="5042948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FF2</a:t>
            </a:r>
            <a:endParaRPr/>
          </a:p>
        </p:txBody>
      </p:sp>
      <p:graphicFrame>
        <p:nvGraphicFramePr>
          <p:cNvPr id="478" name="Google Shape;478;p50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79" name="Google Shape;479;p50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80" name="Google Shape;480;p50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50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50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3" name="Google Shape;483;p50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4" name="Google Shape;484;p50"/>
          <p:cNvSpPr/>
          <p:nvPr/>
        </p:nvSpPr>
        <p:spPr>
          <a:xfrm>
            <a:off x="1676400" y="4042188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FF2</a:t>
            </a:r>
            <a:endParaRPr/>
          </a:p>
        </p:txBody>
      </p:sp>
      <p:graphicFrame>
        <p:nvGraphicFramePr>
          <p:cNvPr id="490" name="Google Shape;490;p51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91" name="Google Shape;491;p51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92" name="Google Shape;492;p51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51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51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51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6" name="Google Shape;496;p51"/>
          <p:cNvSpPr/>
          <p:nvPr/>
        </p:nvSpPr>
        <p:spPr>
          <a:xfrm>
            <a:off x="1689100" y="562767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26843" y="78479"/>
            <a:ext cx="3498698" cy="624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STATE DIAGRAM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035088" y="339042"/>
            <a:ext cx="1435714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116810" y="72449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999125" y="872689"/>
            <a:ext cx="1435714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025135" y="2983660"/>
            <a:ext cx="1435714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108313" y="5008398"/>
            <a:ext cx="1435714" cy="8309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262052" y="5774642"/>
            <a:ext cx="1435714" cy="830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916562" y="5008398"/>
            <a:ext cx="1435714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256637" y="2949082"/>
            <a:ext cx="1435714" cy="8309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097001" y="943498"/>
            <a:ext cx="1435714" cy="8309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1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082808" y="693921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075310" y="2765267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186104" y="4752342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275406" y="549840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955714" y="4850594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254235" y="271053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123459" y="728270"/>
            <a:ext cx="1272269" cy="1308100"/>
          </a:xfrm>
          <a:prstGeom prst="ellipse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435601" y="574353"/>
            <a:ext cx="1750503" cy="806195"/>
          </a:xfrm>
          <a:prstGeom prst="arc">
            <a:avLst>
              <a:gd fmla="val 17133330" name="adj1"/>
              <a:gd fmla="val 2155949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 rot="1809728">
            <a:off x="6622969" y="1592566"/>
            <a:ext cx="2035492" cy="1312307"/>
          </a:xfrm>
          <a:prstGeom prst="arc">
            <a:avLst>
              <a:gd fmla="val 17657736" name="adj1"/>
              <a:gd fmla="val 11394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rot="5245930">
            <a:off x="6905920" y="3365430"/>
            <a:ext cx="2037470" cy="1115314"/>
          </a:xfrm>
          <a:prstGeom prst="arc">
            <a:avLst>
              <a:gd fmla="val 17031923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 rot="7662788">
            <a:off x="5961805" y="4797736"/>
            <a:ext cx="2037470" cy="1115314"/>
          </a:xfrm>
          <a:prstGeom prst="arc">
            <a:avLst>
              <a:gd fmla="val 17031923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 rot="-10459492">
            <a:off x="4064714" y="5193139"/>
            <a:ext cx="2037470" cy="1115314"/>
          </a:xfrm>
          <a:prstGeom prst="arc">
            <a:avLst>
              <a:gd fmla="val 14941455" name="adj1"/>
              <a:gd fmla="val 20871265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 rot="-8170908">
            <a:off x="2738602" y="4077443"/>
            <a:ext cx="2037470" cy="1045761"/>
          </a:xfrm>
          <a:prstGeom prst="arc">
            <a:avLst>
              <a:gd fmla="val 16374257" name="adj1"/>
              <a:gd fmla="val 21318767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 rot="-7181636">
            <a:off x="3043768" y="1531177"/>
            <a:ext cx="1498537" cy="1684546"/>
          </a:xfrm>
          <a:prstGeom prst="arc">
            <a:avLst>
              <a:gd fmla="val 16374257" name="adj1"/>
              <a:gd fmla="val 20877069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 rot="-4800547">
            <a:off x="4250087" y="393815"/>
            <a:ext cx="1498537" cy="1684546"/>
          </a:xfrm>
          <a:prstGeom prst="arc">
            <a:avLst>
              <a:gd fmla="val 17193640" name="adj1"/>
              <a:gd fmla="val 5387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FF1</a:t>
            </a:r>
            <a:endParaRPr/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04" name="Google Shape;504;p52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5" name="Google Shape;505;p52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52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p52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52"/>
          <p:cNvSpPr/>
          <p:nvPr/>
        </p:nvSpPr>
        <p:spPr>
          <a:xfrm>
            <a:off x="2286000" y="297210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2"/>
          <p:cNvSpPr/>
          <p:nvPr/>
        </p:nvSpPr>
        <p:spPr>
          <a:xfrm>
            <a:off x="2286000" y="449610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FF1</a:t>
            </a:r>
            <a:endParaRPr/>
          </a:p>
        </p:txBody>
      </p:sp>
      <p:graphicFrame>
        <p:nvGraphicFramePr>
          <p:cNvPr id="515" name="Google Shape;515;p53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16" name="Google Shape;516;p53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17" name="Google Shape;517;p53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53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53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0" name="Google Shape;520;p53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1" name="Google Shape;521;p53"/>
          <p:cNvSpPr/>
          <p:nvPr/>
        </p:nvSpPr>
        <p:spPr>
          <a:xfrm>
            <a:off x="2286000" y="323753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3"/>
          <p:cNvSpPr/>
          <p:nvPr/>
        </p:nvSpPr>
        <p:spPr>
          <a:xfrm>
            <a:off x="2286000" y="492790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FF1</a:t>
            </a:r>
            <a:endParaRPr/>
          </a:p>
        </p:txBody>
      </p:sp>
      <p:graphicFrame>
        <p:nvGraphicFramePr>
          <p:cNvPr id="528" name="Google Shape;528;p54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29" name="Google Shape;529;p54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30" name="Google Shape;530;p54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54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54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54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4" name="Google Shape;534;p54"/>
          <p:cNvSpPr/>
          <p:nvPr/>
        </p:nvSpPr>
        <p:spPr>
          <a:xfrm>
            <a:off x="2286000" y="372013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4"/>
          <p:cNvSpPr/>
          <p:nvPr/>
        </p:nvSpPr>
        <p:spPr>
          <a:xfrm>
            <a:off x="2286000" y="523819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FF1</a:t>
            </a:r>
            <a:endParaRPr/>
          </a:p>
        </p:txBody>
      </p:sp>
      <p:graphicFrame>
        <p:nvGraphicFramePr>
          <p:cNvPr id="541" name="Google Shape;541;p55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42" name="Google Shape;542;p55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43" name="Google Shape;543;p5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4" name="Google Shape;544;p55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5" name="Google Shape;545;p55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6" name="Google Shape;546;p55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55"/>
          <p:cNvSpPr/>
          <p:nvPr/>
        </p:nvSpPr>
        <p:spPr>
          <a:xfrm>
            <a:off x="2286000" y="4042188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5"/>
          <p:cNvSpPr/>
          <p:nvPr/>
        </p:nvSpPr>
        <p:spPr>
          <a:xfrm>
            <a:off x="2286000" y="563189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FF0</a:t>
            </a:r>
            <a:endParaRPr/>
          </a:p>
        </p:txBody>
      </p:sp>
      <p:graphicFrame>
        <p:nvGraphicFramePr>
          <p:cNvPr id="554" name="Google Shape;554;p56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55" name="Google Shape;555;p56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56" name="Google Shape;556;p56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7" name="Google Shape;557;p5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8" name="Google Shape;558;p56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9" name="Google Shape;559;p56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0" name="Google Shape;560;p56"/>
          <p:cNvSpPr/>
          <p:nvPr/>
        </p:nvSpPr>
        <p:spPr>
          <a:xfrm>
            <a:off x="3022600" y="2967824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022600" y="3726895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3022600" y="4476044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3022600" y="536848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7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FF0</a:t>
            </a:r>
            <a:endParaRPr/>
          </a:p>
        </p:txBody>
      </p:sp>
      <p:graphicFrame>
        <p:nvGraphicFramePr>
          <p:cNvPr id="569" name="Google Shape;569;p57"/>
          <p:cNvGraphicFramePr/>
          <p:nvPr/>
        </p:nvGraphicFramePr>
        <p:xfrm>
          <a:off x="1295400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8229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Google Shape;570;p57"/>
          <p:cNvGraphicFramePr/>
          <p:nvPr/>
        </p:nvGraphicFramePr>
        <p:xfrm>
          <a:off x="10281852" y="15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60550"/>
                <a:gridCol w="662875"/>
                <a:gridCol w="279225"/>
                <a:gridCol w="4043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J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K</a:t>
                      </a:r>
                      <a:endParaRPr b="1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71" name="Google Shape;571;p57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2" name="Google Shape;572;p57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3" name="Google Shape;573;p5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4" name="Google Shape;574;p57"/>
          <p:cNvCxnSpPr/>
          <p:nvPr/>
        </p:nvCxnSpPr>
        <p:spPr>
          <a:xfrm flipH="1" rot="10800000">
            <a:off x="11097226" y="1843086"/>
            <a:ext cx="266700" cy="1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5" name="Google Shape;575;p57"/>
          <p:cNvSpPr/>
          <p:nvPr/>
        </p:nvSpPr>
        <p:spPr>
          <a:xfrm>
            <a:off x="3022600" y="3301516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7"/>
          <p:cNvSpPr/>
          <p:nvPr/>
        </p:nvSpPr>
        <p:spPr>
          <a:xfrm>
            <a:off x="3022600" y="4193954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7"/>
          <p:cNvSpPr/>
          <p:nvPr/>
        </p:nvSpPr>
        <p:spPr>
          <a:xfrm>
            <a:off x="3022600" y="4882444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7"/>
          <p:cNvSpPr/>
          <p:nvPr/>
        </p:nvSpPr>
        <p:spPr>
          <a:xfrm>
            <a:off x="3022600" y="5774882"/>
            <a:ext cx="1879600" cy="1058958"/>
          </a:xfrm>
          <a:prstGeom prst="arc">
            <a:avLst>
              <a:gd fmla="val 1179389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/>
          <p:nvPr>
            <p:ph type="title"/>
          </p:nvPr>
        </p:nvSpPr>
        <p:spPr>
          <a:xfrm>
            <a:off x="0" y="0"/>
            <a:ext cx="91313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8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JK FLIP FLOP </a:t>
            </a:r>
            <a:r>
              <a:rPr lang="en-US" sz="2000">
                <a:solidFill>
                  <a:srgbClr val="2E75B5"/>
                </a:solidFill>
              </a:rPr>
              <a:t>FOR</a:t>
            </a:r>
            <a:r>
              <a:rPr lang="en-US">
                <a:solidFill>
                  <a:srgbClr val="2E75B5"/>
                </a:solidFill>
              </a:rPr>
              <a:t> FF1</a:t>
            </a:r>
            <a:endParaRPr/>
          </a:p>
        </p:txBody>
      </p:sp>
      <p:graphicFrame>
        <p:nvGraphicFramePr>
          <p:cNvPr id="584" name="Google Shape;584;p58"/>
          <p:cNvGraphicFramePr/>
          <p:nvPr/>
        </p:nvGraphicFramePr>
        <p:xfrm>
          <a:off x="3517901" y="140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9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590" name="Google Shape;590;p59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91" name="Google Shape;591;p59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2" name="Google Shape;592;p59"/>
          <p:cNvSpPr/>
          <p:nvPr/>
        </p:nvSpPr>
        <p:spPr>
          <a:xfrm rot="5400000">
            <a:off x="5255420" y="3639342"/>
            <a:ext cx="1084259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9"/>
          <p:cNvSpPr/>
          <p:nvPr/>
        </p:nvSpPr>
        <p:spPr>
          <a:xfrm>
            <a:off x="324485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4" name="Google Shape;594;p59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00" name="Google Shape;600;p60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01" name="Google Shape;601;p60"/>
          <p:cNvSpPr txBox="1"/>
          <p:nvPr/>
        </p:nvSpPr>
        <p:spPr>
          <a:xfrm>
            <a:off x="1562100" y="5435600"/>
            <a:ext cx="3886200" cy="13722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2" name="Google Shape;602;p60"/>
          <p:cNvSpPr/>
          <p:nvPr/>
        </p:nvSpPr>
        <p:spPr>
          <a:xfrm rot="5400000">
            <a:off x="5296110" y="3675464"/>
            <a:ext cx="954874" cy="4571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0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4" name="Google Shape;604;p60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10" name="Google Shape;610;p61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1" name="Google Shape;611;p61"/>
          <p:cNvSpPr txBox="1"/>
          <p:nvPr/>
        </p:nvSpPr>
        <p:spPr>
          <a:xfrm>
            <a:off x="16383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2" name="Google Shape;612;p61"/>
          <p:cNvSpPr/>
          <p:nvPr/>
        </p:nvSpPr>
        <p:spPr>
          <a:xfrm>
            <a:off x="4495800" y="3325812"/>
            <a:ext cx="1498600" cy="118268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1"/>
          <p:cNvSpPr/>
          <p:nvPr/>
        </p:nvSpPr>
        <p:spPr>
          <a:xfrm>
            <a:off x="2603500" y="5166336"/>
            <a:ext cx="20574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4" name="Google Shape;614;p61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</a:t>
            </a:r>
            <a:br>
              <a:rPr lang="en-US"/>
            </a:br>
            <a:endParaRPr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28829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878425"/>
                <a:gridCol w="878425"/>
                <a:gridCol w="878425"/>
                <a:gridCol w="878425"/>
                <a:gridCol w="878425"/>
                <a:gridCol w="8784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2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20" name="Google Shape;620;p62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21" name="Google Shape;621;p62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2" name="Google Shape;622;p62"/>
          <p:cNvSpPr/>
          <p:nvPr/>
        </p:nvSpPr>
        <p:spPr>
          <a:xfrm>
            <a:off x="4495800" y="3238500"/>
            <a:ext cx="1498600" cy="11429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2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4" name="Google Shape;624;p62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3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30" name="Google Shape;630;p63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31" name="Google Shape;631;p63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632" name="Google Shape;632;p63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33" name="Google Shape;633;p63"/>
          <p:cNvSpPr/>
          <p:nvPr/>
        </p:nvSpPr>
        <p:spPr>
          <a:xfrm>
            <a:off x="3162300" y="3238500"/>
            <a:ext cx="4000500" cy="1358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4"/>
          <p:cNvSpPr txBox="1"/>
          <p:nvPr>
            <p:ph type="title"/>
          </p:nvPr>
        </p:nvSpPr>
        <p:spPr>
          <a:xfrm>
            <a:off x="838200" y="365125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SIMPLIFICATION(K-MAP)</a:t>
            </a:r>
            <a:br>
              <a:rPr lang="en-US"/>
            </a:br>
            <a:endParaRPr/>
          </a:p>
        </p:txBody>
      </p:sp>
      <p:graphicFrame>
        <p:nvGraphicFramePr>
          <p:cNvPr id="639" name="Google Shape;639;p64"/>
          <p:cNvGraphicFramePr/>
          <p:nvPr/>
        </p:nvGraphicFramePr>
        <p:xfrm>
          <a:off x="939800" y="2270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762000"/>
                <a:gridCol w="1447800"/>
                <a:gridCol w="1130300"/>
                <a:gridCol w="1003300"/>
                <a:gridCol w="927100"/>
                <a:gridCol w="9525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40" name="Google Shape;640;p64"/>
          <p:cNvSpPr txBox="1"/>
          <p:nvPr/>
        </p:nvSpPr>
        <p:spPr>
          <a:xfrm>
            <a:off x="1562100" y="5435600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1" name="Google Shape;641;p64"/>
          <p:cNvSpPr/>
          <p:nvPr/>
        </p:nvSpPr>
        <p:spPr>
          <a:xfrm>
            <a:off x="3263900" y="3250559"/>
            <a:ext cx="3898900" cy="1358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64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3" name="Google Shape;643;p64"/>
          <p:cNvGraphicFramePr/>
          <p:nvPr/>
        </p:nvGraphicFramePr>
        <p:xfrm>
          <a:off x="8636001" y="195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40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JK FLIP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  <a:tc hMerge="1"/>
              </a:tr>
              <a:tr h="3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"/>
          <p:cNvSpPr txBox="1"/>
          <p:nvPr>
            <p:ph type="title"/>
          </p:nvPr>
        </p:nvSpPr>
        <p:spPr>
          <a:xfrm>
            <a:off x="762000" y="2000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INPUT EQUATIONS</a:t>
            </a:r>
            <a:br>
              <a:rPr lang="en-US"/>
            </a:br>
            <a:endParaRPr/>
          </a:p>
        </p:txBody>
      </p:sp>
      <p:sp>
        <p:nvSpPr>
          <p:cNvPr id="649" name="Google Shape;649;p65"/>
          <p:cNvSpPr txBox="1"/>
          <p:nvPr/>
        </p:nvSpPr>
        <p:spPr>
          <a:xfrm>
            <a:off x="838200" y="1825625"/>
            <a:ext cx="3886200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0" name="Google Shape;650;p65"/>
          <p:cNvSpPr txBox="1"/>
          <p:nvPr/>
        </p:nvSpPr>
        <p:spPr>
          <a:xfrm>
            <a:off x="5651500" y="1825625"/>
            <a:ext cx="3886200" cy="13722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1" name="Google Shape;651;p65"/>
          <p:cNvSpPr txBox="1"/>
          <p:nvPr/>
        </p:nvSpPr>
        <p:spPr>
          <a:xfrm>
            <a:off x="635000" y="3497896"/>
            <a:ext cx="3886200" cy="8309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2" name="Google Shape;652;p65"/>
          <p:cNvSpPr txBox="1"/>
          <p:nvPr/>
        </p:nvSpPr>
        <p:spPr>
          <a:xfrm>
            <a:off x="5346700" y="3497896"/>
            <a:ext cx="3886200" cy="8309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3" name="Google Shape;653;p65"/>
          <p:cNvSpPr txBox="1"/>
          <p:nvPr/>
        </p:nvSpPr>
        <p:spPr>
          <a:xfrm>
            <a:off x="444500" y="5359400"/>
            <a:ext cx="3886200" cy="830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4" name="Google Shape;654;p65"/>
          <p:cNvSpPr txBox="1"/>
          <p:nvPr/>
        </p:nvSpPr>
        <p:spPr>
          <a:xfrm>
            <a:off x="5346700" y="5283200"/>
            <a:ext cx="3886200" cy="8309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IMPLEMENTATIONS OF EQUATION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660" name="Google Shape;66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1327150"/>
            <a:ext cx="11509967" cy="4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39" name="Google Shape;139;p18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43" name="Google Shape;143;p18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90600"/>
                <a:gridCol w="9144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0" name="Google Shape;150;p19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54" name="Google Shape;154;p19"/>
          <p:cNvGraphicFramePr/>
          <p:nvPr/>
        </p:nvGraphicFramePr>
        <p:xfrm>
          <a:off x="1028700" y="1927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5" name="Google Shape;155;p19"/>
          <p:cNvSpPr/>
          <p:nvPr/>
        </p:nvSpPr>
        <p:spPr>
          <a:xfrm>
            <a:off x="1473200" y="26162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62" name="Google Shape;162;p20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20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66" name="Google Shape;166;p20"/>
          <p:cNvGraphicFramePr/>
          <p:nvPr/>
        </p:nvGraphicFramePr>
        <p:xfrm>
          <a:off x="965200" y="1889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7" name="Google Shape;167;p20"/>
          <p:cNvSpPr/>
          <p:nvPr/>
        </p:nvSpPr>
        <p:spPr>
          <a:xfrm>
            <a:off x="1485900" y="3035300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NEXT STATE TABLE </a:t>
            </a:r>
            <a:r>
              <a:rPr lang="en-US" sz="1600">
                <a:solidFill>
                  <a:srgbClr val="2E75B5"/>
                </a:solidFill>
              </a:rPr>
              <a:t>USING</a:t>
            </a:r>
            <a:r>
              <a:rPr lang="en-US">
                <a:solidFill>
                  <a:srgbClr val="2E75B5"/>
                </a:solidFill>
              </a:rPr>
              <a:t> D FLIP FLOP</a:t>
            </a:r>
            <a:br>
              <a:rPr lang="en-US"/>
            </a:br>
            <a:endParaRPr/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10058401" y="59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476000"/>
                <a:gridCol w="884025"/>
                <a:gridCol w="4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</a:t>
                      </a:r>
                      <a:endParaRPr b="1" i="1" sz="2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74" name="Google Shape;174;p21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21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21"/>
          <p:cNvCxnSpPr/>
          <p:nvPr/>
        </p:nvCxnSpPr>
        <p:spPr>
          <a:xfrm flipH="1" rot="10800000">
            <a:off x="10414000" y="2712360"/>
            <a:ext cx="431800" cy="1179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78" name="Google Shape;178;p21"/>
          <p:cNvGraphicFramePr/>
          <p:nvPr/>
        </p:nvGraphicFramePr>
        <p:xfrm>
          <a:off x="977900" y="1800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{7DB33BDB-9286-4012-8C2F-006A864946B6}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FLIP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9" name="Google Shape;179;p21"/>
          <p:cNvSpPr/>
          <p:nvPr/>
        </p:nvSpPr>
        <p:spPr>
          <a:xfrm>
            <a:off x="1485900" y="3329886"/>
            <a:ext cx="2895599" cy="1058958"/>
          </a:xfrm>
          <a:prstGeom prst="arc">
            <a:avLst>
              <a:gd fmla="val 11438416" name="adj1"/>
              <a:gd fmla="val 20914552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