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24A6A9-3D44-4A2B-91DC-43761D421360}">
  <a:tblStyle styleId="{9224A6A9-3D44-4A2B-91DC-43761D42136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27711919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035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10</a:t>
            </a:fld>
            <a:endParaRPr/>
          </a:p>
        </p:txBody>
      </p:sp>
      <p:sp>
        <p:nvSpPr>
          <p:cNvPr id="148" name="Google Shape;14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Digital values on the other hand are a discrete set of values which represent the actual Continuous Signal.</a:t>
            </a:r>
            <a:endParaRPr/>
          </a:p>
          <a:p>
            <a:pPr marL="0" lvl="0" indent="0" algn="l" rtl="0">
              <a:spcBef>
                <a:spcPts val="0"/>
              </a:spcBef>
              <a:spcAft>
                <a:spcPts val="0"/>
              </a:spcAft>
              <a:buNone/>
            </a:pPr>
            <a:r>
              <a:rPr lang="en-US"/>
              <a:t>Consider the continuous signal shown in the diagram. </a:t>
            </a:r>
            <a:endParaRPr/>
          </a:p>
        </p:txBody>
      </p:sp>
    </p:spTree>
    <p:extLst>
      <p:ext uri="{BB962C8B-B14F-4D97-AF65-F5344CB8AC3E}">
        <p14:creationId xmlns:p14="http://schemas.microsoft.com/office/powerpoint/2010/main" val="1112963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11</a:t>
            </a:fld>
            <a:endParaRPr/>
          </a:p>
        </p:txBody>
      </p:sp>
      <p:sp>
        <p:nvSpPr>
          <p:cNvPr id="155" name="Google Shape;15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diagram shows a plot of temperature continuously varying with time.</a:t>
            </a:r>
            <a:endParaRPr/>
          </a:p>
          <a:p>
            <a:pPr marL="0" lvl="0" indent="0" algn="l" rtl="0">
              <a:spcBef>
                <a:spcPts val="0"/>
              </a:spcBef>
              <a:spcAft>
                <a:spcPts val="0"/>
              </a:spcAft>
              <a:buNone/>
            </a:pPr>
            <a:r>
              <a:rPr lang="en-US"/>
              <a:t>The continuous signal might be representing the change in the intensity of light or velocity.</a:t>
            </a:r>
            <a:endParaRPr/>
          </a:p>
          <a:p>
            <a:pPr marL="0" lvl="0" indent="0" algn="l" rtl="0">
              <a:spcBef>
                <a:spcPts val="0"/>
              </a:spcBef>
              <a:spcAft>
                <a:spcPts val="0"/>
              </a:spcAft>
              <a:buNone/>
            </a:pPr>
            <a:r>
              <a:rPr lang="en-US"/>
              <a:t>The continuous signal can be represented digitally by taking samples at regular but fixed intervals.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3064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12</a:t>
            </a:fld>
            <a:endParaRPr/>
          </a:p>
        </p:txBody>
      </p:sp>
      <p:sp>
        <p:nvSpPr>
          <p:cNvPr id="165" name="Google Shape;16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this case 15 samples at regular time intervals are collected.</a:t>
            </a:r>
            <a:endParaRPr/>
          </a:p>
          <a:p>
            <a:pPr marL="0" lvl="0" indent="0" algn="l" rtl="0">
              <a:spcBef>
                <a:spcPts val="0"/>
              </a:spcBef>
              <a:spcAft>
                <a:spcPts val="0"/>
              </a:spcAft>
              <a:buNone/>
            </a:pPr>
            <a:r>
              <a:rPr lang="en-US"/>
              <a:t>The 15 samples having the values 1, 2,4,7,18,34,25,23,35,37,29,42,41,25 and 22 represent the continuous signal digitally.</a:t>
            </a:r>
            <a:endParaRPr/>
          </a:p>
          <a:p>
            <a:pPr marL="0" lvl="0" indent="0" algn="l" rtl="0">
              <a:spcBef>
                <a:spcPts val="0"/>
              </a:spcBef>
              <a:spcAft>
                <a:spcPts val="0"/>
              </a:spcAft>
              <a:buNone/>
            </a:pPr>
            <a:r>
              <a:rPr lang="en-US"/>
              <a:t>The digital representation of the continuous signal only approximates the original signal and does not truly represent the original signal as can be seen by plotting the digital values.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14600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13</a:t>
            </a:fld>
            <a:endParaRPr/>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reconstructed continuous signal does not give an exact replica of the original.</a:t>
            </a:r>
            <a:endParaRPr/>
          </a:p>
          <a:p>
            <a:pPr marL="0" lvl="0" indent="0" algn="l" rtl="0">
              <a:spcBef>
                <a:spcPts val="0"/>
              </a:spcBef>
              <a:spcAft>
                <a:spcPts val="0"/>
              </a:spcAft>
              <a:buNone/>
            </a:pPr>
            <a:r>
              <a:rPr lang="en-US"/>
              <a:t>The reconstructed signal has sharp edges and corners in contrast to the original signal which has smooth curves. </a:t>
            </a:r>
            <a:endParaRPr/>
          </a:p>
        </p:txBody>
      </p:sp>
    </p:spTree>
    <p:extLst>
      <p:ext uri="{BB962C8B-B14F-4D97-AF65-F5344CB8AC3E}">
        <p14:creationId xmlns:p14="http://schemas.microsoft.com/office/powerpoint/2010/main" val="2360337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14</a:t>
            </a:fld>
            <a:endParaRPr/>
          </a:p>
        </p:txBody>
      </p:sp>
      <p:sp>
        <p:nvSpPr>
          <p:cNvPr id="182" name="Google Shape;1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Electronic processing of these continuous and digital quantities requires that these quantities be converted into and represented in term of voltages.</a:t>
            </a:r>
            <a:endParaRPr/>
          </a:p>
          <a:p>
            <a:pPr marL="0" lvl="0" indent="0" algn="l" rtl="0">
              <a:spcBef>
                <a:spcPts val="0"/>
              </a:spcBef>
              <a:spcAft>
                <a:spcPts val="0"/>
              </a:spcAft>
              <a:buNone/>
            </a:pPr>
            <a:r>
              <a:rPr lang="en-US"/>
              <a:t>Analogue Electronic Systems deal with electronic signals or voltages that are continuous and represent continuous quantities.</a:t>
            </a:r>
            <a:endParaRPr/>
          </a:p>
          <a:p>
            <a:pPr marL="0" lvl="0" indent="0" algn="l" rtl="0">
              <a:spcBef>
                <a:spcPts val="0"/>
              </a:spcBef>
              <a:spcAft>
                <a:spcPts val="0"/>
              </a:spcAft>
              <a:buNone/>
            </a:pPr>
            <a:r>
              <a:rPr lang="en-US"/>
              <a:t>Thus a temperature transducer converts a continuous temperature of 39 </a:t>
            </a:r>
            <a:r>
              <a:rPr lang="en-US" baseline="30000"/>
              <a:t>0</a:t>
            </a:r>
            <a:r>
              <a:rPr lang="en-US"/>
              <a:t>C into 39 mVs and 42.75 </a:t>
            </a:r>
            <a:r>
              <a:rPr lang="en-US" baseline="30000"/>
              <a:t>0</a:t>
            </a:r>
            <a:r>
              <a:rPr lang="en-US"/>
              <a:t>C into 42.75 mVs.</a:t>
            </a:r>
            <a:endParaRPr/>
          </a:p>
          <a:p>
            <a:pPr marL="0" lvl="0" indent="0" algn="l" rtl="0">
              <a:spcBef>
                <a:spcPts val="0"/>
              </a:spcBef>
              <a:spcAft>
                <a:spcPts val="0"/>
              </a:spcAft>
              <a:buNone/>
            </a:pPr>
            <a:r>
              <a:rPr lang="en-US"/>
              <a:t>Digital Electronic Systems on the other hand deal with discrete electronic signals or voltages that represent discrete or digital values.</a:t>
            </a:r>
            <a:endParaRPr/>
          </a:p>
          <a:p>
            <a:pPr marL="0" lvl="0" indent="0" algn="l" rtl="0">
              <a:spcBef>
                <a:spcPts val="0"/>
              </a:spcBef>
              <a:spcAft>
                <a:spcPts val="0"/>
              </a:spcAft>
              <a:buNone/>
            </a:pPr>
            <a:r>
              <a:rPr lang="en-US"/>
              <a:t>How does a digital system such as a calculator process the number 39? Do the Digital systems represent discrete values in terms of voltages? Lets have a look.</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One possible solution is to calibrate the electronic circuitry of the calculator to represent the number 1 by 1 mV. The number 10 is represented by 10 mV. The number 39 is represented by 39 mV. </a:t>
            </a:r>
            <a:endParaRPr/>
          </a:p>
        </p:txBody>
      </p:sp>
    </p:spTree>
    <p:extLst>
      <p:ext uri="{BB962C8B-B14F-4D97-AF65-F5344CB8AC3E}">
        <p14:creationId xmlns:p14="http://schemas.microsoft.com/office/powerpoint/2010/main" val="1293727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16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108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17</a:t>
            </a:fld>
            <a:endParaRPr/>
          </a:p>
        </p:txBody>
      </p:sp>
      <p:sp>
        <p:nvSpPr>
          <p:cNvPr id="201" name="Google Shape;2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Consider the Calculator which is an example of a Digital system.</a:t>
            </a:r>
            <a:endParaRPr/>
          </a:p>
          <a:p>
            <a:pPr marL="0" lvl="0" indent="0" algn="l" rtl="0">
              <a:spcBef>
                <a:spcPts val="0"/>
              </a:spcBef>
              <a:spcAft>
                <a:spcPts val="0"/>
              </a:spcAft>
              <a:buNone/>
            </a:pPr>
            <a:r>
              <a:rPr lang="en-US"/>
              <a:t>Let us assume that the calculator has been internally calibrated to represent the number 1 by 1mVolts.</a:t>
            </a:r>
            <a:endParaRPr/>
          </a:p>
          <a:p>
            <a:pPr marL="0" lvl="0" indent="0" algn="l" rtl="0">
              <a:spcBef>
                <a:spcPts val="0"/>
              </a:spcBef>
              <a:spcAft>
                <a:spcPts val="0"/>
              </a:spcAft>
              <a:buNone/>
            </a:pPr>
            <a:r>
              <a:rPr lang="en-US"/>
              <a:t>Thus a number or temperature value 39 is represented by the calculator in terms of a voltage value as 39 mVolts.</a:t>
            </a:r>
            <a:endParaRPr/>
          </a:p>
          <a:p>
            <a:pPr marL="0" lvl="0" indent="0" algn="l" rtl="0">
              <a:spcBef>
                <a:spcPts val="0"/>
              </a:spcBef>
              <a:spcAft>
                <a:spcPts val="0"/>
              </a:spcAft>
              <a:buNone/>
            </a:pPr>
            <a:r>
              <a:rPr lang="en-US"/>
              <a:t>Calculators can also handle a large values such as 6.25 x 10</a:t>
            </a:r>
            <a:r>
              <a:rPr lang="en-US" baseline="30000"/>
              <a:t>18 </a:t>
            </a:r>
            <a:r>
              <a:rPr lang="en-US"/>
              <a:t>the number of electrons in 1 Coulomb of charge.</a:t>
            </a:r>
            <a:endParaRPr/>
          </a:p>
          <a:p>
            <a:pPr marL="0" lvl="0" indent="0" algn="l" rtl="0">
              <a:spcBef>
                <a:spcPts val="0"/>
              </a:spcBef>
              <a:spcAft>
                <a:spcPts val="0"/>
              </a:spcAft>
              <a:buNone/>
            </a:pPr>
            <a:r>
              <a:rPr lang="en-US"/>
              <a:t>This large value represented in terms of voltage by the calculator, turns out to be 6.25 x 10</a:t>
            </a:r>
            <a:r>
              <a:rPr lang="en-US" baseline="30000"/>
              <a:t>15</a:t>
            </a:r>
            <a:r>
              <a:rPr lang="en-US"/>
              <a:t> volts, which is a very large voltage value and can not be practically represented by any circuit.</a:t>
            </a:r>
            <a:endParaRPr/>
          </a:p>
        </p:txBody>
      </p:sp>
    </p:spTree>
    <p:extLst>
      <p:ext uri="{BB962C8B-B14F-4D97-AF65-F5344CB8AC3E}">
        <p14:creationId xmlns:p14="http://schemas.microsoft.com/office/powerpoint/2010/main" val="883567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18</a:t>
            </a:fld>
            <a:endParaRPr/>
          </a:p>
        </p:txBody>
      </p:sp>
      <p:sp>
        <p:nvSpPr>
          <p:cNvPr id="215" name="Google Shape;21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Digital systems use electronic circuitry that only works with two voltage levels. The two voltage levels represent two states. A voltage level of 5v represents logic high or logic 1 state and a voltage level of 0v represents logic low or logic 0 state.</a:t>
            </a:r>
            <a:endParaRPr/>
          </a:p>
          <a:p>
            <a:pPr marL="0" lvl="0" indent="0" algn="l" rtl="0">
              <a:spcBef>
                <a:spcPts val="0"/>
              </a:spcBef>
              <a:spcAft>
                <a:spcPts val="0"/>
              </a:spcAft>
              <a:buNone/>
            </a:pPr>
            <a:r>
              <a:rPr lang="en-US"/>
              <a:t>The two states in a digital system can represent any two quantities, the numbers 0/1, on/off, black/white, hot/cold, moving/stationary and similar other quantities.</a:t>
            </a:r>
            <a:endParaRPr/>
          </a:p>
          <a:p>
            <a:pPr marL="0" lvl="0" indent="0" algn="l" rtl="0">
              <a:spcBef>
                <a:spcPts val="0"/>
              </a:spcBef>
              <a:spcAft>
                <a:spcPts val="0"/>
              </a:spcAft>
              <a:buNone/>
            </a:pPr>
            <a:r>
              <a:rPr lang="en-US"/>
              <a:t>How does one represent more than two states in a digital system?</a:t>
            </a:r>
            <a:endParaRPr/>
          </a:p>
          <a:p>
            <a:pPr marL="0" lvl="0" indent="0" algn="l" rtl="0">
              <a:spcBef>
                <a:spcPts val="0"/>
              </a:spcBef>
              <a:spcAft>
                <a:spcPts val="0"/>
              </a:spcAft>
              <a:buNone/>
            </a:pPr>
            <a:r>
              <a:rPr lang="en-US"/>
              <a:t>Such as the different shades of grey in between the colours black and white or the temperature 39 or the velocity of a moving object.</a:t>
            </a:r>
            <a:endParaRPr/>
          </a:p>
        </p:txBody>
      </p:sp>
    </p:spTree>
    <p:extLst>
      <p:ext uri="{BB962C8B-B14F-4D97-AF65-F5344CB8AC3E}">
        <p14:creationId xmlns:p14="http://schemas.microsoft.com/office/powerpoint/2010/main" val="1116089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19</a:t>
            </a:fld>
            <a:endParaRPr/>
          </a:p>
        </p:txBody>
      </p:sp>
      <p:sp>
        <p:nvSpPr>
          <p:cNvPr id="222" name="Google Shape;22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Digital systems use electronic circuitry that only works with two voltage levels. The two voltage levels represent two states. A voltage level of 5v represents logic high or logic 1 state and a voltage level of 0v represents logic low or logic 0 state.</a:t>
            </a:r>
            <a:endParaRPr/>
          </a:p>
          <a:p>
            <a:pPr marL="0" lvl="0" indent="0" algn="l" rtl="0">
              <a:spcBef>
                <a:spcPts val="0"/>
              </a:spcBef>
              <a:spcAft>
                <a:spcPts val="0"/>
              </a:spcAft>
              <a:buNone/>
            </a:pPr>
            <a:r>
              <a:rPr lang="en-US"/>
              <a:t>The two states in a digital system can represent any two quantities, the numbers 0/1, on/off, black/white, hot/cold, moving/stationary and similar other quantities.</a:t>
            </a:r>
            <a:endParaRPr/>
          </a:p>
          <a:p>
            <a:pPr marL="0" lvl="0" indent="0" algn="l" rtl="0">
              <a:spcBef>
                <a:spcPts val="0"/>
              </a:spcBef>
              <a:spcAft>
                <a:spcPts val="0"/>
              </a:spcAft>
              <a:buNone/>
            </a:pPr>
            <a:r>
              <a:rPr lang="en-US"/>
              <a:t>How does one represent more than two states in a digital system?</a:t>
            </a:r>
            <a:endParaRPr/>
          </a:p>
          <a:p>
            <a:pPr marL="0" lvl="0" indent="0" algn="l" rtl="0">
              <a:spcBef>
                <a:spcPts val="0"/>
              </a:spcBef>
              <a:spcAft>
                <a:spcPts val="0"/>
              </a:spcAft>
              <a:buNone/>
            </a:pPr>
            <a:r>
              <a:rPr lang="en-US"/>
              <a:t>Such as the different shades of grey in between the colours black and white or the temperature 39 or the velocity of a moving object.</a:t>
            </a:r>
            <a:endParaRPr/>
          </a:p>
        </p:txBody>
      </p:sp>
    </p:spTree>
    <p:extLst>
      <p:ext uri="{BB962C8B-B14F-4D97-AF65-F5344CB8AC3E}">
        <p14:creationId xmlns:p14="http://schemas.microsoft.com/office/powerpoint/2010/main" val="147555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525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20</a:t>
            </a:fld>
            <a:endParaRPr/>
          </a:p>
        </p:txBody>
      </p:sp>
      <p:sp>
        <p:nvSpPr>
          <p:cNvPr id="229" name="Google Shape;22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Digital systems use electronic circuitry that only works with two voltage levels. The two voltage levels represent two states. A voltage level of 5v represents logic high or logic 1 state and a voltage level of 0v represents logic low or logic 0 state.</a:t>
            </a:r>
            <a:endParaRPr/>
          </a:p>
          <a:p>
            <a:pPr marL="0" lvl="0" indent="0" algn="l" rtl="0">
              <a:spcBef>
                <a:spcPts val="0"/>
              </a:spcBef>
              <a:spcAft>
                <a:spcPts val="0"/>
              </a:spcAft>
              <a:buNone/>
            </a:pPr>
            <a:r>
              <a:rPr lang="en-US"/>
              <a:t>The two states in a digital system can represent any two quantities, the numbers 0/1, on/off, black/white, hot/cold, moving/stationary and similar other quantities.</a:t>
            </a:r>
            <a:endParaRPr/>
          </a:p>
          <a:p>
            <a:pPr marL="0" lvl="0" indent="0" algn="l" rtl="0">
              <a:spcBef>
                <a:spcPts val="0"/>
              </a:spcBef>
              <a:spcAft>
                <a:spcPts val="0"/>
              </a:spcAft>
              <a:buNone/>
            </a:pPr>
            <a:r>
              <a:rPr lang="en-US"/>
              <a:t>How does one represent more than two states in a digital system?</a:t>
            </a:r>
            <a:endParaRPr/>
          </a:p>
          <a:p>
            <a:pPr marL="0" lvl="0" indent="0" algn="l" rtl="0">
              <a:spcBef>
                <a:spcPts val="0"/>
              </a:spcBef>
              <a:spcAft>
                <a:spcPts val="0"/>
              </a:spcAft>
              <a:buNone/>
            </a:pPr>
            <a:r>
              <a:rPr lang="en-US"/>
              <a:t>Such as the different shades of grey in between the colours black and white or the temperature 39 or the velocity of a moving object.</a:t>
            </a:r>
            <a:endParaRPr/>
          </a:p>
        </p:txBody>
      </p:sp>
    </p:spTree>
    <p:extLst>
      <p:ext uri="{BB962C8B-B14F-4D97-AF65-F5344CB8AC3E}">
        <p14:creationId xmlns:p14="http://schemas.microsoft.com/office/powerpoint/2010/main" val="3542004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21</a:t>
            </a:fld>
            <a:endParaRPr/>
          </a:p>
        </p:txBody>
      </p:sp>
      <p:sp>
        <p:nvSpPr>
          <p:cNvPr id="236" name="Google Shape;23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Digital systems use electronic circuitry that only works with two voltage levels. The two voltage levels represent two states. A voltage level of 5v represents logic high or logic 1 state and a voltage level of 0v represents logic low or logic 0 state.</a:t>
            </a:r>
            <a:endParaRPr/>
          </a:p>
          <a:p>
            <a:pPr marL="0" lvl="0" indent="0" algn="l" rtl="0">
              <a:spcBef>
                <a:spcPts val="0"/>
              </a:spcBef>
              <a:spcAft>
                <a:spcPts val="0"/>
              </a:spcAft>
              <a:buNone/>
            </a:pPr>
            <a:r>
              <a:rPr lang="en-US"/>
              <a:t>The two states in a digital system can represent any two quantities, the numbers 0/1, on/off, black/white, hot/cold, moving/stationary and similar other quantities.</a:t>
            </a:r>
            <a:endParaRPr/>
          </a:p>
          <a:p>
            <a:pPr marL="0" lvl="0" indent="0" algn="l" rtl="0">
              <a:spcBef>
                <a:spcPts val="0"/>
              </a:spcBef>
              <a:spcAft>
                <a:spcPts val="0"/>
              </a:spcAft>
              <a:buNone/>
            </a:pPr>
            <a:r>
              <a:rPr lang="en-US"/>
              <a:t>How does one represent more than two states in a digital system?</a:t>
            </a:r>
            <a:endParaRPr/>
          </a:p>
          <a:p>
            <a:pPr marL="0" lvl="0" indent="0" algn="l" rtl="0">
              <a:spcBef>
                <a:spcPts val="0"/>
              </a:spcBef>
              <a:spcAft>
                <a:spcPts val="0"/>
              </a:spcAft>
              <a:buNone/>
            </a:pPr>
            <a:r>
              <a:rPr lang="en-US"/>
              <a:t>Such as the different shades of grey in between the colours black and white or the temperature 39 or the velocity of a moving object.</a:t>
            </a:r>
            <a:endParaRPr/>
          </a:p>
        </p:txBody>
      </p:sp>
    </p:spTree>
    <p:extLst>
      <p:ext uri="{BB962C8B-B14F-4D97-AF65-F5344CB8AC3E}">
        <p14:creationId xmlns:p14="http://schemas.microsoft.com/office/powerpoint/2010/main" val="254436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22</a:t>
            </a:fld>
            <a:endParaRPr/>
          </a:p>
        </p:txBody>
      </p:sp>
      <p:sp>
        <p:nvSpPr>
          <p:cNvPr id="243" name="Google Shape;24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Digital systems use electronic circuitry that only works with two voltage levels. The two voltage levels represent two states. A voltage level of 5v represents logic high or logic 1 state and a voltage level of 0v represents logic low or logic 0 state.</a:t>
            </a:r>
            <a:endParaRPr/>
          </a:p>
          <a:p>
            <a:pPr marL="0" lvl="0" indent="0" algn="l" rtl="0">
              <a:spcBef>
                <a:spcPts val="0"/>
              </a:spcBef>
              <a:spcAft>
                <a:spcPts val="0"/>
              </a:spcAft>
              <a:buNone/>
            </a:pPr>
            <a:r>
              <a:rPr lang="en-US"/>
              <a:t>The two states in a digital system can represent any two quantities, the numbers 0/1, on/off, black/white, hot/cold, moving/stationary and similar other quantities.</a:t>
            </a:r>
            <a:endParaRPr/>
          </a:p>
          <a:p>
            <a:pPr marL="0" lvl="0" indent="0" algn="l" rtl="0">
              <a:spcBef>
                <a:spcPts val="0"/>
              </a:spcBef>
              <a:spcAft>
                <a:spcPts val="0"/>
              </a:spcAft>
              <a:buNone/>
            </a:pPr>
            <a:r>
              <a:rPr lang="en-US"/>
              <a:t>How does one represent more than two states in a digital system?</a:t>
            </a:r>
            <a:endParaRPr/>
          </a:p>
          <a:p>
            <a:pPr marL="0" lvl="0" indent="0" algn="l" rtl="0">
              <a:spcBef>
                <a:spcPts val="0"/>
              </a:spcBef>
              <a:spcAft>
                <a:spcPts val="0"/>
              </a:spcAft>
              <a:buNone/>
            </a:pPr>
            <a:r>
              <a:rPr lang="en-US"/>
              <a:t>Such as the different shades of grey in between the colours black and white or the temperature 39 or the velocity of a moving object.</a:t>
            </a:r>
            <a:endParaRPr/>
          </a:p>
        </p:txBody>
      </p:sp>
    </p:spTree>
    <p:extLst>
      <p:ext uri="{BB962C8B-B14F-4D97-AF65-F5344CB8AC3E}">
        <p14:creationId xmlns:p14="http://schemas.microsoft.com/office/powerpoint/2010/main" val="2139189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23</a:t>
            </a:fld>
            <a:endParaRPr/>
          </a:p>
        </p:txBody>
      </p:sp>
      <p:sp>
        <p:nvSpPr>
          <p:cNvPr id="250" name="Google Shape;25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two states of the Digital circuits are based on the Binary number system which allows only two numbers 0 and 1. </a:t>
            </a:r>
            <a:endParaRPr/>
          </a:p>
          <a:p>
            <a:pPr marL="0" lvl="0" indent="0" algn="l" rtl="0">
              <a:spcBef>
                <a:spcPts val="0"/>
              </a:spcBef>
              <a:spcAft>
                <a:spcPts val="0"/>
              </a:spcAft>
              <a:buNone/>
            </a:pPr>
            <a:r>
              <a:rPr lang="en-US"/>
              <a:t>The Binary digit is called a bit.</a:t>
            </a:r>
            <a:endParaRPr/>
          </a:p>
          <a:p>
            <a:pPr marL="0" lvl="0" indent="0" algn="l" rtl="0">
              <a:spcBef>
                <a:spcPts val="0"/>
              </a:spcBef>
              <a:spcAft>
                <a:spcPts val="0"/>
              </a:spcAft>
              <a:buNone/>
            </a:pPr>
            <a:r>
              <a:rPr lang="en-US"/>
              <a:t>To represent more than two states a combination of binary bits is used.</a:t>
            </a:r>
            <a:endParaRPr/>
          </a:p>
          <a:p>
            <a:pPr marL="0" lvl="0" indent="0" algn="l" rtl="0">
              <a:spcBef>
                <a:spcPts val="0"/>
              </a:spcBef>
              <a:spcAft>
                <a:spcPts val="0"/>
              </a:spcAft>
              <a:buNone/>
            </a:pPr>
            <a:r>
              <a:rPr lang="en-US"/>
              <a:t>In the decimal number system a single digit can represent 10 values from 0 to 9.</a:t>
            </a:r>
            <a:endParaRPr/>
          </a:p>
          <a:p>
            <a:pPr marL="0" lvl="0" indent="0" algn="l" rtl="0">
              <a:spcBef>
                <a:spcPts val="0"/>
              </a:spcBef>
              <a:spcAft>
                <a:spcPts val="0"/>
              </a:spcAft>
              <a:buNone/>
            </a:pPr>
            <a:r>
              <a:rPr lang="en-US"/>
              <a:t>To represent more than 10 values a combination of two digits is used which allows up to 100 values to  be represented.</a:t>
            </a:r>
            <a:endParaRPr/>
          </a:p>
          <a:p>
            <a:pPr marL="0" lvl="0" indent="0" algn="l" rtl="0">
              <a:spcBef>
                <a:spcPts val="0"/>
              </a:spcBef>
              <a:spcAft>
                <a:spcPts val="0"/>
              </a:spcAft>
              <a:buNone/>
            </a:pPr>
            <a:r>
              <a:rPr lang="en-US"/>
              <a:t>In a binary number system a combination of 2 bits allows 4 different values to be represented.   </a:t>
            </a:r>
            <a:endParaRPr/>
          </a:p>
          <a:p>
            <a:pPr marL="0" lvl="0" indent="0" algn="l" rtl="0">
              <a:spcBef>
                <a:spcPts val="0"/>
              </a:spcBef>
              <a:spcAft>
                <a:spcPts val="0"/>
              </a:spcAft>
              <a:buNone/>
            </a:pPr>
            <a:r>
              <a:rPr lang="en-US"/>
              <a:t>For example the four shades are represented by two bits, 00, 01, 10, 11. </a:t>
            </a:r>
            <a:endParaRPr/>
          </a:p>
          <a:p>
            <a:pPr marL="0" lvl="0" indent="0" algn="l" rtl="0">
              <a:spcBef>
                <a:spcPts val="0"/>
              </a:spcBef>
              <a:spcAft>
                <a:spcPts val="0"/>
              </a:spcAft>
              <a:buNone/>
            </a:pPr>
            <a:r>
              <a:rPr lang="en-US"/>
              <a:t>A temp of 39 is represented by a combination of six bits 100111. </a:t>
            </a:r>
            <a:endParaRPr/>
          </a:p>
          <a:p>
            <a:pPr marL="0" lvl="0" indent="0" algn="l" rtl="0">
              <a:spcBef>
                <a:spcPts val="0"/>
              </a:spcBef>
              <a:spcAft>
                <a:spcPts val="0"/>
              </a:spcAft>
              <a:buNone/>
            </a:pPr>
            <a:r>
              <a:rPr lang="en-US"/>
              <a:t>The number 39 is represented in a digital system by a combination of voltage levels 5, 0, 0, 5, 5 and 5 volts</a:t>
            </a:r>
            <a:endParaRPr/>
          </a:p>
        </p:txBody>
      </p:sp>
    </p:spTree>
    <p:extLst>
      <p:ext uri="{BB962C8B-B14F-4D97-AF65-F5344CB8AC3E}">
        <p14:creationId xmlns:p14="http://schemas.microsoft.com/office/powerpoint/2010/main" val="984547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24</a:t>
            </a:fld>
            <a:endParaRPr/>
          </a:p>
        </p:txBody>
      </p:sp>
      <p:sp>
        <p:nvSpPr>
          <p:cNvPr id="257" name="Google Shape;2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a:t>Let us have a quick look at the advantages of a Digital System. </a:t>
            </a:r>
            <a:endParaRPr/>
          </a:p>
          <a:p>
            <a:pPr marL="0" lvl="0" indent="0" algn="l" rtl="0">
              <a:spcBef>
                <a:spcPts val="0"/>
              </a:spcBef>
              <a:spcAft>
                <a:spcPts val="0"/>
              </a:spcAft>
              <a:buNone/>
            </a:pPr>
            <a:r>
              <a:rPr lang="en-US" sz="1000"/>
              <a:t>Processing and Storage of digital data is efficient.</a:t>
            </a:r>
            <a:endParaRPr/>
          </a:p>
          <a:p>
            <a:pPr marL="0" lvl="1" indent="0" algn="l" rtl="0">
              <a:spcBef>
                <a:spcPts val="0"/>
              </a:spcBef>
              <a:spcAft>
                <a:spcPts val="0"/>
              </a:spcAft>
              <a:buNone/>
            </a:pPr>
            <a:r>
              <a:rPr lang="en-US" sz="1000"/>
              <a:t>Computers are very efficient at processing information that is in digital binary form.</a:t>
            </a:r>
            <a:endParaRPr/>
          </a:p>
          <a:p>
            <a:pPr marL="0" lvl="1" indent="0" algn="l" rtl="0">
              <a:spcBef>
                <a:spcPts val="0"/>
              </a:spcBef>
              <a:spcAft>
                <a:spcPts val="0"/>
              </a:spcAft>
              <a:buNone/>
            </a:pPr>
            <a:r>
              <a:rPr lang="en-US" sz="1000"/>
              <a:t>A CD can store large number of digitized audio and video clips. Storing same number of audio or video clips in an analogue form requires a large number of audio or video cassettes. </a:t>
            </a:r>
            <a:endParaRPr/>
          </a:p>
          <a:p>
            <a:pPr marL="0" lvl="0" indent="0" algn="l" rtl="0">
              <a:spcBef>
                <a:spcPts val="0"/>
              </a:spcBef>
              <a:spcAft>
                <a:spcPts val="0"/>
              </a:spcAft>
              <a:buNone/>
            </a:pPr>
            <a:r>
              <a:rPr lang="en-US" sz="1000"/>
              <a:t>Transmission of digital data is efficient and reliable and less prone to errors. </a:t>
            </a:r>
            <a:endParaRPr/>
          </a:p>
          <a:p>
            <a:pPr marL="0" lvl="0" indent="0" algn="l" rtl="0">
              <a:spcBef>
                <a:spcPts val="0"/>
              </a:spcBef>
              <a:spcAft>
                <a:spcPts val="0"/>
              </a:spcAft>
              <a:buNone/>
            </a:pPr>
            <a:r>
              <a:rPr lang="en-US" sz="1000"/>
              <a:t>Even if an error occurs detection and correction of errors in digital data is easier.</a:t>
            </a:r>
            <a:endParaRPr/>
          </a:p>
          <a:p>
            <a:pPr marL="0" lvl="1" indent="0" algn="l" rtl="0">
              <a:spcBef>
                <a:spcPts val="0"/>
              </a:spcBef>
              <a:spcAft>
                <a:spcPts val="0"/>
              </a:spcAft>
              <a:buNone/>
            </a:pPr>
            <a:r>
              <a:rPr lang="en-US" sz="1000"/>
              <a:t>We will be looking at a simple example of detecting errors using the parity bit method.</a:t>
            </a:r>
            <a:endParaRPr/>
          </a:p>
          <a:p>
            <a:pPr marL="0" lvl="0" indent="0" algn="l" rtl="0">
              <a:spcBef>
                <a:spcPts val="0"/>
              </a:spcBef>
              <a:spcAft>
                <a:spcPts val="0"/>
              </a:spcAft>
              <a:buNone/>
            </a:pPr>
            <a:r>
              <a:rPr lang="en-US" sz="1000"/>
              <a:t>Digitally stored data can be precisely and accurately reproduced.</a:t>
            </a:r>
            <a:endParaRPr/>
          </a:p>
          <a:p>
            <a:pPr marL="0" lvl="1" indent="0" algn="l" rtl="0">
              <a:spcBef>
                <a:spcPts val="0"/>
              </a:spcBef>
              <a:spcAft>
                <a:spcPts val="0"/>
              </a:spcAft>
              <a:buNone/>
            </a:pPr>
            <a:r>
              <a:rPr lang="en-US" sz="1000"/>
              <a:t>The picture quality and sound quality of digitized video or audio stored on CDs can be reproduced with a far superior quality as compared to analogue audio and video. </a:t>
            </a:r>
            <a:endParaRPr/>
          </a:p>
          <a:p>
            <a:pPr marL="0" lvl="0" indent="0" algn="l" rtl="0">
              <a:spcBef>
                <a:spcPts val="0"/>
              </a:spcBef>
              <a:spcAft>
                <a:spcPts val="0"/>
              </a:spcAft>
              <a:buNone/>
            </a:pPr>
            <a:r>
              <a:rPr lang="en-US" sz="1000"/>
              <a:t>Digital circuits and systems are easier to design and implement.</a:t>
            </a:r>
            <a:endParaRPr/>
          </a:p>
          <a:p>
            <a:pPr marL="0" lvl="1" indent="0" algn="l" rtl="0">
              <a:spcBef>
                <a:spcPts val="0"/>
              </a:spcBef>
              <a:spcAft>
                <a:spcPts val="0"/>
              </a:spcAft>
              <a:buNone/>
            </a:pPr>
            <a:r>
              <a:rPr lang="en-US" sz="1000"/>
              <a:t>We would be looking at some simple digital systems in the Digital Logic Design course.</a:t>
            </a:r>
            <a:endParaRPr/>
          </a:p>
          <a:p>
            <a:pPr marL="0" lvl="0" indent="0" algn="l" rtl="0">
              <a:spcBef>
                <a:spcPts val="0"/>
              </a:spcBef>
              <a:spcAft>
                <a:spcPts val="0"/>
              </a:spcAft>
              <a:buNone/>
            </a:pPr>
            <a:r>
              <a:rPr lang="en-US" sz="1000"/>
              <a:t>Digital circuits in the form of Integrated circuits occupy very small space.</a:t>
            </a:r>
            <a:endParaRPr/>
          </a:p>
          <a:p>
            <a:pPr marL="0" lvl="1" indent="0" algn="l" rtl="0">
              <a:spcBef>
                <a:spcPts val="0"/>
              </a:spcBef>
              <a:spcAft>
                <a:spcPts val="0"/>
              </a:spcAft>
              <a:buNone/>
            </a:pPr>
            <a:r>
              <a:rPr lang="en-US" sz="1000"/>
              <a:t>The PC has a motherboard which has an area less than 1 sq.ft but has all the important circuitry of the computer.</a:t>
            </a:r>
            <a:endParaRPr/>
          </a:p>
          <a:p>
            <a:pPr marL="0" lvl="1" indent="0" algn="l" rtl="0">
              <a:spcBef>
                <a:spcPts val="0"/>
              </a:spcBef>
              <a:spcAft>
                <a:spcPts val="0"/>
              </a:spcAft>
              <a:buNone/>
            </a:pPr>
            <a:r>
              <a:rPr lang="en-US" sz="1000"/>
              <a:t>Digital memory implemented as an Integrated circuit small enough to fit in you hand can store an entire collection of books!</a:t>
            </a:r>
            <a:endParaRPr/>
          </a:p>
        </p:txBody>
      </p:sp>
    </p:spTree>
    <p:extLst>
      <p:ext uri="{BB962C8B-B14F-4D97-AF65-F5344CB8AC3E}">
        <p14:creationId xmlns:p14="http://schemas.microsoft.com/office/powerpoint/2010/main" val="1630081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25</a:t>
            </a:fld>
            <a:endParaRPr/>
          </a:p>
        </p:txBody>
      </p:sp>
      <p:sp>
        <p:nvSpPr>
          <p:cNvPr id="264" name="Google Shape;26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computer which is a digital system can process different types of information</a:t>
            </a:r>
            <a:endParaRPr/>
          </a:p>
          <a:p>
            <a:pPr marL="0" lvl="0" indent="0" algn="l" rtl="0">
              <a:spcBef>
                <a:spcPts val="0"/>
              </a:spcBef>
              <a:spcAft>
                <a:spcPts val="0"/>
              </a:spcAft>
              <a:buNone/>
            </a:pPr>
            <a:r>
              <a:rPr lang="en-US"/>
              <a:t>It can handle numbers and perform arithmetic operations on the numbers</a:t>
            </a:r>
            <a:endParaRPr/>
          </a:p>
          <a:p>
            <a:pPr marL="0" lvl="0" indent="0" algn="l" rtl="0">
              <a:spcBef>
                <a:spcPts val="0"/>
              </a:spcBef>
              <a:spcAft>
                <a:spcPts val="0"/>
              </a:spcAft>
              <a:buNone/>
            </a:pPr>
            <a:r>
              <a:rPr lang="en-US"/>
              <a:t>It can handle text and perform editing operations on text</a:t>
            </a:r>
            <a:endParaRPr/>
          </a:p>
          <a:p>
            <a:pPr marL="0" lvl="0" indent="0" algn="l" rtl="0">
              <a:spcBef>
                <a:spcPts val="0"/>
              </a:spcBef>
              <a:spcAft>
                <a:spcPts val="0"/>
              </a:spcAft>
              <a:buNone/>
            </a:pPr>
            <a:r>
              <a:rPr lang="en-US"/>
              <a:t>It can handle mathematical and scientific formulas</a:t>
            </a:r>
            <a:endParaRPr/>
          </a:p>
          <a:p>
            <a:pPr marL="0" lvl="0" indent="0" algn="l" rtl="0">
              <a:spcBef>
                <a:spcPts val="0"/>
              </a:spcBef>
              <a:spcAft>
                <a:spcPts val="0"/>
              </a:spcAft>
              <a:buNone/>
            </a:pPr>
            <a:r>
              <a:rPr lang="en-US"/>
              <a:t>It can handle drawings and pictures</a:t>
            </a:r>
            <a:endParaRPr/>
          </a:p>
          <a:p>
            <a:pPr marL="0" lvl="0" indent="0" algn="l" rtl="0">
              <a:spcBef>
                <a:spcPts val="0"/>
              </a:spcBef>
              <a:spcAft>
                <a:spcPts val="0"/>
              </a:spcAft>
              <a:buNone/>
            </a:pPr>
            <a:r>
              <a:rPr lang="en-US"/>
              <a:t>It can process sound and music</a:t>
            </a:r>
            <a:endParaRPr/>
          </a:p>
          <a:p>
            <a:pPr marL="0" lvl="0" indent="0" algn="l" rtl="0">
              <a:spcBef>
                <a:spcPts val="0"/>
              </a:spcBef>
              <a:spcAft>
                <a:spcPts val="0"/>
              </a:spcAft>
              <a:buNone/>
            </a:pPr>
            <a:r>
              <a:rPr lang="en-US"/>
              <a:t>All this diverse types of information is represented in the form of binary numbers. Different binary standards are used to represent different types of information. For example, text is represented through binary bits, however the bits representing the characters follow a standard ASCII code</a:t>
            </a:r>
            <a:endParaRPr/>
          </a:p>
        </p:txBody>
      </p:sp>
    </p:spTree>
    <p:extLst>
      <p:ext uri="{BB962C8B-B14F-4D97-AF65-F5344CB8AC3E}">
        <p14:creationId xmlns:p14="http://schemas.microsoft.com/office/powerpoint/2010/main" val="624751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72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96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80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980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226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46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9</a:t>
            </a:fld>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Most of the quantities in nature that we can measure are continuous, for example the intensity of light, temperature, velocity all change continuously. </a:t>
            </a:r>
            <a:endParaRPr/>
          </a:p>
          <a:p>
            <a:pPr marL="0" lvl="0" indent="0" algn="l" rtl="0">
              <a:spcBef>
                <a:spcPts val="0"/>
              </a:spcBef>
              <a:spcAft>
                <a:spcPts val="0"/>
              </a:spcAft>
              <a:buNone/>
            </a:pPr>
            <a:r>
              <a:rPr lang="en-US"/>
              <a:t>Temperature for example never rises in discrete steps like 37, 39, 43. The rise in temperature is continuous. </a:t>
            </a:r>
            <a:endParaRPr/>
          </a:p>
          <a:p>
            <a:pPr marL="0" lvl="0" indent="0" algn="l" rtl="0">
              <a:spcBef>
                <a:spcPts val="0"/>
              </a:spcBef>
              <a:spcAft>
                <a:spcPts val="0"/>
              </a:spcAft>
              <a:buNone/>
            </a:pPr>
            <a:endParaRPr/>
          </a:p>
          <a:p>
            <a:pPr marL="0" lvl="0" indent="0" algn="l" rtl="0">
              <a:spcBef>
                <a:spcPts val="0"/>
              </a:spcBef>
              <a:spcAft>
                <a:spcPts val="0"/>
              </a:spcAft>
              <a:buNone/>
            </a:pPr>
            <a:r>
              <a:rPr lang="en-US"/>
              <a:t>Youtube links: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https://www.youtube.com/watch?v=btgAUdbj85E</a:t>
            </a:r>
            <a:endParaRPr/>
          </a:p>
        </p:txBody>
      </p:sp>
    </p:spTree>
    <p:extLst>
      <p:ext uri="{BB962C8B-B14F-4D97-AF65-F5344CB8AC3E}">
        <p14:creationId xmlns:p14="http://schemas.microsoft.com/office/powerpoint/2010/main" val="78523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0" name="Google Shape;80;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7" name="Google Shape;8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a:spLocks noGrp="1"/>
          </p:cNvSpPr>
          <p:nvPr>
            <p:ph type="pic" idx="2"/>
          </p:nvPr>
        </p:nvSpPr>
        <p:spPr>
          <a:xfrm>
            <a:off x="1792288" y="612775"/>
            <a:ext cx="5486400" cy="4114800"/>
          </a:xfrm>
          <a:prstGeom prst="rect">
            <a:avLst/>
          </a:prstGeom>
          <a:noFill/>
          <a:ln>
            <a:noFill/>
          </a:ln>
        </p:spPr>
      </p:sp>
      <p:sp>
        <p:nvSpPr>
          <p:cNvPr id="48" name="Google Shape;48;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9" name="Google Shape;49;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5" name="Google Shape;55;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1" name="Google Shape;71;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2" name="Google Shape;72;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3" name="Google Shape;73;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4" name="Google Shape;7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None/>
              <a:defRPr sz="32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32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32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32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32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32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32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32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DIGITAL LOGIC &amp; DESIGN</a:t>
            </a:r>
            <a:endParaRPr/>
          </a:p>
        </p:txBody>
      </p:sp>
      <p:sp>
        <p:nvSpPr>
          <p:cNvPr id="95" name="Google Shape;95;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898989"/>
              </a:buClr>
              <a:buSzPts val="3200"/>
              <a:buNone/>
            </a:pPr>
            <a:r>
              <a:rPr lang="en-US" sz="3200" b="0" i="0" u="none">
                <a:solidFill>
                  <a:srgbClr val="898989"/>
                </a:solidFill>
                <a:latin typeface="Calibri"/>
                <a:ea typeface="Calibri"/>
                <a:cs typeface="Calibri"/>
                <a:sym typeface="Calibri"/>
              </a:rPr>
              <a:t>INTRODUCTION</a:t>
            </a:r>
            <a:endParaRPr/>
          </a:p>
          <a:p>
            <a:pPr marL="0" lvl="0" indent="0" algn="ctr" rtl="0">
              <a:lnSpc>
                <a:spcPct val="100000"/>
              </a:lnSpc>
              <a:spcBef>
                <a:spcPts val="640"/>
              </a:spcBef>
              <a:spcAft>
                <a:spcPts val="0"/>
              </a:spcAft>
              <a:buClr>
                <a:srgbClr val="898989"/>
              </a:buClr>
              <a:buSzPts val="3200"/>
              <a:buNone/>
            </a:pPr>
            <a:r>
              <a:rPr lang="en-US" sz="3200" b="0" i="0" u="none">
                <a:solidFill>
                  <a:srgbClr val="898989"/>
                </a:solidFill>
                <a:latin typeface="Calibri"/>
                <a:ea typeface="Calibri"/>
                <a:cs typeface="Calibri"/>
                <a:sym typeface="Calibri"/>
              </a:rPr>
              <a:t>LECTURE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Digital Values</a:t>
            </a:r>
            <a:endParaRPr/>
          </a:p>
        </p:txBody>
      </p:sp>
      <p:sp>
        <p:nvSpPr>
          <p:cNvPr id="152" name="Google Shape;152;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Discrete set of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Continuous Signal</a:t>
            </a:r>
            <a:endParaRPr/>
          </a:p>
        </p:txBody>
      </p:sp>
      <p:pic>
        <p:nvPicPr>
          <p:cNvPr id="159" name="Google Shape;159;p24"/>
          <p:cNvPicPr preferRelativeResize="0">
            <a:picLocks noGrp="1"/>
          </p:cNvPicPr>
          <p:nvPr>
            <p:ph type="body" idx="1"/>
          </p:nvPr>
        </p:nvPicPr>
        <p:blipFill rotWithShape="1">
          <a:blip r:embed="rId3">
            <a:alphaModFix/>
          </a:blip>
          <a:srcRect/>
          <a:stretch/>
        </p:blipFill>
        <p:spPr>
          <a:xfrm>
            <a:off x="2266950" y="2154237"/>
            <a:ext cx="4610100" cy="3419475"/>
          </a:xfrm>
          <a:prstGeom prst="rect">
            <a:avLst/>
          </a:prstGeom>
          <a:noFill/>
          <a:ln>
            <a:noFill/>
          </a:ln>
        </p:spPr>
      </p:pic>
      <p:cxnSp>
        <p:nvCxnSpPr>
          <p:cNvPr id="160" name="Google Shape;160;p24"/>
          <p:cNvCxnSpPr/>
          <p:nvPr/>
        </p:nvCxnSpPr>
        <p:spPr>
          <a:xfrm rot="10800000">
            <a:off x="3886200" y="4038600"/>
            <a:ext cx="1981200" cy="152400"/>
          </a:xfrm>
          <a:prstGeom prst="straightConnector1">
            <a:avLst/>
          </a:prstGeom>
          <a:noFill/>
          <a:ln>
            <a:noFill/>
          </a:ln>
        </p:spPr>
      </p:cxnSp>
      <p:cxnSp>
        <p:nvCxnSpPr>
          <p:cNvPr id="161" name="Google Shape;161;p24"/>
          <p:cNvCxnSpPr/>
          <p:nvPr/>
        </p:nvCxnSpPr>
        <p:spPr>
          <a:xfrm>
            <a:off x="3886200" y="4038600"/>
            <a:ext cx="2057400" cy="152400"/>
          </a:xfrm>
          <a:prstGeom prst="straightConnector1">
            <a:avLst/>
          </a:prstGeom>
          <a:noFill/>
          <a:ln>
            <a:noFill/>
          </a:ln>
        </p:spPr>
      </p:cxnSp>
      <p:cxnSp>
        <p:nvCxnSpPr>
          <p:cNvPr id="162" name="Google Shape;162;p24"/>
          <p:cNvCxnSpPr/>
          <p:nvPr/>
        </p:nvCxnSpPr>
        <p:spPr>
          <a:xfrm>
            <a:off x="5943600" y="4191000"/>
            <a:ext cx="0" cy="0"/>
          </a:xfrm>
          <a:prstGeom prst="straightConnector1">
            <a:avLst/>
          </a:prstGeom>
          <a:noFill/>
          <a:ln>
            <a:noFill/>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Continuous Signal</a:t>
            </a:r>
            <a:endParaRPr/>
          </a:p>
        </p:txBody>
      </p:sp>
      <p:pic>
        <p:nvPicPr>
          <p:cNvPr id="169" name="Google Shape;169;p25"/>
          <p:cNvPicPr preferRelativeResize="0">
            <a:picLocks noGrp="1"/>
          </p:cNvPicPr>
          <p:nvPr>
            <p:ph type="body" idx="1"/>
          </p:nvPr>
        </p:nvPicPr>
        <p:blipFill rotWithShape="1">
          <a:blip r:embed="rId3">
            <a:alphaModFix/>
          </a:blip>
          <a:srcRect/>
          <a:stretch/>
        </p:blipFill>
        <p:spPr>
          <a:xfrm>
            <a:off x="2114550" y="2144712"/>
            <a:ext cx="4914900" cy="3438525"/>
          </a:xfrm>
          <a:prstGeom prst="rect">
            <a:avLst/>
          </a:prstGeom>
          <a:noFill/>
          <a:ln>
            <a:noFill/>
          </a:ln>
        </p:spPr>
      </p:pic>
      <p:cxnSp>
        <p:nvCxnSpPr>
          <p:cNvPr id="170" name="Google Shape;170;p25"/>
          <p:cNvCxnSpPr/>
          <p:nvPr/>
        </p:nvCxnSpPr>
        <p:spPr>
          <a:xfrm rot="10800000">
            <a:off x="3886200" y="4038600"/>
            <a:ext cx="1981200" cy="152400"/>
          </a:xfrm>
          <a:prstGeom prst="straightConnector1">
            <a:avLst/>
          </a:prstGeom>
          <a:noFill/>
          <a:ln>
            <a:noFill/>
          </a:ln>
        </p:spPr>
      </p:cxnSp>
      <p:cxnSp>
        <p:nvCxnSpPr>
          <p:cNvPr id="171" name="Google Shape;171;p25"/>
          <p:cNvCxnSpPr/>
          <p:nvPr/>
        </p:nvCxnSpPr>
        <p:spPr>
          <a:xfrm>
            <a:off x="3886200" y="4038600"/>
            <a:ext cx="2057400" cy="152400"/>
          </a:xfrm>
          <a:prstGeom prst="straightConnector1">
            <a:avLst/>
          </a:prstGeom>
          <a:noFill/>
          <a:ln>
            <a:noFill/>
          </a:ln>
        </p:spPr>
      </p:cxnSp>
      <p:cxnSp>
        <p:nvCxnSpPr>
          <p:cNvPr id="172" name="Google Shape;172;p25"/>
          <p:cNvCxnSpPr/>
          <p:nvPr/>
        </p:nvCxnSpPr>
        <p:spPr>
          <a:xfrm>
            <a:off x="5943600" y="4191000"/>
            <a:ext cx="0" cy="0"/>
          </a:xfrm>
          <a:prstGeom prst="straightConnector1">
            <a:avLst/>
          </a:prstGeom>
          <a:noFill/>
          <a:ln>
            <a:noFill/>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Digital Representation</a:t>
            </a:r>
            <a:endParaRPr/>
          </a:p>
        </p:txBody>
      </p:sp>
      <p:pic>
        <p:nvPicPr>
          <p:cNvPr id="179" name="Google Shape;179;p26"/>
          <p:cNvPicPr preferRelativeResize="0">
            <a:picLocks noGrp="1"/>
          </p:cNvPicPr>
          <p:nvPr>
            <p:ph type="body" idx="1"/>
          </p:nvPr>
        </p:nvPicPr>
        <p:blipFill rotWithShape="1">
          <a:blip r:embed="rId3">
            <a:alphaModFix/>
          </a:blip>
          <a:srcRect/>
          <a:stretch/>
        </p:blipFill>
        <p:spPr>
          <a:xfrm>
            <a:off x="2262187" y="2147887"/>
            <a:ext cx="4619625"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Electronic Processing</a:t>
            </a:r>
            <a:endParaRPr/>
          </a:p>
        </p:txBody>
      </p:sp>
      <p:sp>
        <p:nvSpPr>
          <p:cNvPr id="186" name="Google Shape;186;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Analogue Systems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Digital Systems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Representing quantities in Digital Systems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Analogue Systems</a:t>
            </a:r>
            <a:r>
              <a:rPr lang="en-US" sz="4400" b="0" i="0" u="none">
                <a:solidFill>
                  <a:schemeClr val="dk1"/>
                </a:solidFill>
                <a:latin typeface="Calibri"/>
                <a:ea typeface="Calibri"/>
                <a:cs typeface="Calibri"/>
                <a:sym typeface="Calibri"/>
              </a:rPr>
              <a:t/>
            </a:r>
            <a:br>
              <a:rPr lang="en-US" sz="4400" b="0" i="0" u="none">
                <a:solidFill>
                  <a:schemeClr val="dk1"/>
                </a:solidFill>
                <a:latin typeface="Calibri"/>
                <a:ea typeface="Calibri"/>
                <a:cs typeface="Calibri"/>
                <a:sym typeface="Calibri"/>
              </a:rPr>
            </a:br>
            <a:endParaRPr/>
          </a:p>
        </p:txBody>
      </p:sp>
      <p:pic>
        <p:nvPicPr>
          <p:cNvPr id="192" name="Google Shape;192;p28"/>
          <p:cNvPicPr preferRelativeResize="0">
            <a:picLocks noGrp="1"/>
          </p:cNvPicPr>
          <p:nvPr>
            <p:ph type="body" idx="1"/>
          </p:nvPr>
        </p:nvPicPr>
        <p:blipFill rotWithShape="1">
          <a:blip r:embed="rId3">
            <a:alphaModFix/>
          </a:blip>
          <a:srcRect/>
          <a:stretch/>
        </p:blipFill>
        <p:spPr>
          <a:xfrm>
            <a:off x="1314450" y="2424112"/>
            <a:ext cx="6515100" cy="287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Digital and Analogue Systems</a:t>
            </a:r>
            <a:br>
              <a:rPr lang="en-US" sz="3200" b="0" i="0" u="none">
                <a:solidFill>
                  <a:schemeClr val="dk1"/>
                </a:solidFill>
                <a:latin typeface="Calibri"/>
                <a:ea typeface="Calibri"/>
                <a:cs typeface="Calibri"/>
                <a:sym typeface="Calibri"/>
              </a:rPr>
            </a:br>
            <a:endParaRPr/>
          </a:p>
        </p:txBody>
      </p:sp>
      <p:pic>
        <p:nvPicPr>
          <p:cNvPr id="198" name="Google Shape;198;p29"/>
          <p:cNvPicPr preferRelativeResize="0">
            <a:picLocks noGrp="1"/>
          </p:cNvPicPr>
          <p:nvPr>
            <p:ph type="body" idx="1"/>
          </p:nvPr>
        </p:nvPicPr>
        <p:blipFill rotWithShape="1">
          <a:blip r:embed="rId3">
            <a:alphaModFix/>
          </a:blip>
          <a:srcRect/>
          <a:stretch/>
        </p:blipFill>
        <p:spPr>
          <a:xfrm>
            <a:off x="1219200" y="2514600"/>
            <a:ext cx="7162800" cy="27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Representing Digital Values</a:t>
            </a:r>
            <a:endParaRPr/>
          </a:p>
        </p:txBody>
      </p:sp>
      <p:sp>
        <p:nvSpPr>
          <p:cNvPr id="205" name="Google Shape;205;p30"/>
          <p:cNvSpPr txBox="1">
            <a:spLocks noGrp="1"/>
          </p:cNvSpPr>
          <p:nvPr>
            <p:ph type="body" idx="1"/>
          </p:nvPr>
        </p:nvSpPr>
        <p:spPr>
          <a:xfrm>
            <a:off x="685800" y="1600200"/>
            <a:ext cx="1524000" cy="60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Calibri"/>
                <a:ea typeface="Calibri"/>
                <a:cs typeface="Calibri"/>
                <a:sym typeface="Calibri"/>
              </a:rPr>
              <a:t>39 </a:t>
            </a:r>
            <a:r>
              <a:rPr lang="en-US" sz="2800" b="1" i="0" u="none" baseline="30000">
                <a:solidFill>
                  <a:schemeClr val="dk1"/>
                </a:solidFill>
                <a:latin typeface="Calibri"/>
                <a:ea typeface="Calibri"/>
                <a:cs typeface="Calibri"/>
                <a:sym typeface="Calibri"/>
              </a:rPr>
              <a:t>0</a:t>
            </a:r>
            <a:r>
              <a:rPr lang="en-US" sz="2800" b="1" i="0" u="none">
                <a:solidFill>
                  <a:schemeClr val="dk1"/>
                </a:solidFill>
                <a:latin typeface="Calibri"/>
                <a:ea typeface="Calibri"/>
                <a:cs typeface="Calibri"/>
                <a:sym typeface="Calibri"/>
              </a:rPr>
              <a:t>C ?</a:t>
            </a:r>
            <a:endParaRPr/>
          </a:p>
        </p:txBody>
      </p:sp>
      <p:pic>
        <p:nvPicPr>
          <p:cNvPr id="206" name="Google Shape;206;p30"/>
          <p:cNvPicPr preferRelativeResize="0"/>
          <p:nvPr/>
        </p:nvPicPr>
        <p:blipFill rotWithShape="1">
          <a:blip r:embed="rId3">
            <a:alphaModFix/>
          </a:blip>
          <a:srcRect/>
          <a:stretch/>
        </p:blipFill>
        <p:spPr>
          <a:xfrm>
            <a:off x="2819400" y="2590800"/>
            <a:ext cx="2195512" cy="1352550"/>
          </a:xfrm>
          <a:prstGeom prst="rect">
            <a:avLst/>
          </a:prstGeom>
          <a:noFill/>
          <a:ln>
            <a:noFill/>
          </a:ln>
        </p:spPr>
      </p:pic>
      <p:cxnSp>
        <p:nvCxnSpPr>
          <p:cNvPr id="207" name="Google Shape;207;p30"/>
          <p:cNvCxnSpPr/>
          <p:nvPr/>
        </p:nvCxnSpPr>
        <p:spPr>
          <a:xfrm>
            <a:off x="1143000" y="2286000"/>
            <a:ext cx="1295400" cy="838200"/>
          </a:xfrm>
          <a:prstGeom prst="straightConnector1">
            <a:avLst/>
          </a:prstGeom>
          <a:noFill/>
          <a:ln w="28575" cap="flat" cmpd="sng">
            <a:solidFill>
              <a:schemeClr val="dk1"/>
            </a:solidFill>
            <a:prstDash val="solid"/>
            <a:miter lim="800000"/>
            <a:headEnd type="none" w="med" len="med"/>
            <a:tailEnd type="triangle" w="lg" len="lg"/>
          </a:ln>
        </p:spPr>
      </p:cxnSp>
      <p:sp>
        <p:nvSpPr>
          <p:cNvPr id="208" name="Google Shape;208;p30"/>
          <p:cNvSpPr/>
          <p:nvPr/>
        </p:nvSpPr>
        <p:spPr>
          <a:xfrm>
            <a:off x="5486400" y="1600200"/>
            <a:ext cx="1752600" cy="762000"/>
          </a:xfrm>
          <a:prstGeom prst="wedgeRectCallout">
            <a:avLst>
              <a:gd name="adj1" fmla="val -11426"/>
              <a:gd name="adj2" fmla="val 44325"/>
            </a:avLst>
          </a:prstGeom>
          <a:solidFill>
            <a:schemeClr val="hlink"/>
          </a:solidFill>
          <a:ln w="952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2800"/>
              <a:buFont typeface="Verdana"/>
              <a:buNone/>
            </a:pPr>
            <a:r>
              <a:rPr lang="en-US" sz="2800" b="1" i="0" u="none">
                <a:solidFill>
                  <a:schemeClr val="accent1"/>
                </a:solidFill>
                <a:latin typeface="Verdana"/>
                <a:ea typeface="Verdana"/>
                <a:cs typeface="Verdana"/>
                <a:sym typeface="Verdana"/>
              </a:rPr>
              <a:t>39mV</a:t>
            </a:r>
            <a:endParaRPr/>
          </a:p>
        </p:txBody>
      </p:sp>
      <p:cxnSp>
        <p:nvCxnSpPr>
          <p:cNvPr id="209" name="Google Shape;209;p30"/>
          <p:cNvCxnSpPr/>
          <p:nvPr/>
        </p:nvCxnSpPr>
        <p:spPr>
          <a:xfrm rot="10800000" flipH="1">
            <a:off x="1981200" y="3886200"/>
            <a:ext cx="609600" cy="838200"/>
          </a:xfrm>
          <a:prstGeom prst="straightConnector1">
            <a:avLst/>
          </a:prstGeom>
          <a:noFill/>
          <a:ln w="28575" cap="flat" cmpd="sng">
            <a:solidFill>
              <a:schemeClr val="dk1"/>
            </a:solidFill>
            <a:prstDash val="solid"/>
            <a:miter lim="800000"/>
            <a:headEnd type="none" w="med" len="med"/>
            <a:tailEnd type="triangle" w="lg" len="lg"/>
          </a:ln>
        </p:spPr>
      </p:cxnSp>
      <p:sp>
        <p:nvSpPr>
          <p:cNvPr id="210" name="Google Shape;210;p30"/>
          <p:cNvSpPr/>
          <p:nvPr/>
        </p:nvSpPr>
        <p:spPr>
          <a:xfrm>
            <a:off x="5181600" y="3733800"/>
            <a:ext cx="3352800" cy="2590800"/>
          </a:xfrm>
          <a:prstGeom prst="irregularSeal2">
            <a:avLst/>
          </a:prstGeom>
          <a:solidFill>
            <a:srgbClr val="FF9900"/>
          </a:solidFill>
          <a:ln w="952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Verdana"/>
              <a:buNone/>
            </a:pPr>
            <a:r>
              <a:rPr lang="en-US" sz="2800" b="1" i="0" u="none">
                <a:solidFill>
                  <a:schemeClr val="dk1"/>
                </a:solidFill>
                <a:latin typeface="Verdana"/>
                <a:ea typeface="Verdana"/>
                <a:cs typeface="Verdana"/>
                <a:sym typeface="Verdana"/>
              </a:rPr>
              <a:t>6.25 x 10</a:t>
            </a:r>
            <a:r>
              <a:rPr lang="en-US" sz="2800" b="1" i="0" u="none" baseline="30000">
                <a:solidFill>
                  <a:schemeClr val="dk1"/>
                </a:solidFill>
                <a:latin typeface="Verdana"/>
                <a:ea typeface="Verdana"/>
                <a:cs typeface="Verdana"/>
                <a:sym typeface="Verdana"/>
              </a:rPr>
              <a:t>15</a:t>
            </a:r>
            <a:r>
              <a:rPr lang="en-US" sz="2800" b="1" i="0" u="none">
                <a:solidFill>
                  <a:schemeClr val="dk1"/>
                </a:solidFill>
                <a:latin typeface="Verdana"/>
                <a:ea typeface="Verdana"/>
                <a:cs typeface="Verdana"/>
                <a:sym typeface="Verdana"/>
              </a:rPr>
              <a:t> V !!</a:t>
            </a:r>
            <a:endParaRPr/>
          </a:p>
        </p:txBody>
      </p:sp>
      <p:sp>
        <p:nvSpPr>
          <p:cNvPr id="211" name="Google Shape;211;p30"/>
          <p:cNvSpPr txBox="1"/>
          <p:nvPr/>
        </p:nvSpPr>
        <p:spPr>
          <a:xfrm>
            <a:off x="3048000" y="1676400"/>
            <a:ext cx="1524000" cy="822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Verdana"/>
              <a:buNone/>
            </a:pPr>
            <a:r>
              <a:rPr lang="en-US" sz="2400" b="1" i="0" u="none">
                <a:solidFill>
                  <a:schemeClr val="dk1"/>
                </a:solidFill>
                <a:latin typeface="Verdana"/>
                <a:ea typeface="Verdana"/>
                <a:cs typeface="Verdana"/>
                <a:sym typeface="Verdana"/>
              </a:rPr>
              <a:t>Digital</a:t>
            </a:r>
            <a:r>
              <a:rPr lang="en-US" sz="1800" b="0" i="0" u="none">
                <a:solidFill>
                  <a:schemeClr val="dk1"/>
                </a:solidFill>
                <a:latin typeface="Verdana"/>
                <a:ea typeface="Verdana"/>
                <a:cs typeface="Verdana"/>
                <a:sym typeface="Verdana"/>
              </a:rPr>
              <a:t> </a:t>
            </a:r>
            <a:r>
              <a:rPr lang="en-US" sz="2400" b="1" i="0" u="none">
                <a:solidFill>
                  <a:schemeClr val="dk1"/>
                </a:solidFill>
                <a:latin typeface="Verdana"/>
                <a:ea typeface="Verdana"/>
                <a:cs typeface="Verdana"/>
                <a:sym typeface="Verdana"/>
              </a:rPr>
              <a:t>System</a:t>
            </a:r>
            <a:endParaRPr/>
          </a:p>
        </p:txBody>
      </p:sp>
      <p:sp>
        <p:nvSpPr>
          <p:cNvPr id="212" name="Google Shape;212;p30"/>
          <p:cNvSpPr txBox="1"/>
          <p:nvPr/>
        </p:nvSpPr>
        <p:spPr>
          <a:xfrm>
            <a:off x="838200" y="5029200"/>
            <a:ext cx="2514600" cy="609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6.25 x 10</a:t>
            </a:r>
            <a:r>
              <a:rPr lang="en-US" sz="2800" b="1" i="0" u="none" baseline="30000">
                <a:solidFill>
                  <a:schemeClr val="dk1"/>
                </a:solidFill>
                <a:latin typeface="Arial"/>
                <a:ea typeface="Arial"/>
                <a:cs typeface="Arial"/>
                <a:sym typeface="Arial"/>
              </a:rPr>
              <a:t>18</a:t>
            </a:r>
            <a:r>
              <a:rPr lang="en-US" sz="2800" b="1" i="0" u="none">
                <a:solidFill>
                  <a:schemeClr val="dk1"/>
                </a:solidFill>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DLD</a:t>
            </a:r>
            <a:endParaRPr/>
          </a:p>
        </p:txBody>
      </p:sp>
      <p:sp>
        <p:nvSpPr>
          <p:cNvPr id="219" name="Google Shape;219;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DLD</a:t>
            </a:r>
            <a:endParaRPr/>
          </a:p>
        </p:txBody>
      </p:sp>
      <p:sp>
        <p:nvSpPr>
          <p:cNvPr id="226" name="Google Shape;226;p3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DIGITAL</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1066800" y="549275"/>
            <a:ext cx="7543800" cy="14319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6600"/>
              <a:buFont typeface="Calibri"/>
              <a:buNone/>
            </a:pPr>
            <a:r>
              <a:rPr lang="en-US" sz="6600" b="0" i="0" u="none">
                <a:solidFill>
                  <a:schemeClr val="dk1"/>
                </a:solidFill>
                <a:latin typeface="Calibri"/>
                <a:ea typeface="Calibri"/>
                <a:cs typeface="Calibri"/>
                <a:sym typeface="Calibri"/>
              </a:rPr>
              <a:t>Course Policy</a:t>
            </a:r>
            <a:endParaRPr/>
          </a:p>
        </p:txBody>
      </p:sp>
      <p:sp>
        <p:nvSpPr>
          <p:cNvPr id="101" name="Google Shape;101;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None/>
            </a:pPr>
            <a:r>
              <a:rPr lang="en-US" sz="3200" b="0" i="0" u="none" dirty="0">
                <a:solidFill>
                  <a:schemeClr val="dk1"/>
                </a:solidFill>
                <a:latin typeface="Calibri"/>
                <a:ea typeface="Calibri"/>
                <a:cs typeface="Calibri"/>
                <a:sym typeface="Calibri"/>
              </a:rPr>
              <a:t>Policy for the distribution of marks and</a:t>
            </a:r>
            <a:endParaRPr dirty="0"/>
          </a:p>
          <a:p>
            <a:pPr marL="342900" lvl="0" indent="-342900" algn="l" rtl="0">
              <a:lnSpc>
                <a:spcPct val="100000"/>
              </a:lnSpc>
              <a:spcBef>
                <a:spcPts val="640"/>
              </a:spcBef>
              <a:spcAft>
                <a:spcPts val="0"/>
              </a:spcAft>
              <a:buClr>
                <a:schemeClr val="dk1"/>
              </a:buClr>
              <a:buSzPts val="3200"/>
              <a:buNone/>
            </a:pPr>
            <a:r>
              <a:rPr lang="en-US" sz="3200" b="0" i="0" u="none" dirty="0">
                <a:solidFill>
                  <a:schemeClr val="dk1"/>
                </a:solidFill>
                <a:latin typeface="Calibri"/>
                <a:ea typeface="Calibri"/>
                <a:cs typeface="Calibri"/>
                <a:sym typeface="Calibri"/>
              </a:rPr>
              <a:t>examination is as follows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 Quiz 10%</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smtClean="0">
                <a:solidFill>
                  <a:schemeClr val="dk1"/>
                </a:solidFill>
                <a:latin typeface="Calibri"/>
                <a:ea typeface="Calibri"/>
                <a:cs typeface="Calibri"/>
                <a:sym typeface="Calibri"/>
              </a:rPr>
              <a:t> Assignments </a:t>
            </a:r>
            <a:r>
              <a:rPr lang="en-US" sz="3200" b="0" i="0" u="none" dirty="0">
                <a:solidFill>
                  <a:schemeClr val="dk1"/>
                </a:solidFill>
                <a:latin typeface="Calibri"/>
                <a:ea typeface="Calibri"/>
                <a:cs typeface="Calibri"/>
                <a:sym typeface="Calibri"/>
              </a:rPr>
              <a:t>10%</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 </a:t>
            </a:r>
            <a:r>
              <a:rPr lang="en-US" sz="3200" b="0" i="0" u="none" dirty="0" err="1" smtClean="0">
                <a:solidFill>
                  <a:schemeClr val="dk1"/>
                </a:solidFill>
                <a:latin typeface="Calibri"/>
                <a:ea typeface="Calibri"/>
                <a:cs typeface="Calibri"/>
                <a:sym typeface="Calibri"/>
              </a:rPr>
              <a:t>Sessionals</a:t>
            </a:r>
            <a:r>
              <a:rPr lang="en-US" sz="3200" b="0" i="0" u="none" dirty="0" smtClean="0">
                <a:solidFill>
                  <a:schemeClr val="dk1"/>
                </a:solidFill>
                <a:latin typeface="Calibri"/>
                <a:ea typeface="Calibri"/>
                <a:cs typeface="Calibri"/>
                <a:sym typeface="Calibri"/>
              </a:rPr>
              <a:t> 15% + 15%</a:t>
            </a:r>
          </a:p>
          <a:p>
            <a:pPr marL="342900" lvl="0" indent="-342900" algn="l" rtl="0">
              <a:lnSpc>
                <a:spcPct val="100000"/>
              </a:lnSpc>
              <a:spcBef>
                <a:spcPts val="640"/>
              </a:spcBef>
              <a:spcAft>
                <a:spcPts val="0"/>
              </a:spcAft>
              <a:buClr>
                <a:schemeClr val="dk1"/>
              </a:buClr>
              <a:buSzPts val="3200"/>
              <a:buFont typeface="Arial"/>
              <a:buChar char="•"/>
            </a:pPr>
            <a:r>
              <a:rPr lang="en-US" dirty="0" smtClean="0"/>
              <a:t> Project 10% </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 Final </a:t>
            </a:r>
            <a:r>
              <a:rPr lang="en-US" sz="3200" b="0" i="0" u="none" dirty="0" smtClean="0">
                <a:solidFill>
                  <a:schemeClr val="dk1"/>
                </a:solidFill>
                <a:latin typeface="Calibri"/>
                <a:ea typeface="Calibri"/>
                <a:cs typeface="Calibri"/>
                <a:sym typeface="Calibri"/>
              </a:rPr>
              <a:t>40 </a:t>
            </a:r>
            <a:r>
              <a:rPr lang="en-US" sz="3200" b="0" i="0" u="none" dirty="0">
                <a:solidFill>
                  <a:schemeClr val="dk1"/>
                </a:solidFill>
                <a:latin typeface="Calibri"/>
                <a:ea typeface="Calibri"/>
                <a:cs typeface="Calibri"/>
                <a:sym typeface="Calibri"/>
              </a:rPr>
              <a:t>%</a:t>
            </a:r>
            <a:endParaRPr dirty="0"/>
          </a:p>
          <a:p>
            <a:pPr marL="342900" lvl="0" indent="-342900" algn="l" rtl="0">
              <a:lnSpc>
                <a:spcPct val="100000"/>
              </a:lnSpc>
              <a:spcBef>
                <a:spcPts val="640"/>
              </a:spcBef>
              <a:spcAft>
                <a:spcPts val="0"/>
              </a:spcAft>
              <a:buClr>
                <a:schemeClr val="dk1"/>
              </a:buClr>
              <a:buSzPts val="3200"/>
              <a:buNone/>
            </a:pPr>
            <a:endParaRPr sz="3200" b="0" i="0" u="none" dirty="0">
              <a:solidFill>
                <a:schemeClr val="dk1"/>
              </a:solidFill>
              <a:latin typeface="Calibri"/>
              <a:ea typeface="Calibri"/>
              <a:cs typeface="Calibri"/>
              <a:sym typeface="Calibri"/>
            </a:endParaRPr>
          </a:p>
          <a:p>
            <a:pPr marL="342900" lvl="0" indent="-139700" algn="l" rtl="0">
              <a:spcBef>
                <a:spcPts val="640"/>
              </a:spcBef>
              <a:spcAft>
                <a:spcPts val="0"/>
              </a:spcAft>
              <a:buClr>
                <a:schemeClr val="dk1"/>
              </a:buClr>
              <a:buSzPts val="3200"/>
              <a:buNone/>
            </a:pPr>
            <a:endParaRPr sz="3200" b="0" i="0" u="none"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DLD</a:t>
            </a:r>
            <a:endParaRPr/>
          </a:p>
        </p:txBody>
      </p:sp>
      <p:sp>
        <p:nvSpPr>
          <p:cNvPr id="233" name="Google Shape;233;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DIGITAL</a:t>
            </a:r>
            <a:endParaRPr/>
          </a:p>
          <a:p>
            <a:pPr marL="342900" marR="0" lvl="0" indent="-1397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1397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LOGIC </a:t>
            </a:r>
            <a:endParaRPr/>
          </a:p>
          <a:p>
            <a:pPr marL="342900" marR="0" lvl="0" indent="-1397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DLD</a:t>
            </a:r>
            <a:endParaRPr/>
          </a:p>
        </p:txBody>
      </p:sp>
      <p:sp>
        <p:nvSpPr>
          <p:cNvPr id="240" name="Google Shape;240;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DIGITAL</a:t>
            </a:r>
            <a:endParaRPr/>
          </a:p>
          <a:p>
            <a:pPr marL="342900" marR="0" lvl="0" indent="-1397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1397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LOGIC </a:t>
            </a:r>
            <a:endParaRPr/>
          </a:p>
          <a:p>
            <a:pPr marL="342900" marR="0" lvl="0" indent="-1397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1397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marR="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DESIGN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Digital Systems</a:t>
            </a:r>
            <a:endParaRPr/>
          </a:p>
        </p:txBody>
      </p:sp>
      <p:sp>
        <p:nvSpPr>
          <p:cNvPr id="247" name="Google Shape;247;p3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Two Voltage Levels</a:t>
            </a:r>
            <a:endParaRPr/>
          </a:p>
          <a:p>
            <a:pPr marL="342900" marR="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Two States</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On/Off</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Black/White</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Hot/Cold</a:t>
            </a:r>
            <a:endParaRPr/>
          </a:p>
          <a:p>
            <a:pPr marL="742950" marR="0" lvl="1" indent="-285750" algn="l" rtl="0">
              <a:lnSpc>
                <a:spcPct val="9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Stationary/Moving</a:t>
            </a:r>
            <a:endParaRPr/>
          </a:p>
          <a:p>
            <a:pPr marL="742950" marR="0" lvl="1" indent="-107950" algn="l" rtl="0">
              <a:lnSpc>
                <a:spcPct val="9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742950" marR="0" lvl="1" indent="-285750" algn="l" rtl="0">
              <a:lnSpc>
                <a:spcPct val="90000"/>
              </a:lnSpc>
              <a:spcBef>
                <a:spcPts val="56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The Two State Number System is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Binary Number System </a:t>
            </a:r>
            <a:endParaRPr/>
          </a:p>
        </p:txBody>
      </p:sp>
      <p:sp>
        <p:nvSpPr>
          <p:cNvPr id="254" name="Google Shape;254;p36"/>
          <p:cNvSpPr txBox="1">
            <a:spLocks noGrp="1"/>
          </p:cNvSpPr>
          <p:nvPr>
            <p:ph type="body" idx="1"/>
          </p:nvPr>
        </p:nvSpPr>
        <p:spPr>
          <a:xfrm>
            <a:off x="457200" y="15700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Binary Numbers   </a:t>
            </a:r>
            <a:endParaRPr/>
          </a:p>
          <a:p>
            <a:pPr marL="342900" marR="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Two Digits are 0 and 1. A binary digit is called bit</a:t>
            </a:r>
            <a:endParaRPr/>
          </a:p>
          <a:p>
            <a:pPr marL="342900" marR="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Representing Multiple Values</a:t>
            </a:r>
            <a:endParaRPr/>
          </a:p>
          <a:p>
            <a:pPr marL="342900" marR="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Merits of Digital Systems</a:t>
            </a:r>
            <a:endParaRPr/>
          </a:p>
        </p:txBody>
      </p:sp>
      <p:sp>
        <p:nvSpPr>
          <p:cNvPr id="261" name="Google Shape;261;p37"/>
          <p:cNvSpPr txBox="1">
            <a:spLocks noGrp="1"/>
          </p:cNvSpPr>
          <p:nvPr>
            <p:ph type="body" idx="1"/>
          </p:nvPr>
        </p:nvSpPr>
        <p:spPr>
          <a:xfrm>
            <a:off x="457200" y="1600200"/>
            <a:ext cx="82296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Efficient Processing &amp; Data Storage</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Efficient &amp; Reliable Transmission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Detection and Correction of Errors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Precise &amp; Accurate Reproduction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Easy Design and Implementation</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Occupy minimum space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Information Processing</a:t>
            </a:r>
            <a:endParaRPr/>
          </a:p>
        </p:txBody>
      </p:sp>
      <p:sp>
        <p:nvSpPr>
          <p:cNvPr id="268" name="Google Shape;268;p3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Numbers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Text</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Formula and Equations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Drawings and Pictures</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Sound and Music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066800" y="549275"/>
            <a:ext cx="7543800" cy="14319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6600"/>
              <a:buFont typeface="Calibri"/>
              <a:buNone/>
            </a:pPr>
            <a:r>
              <a:rPr lang="en-US" sz="6600" b="0" i="0" u="none">
                <a:solidFill>
                  <a:schemeClr val="dk1"/>
                </a:solidFill>
                <a:latin typeface="Calibri"/>
                <a:ea typeface="Calibri"/>
                <a:cs typeface="Calibri"/>
                <a:sym typeface="Calibri"/>
              </a:rPr>
              <a:t>Course Policy</a:t>
            </a:r>
            <a:endParaRPr/>
          </a:p>
        </p:txBody>
      </p:sp>
      <p:sp>
        <p:nvSpPr>
          <p:cNvPr id="107" name="Google Shape;107;p16"/>
          <p:cNvSpPr txBox="1">
            <a:spLocks noGrp="1"/>
          </p:cNvSpPr>
          <p:nvPr>
            <p:ph type="body" idx="1"/>
          </p:nvPr>
        </p:nvSpPr>
        <p:spPr>
          <a:xfrm>
            <a:off x="419100" y="1600200"/>
            <a:ext cx="82296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None/>
            </a:pPr>
            <a:endParaRPr sz="3200" b="0" i="0" u="none">
              <a:solidFill>
                <a:schemeClr val="dk1"/>
              </a:solidFill>
              <a:latin typeface="Calibri"/>
              <a:ea typeface="Calibri"/>
              <a:cs typeface="Calibri"/>
              <a:sym typeface="Calibri"/>
            </a:endParaRPr>
          </a:p>
          <a:p>
            <a:pPr marL="342900" lvl="0" indent="-342900" algn="l" rtl="0">
              <a:lnSpc>
                <a:spcPct val="100000"/>
              </a:lnSpc>
              <a:spcBef>
                <a:spcPts val="640"/>
              </a:spcBef>
              <a:spcAft>
                <a:spcPts val="0"/>
              </a:spcAft>
              <a:buClr>
                <a:schemeClr val="dk1"/>
              </a:buClr>
              <a:buSzPts val="3200"/>
              <a:buNone/>
            </a:pPr>
            <a:r>
              <a:rPr lang="en-US" sz="3200" b="0" i="0" u="none">
                <a:solidFill>
                  <a:schemeClr val="dk1"/>
                </a:solidFill>
                <a:latin typeface="Calibri"/>
                <a:ea typeface="Calibri"/>
                <a:cs typeface="Calibri"/>
                <a:sym typeface="Calibri"/>
              </a:rPr>
              <a:t>Assignments:</a:t>
            </a:r>
            <a:endParaRPr/>
          </a:p>
          <a:p>
            <a:pPr marL="342900" lvl="0" indent="-342900" algn="l" rtl="0">
              <a:lnSpc>
                <a:spcPct val="100000"/>
              </a:lnSpc>
              <a:spcBef>
                <a:spcPts val="640"/>
              </a:spcBef>
              <a:spcAft>
                <a:spcPts val="0"/>
              </a:spcAft>
              <a:buClr>
                <a:schemeClr val="dk1"/>
              </a:buClr>
              <a:buSzPts val="3200"/>
              <a:buNone/>
            </a:pPr>
            <a:endParaRPr sz="3200" b="0" i="0" u="none">
              <a:solidFill>
                <a:schemeClr val="dk1"/>
              </a:solidFill>
              <a:latin typeface="Calibri"/>
              <a:ea typeface="Calibri"/>
              <a:cs typeface="Calibri"/>
              <a:sym typeface="Calibri"/>
            </a:endParaRPr>
          </a:p>
          <a:p>
            <a:pPr marL="342900" lvl="0" indent="-342900" algn="l" rtl="0">
              <a:lnSpc>
                <a:spcPct val="100000"/>
              </a:lnSpc>
              <a:spcBef>
                <a:spcPts val="640"/>
              </a:spcBef>
              <a:spcAft>
                <a:spcPts val="0"/>
              </a:spcAft>
              <a:buClr>
                <a:schemeClr val="dk1"/>
              </a:buClr>
              <a:buSzPts val="3200"/>
              <a:buNone/>
            </a:pPr>
            <a:r>
              <a:rPr lang="en-US" sz="3200" b="0" i="0" u="none">
                <a:solidFill>
                  <a:schemeClr val="dk1"/>
                </a:solidFill>
                <a:latin typeface="Calibri"/>
                <a:ea typeface="Calibri"/>
                <a:cs typeface="Calibri"/>
                <a:sym typeface="Calibri"/>
              </a:rPr>
              <a:t>Total Number of Assignments  </a:t>
            </a:r>
            <a:r>
              <a:rPr lang="en-US" sz="3200" b="1" i="0" u="none">
                <a:solidFill>
                  <a:schemeClr val="dk1"/>
                </a:solidFill>
                <a:latin typeface="Calibri"/>
                <a:ea typeface="Calibri"/>
                <a:cs typeface="Calibri"/>
                <a:sym typeface="Calibri"/>
              </a:rPr>
              <a:t>4</a:t>
            </a:r>
            <a:endParaRPr/>
          </a:p>
          <a:p>
            <a:pPr marL="342900" lvl="0" indent="-34290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Calibri"/>
                <a:ea typeface="Calibri"/>
                <a:cs typeface="Calibri"/>
                <a:sym typeface="Calibri"/>
              </a:rPr>
              <a:t>Assignments will be marked on submission and performance of your quizzes</a:t>
            </a:r>
            <a:endParaRPr/>
          </a:p>
          <a:p>
            <a:pPr marL="342900" lvl="0" indent="-228600" algn="l" rtl="0">
              <a:spcBef>
                <a:spcPts val="360"/>
              </a:spcBef>
              <a:spcAft>
                <a:spcPts val="0"/>
              </a:spcAft>
              <a:buClr>
                <a:schemeClr val="dk1"/>
              </a:buClr>
              <a:buSzPts val="1800"/>
              <a:buNone/>
            </a:pPr>
            <a:endParaRPr sz="1800" b="1" i="0" u="none">
              <a:solidFill>
                <a:schemeClr val="dk1"/>
              </a:solidFill>
              <a:latin typeface="Calibri"/>
              <a:ea typeface="Calibri"/>
              <a:cs typeface="Calibri"/>
              <a:sym typeface="Calibri"/>
            </a:endParaRPr>
          </a:p>
        </p:txBody>
      </p:sp>
      <p:graphicFrame>
        <p:nvGraphicFramePr>
          <p:cNvPr id="108" name="Google Shape;108;p16"/>
          <p:cNvGraphicFramePr/>
          <p:nvPr/>
        </p:nvGraphicFramePr>
        <p:xfrm>
          <a:off x="800100" y="4648200"/>
          <a:ext cx="7467575" cy="1854175"/>
        </p:xfrm>
        <a:graphic>
          <a:graphicData uri="http://schemas.openxmlformats.org/drawingml/2006/table">
            <a:tbl>
              <a:tblPr>
                <a:noFill/>
                <a:tableStyleId>{9224A6A9-3D44-4A2B-91DC-43761D421360}</a:tableStyleId>
              </a:tblPr>
              <a:tblGrid>
                <a:gridCol w="1866900"/>
                <a:gridCol w="1866900"/>
                <a:gridCol w="2239950"/>
                <a:gridCol w="1493825"/>
              </a:tblGrid>
              <a:tr h="371475">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Assignment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Chapter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Announcement Time</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Submission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r>
              <a:tr h="3698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1&amp;2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Week 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Week 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r>
              <a:tr h="3714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Week 6</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Week 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r>
              <a:tr h="3698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Week 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Week 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r>
              <a:tr h="3714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5</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Week 12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Week 13</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1066800" y="549275"/>
            <a:ext cx="7543800" cy="14319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6600"/>
              <a:buFont typeface="Calibri"/>
              <a:buNone/>
            </a:pPr>
            <a:r>
              <a:rPr lang="en-US" sz="6600" b="0" i="0" u="none">
                <a:solidFill>
                  <a:schemeClr val="dk1"/>
                </a:solidFill>
                <a:latin typeface="Calibri"/>
                <a:ea typeface="Calibri"/>
                <a:cs typeface="Calibri"/>
                <a:sym typeface="Calibri"/>
              </a:rPr>
              <a:t>Course Policy</a:t>
            </a:r>
            <a:endParaRPr/>
          </a:p>
        </p:txBody>
      </p:sp>
      <p:sp>
        <p:nvSpPr>
          <p:cNvPr id="114" name="Google Shape;114;p17"/>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None/>
            </a:pPr>
            <a:endParaRPr sz="3200" b="0" i="0" u="none">
              <a:solidFill>
                <a:schemeClr val="dk1"/>
              </a:solidFill>
              <a:latin typeface="Calibri"/>
              <a:ea typeface="Calibri"/>
              <a:cs typeface="Calibri"/>
              <a:sym typeface="Calibri"/>
            </a:endParaRPr>
          </a:p>
          <a:p>
            <a:pPr marL="342900" lvl="0" indent="-342900" algn="l" rtl="0">
              <a:lnSpc>
                <a:spcPct val="100000"/>
              </a:lnSpc>
              <a:spcBef>
                <a:spcPts val="640"/>
              </a:spcBef>
              <a:spcAft>
                <a:spcPts val="0"/>
              </a:spcAft>
              <a:buClr>
                <a:schemeClr val="dk1"/>
              </a:buClr>
              <a:buSzPts val="3200"/>
              <a:buNone/>
            </a:pPr>
            <a:r>
              <a:rPr lang="en-US" sz="3200" b="0" i="0" u="none">
                <a:solidFill>
                  <a:schemeClr val="dk1"/>
                </a:solidFill>
                <a:latin typeface="Calibri"/>
                <a:ea typeface="Calibri"/>
                <a:cs typeface="Calibri"/>
                <a:sym typeface="Calibri"/>
              </a:rPr>
              <a:t>Quizzes</a:t>
            </a:r>
            <a:endParaRPr/>
          </a:p>
          <a:p>
            <a:pPr marL="342900" lvl="0" indent="-342900" algn="l" rtl="0">
              <a:lnSpc>
                <a:spcPct val="100000"/>
              </a:lnSpc>
              <a:spcBef>
                <a:spcPts val="640"/>
              </a:spcBef>
              <a:spcAft>
                <a:spcPts val="0"/>
              </a:spcAft>
              <a:buClr>
                <a:schemeClr val="dk1"/>
              </a:buClr>
              <a:buSzPts val="3200"/>
              <a:buNone/>
            </a:pPr>
            <a:r>
              <a:rPr lang="en-US" sz="3200" b="0" i="0" u="none">
                <a:solidFill>
                  <a:schemeClr val="dk1"/>
                </a:solidFill>
                <a:latin typeface="Calibri"/>
                <a:ea typeface="Calibri"/>
                <a:cs typeface="Calibri"/>
                <a:sym typeface="Calibri"/>
              </a:rPr>
              <a:t>As Many As I Like………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1066800" y="549275"/>
            <a:ext cx="7543800" cy="14319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6600"/>
              <a:buFont typeface="Calibri"/>
              <a:buNone/>
            </a:pPr>
            <a:r>
              <a:rPr lang="en-US" sz="6600" b="0" i="0" u="none">
                <a:solidFill>
                  <a:schemeClr val="dk1"/>
                </a:solidFill>
                <a:latin typeface="Calibri"/>
                <a:ea typeface="Calibri"/>
                <a:cs typeface="Calibri"/>
                <a:sym typeface="Calibri"/>
              </a:rPr>
              <a:t>Course Policy</a:t>
            </a:r>
            <a:endParaRPr/>
          </a:p>
        </p:txBody>
      </p:sp>
      <p:sp>
        <p:nvSpPr>
          <p:cNvPr id="120" name="Google Shape;120;p18"/>
          <p:cNvSpPr txBox="1">
            <a:spLocks noGrp="1"/>
          </p:cNvSpPr>
          <p:nvPr>
            <p:ph type="body" idx="1"/>
          </p:nvPr>
        </p:nvSpPr>
        <p:spPr>
          <a:xfrm>
            <a:off x="457200" y="1600200"/>
            <a:ext cx="83820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No late </a:t>
            </a:r>
            <a:r>
              <a:rPr lang="en-US" sz="3200" b="0" i="0" u="none" dirty="0" smtClean="0">
                <a:solidFill>
                  <a:schemeClr val="dk1"/>
                </a:solidFill>
                <a:latin typeface="Calibri"/>
                <a:ea typeface="Calibri"/>
                <a:cs typeface="Calibri"/>
                <a:sym typeface="Calibri"/>
              </a:rPr>
              <a:t>submissions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No Late Arrivals.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No disturbance in Class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No use of Mobile Phones</a:t>
            </a:r>
            <a:r>
              <a:rPr lang="en-US" sz="1600" b="0" i="0" u="none" dirty="0">
                <a:solidFill>
                  <a:schemeClr val="dk1"/>
                </a:solidFill>
                <a:latin typeface="Calibri"/>
                <a:ea typeface="Calibri"/>
                <a:cs typeface="Calibri"/>
                <a:sym typeface="Calibri"/>
              </a:rPr>
              <a:t>(Keep them Silent and in your pockets)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No Retake of Unannounced Tests/Assignments</a:t>
            </a:r>
            <a:endParaRPr dirty="0"/>
          </a:p>
          <a:p>
            <a:pPr marL="34290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Student is responsible for his/her short attendance.</a:t>
            </a:r>
            <a:endParaRPr dirty="0"/>
          </a:p>
          <a:p>
            <a:pPr marL="34290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lvl="0" indent="-139700" algn="l" rtl="0">
              <a:lnSpc>
                <a:spcPct val="100000"/>
              </a:lnSpc>
              <a:spcBef>
                <a:spcPts val="640"/>
              </a:spcBef>
              <a:spcAft>
                <a:spcPts val="0"/>
              </a:spcAft>
              <a:buClr>
                <a:schemeClr val="dk1"/>
              </a:buClr>
              <a:buSzPts val="3200"/>
              <a:buFont typeface="Arial"/>
              <a:buNone/>
            </a:pPr>
            <a:endParaRPr sz="3200" b="0" i="0" u="none" dirty="0">
              <a:solidFill>
                <a:schemeClr val="dk1"/>
              </a:solidFill>
              <a:latin typeface="Calibri"/>
              <a:ea typeface="Calibri"/>
              <a:cs typeface="Calibri"/>
              <a:sym typeface="Calibri"/>
            </a:endParaRPr>
          </a:p>
          <a:p>
            <a:pPr marL="342900" lvl="0" indent="-139700" algn="l" rtl="0">
              <a:spcBef>
                <a:spcPts val="640"/>
              </a:spcBef>
              <a:spcAft>
                <a:spcPts val="0"/>
              </a:spcAft>
              <a:buClr>
                <a:schemeClr val="dk1"/>
              </a:buClr>
              <a:buSzPts val="3200"/>
              <a:buNone/>
            </a:pPr>
            <a:endParaRPr sz="3200" b="0" i="0" u="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Reference Books</a:t>
            </a:r>
            <a:endParaRPr/>
          </a:p>
        </p:txBody>
      </p:sp>
      <p:sp>
        <p:nvSpPr>
          <p:cNvPr id="126" name="Google Shape;126;p1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 Morris Mano, Digital Logic and Computer Design</a:t>
            </a:r>
            <a:endParaRPr/>
          </a:p>
          <a:p>
            <a:pPr marL="342900" marR="0" lvl="0" indent="-1397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Other reference:</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	</a:t>
            </a:r>
            <a:r>
              <a:rPr lang="en-US" sz="1600" b="0" i="0" u="none" strike="noStrike" cap="none">
                <a:solidFill>
                  <a:schemeClr val="dk1"/>
                </a:solidFill>
                <a:latin typeface="Calibri"/>
                <a:ea typeface="Calibri"/>
                <a:cs typeface="Calibri"/>
                <a:sym typeface="Calibri"/>
              </a:rPr>
              <a:t>Thomas L. Floyd, Digital Fundamentals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GOOGLE CLASSROOM</a:t>
            </a:r>
            <a:endParaRPr/>
          </a:p>
        </p:txBody>
      </p:sp>
      <p:sp>
        <p:nvSpPr>
          <p:cNvPr id="132" name="Google Shape;132;p20"/>
          <p:cNvSpPr txBox="1">
            <a:spLocks noGrp="1"/>
          </p:cNvSpPr>
          <p:nvPr>
            <p:ph type="body" idx="1"/>
          </p:nvPr>
        </p:nvSpPr>
        <p:spPr>
          <a:xfrm>
            <a:off x="457200" y="1600200"/>
            <a:ext cx="8229600" cy="53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Class Code</a:t>
            </a:r>
            <a:r>
              <a:rPr lang="en-US" sz="3200" b="0" i="0" u="none" strike="noStrike" cap="none" smtClean="0">
                <a:solidFill>
                  <a:schemeClr val="dk1"/>
                </a:solidFill>
                <a:latin typeface="Calibri"/>
                <a:ea typeface="Calibri"/>
                <a:cs typeface="Calibri"/>
                <a:sym typeface="Calibri"/>
              </a:rPr>
              <a:t>: dgzgx4s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Objectives</a:t>
            </a:r>
            <a:endParaRPr/>
          </a:p>
        </p:txBody>
      </p:sp>
      <p:sp>
        <p:nvSpPr>
          <p:cNvPr id="138" name="Google Shape;138;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Analog Systems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Digital Systems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Difference Between Digital and Analog Quantities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Advantages &amp; Disadvantages of Digital &amp; Analog systems</a:t>
            </a:r>
            <a:endParaRPr/>
          </a:p>
          <a:p>
            <a:pPr marL="342900" marR="0" lvl="0" indent="-1397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0" i="0" u="none">
                <a:solidFill>
                  <a:schemeClr val="dk1"/>
                </a:solidFill>
                <a:latin typeface="Calibri"/>
                <a:ea typeface="Calibri"/>
                <a:cs typeface="Calibri"/>
                <a:sym typeface="Calibri"/>
              </a:rPr>
              <a:t>Analogue Quantities</a:t>
            </a:r>
            <a:endParaRPr/>
          </a:p>
        </p:txBody>
      </p:sp>
      <p:sp>
        <p:nvSpPr>
          <p:cNvPr id="145" name="Google Shape;145;p22"/>
          <p:cNvSpPr txBox="1">
            <a:spLocks noGrp="1"/>
          </p:cNvSpPr>
          <p:nvPr>
            <p:ph type="body" idx="1"/>
          </p:nvPr>
        </p:nvSpPr>
        <p:spPr>
          <a:xfrm>
            <a:off x="457200" y="1600200"/>
            <a:ext cx="8229600" cy="3625850"/>
          </a:xfrm>
          <a:prstGeom prst="rect">
            <a:avLst/>
          </a:prstGeom>
          <a:noFill/>
          <a:ln>
            <a:noFill/>
          </a:ln>
        </p:spPr>
        <p:txBody>
          <a:bodyPr spcFirstLastPara="1" wrap="square" lIns="91425" tIns="45700" rIns="91425" bIns="45700" anchor="t" anchorCtr="0">
            <a:spAutoFit/>
          </a:bodyPr>
          <a:lstStyle/>
          <a:p>
            <a:pPr marL="609600" marR="0" lvl="0" indent="-609600" algn="l" rtl="0">
              <a:lnSpc>
                <a:spcPct val="10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Continuous Quantity</a:t>
            </a:r>
            <a:endParaRPr/>
          </a:p>
          <a:p>
            <a:pPr marL="609600" marR="0" lvl="0" indent="-6096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Intensity of Light</a:t>
            </a:r>
            <a:endParaRPr/>
          </a:p>
          <a:p>
            <a:pPr marL="609600" marR="0" lvl="0" indent="-6096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Temperature</a:t>
            </a:r>
            <a:endParaRPr/>
          </a:p>
          <a:p>
            <a:pPr marL="609600" marR="0" lvl="0" indent="-6096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Velocity</a:t>
            </a:r>
            <a:endParaRPr/>
          </a:p>
          <a:p>
            <a:pPr marL="609600" marR="0" lvl="0" indent="-6096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Time</a:t>
            </a:r>
            <a:endParaRPr/>
          </a:p>
          <a:p>
            <a:pPr marL="609600" marR="0" lvl="0" indent="-6096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Pressure</a:t>
            </a:r>
            <a:endParaRPr/>
          </a:p>
          <a:p>
            <a:pPr marL="609600" marR="0" lvl="0" indent="-6096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Sound</a:t>
            </a:r>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1917</Words>
  <Application>Microsoft Office PowerPoint</Application>
  <PresentationFormat>On-screen Show (4:3)</PresentationFormat>
  <Paragraphs>227</Paragraphs>
  <Slides>25</Slides>
  <Notes>25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Verdana</vt:lpstr>
      <vt:lpstr>1_Office Theme</vt:lpstr>
      <vt:lpstr>Office Theme</vt:lpstr>
      <vt:lpstr>DIGITAL LOGIC &amp; DESIGN</vt:lpstr>
      <vt:lpstr>Course Policy</vt:lpstr>
      <vt:lpstr>Course Policy</vt:lpstr>
      <vt:lpstr>Course Policy</vt:lpstr>
      <vt:lpstr>Course Policy</vt:lpstr>
      <vt:lpstr>Reference Books</vt:lpstr>
      <vt:lpstr>GOOGLE CLASSROOM</vt:lpstr>
      <vt:lpstr>Objectives</vt:lpstr>
      <vt:lpstr>Analogue Quantities</vt:lpstr>
      <vt:lpstr>Digital Values</vt:lpstr>
      <vt:lpstr>Continuous Signal</vt:lpstr>
      <vt:lpstr>Continuous Signal</vt:lpstr>
      <vt:lpstr>Digital Representation</vt:lpstr>
      <vt:lpstr>Electronic Processing</vt:lpstr>
      <vt:lpstr>Analogue Systems </vt:lpstr>
      <vt:lpstr>Digital and Analogue Systems </vt:lpstr>
      <vt:lpstr>Representing Digital Values</vt:lpstr>
      <vt:lpstr>DLD</vt:lpstr>
      <vt:lpstr>DLD</vt:lpstr>
      <vt:lpstr>DLD</vt:lpstr>
      <vt:lpstr>DLD</vt:lpstr>
      <vt:lpstr>Digital Systems</vt:lpstr>
      <vt:lpstr>Binary Number System </vt:lpstr>
      <vt:lpstr>Merits of Digital Systems</vt:lpstr>
      <vt:lpstr>Information Processing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&amp; DESIGN</dc:title>
  <cp:lastModifiedBy>abdullah</cp:lastModifiedBy>
  <cp:revision>3</cp:revision>
  <dcterms:modified xsi:type="dcterms:W3CDTF">2023-08-21T05:09:45Z</dcterms:modified>
</cp:coreProperties>
</file>