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theme/theme7.xml" ContentType="application/vnd.openxmlformats-officedocument.theme+xml"/>
  <Override PartName="/ppt/slideLayouts/slideLayout9.xml" ContentType="application/vnd.openxmlformats-officedocument.presentationml.slideLayout+xml"/>
  <Override PartName="/ppt/theme/theme8.xml" ContentType="application/vnd.openxmlformats-officedocument.theme+xml"/>
  <Override PartName="/ppt/slideLayouts/slideLayout10.xml" ContentType="application/vnd.openxmlformats-officedocument.presentationml.slideLayout+xml"/>
  <Override PartName="/ppt/theme/theme9.xml" ContentType="application/vnd.openxmlformats-officedocument.theme+xml"/>
  <Override PartName="/ppt/slideLayouts/slideLayout11.xml" ContentType="application/vnd.openxmlformats-officedocument.presentationml.slideLayout+xml"/>
  <Override PartName="/ppt/theme/theme10.xml" ContentType="application/vnd.openxmlformats-officedocument.theme+xml"/>
  <Override PartName="/ppt/slideLayouts/slideLayout12.xml" ContentType="application/vnd.openxmlformats-officedocument.presentationml.slideLayout+xml"/>
  <Override PartName="/ppt/theme/theme11.xml" ContentType="application/vnd.openxmlformats-officedocument.theme+xml"/>
  <Override PartName="/ppt/slideLayouts/slideLayout13.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 id="2147483662" r:id="rId2"/>
    <p:sldMasterId id="2147483663" r:id="rId3"/>
    <p:sldMasterId id="2147483664" r:id="rId4"/>
    <p:sldMasterId id="2147483665" r:id="rId5"/>
    <p:sldMasterId id="2147483666" r:id="rId6"/>
    <p:sldMasterId id="2147483667" r:id="rId7"/>
    <p:sldMasterId id="2147483668" r:id="rId8"/>
    <p:sldMasterId id="2147483669" r:id="rId9"/>
    <p:sldMasterId id="2147483670" r:id="rId10"/>
    <p:sldMasterId id="2147483671" r:id="rId11"/>
    <p:sldMasterId id="2147483672" r:id="rId12"/>
  </p:sldMasterIdLst>
  <p:notesMasterIdLst>
    <p:notesMasterId r:id="rId90"/>
  </p:notesMasterIdLst>
  <p:sldIdLst>
    <p:sldId id="256" r:id="rId13"/>
    <p:sldId id="257" r:id="rId14"/>
    <p:sldId id="258" r:id="rId15"/>
    <p:sldId id="259" r:id="rId16"/>
    <p:sldId id="325" r:id="rId17"/>
    <p:sldId id="260" r:id="rId18"/>
    <p:sldId id="261" r:id="rId19"/>
    <p:sldId id="262" r:id="rId20"/>
    <p:sldId id="263" r:id="rId21"/>
    <p:sldId id="264" r:id="rId22"/>
    <p:sldId id="265" r:id="rId23"/>
    <p:sldId id="266" r:id="rId24"/>
    <p:sldId id="267" r:id="rId25"/>
    <p:sldId id="326"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327" r:id="rId41"/>
    <p:sldId id="282" r:id="rId42"/>
    <p:sldId id="283" r:id="rId43"/>
    <p:sldId id="284" r:id="rId44"/>
    <p:sldId id="328" r:id="rId45"/>
    <p:sldId id="285" r:id="rId46"/>
    <p:sldId id="329" r:id="rId47"/>
    <p:sldId id="286" r:id="rId48"/>
    <p:sldId id="287" r:id="rId49"/>
    <p:sldId id="288" r:id="rId50"/>
    <p:sldId id="289" r:id="rId51"/>
    <p:sldId id="290" r:id="rId52"/>
    <p:sldId id="291" r:id="rId53"/>
    <p:sldId id="292" r:id="rId54"/>
    <p:sldId id="330" r:id="rId55"/>
    <p:sldId id="293" r:id="rId56"/>
    <p:sldId id="294" r:id="rId57"/>
    <p:sldId id="295" r:id="rId58"/>
    <p:sldId id="296" r:id="rId59"/>
    <p:sldId id="297" r:id="rId60"/>
    <p:sldId id="298" r:id="rId61"/>
    <p:sldId id="331" r:id="rId62"/>
    <p:sldId id="299" r:id="rId63"/>
    <p:sldId id="300" r:id="rId64"/>
    <p:sldId id="301" r:id="rId65"/>
    <p:sldId id="302" r:id="rId66"/>
    <p:sldId id="303" r:id="rId67"/>
    <p:sldId id="304" r:id="rId68"/>
    <p:sldId id="305" r:id="rId69"/>
    <p:sldId id="306" r:id="rId70"/>
    <p:sldId id="307" r:id="rId71"/>
    <p:sldId id="308" r:id="rId72"/>
    <p:sldId id="309" r:id="rId73"/>
    <p:sldId id="310" r:id="rId74"/>
    <p:sldId id="311" r:id="rId75"/>
    <p:sldId id="312" r:id="rId76"/>
    <p:sldId id="313" r:id="rId77"/>
    <p:sldId id="332" r:id="rId78"/>
    <p:sldId id="314" r:id="rId79"/>
    <p:sldId id="315" r:id="rId80"/>
    <p:sldId id="316" r:id="rId81"/>
    <p:sldId id="317" r:id="rId82"/>
    <p:sldId id="318" r:id="rId83"/>
    <p:sldId id="319" r:id="rId84"/>
    <p:sldId id="320" r:id="rId85"/>
    <p:sldId id="321" r:id="rId86"/>
    <p:sldId id="322" r:id="rId87"/>
    <p:sldId id="323" r:id="rId88"/>
    <p:sldId id="324" r:id="rId8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788923-E6B8-4E0E-953D-D27BE8CEFD33}">
  <a:tblStyle styleId="{49788923-E6B8-4E0E-953D-D27BE8CEFD3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955" autoAdjust="0"/>
  </p:normalViewPr>
  <p:slideViewPr>
    <p:cSldViewPr snapToGrid="0">
      <p:cViewPr varScale="1">
        <p:scale>
          <a:sx n="56" d="100"/>
          <a:sy n="56" d="100"/>
        </p:scale>
        <p:origin x="2218" y="53"/>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slide" Target="slides/slide56.xml"/><Relationship Id="rId84" Type="http://schemas.openxmlformats.org/officeDocument/2006/relationships/slide" Target="slides/slide72.xml"/><Relationship Id="rId89" Type="http://schemas.openxmlformats.org/officeDocument/2006/relationships/slide" Target="slides/slide77.xml"/><Relationship Id="rId16" Type="http://schemas.openxmlformats.org/officeDocument/2006/relationships/slide" Target="slides/slide4.xml"/><Relationship Id="rId11" Type="http://schemas.openxmlformats.org/officeDocument/2006/relationships/slideMaster" Target="slideMasters/slideMaster11.xml"/><Relationship Id="rId32" Type="http://schemas.openxmlformats.org/officeDocument/2006/relationships/slide" Target="slides/slide20.xml"/><Relationship Id="rId37" Type="http://schemas.openxmlformats.org/officeDocument/2006/relationships/slide" Target="slides/slide25.xml"/><Relationship Id="rId53" Type="http://schemas.openxmlformats.org/officeDocument/2006/relationships/slide" Target="slides/slide41.xml"/><Relationship Id="rId58" Type="http://schemas.openxmlformats.org/officeDocument/2006/relationships/slide" Target="slides/slide46.xml"/><Relationship Id="rId74" Type="http://schemas.openxmlformats.org/officeDocument/2006/relationships/slide" Target="slides/slide62.xml"/><Relationship Id="rId79" Type="http://schemas.openxmlformats.org/officeDocument/2006/relationships/slide" Target="slides/slide67.xml"/><Relationship Id="rId5" Type="http://schemas.openxmlformats.org/officeDocument/2006/relationships/slideMaster" Target="slideMasters/slideMaster5.xml"/><Relationship Id="rId90" Type="http://schemas.openxmlformats.org/officeDocument/2006/relationships/notesMaster" Target="notesMasters/notesMaster1.xml"/><Relationship Id="rId22" Type="http://schemas.openxmlformats.org/officeDocument/2006/relationships/slide" Target="slides/slide10.xml"/><Relationship Id="rId27" Type="http://schemas.openxmlformats.org/officeDocument/2006/relationships/slide" Target="slides/slide15.xml"/><Relationship Id="rId43" Type="http://schemas.openxmlformats.org/officeDocument/2006/relationships/slide" Target="slides/slide31.xml"/><Relationship Id="rId48" Type="http://schemas.openxmlformats.org/officeDocument/2006/relationships/slide" Target="slides/slide36.xml"/><Relationship Id="rId64" Type="http://schemas.openxmlformats.org/officeDocument/2006/relationships/slide" Target="slides/slide52.xml"/><Relationship Id="rId69" Type="http://schemas.openxmlformats.org/officeDocument/2006/relationships/slide" Target="slides/slide57.xml"/><Relationship Id="rId8" Type="http://schemas.openxmlformats.org/officeDocument/2006/relationships/slideMaster" Target="slideMasters/slideMaster8.xml"/><Relationship Id="rId51" Type="http://schemas.openxmlformats.org/officeDocument/2006/relationships/slide" Target="slides/slide39.xml"/><Relationship Id="rId72" Type="http://schemas.openxmlformats.org/officeDocument/2006/relationships/slide" Target="slides/slide60.xml"/><Relationship Id="rId80" Type="http://schemas.openxmlformats.org/officeDocument/2006/relationships/slide" Target="slides/slide68.xml"/><Relationship Id="rId85" Type="http://schemas.openxmlformats.org/officeDocument/2006/relationships/slide" Target="slides/slide73.xml"/><Relationship Id="rId93"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slide" Target="slides/slide55.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slide" Target="slides/slide58.xml"/><Relationship Id="rId75" Type="http://schemas.openxmlformats.org/officeDocument/2006/relationships/slide" Target="slides/slide63.xml"/><Relationship Id="rId83" Type="http://schemas.openxmlformats.org/officeDocument/2006/relationships/slide" Target="slides/slide71.xml"/><Relationship Id="rId88" Type="http://schemas.openxmlformats.org/officeDocument/2006/relationships/slide" Target="slides/slide76.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 Type="http://schemas.openxmlformats.org/officeDocument/2006/relationships/slideMaster" Target="slideMasters/slideMaster10.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openxmlformats.org/officeDocument/2006/relationships/slide" Target="slides/slide61.xml"/><Relationship Id="rId78" Type="http://schemas.openxmlformats.org/officeDocument/2006/relationships/slide" Target="slides/slide66.xml"/><Relationship Id="rId81" Type="http://schemas.openxmlformats.org/officeDocument/2006/relationships/slide" Target="slides/slide69.xml"/><Relationship Id="rId86" Type="http://schemas.openxmlformats.org/officeDocument/2006/relationships/slide" Target="slides/slide74.xml"/><Relationship Id="rId9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 Id="rId76" Type="http://schemas.openxmlformats.org/officeDocument/2006/relationships/slide" Target="slides/slide64.xml"/><Relationship Id="rId7" Type="http://schemas.openxmlformats.org/officeDocument/2006/relationships/slideMaster" Target="slideMasters/slideMaster7.xml"/><Relationship Id="rId71" Type="http://schemas.openxmlformats.org/officeDocument/2006/relationships/slide" Target="slides/slide59.xml"/><Relationship Id="rId92"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17.xml"/><Relationship Id="rId24" Type="http://schemas.openxmlformats.org/officeDocument/2006/relationships/slide" Target="slides/slide12.xml"/><Relationship Id="rId40" Type="http://schemas.openxmlformats.org/officeDocument/2006/relationships/slide" Target="slides/slide28.xml"/><Relationship Id="rId45" Type="http://schemas.openxmlformats.org/officeDocument/2006/relationships/slide" Target="slides/slide33.xml"/><Relationship Id="rId66" Type="http://schemas.openxmlformats.org/officeDocument/2006/relationships/slide" Target="slides/slide54.xml"/><Relationship Id="rId87" Type="http://schemas.openxmlformats.org/officeDocument/2006/relationships/slide" Target="slides/slide75.xml"/><Relationship Id="rId61" Type="http://schemas.openxmlformats.org/officeDocument/2006/relationships/slide" Target="slides/slide49.xml"/><Relationship Id="rId82" Type="http://schemas.openxmlformats.org/officeDocument/2006/relationships/slide" Target="slides/slide70.xml"/><Relationship Id="rId19" Type="http://schemas.openxmlformats.org/officeDocument/2006/relationships/slide" Target="slides/slide7.xml"/><Relationship Id="rId14" Type="http://schemas.openxmlformats.org/officeDocument/2006/relationships/slide" Target="slides/slide2.xml"/><Relationship Id="rId30" Type="http://schemas.openxmlformats.org/officeDocument/2006/relationships/slide" Target="slides/slide18.xml"/><Relationship Id="rId35" Type="http://schemas.openxmlformats.org/officeDocument/2006/relationships/slide" Target="slides/slide23.xml"/><Relationship Id="rId56" Type="http://schemas.openxmlformats.org/officeDocument/2006/relationships/slide" Target="slides/slide44.xml"/><Relationship Id="rId77"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3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3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3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3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3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3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3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3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3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3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3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3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3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3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3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3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3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3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3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3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3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3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3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3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3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3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3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1</a:t>
            </a:fld>
            <a:endParaRPr/>
          </a:p>
        </p:txBody>
      </p:sp>
      <p:sp>
        <p:nvSpPr>
          <p:cNvPr id="188" name="Google Shape;18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9" name="Google Shape;18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3213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2</a:t>
            </a:fld>
            <a:endParaRPr/>
          </a:p>
        </p:txBody>
      </p:sp>
      <p:sp>
        <p:nvSpPr>
          <p:cNvPr id="194" name="Google Shape;19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5" name="Google Shape;195;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Let us start our discussion with Number Systems.</a:t>
            </a:r>
            <a:endParaRPr dirty="0"/>
          </a:p>
          <a:p>
            <a:pPr marL="0" lvl="0" indent="0" algn="l" rtl="0">
              <a:spcBef>
                <a:spcPts val="0"/>
              </a:spcBef>
              <a:spcAft>
                <a:spcPts val="0"/>
              </a:spcAft>
              <a:buNone/>
            </a:pPr>
            <a:r>
              <a:rPr lang="en-US" dirty="0"/>
              <a:t>Earlier we have discussed that Digital Systems can process different types of information such as numbers, text, pictures and sound which are represented in the form of Binary numbers.</a:t>
            </a:r>
            <a:endParaRPr dirty="0"/>
          </a:p>
          <a:p>
            <a:pPr marL="0" lvl="0" indent="0" algn="l" rtl="0">
              <a:spcBef>
                <a:spcPts val="0"/>
              </a:spcBef>
              <a:spcAft>
                <a:spcPts val="0"/>
              </a:spcAft>
              <a:buNone/>
            </a:pPr>
            <a:r>
              <a:rPr lang="en-US" dirty="0"/>
              <a:t>For understanding the Digital System we need to be fully aware of the Binary Number System and should be able to perform all the functions and operations that we have been performing using the Decimal Number System.</a:t>
            </a:r>
            <a:endParaRPr dirty="0"/>
          </a:p>
          <a:p>
            <a:pPr marL="0" lvl="0" indent="0" algn="l" rtl="0">
              <a:spcBef>
                <a:spcPts val="0"/>
              </a:spcBef>
              <a:spcAft>
                <a:spcPts val="0"/>
              </a:spcAft>
              <a:buNone/>
            </a:pPr>
            <a:r>
              <a:rPr lang="en-US" dirty="0"/>
              <a:t>We would be looking at five different Number Systems.</a:t>
            </a:r>
            <a:endParaRPr dirty="0"/>
          </a:p>
          <a:p>
            <a:pPr marL="0" lvl="0" indent="0" algn="l" rtl="0">
              <a:spcBef>
                <a:spcPts val="0"/>
              </a:spcBef>
              <a:spcAft>
                <a:spcPts val="0"/>
              </a:spcAft>
              <a:buNone/>
            </a:pPr>
            <a:r>
              <a:rPr lang="en-US" dirty="0"/>
              <a:t>We will start our discussion with the Decimal Number system. We are already aware of the Decimal number system and have been using the decimal number system since our school days.</a:t>
            </a:r>
            <a:endParaRPr dirty="0"/>
          </a:p>
          <a:p>
            <a:pPr marL="0" lvl="0" indent="0" algn="l" rtl="0">
              <a:spcBef>
                <a:spcPts val="0"/>
              </a:spcBef>
              <a:spcAft>
                <a:spcPts val="0"/>
              </a:spcAft>
              <a:buNone/>
            </a:pPr>
            <a:r>
              <a:rPr lang="en-US" dirty="0"/>
              <a:t>Next we would be discussing a hypothetical Caveman Number System. I am using the Caveman number system as an example to introduce a Number system which is different from the decimal number system. </a:t>
            </a:r>
            <a:endParaRPr dirty="0"/>
          </a:p>
          <a:p>
            <a:pPr marL="0" lvl="0" indent="0" algn="l" rtl="0">
              <a:spcBef>
                <a:spcPts val="0"/>
              </a:spcBef>
              <a:spcAft>
                <a:spcPts val="0"/>
              </a:spcAft>
              <a:buNone/>
            </a:pPr>
            <a:r>
              <a:rPr lang="en-US" dirty="0"/>
              <a:t>The third Number System that I would be discussing is the Binary Number System used by digital systems</a:t>
            </a:r>
            <a:endParaRPr dirty="0"/>
          </a:p>
          <a:p>
            <a:pPr marL="0" lvl="0" indent="0" algn="l" rtl="0">
              <a:spcBef>
                <a:spcPts val="0"/>
              </a:spcBef>
              <a:spcAft>
                <a:spcPts val="0"/>
              </a:spcAft>
              <a:buNone/>
            </a:pPr>
            <a:r>
              <a:rPr lang="en-US" dirty="0"/>
              <a:t>The last two number systems that I would be mentioning are the Hexadecimal and the Octal Number systems. </a:t>
            </a:r>
            <a:endParaRPr dirty="0"/>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21</a:t>
            </a:fld>
            <a:endParaRPr/>
          </a:p>
        </p:txBody>
      </p:sp>
      <p:sp>
        <p:nvSpPr>
          <p:cNvPr id="301" name="Google Shape;30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2" name="Google Shape;302;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The caveman can represent the first five decimal numbers (0-4) using a single digit of the caveman number system as shown in the table.</a:t>
            </a:r>
            <a:endParaRPr dirty="0"/>
          </a:p>
          <a:p>
            <a:pPr marL="0" lvl="0" indent="0" algn="l" rtl="0">
              <a:spcBef>
                <a:spcPts val="0"/>
              </a:spcBef>
              <a:spcAft>
                <a:spcPts val="0"/>
              </a:spcAft>
              <a:buNone/>
            </a:pPr>
            <a:r>
              <a:rPr lang="en-US" dirty="0"/>
              <a:t>To represent higher values (5-9) a combination of two digits is used.</a:t>
            </a:r>
            <a:endParaRPr dirty="0"/>
          </a:p>
          <a:p>
            <a:pPr marL="0" lvl="0" indent="0" algn="l" rtl="0">
              <a:spcBef>
                <a:spcPts val="0"/>
              </a:spcBef>
              <a:spcAft>
                <a:spcPts val="0"/>
              </a:spcAft>
              <a:buNone/>
            </a:pPr>
            <a:r>
              <a:rPr lang="en-US" dirty="0"/>
              <a:t>What should be the most significant digit? </a:t>
            </a:r>
            <a:endParaRPr dirty="0"/>
          </a:p>
          <a:p>
            <a:pPr marL="0" lvl="0" indent="0" algn="l" rtl="0">
              <a:spcBef>
                <a:spcPts val="0"/>
              </a:spcBef>
              <a:spcAft>
                <a:spcPts val="0"/>
              </a:spcAft>
              <a:buNone/>
            </a:pPr>
            <a:r>
              <a:rPr lang="en-US" dirty="0"/>
              <a:t>Just think, how do you represent a value greater than 9 in the decimal system?</a:t>
            </a:r>
            <a:endParaRPr dirty="0"/>
          </a:p>
          <a:p>
            <a:pPr marL="0" lvl="0" indent="0" algn="l" rtl="0">
              <a:spcBef>
                <a:spcPts val="0"/>
              </a:spcBef>
              <a:spcAft>
                <a:spcPts val="0"/>
              </a:spcAft>
              <a:buNone/>
            </a:pPr>
            <a:r>
              <a:rPr lang="en-US" dirty="0"/>
              <a:t>In a decimal number system after counting up to 9, two digits are used. The most significant digit is fixed at the next highest value 1, and the least significant digit varies between 0 and 9 (10 to19). After 19, the most significant digit is set to 2 and the least significant digit varies between 0 and 9 (20-29) and so on. </a:t>
            </a:r>
            <a:endParaRPr dirty="0"/>
          </a:p>
          <a:p>
            <a:pPr marL="0" lvl="0" indent="0" algn="l" rtl="0">
              <a:spcBef>
                <a:spcPts val="0"/>
              </a:spcBef>
              <a:spcAft>
                <a:spcPts val="0"/>
              </a:spcAft>
              <a:buNone/>
            </a:pPr>
            <a:r>
              <a:rPr lang="en-US" dirty="0"/>
              <a:t>Thus in the caveman number system the most significant digit is ∆, and the least significant digit varies between ∑ to ↑. The caveman representation of decimal numbers 5 to 9 is shown in the table.</a:t>
            </a:r>
            <a:endParaRPr dirty="0"/>
          </a:p>
          <a:p>
            <a:pPr marL="0" lvl="0" indent="0" algn="l" rtl="0">
              <a:spcBef>
                <a:spcPts val="0"/>
              </a:spcBef>
              <a:spcAft>
                <a:spcPts val="0"/>
              </a:spcAft>
              <a:buNone/>
            </a:pPr>
            <a:r>
              <a:rPr lang="en-US" dirty="0"/>
              <a:t>In a decimal number system how do we represent number after 19? The most significant digit is increased to the next value (from 1 to 2) and the least significant varies between 0 and 9. </a:t>
            </a:r>
            <a:endParaRPr dirty="0"/>
          </a:p>
          <a:p>
            <a:pPr marL="0" lvl="0" indent="0" algn="l" rtl="0">
              <a:spcBef>
                <a:spcPts val="0"/>
              </a:spcBef>
              <a:spcAft>
                <a:spcPts val="0"/>
              </a:spcAft>
              <a:buNone/>
            </a:pPr>
            <a:r>
              <a:rPr lang="en-US" dirty="0"/>
              <a:t>Thus in the caveman number system same procedure is followed. The table shows the Caveman number system equivalents to the first 20 decimal values. </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22</a:t>
            </a:fld>
            <a:endParaRPr/>
          </a:p>
        </p:txBody>
      </p:sp>
      <p:sp>
        <p:nvSpPr>
          <p:cNvPr id="308" name="Google Shape;30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9" name="Google Shape;309;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Now let us see how numbers can be represented in a new number system. </a:t>
            </a:r>
            <a:endParaRPr dirty="0"/>
          </a:p>
          <a:p>
            <a:pPr marL="0" lvl="0" indent="0" algn="l" rtl="0">
              <a:spcBef>
                <a:spcPts val="0"/>
              </a:spcBef>
              <a:spcAft>
                <a:spcPts val="0"/>
              </a:spcAft>
              <a:buNone/>
            </a:pPr>
            <a:r>
              <a:rPr lang="en-US" dirty="0"/>
              <a:t>A number system discovered by archeologists in a prehistoric cave indicates that the caveman used a number system that has 5 distinct symbols ∑, ∆, &gt;, Ω and ↑. (Sigma, Delta, Greater than, Omega and Arrow)</a:t>
            </a:r>
            <a:endParaRPr dirty="0"/>
          </a:p>
          <a:p>
            <a:pPr marL="0" lvl="0" indent="0" algn="l" rtl="0">
              <a:spcBef>
                <a:spcPts val="0"/>
              </a:spcBef>
              <a:spcAft>
                <a:spcPts val="0"/>
              </a:spcAft>
              <a:buNone/>
            </a:pPr>
            <a:r>
              <a:rPr lang="en-US" dirty="0"/>
              <a:t>Furthermore it has been determined that the five symbols represents the decimal equivalents of numbers 0 to 4 respectively.</a:t>
            </a:r>
            <a:endParaRPr dirty="0"/>
          </a:p>
          <a:p>
            <a:pPr marL="0" lvl="0" indent="0" algn="l" rtl="0">
              <a:spcBef>
                <a:spcPts val="0"/>
              </a:spcBef>
              <a:spcAft>
                <a:spcPts val="0"/>
              </a:spcAft>
              <a:buNone/>
            </a:pPr>
            <a:r>
              <a:rPr lang="en-US" dirty="0"/>
              <a:t>Which number is the Caveman using?</a:t>
            </a:r>
            <a:endParaRPr dirty="0"/>
          </a:p>
          <a:p>
            <a:pPr marL="0" lvl="0" indent="0" algn="l" rtl="0">
              <a:spcBef>
                <a:spcPts val="0"/>
              </a:spcBef>
              <a:spcAft>
                <a:spcPts val="0"/>
              </a:spcAft>
              <a:buNone/>
            </a:pPr>
            <a:r>
              <a:rPr lang="en-US" dirty="0"/>
              <a:t>Since there are 5 unique symbols specifying 5 values. Therefore the Caveman is using a Base 5 number system.</a:t>
            </a:r>
            <a:endParaRPr dirty="0"/>
          </a:p>
          <a:p>
            <a:pPr marL="0" lvl="0" indent="0" algn="l" rtl="0">
              <a:spcBef>
                <a:spcPts val="0"/>
              </a:spcBef>
              <a:spcAft>
                <a:spcPts val="0"/>
              </a:spcAft>
              <a:buNone/>
            </a:pPr>
            <a:r>
              <a:rPr lang="en-US" dirty="0"/>
              <a:t>The number ∆Ω↑∑ in Base 5 number system represents 220 in decimal.</a:t>
            </a:r>
            <a:endParaRPr dirty="0"/>
          </a:p>
          <a:p>
            <a:pPr marL="0" lvl="0" indent="0" algn="l" rtl="0">
              <a:spcBef>
                <a:spcPts val="0"/>
              </a:spcBef>
              <a:spcAft>
                <a:spcPts val="0"/>
              </a:spcAft>
              <a:buNone/>
            </a:pPr>
            <a:r>
              <a:rPr lang="en-US" dirty="0"/>
              <a:t>Before we see how ∆Ω↑∑ represents 220 in decimal, let us see the Caveman Number representations of the decimal number system.</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23</a:t>
            </a:fld>
            <a:endParaRPr/>
          </a:p>
        </p:txBody>
      </p:sp>
      <p:sp>
        <p:nvSpPr>
          <p:cNvPr id="315" name="Google Shape;315;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6" name="Google Shape;316;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Let us see how the caveman number ∆Ω↑∑ represent 220 in decimal.</a:t>
            </a:r>
            <a:endParaRPr/>
          </a:p>
          <a:p>
            <a:pPr marL="0" lvl="0" indent="0" algn="l" rtl="0">
              <a:spcBef>
                <a:spcPts val="0"/>
              </a:spcBef>
              <a:spcAft>
                <a:spcPts val="0"/>
              </a:spcAft>
              <a:buNone/>
            </a:pPr>
            <a:r>
              <a:rPr lang="en-US"/>
              <a:t>The number ∆Ω↑∑ can be easily converted into decimal if we write an expression for the Caveman number ∆Ω↑∑ in terms of the base number and the weights.</a:t>
            </a:r>
            <a:endParaRPr/>
          </a:p>
          <a:p>
            <a:pPr marL="0" lvl="0" indent="0" algn="l" rtl="0">
              <a:spcBef>
                <a:spcPts val="0"/>
              </a:spcBef>
              <a:spcAft>
                <a:spcPts val="0"/>
              </a:spcAft>
              <a:buNone/>
            </a:pPr>
            <a:r>
              <a:rPr lang="en-US"/>
              <a:t>What is the base number of the caveman number system? 5.</a:t>
            </a:r>
            <a:endParaRPr/>
          </a:p>
          <a:p>
            <a:pPr marL="0" lvl="0" indent="0" algn="l" rtl="0">
              <a:spcBef>
                <a:spcPts val="0"/>
              </a:spcBef>
              <a:spcAft>
                <a:spcPts val="0"/>
              </a:spcAft>
              <a:buNone/>
            </a:pPr>
            <a:r>
              <a:rPr lang="en-US"/>
              <a:t>What is the weight of the most significant digit of the number ∆Ω↑∑? 5</a:t>
            </a:r>
            <a:r>
              <a:rPr lang="en-US" baseline="30000"/>
              <a:t>3</a:t>
            </a:r>
            <a:endParaRPr/>
          </a:p>
          <a:p>
            <a:pPr marL="0" lvl="0" indent="0" algn="l" rtl="0">
              <a:spcBef>
                <a:spcPts val="0"/>
              </a:spcBef>
              <a:spcAft>
                <a:spcPts val="0"/>
              </a:spcAft>
              <a:buNone/>
            </a:pPr>
            <a:r>
              <a:rPr lang="en-US"/>
              <a:t>Similarly the weights of the digits Ω, ↑ and ∑ are 5</a:t>
            </a:r>
            <a:r>
              <a:rPr lang="en-US" baseline="30000"/>
              <a:t>2</a:t>
            </a:r>
            <a:r>
              <a:rPr lang="en-US"/>
              <a:t>, 5</a:t>
            </a:r>
            <a:r>
              <a:rPr lang="en-US" baseline="30000"/>
              <a:t>1</a:t>
            </a:r>
            <a:r>
              <a:rPr lang="en-US"/>
              <a:t> and 5</a:t>
            </a:r>
            <a:r>
              <a:rPr lang="en-US" baseline="30000"/>
              <a:t>0</a:t>
            </a:r>
            <a:r>
              <a:rPr lang="en-US"/>
              <a:t> respectively. </a:t>
            </a:r>
            <a:endParaRPr/>
          </a:p>
          <a:p>
            <a:pPr marL="0" lvl="0" indent="0" algn="l" rtl="0">
              <a:spcBef>
                <a:spcPts val="0"/>
              </a:spcBef>
              <a:spcAft>
                <a:spcPts val="0"/>
              </a:spcAft>
              <a:buNone/>
            </a:pPr>
            <a:r>
              <a:rPr lang="en-US"/>
              <a:t>The weights of the four digits starting from the most significant digit are 125, 25, 5 and 1</a:t>
            </a:r>
            <a:endParaRPr/>
          </a:p>
          <a:p>
            <a:pPr marL="0" lvl="0" indent="0" algn="l" rtl="0">
              <a:spcBef>
                <a:spcPts val="0"/>
              </a:spcBef>
              <a:spcAft>
                <a:spcPts val="0"/>
              </a:spcAft>
              <a:buNone/>
            </a:pPr>
            <a:r>
              <a:rPr lang="en-US"/>
              <a:t>The weights change by a factor 5. </a:t>
            </a:r>
            <a:endParaRPr/>
          </a:p>
          <a:p>
            <a:pPr marL="0" lvl="0" indent="0" algn="l" rtl="0">
              <a:spcBef>
                <a:spcPts val="0"/>
              </a:spcBef>
              <a:spcAft>
                <a:spcPts val="0"/>
              </a:spcAft>
              <a:buNone/>
            </a:pPr>
            <a:r>
              <a:rPr lang="en-US"/>
              <a:t>Thus writing the number ∆Ω↑∑ in terms of an expression is ∆ x 5</a:t>
            </a:r>
            <a:r>
              <a:rPr lang="en-US" baseline="30000"/>
              <a:t>3</a:t>
            </a:r>
            <a:r>
              <a:rPr lang="en-US"/>
              <a:t> + Ω x 5</a:t>
            </a:r>
            <a:r>
              <a:rPr lang="en-US" baseline="30000"/>
              <a:t>2</a:t>
            </a:r>
            <a:r>
              <a:rPr lang="en-US"/>
              <a:t> + ↑ x 5</a:t>
            </a:r>
            <a:r>
              <a:rPr lang="en-US" baseline="30000"/>
              <a:t>1</a:t>
            </a:r>
            <a:r>
              <a:rPr lang="en-US"/>
              <a:t> + ∑ x 5</a:t>
            </a:r>
            <a:r>
              <a:rPr lang="en-US" baseline="30000"/>
              <a:t>0</a:t>
            </a:r>
            <a:endParaRPr/>
          </a:p>
          <a:p>
            <a:pPr marL="0" lvl="0" indent="0" algn="l" rtl="0">
              <a:spcBef>
                <a:spcPts val="0"/>
              </a:spcBef>
              <a:spcAft>
                <a:spcPts val="0"/>
              </a:spcAft>
              <a:buNone/>
            </a:pPr>
            <a:r>
              <a:rPr lang="en-US"/>
              <a:t>Replacing the caveman numbers by their decimal equivalents changes the expression to  1 x 5</a:t>
            </a:r>
            <a:r>
              <a:rPr lang="en-US" baseline="30000"/>
              <a:t>3</a:t>
            </a:r>
            <a:r>
              <a:rPr lang="en-US"/>
              <a:t> + 3 x 5</a:t>
            </a:r>
            <a:r>
              <a:rPr lang="en-US" baseline="30000"/>
              <a:t>2</a:t>
            </a:r>
            <a:r>
              <a:rPr lang="en-US"/>
              <a:t> + 4 x 5</a:t>
            </a:r>
            <a:r>
              <a:rPr lang="en-US" baseline="30000"/>
              <a:t>1</a:t>
            </a:r>
            <a:r>
              <a:rPr lang="en-US"/>
              <a:t> + 0 x 5</a:t>
            </a:r>
            <a:r>
              <a:rPr lang="en-US" baseline="30000"/>
              <a:t>0</a:t>
            </a:r>
            <a:endParaRPr/>
          </a:p>
          <a:p>
            <a:pPr marL="0" lvl="0" indent="0" algn="l" rtl="0">
              <a:spcBef>
                <a:spcPts val="0"/>
              </a:spcBef>
              <a:spcAft>
                <a:spcPts val="0"/>
              </a:spcAft>
              <a:buNone/>
            </a:pPr>
            <a:r>
              <a:rPr lang="en-US"/>
              <a:t>Solving the expression</a:t>
            </a:r>
            <a:r>
              <a:rPr lang="en-US" baseline="30000"/>
              <a:t> </a:t>
            </a:r>
            <a:r>
              <a:rPr lang="en-US"/>
              <a:t>gives four terms 125, 75, 20 and 0. Adding the four terms gives the result 220.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24</a:t>
            </a:fld>
            <a:endParaRPr/>
          </a:p>
        </p:txBody>
      </p:sp>
      <p:sp>
        <p:nvSpPr>
          <p:cNvPr id="322" name="Google Shape;322;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3" name="Google Shape;323;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Let us see how the caveman number ∆Ω↑∑ represent 220 in decimal.</a:t>
            </a:r>
            <a:endParaRPr/>
          </a:p>
          <a:p>
            <a:pPr marL="0" lvl="0" indent="0" algn="l" rtl="0">
              <a:spcBef>
                <a:spcPts val="0"/>
              </a:spcBef>
              <a:spcAft>
                <a:spcPts val="0"/>
              </a:spcAft>
              <a:buNone/>
            </a:pPr>
            <a:r>
              <a:rPr lang="en-US"/>
              <a:t>The number ∆Ω↑∑ can be easily converted into decimal if we write an expression for the Caveman number ∆Ω↑∑ in terms of the base number and the weights.</a:t>
            </a:r>
            <a:endParaRPr/>
          </a:p>
          <a:p>
            <a:pPr marL="0" lvl="0" indent="0" algn="l" rtl="0">
              <a:spcBef>
                <a:spcPts val="0"/>
              </a:spcBef>
              <a:spcAft>
                <a:spcPts val="0"/>
              </a:spcAft>
              <a:buNone/>
            </a:pPr>
            <a:r>
              <a:rPr lang="en-US"/>
              <a:t>What is the base number of the caveman number system? 5.</a:t>
            </a:r>
            <a:endParaRPr/>
          </a:p>
          <a:p>
            <a:pPr marL="0" lvl="0" indent="0" algn="l" rtl="0">
              <a:spcBef>
                <a:spcPts val="0"/>
              </a:spcBef>
              <a:spcAft>
                <a:spcPts val="0"/>
              </a:spcAft>
              <a:buNone/>
            </a:pPr>
            <a:r>
              <a:rPr lang="en-US"/>
              <a:t>What is the weight of the most significant digit of the number ∆Ω↑∑? 5</a:t>
            </a:r>
            <a:r>
              <a:rPr lang="en-US" baseline="30000"/>
              <a:t>3</a:t>
            </a:r>
            <a:endParaRPr/>
          </a:p>
          <a:p>
            <a:pPr marL="0" lvl="0" indent="0" algn="l" rtl="0">
              <a:spcBef>
                <a:spcPts val="0"/>
              </a:spcBef>
              <a:spcAft>
                <a:spcPts val="0"/>
              </a:spcAft>
              <a:buNone/>
            </a:pPr>
            <a:r>
              <a:rPr lang="en-US"/>
              <a:t>Similarly the weights of the digits Ω, ↑ and ∑ are 5</a:t>
            </a:r>
            <a:r>
              <a:rPr lang="en-US" baseline="30000"/>
              <a:t>2</a:t>
            </a:r>
            <a:r>
              <a:rPr lang="en-US"/>
              <a:t>, 5</a:t>
            </a:r>
            <a:r>
              <a:rPr lang="en-US" baseline="30000"/>
              <a:t>1</a:t>
            </a:r>
            <a:r>
              <a:rPr lang="en-US"/>
              <a:t> and 5</a:t>
            </a:r>
            <a:r>
              <a:rPr lang="en-US" baseline="30000"/>
              <a:t>0</a:t>
            </a:r>
            <a:r>
              <a:rPr lang="en-US"/>
              <a:t> respectively. </a:t>
            </a:r>
            <a:endParaRPr/>
          </a:p>
          <a:p>
            <a:pPr marL="0" lvl="0" indent="0" algn="l" rtl="0">
              <a:spcBef>
                <a:spcPts val="0"/>
              </a:spcBef>
              <a:spcAft>
                <a:spcPts val="0"/>
              </a:spcAft>
              <a:buNone/>
            </a:pPr>
            <a:r>
              <a:rPr lang="en-US"/>
              <a:t>The weights of the four digits starting from the most significant digit are 125, 25, 5 and 1</a:t>
            </a:r>
            <a:endParaRPr/>
          </a:p>
          <a:p>
            <a:pPr marL="0" lvl="0" indent="0" algn="l" rtl="0">
              <a:spcBef>
                <a:spcPts val="0"/>
              </a:spcBef>
              <a:spcAft>
                <a:spcPts val="0"/>
              </a:spcAft>
              <a:buNone/>
            </a:pPr>
            <a:r>
              <a:rPr lang="en-US"/>
              <a:t>The weights change by a factor 5. </a:t>
            </a:r>
            <a:endParaRPr/>
          </a:p>
          <a:p>
            <a:pPr marL="0" lvl="0" indent="0" algn="l" rtl="0">
              <a:spcBef>
                <a:spcPts val="0"/>
              </a:spcBef>
              <a:spcAft>
                <a:spcPts val="0"/>
              </a:spcAft>
              <a:buNone/>
            </a:pPr>
            <a:r>
              <a:rPr lang="en-US"/>
              <a:t>Thus writing the number ∆Ω↑∑ in terms of an expression is ∆ x 5</a:t>
            </a:r>
            <a:r>
              <a:rPr lang="en-US" baseline="30000"/>
              <a:t>3</a:t>
            </a:r>
            <a:r>
              <a:rPr lang="en-US"/>
              <a:t> + Ω x 5</a:t>
            </a:r>
            <a:r>
              <a:rPr lang="en-US" baseline="30000"/>
              <a:t>2</a:t>
            </a:r>
            <a:r>
              <a:rPr lang="en-US"/>
              <a:t> + ↑ x 5</a:t>
            </a:r>
            <a:r>
              <a:rPr lang="en-US" baseline="30000"/>
              <a:t>1</a:t>
            </a:r>
            <a:r>
              <a:rPr lang="en-US"/>
              <a:t> + ∑ x 5</a:t>
            </a:r>
            <a:r>
              <a:rPr lang="en-US" baseline="30000"/>
              <a:t>0</a:t>
            </a:r>
            <a:endParaRPr/>
          </a:p>
          <a:p>
            <a:pPr marL="0" lvl="0" indent="0" algn="l" rtl="0">
              <a:spcBef>
                <a:spcPts val="0"/>
              </a:spcBef>
              <a:spcAft>
                <a:spcPts val="0"/>
              </a:spcAft>
              <a:buNone/>
            </a:pPr>
            <a:r>
              <a:rPr lang="en-US"/>
              <a:t>Replacing the caveman numbers by their decimal equivalents changes the expression to  1 x 5</a:t>
            </a:r>
            <a:r>
              <a:rPr lang="en-US" baseline="30000"/>
              <a:t>3</a:t>
            </a:r>
            <a:r>
              <a:rPr lang="en-US"/>
              <a:t> + 3 x 5</a:t>
            </a:r>
            <a:r>
              <a:rPr lang="en-US" baseline="30000"/>
              <a:t>2</a:t>
            </a:r>
            <a:r>
              <a:rPr lang="en-US"/>
              <a:t> + 4 x 5</a:t>
            </a:r>
            <a:r>
              <a:rPr lang="en-US" baseline="30000"/>
              <a:t>1</a:t>
            </a:r>
            <a:r>
              <a:rPr lang="en-US"/>
              <a:t> + 0 x 5</a:t>
            </a:r>
            <a:r>
              <a:rPr lang="en-US" baseline="30000"/>
              <a:t>0</a:t>
            </a:r>
            <a:endParaRPr/>
          </a:p>
          <a:p>
            <a:pPr marL="0" lvl="0" indent="0" algn="l" rtl="0">
              <a:spcBef>
                <a:spcPts val="0"/>
              </a:spcBef>
              <a:spcAft>
                <a:spcPts val="0"/>
              </a:spcAft>
              <a:buNone/>
            </a:pPr>
            <a:r>
              <a:rPr lang="en-US"/>
              <a:t>Solving the expression</a:t>
            </a:r>
            <a:r>
              <a:rPr lang="en-US" baseline="30000"/>
              <a:t> </a:t>
            </a:r>
            <a:r>
              <a:rPr lang="en-US"/>
              <a:t>gives four terms 125, 75, 20 and 0. Adding the four terms gives the result 220.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25</a:t>
            </a:fld>
            <a:endParaRPr/>
          </a:p>
        </p:txBody>
      </p:sp>
      <p:sp>
        <p:nvSpPr>
          <p:cNvPr id="329" name="Google Shape;329;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0" name="Google Shape;330;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Let us see how the caveman number ∆Ω↑∑ represent 220 in decimal.</a:t>
            </a:r>
            <a:endParaRPr/>
          </a:p>
          <a:p>
            <a:pPr marL="0" lvl="0" indent="0" algn="l" rtl="0">
              <a:spcBef>
                <a:spcPts val="0"/>
              </a:spcBef>
              <a:spcAft>
                <a:spcPts val="0"/>
              </a:spcAft>
              <a:buNone/>
            </a:pPr>
            <a:r>
              <a:rPr lang="en-US"/>
              <a:t>The number ∆Ω↑∑ can be easily converted into decimal if we write an expression for the Caveman number ∆Ω↑∑ in terms of the base number and the weights.</a:t>
            </a:r>
            <a:endParaRPr/>
          </a:p>
          <a:p>
            <a:pPr marL="0" lvl="0" indent="0" algn="l" rtl="0">
              <a:spcBef>
                <a:spcPts val="0"/>
              </a:spcBef>
              <a:spcAft>
                <a:spcPts val="0"/>
              </a:spcAft>
              <a:buNone/>
            </a:pPr>
            <a:r>
              <a:rPr lang="en-US"/>
              <a:t>What is the base number of the caveman number system? 5.</a:t>
            </a:r>
            <a:endParaRPr/>
          </a:p>
          <a:p>
            <a:pPr marL="0" lvl="0" indent="0" algn="l" rtl="0">
              <a:spcBef>
                <a:spcPts val="0"/>
              </a:spcBef>
              <a:spcAft>
                <a:spcPts val="0"/>
              </a:spcAft>
              <a:buNone/>
            </a:pPr>
            <a:r>
              <a:rPr lang="en-US"/>
              <a:t>What is the weight of the most significant digit of the number ∆Ω↑∑? 5</a:t>
            </a:r>
            <a:r>
              <a:rPr lang="en-US" baseline="30000"/>
              <a:t>3</a:t>
            </a:r>
            <a:endParaRPr/>
          </a:p>
          <a:p>
            <a:pPr marL="0" lvl="0" indent="0" algn="l" rtl="0">
              <a:spcBef>
                <a:spcPts val="0"/>
              </a:spcBef>
              <a:spcAft>
                <a:spcPts val="0"/>
              </a:spcAft>
              <a:buNone/>
            </a:pPr>
            <a:r>
              <a:rPr lang="en-US"/>
              <a:t>Similarly the weights of the digits Ω, ↑ and ∑ are 5</a:t>
            </a:r>
            <a:r>
              <a:rPr lang="en-US" baseline="30000"/>
              <a:t>2</a:t>
            </a:r>
            <a:r>
              <a:rPr lang="en-US"/>
              <a:t>, 5</a:t>
            </a:r>
            <a:r>
              <a:rPr lang="en-US" baseline="30000"/>
              <a:t>1</a:t>
            </a:r>
            <a:r>
              <a:rPr lang="en-US"/>
              <a:t> and 5</a:t>
            </a:r>
            <a:r>
              <a:rPr lang="en-US" baseline="30000"/>
              <a:t>0</a:t>
            </a:r>
            <a:r>
              <a:rPr lang="en-US"/>
              <a:t> respectively. </a:t>
            </a:r>
            <a:endParaRPr/>
          </a:p>
          <a:p>
            <a:pPr marL="0" lvl="0" indent="0" algn="l" rtl="0">
              <a:spcBef>
                <a:spcPts val="0"/>
              </a:spcBef>
              <a:spcAft>
                <a:spcPts val="0"/>
              </a:spcAft>
              <a:buNone/>
            </a:pPr>
            <a:r>
              <a:rPr lang="en-US"/>
              <a:t>The weights of the four digits starting from the most significant digit are 125, 25, 5 and 1</a:t>
            </a:r>
            <a:endParaRPr/>
          </a:p>
          <a:p>
            <a:pPr marL="0" lvl="0" indent="0" algn="l" rtl="0">
              <a:spcBef>
                <a:spcPts val="0"/>
              </a:spcBef>
              <a:spcAft>
                <a:spcPts val="0"/>
              </a:spcAft>
              <a:buNone/>
            </a:pPr>
            <a:r>
              <a:rPr lang="en-US"/>
              <a:t>The weights change by a factor 5. </a:t>
            </a:r>
            <a:endParaRPr/>
          </a:p>
          <a:p>
            <a:pPr marL="0" lvl="0" indent="0" algn="l" rtl="0">
              <a:spcBef>
                <a:spcPts val="0"/>
              </a:spcBef>
              <a:spcAft>
                <a:spcPts val="0"/>
              </a:spcAft>
              <a:buNone/>
            </a:pPr>
            <a:r>
              <a:rPr lang="en-US"/>
              <a:t>Thus writing the number ∆Ω↑∑ in terms of an expression is ∆ x 5</a:t>
            </a:r>
            <a:r>
              <a:rPr lang="en-US" baseline="30000"/>
              <a:t>3</a:t>
            </a:r>
            <a:r>
              <a:rPr lang="en-US"/>
              <a:t> + Ω x 5</a:t>
            </a:r>
            <a:r>
              <a:rPr lang="en-US" baseline="30000"/>
              <a:t>2</a:t>
            </a:r>
            <a:r>
              <a:rPr lang="en-US"/>
              <a:t> + ↑ x 5</a:t>
            </a:r>
            <a:r>
              <a:rPr lang="en-US" baseline="30000"/>
              <a:t>1</a:t>
            </a:r>
            <a:r>
              <a:rPr lang="en-US"/>
              <a:t> + ∑ x 5</a:t>
            </a:r>
            <a:r>
              <a:rPr lang="en-US" baseline="30000"/>
              <a:t>0</a:t>
            </a:r>
            <a:endParaRPr/>
          </a:p>
          <a:p>
            <a:pPr marL="0" lvl="0" indent="0" algn="l" rtl="0">
              <a:spcBef>
                <a:spcPts val="0"/>
              </a:spcBef>
              <a:spcAft>
                <a:spcPts val="0"/>
              </a:spcAft>
              <a:buNone/>
            </a:pPr>
            <a:r>
              <a:rPr lang="en-US"/>
              <a:t>Replacing the caveman numbers by their decimal equivalents changes the expression to  1 x 5</a:t>
            </a:r>
            <a:r>
              <a:rPr lang="en-US" baseline="30000"/>
              <a:t>3</a:t>
            </a:r>
            <a:r>
              <a:rPr lang="en-US"/>
              <a:t> + 3 x 5</a:t>
            </a:r>
            <a:r>
              <a:rPr lang="en-US" baseline="30000"/>
              <a:t>2</a:t>
            </a:r>
            <a:r>
              <a:rPr lang="en-US"/>
              <a:t> + 4 x 5</a:t>
            </a:r>
            <a:r>
              <a:rPr lang="en-US" baseline="30000"/>
              <a:t>1</a:t>
            </a:r>
            <a:r>
              <a:rPr lang="en-US"/>
              <a:t> + 0 x 5</a:t>
            </a:r>
            <a:r>
              <a:rPr lang="en-US" baseline="30000"/>
              <a:t>0</a:t>
            </a:r>
            <a:endParaRPr/>
          </a:p>
          <a:p>
            <a:pPr marL="0" lvl="0" indent="0" algn="l" rtl="0">
              <a:spcBef>
                <a:spcPts val="0"/>
              </a:spcBef>
              <a:spcAft>
                <a:spcPts val="0"/>
              </a:spcAft>
              <a:buNone/>
            </a:pPr>
            <a:r>
              <a:rPr lang="en-US"/>
              <a:t>Solving the expression</a:t>
            </a:r>
            <a:r>
              <a:rPr lang="en-US" baseline="30000"/>
              <a:t> </a:t>
            </a:r>
            <a:r>
              <a:rPr lang="en-US"/>
              <a:t>gives four terms 125, 75, 20 and 0. Adding the four terms gives the result 220.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26</a:t>
            </a:fld>
            <a:endParaRPr/>
          </a:p>
        </p:txBody>
      </p:sp>
      <p:sp>
        <p:nvSpPr>
          <p:cNvPr id="336" name="Google Shape;336;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7" name="Google Shape;337;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Let us see how the caveman number ∆Ω↑∑ represent 220 in decimal.</a:t>
            </a:r>
            <a:endParaRPr/>
          </a:p>
          <a:p>
            <a:pPr marL="0" lvl="0" indent="0" algn="l" rtl="0">
              <a:spcBef>
                <a:spcPts val="0"/>
              </a:spcBef>
              <a:spcAft>
                <a:spcPts val="0"/>
              </a:spcAft>
              <a:buNone/>
            </a:pPr>
            <a:r>
              <a:rPr lang="en-US"/>
              <a:t>The number ∆Ω↑∑ can be easily converted into decimal if we write an expression for the Caveman number ∆Ω↑∑ in terms of the base number and the weights.</a:t>
            </a:r>
            <a:endParaRPr/>
          </a:p>
          <a:p>
            <a:pPr marL="0" lvl="0" indent="0" algn="l" rtl="0">
              <a:spcBef>
                <a:spcPts val="0"/>
              </a:spcBef>
              <a:spcAft>
                <a:spcPts val="0"/>
              </a:spcAft>
              <a:buNone/>
            </a:pPr>
            <a:r>
              <a:rPr lang="en-US"/>
              <a:t>What is the base number of the caveman number system? 5.</a:t>
            </a:r>
            <a:endParaRPr/>
          </a:p>
          <a:p>
            <a:pPr marL="0" lvl="0" indent="0" algn="l" rtl="0">
              <a:spcBef>
                <a:spcPts val="0"/>
              </a:spcBef>
              <a:spcAft>
                <a:spcPts val="0"/>
              </a:spcAft>
              <a:buNone/>
            </a:pPr>
            <a:r>
              <a:rPr lang="en-US"/>
              <a:t>What is the weight of the most significant digit of the number ∆Ω↑∑? 5</a:t>
            </a:r>
            <a:r>
              <a:rPr lang="en-US" baseline="30000"/>
              <a:t>3</a:t>
            </a:r>
            <a:endParaRPr/>
          </a:p>
          <a:p>
            <a:pPr marL="0" lvl="0" indent="0" algn="l" rtl="0">
              <a:spcBef>
                <a:spcPts val="0"/>
              </a:spcBef>
              <a:spcAft>
                <a:spcPts val="0"/>
              </a:spcAft>
              <a:buNone/>
            </a:pPr>
            <a:r>
              <a:rPr lang="en-US"/>
              <a:t>Similarly the weights of the digits Ω, ↑ and ∑ are 5</a:t>
            </a:r>
            <a:r>
              <a:rPr lang="en-US" baseline="30000"/>
              <a:t>2</a:t>
            </a:r>
            <a:r>
              <a:rPr lang="en-US"/>
              <a:t>, 5</a:t>
            </a:r>
            <a:r>
              <a:rPr lang="en-US" baseline="30000"/>
              <a:t>1</a:t>
            </a:r>
            <a:r>
              <a:rPr lang="en-US"/>
              <a:t> and 5</a:t>
            </a:r>
            <a:r>
              <a:rPr lang="en-US" baseline="30000"/>
              <a:t>0</a:t>
            </a:r>
            <a:r>
              <a:rPr lang="en-US"/>
              <a:t> respectively. </a:t>
            </a:r>
            <a:endParaRPr/>
          </a:p>
          <a:p>
            <a:pPr marL="0" lvl="0" indent="0" algn="l" rtl="0">
              <a:spcBef>
                <a:spcPts val="0"/>
              </a:spcBef>
              <a:spcAft>
                <a:spcPts val="0"/>
              </a:spcAft>
              <a:buNone/>
            </a:pPr>
            <a:r>
              <a:rPr lang="en-US"/>
              <a:t>The weights of the four digits starting from the most significant digit are 125, 25, 5 and 1</a:t>
            </a:r>
            <a:endParaRPr/>
          </a:p>
          <a:p>
            <a:pPr marL="0" lvl="0" indent="0" algn="l" rtl="0">
              <a:spcBef>
                <a:spcPts val="0"/>
              </a:spcBef>
              <a:spcAft>
                <a:spcPts val="0"/>
              </a:spcAft>
              <a:buNone/>
            </a:pPr>
            <a:r>
              <a:rPr lang="en-US"/>
              <a:t>The weights change by a factor 5. </a:t>
            </a:r>
            <a:endParaRPr/>
          </a:p>
          <a:p>
            <a:pPr marL="0" lvl="0" indent="0" algn="l" rtl="0">
              <a:spcBef>
                <a:spcPts val="0"/>
              </a:spcBef>
              <a:spcAft>
                <a:spcPts val="0"/>
              </a:spcAft>
              <a:buNone/>
            </a:pPr>
            <a:r>
              <a:rPr lang="en-US"/>
              <a:t>Thus writing the number ∆Ω↑∑ in terms of an expression is ∆ x 5</a:t>
            </a:r>
            <a:r>
              <a:rPr lang="en-US" baseline="30000"/>
              <a:t>3</a:t>
            </a:r>
            <a:r>
              <a:rPr lang="en-US"/>
              <a:t> + Ω x 5</a:t>
            </a:r>
            <a:r>
              <a:rPr lang="en-US" baseline="30000"/>
              <a:t>2</a:t>
            </a:r>
            <a:r>
              <a:rPr lang="en-US"/>
              <a:t> + ↑ x 5</a:t>
            </a:r>
            <a:r>
              <a:rPr lang="en-US" baseline="30000"/>
              <a:t>1</a:t>
            </a:r>
            <a:r>
              <a:rPr lang="en-US"/>
              <a:t> + ∑ x 5</a:t>
            </a:r>
            <a:r>
              <a:rPr lang="en-US" baseline="30000"/>
              <a:t>0</a:t>
            </a:r>
            <a:endParaRPr/>
          </a:p>
          <a:p>
            <a:pPr marL="0" lvl="0" indent="0" algn="l" rtl="0">
              <a:spcBef>
                <a:spcPts val="0"/>
              </a:spcBef>
              <a:spcAft>
                <a:spcPts val="0"/>
              </a:spcAft>
              <a:buNone/>
            </a:pPr>
            <a:r>
              <a:rPr lang="en-US"/>
              <a:t>Replacing the caveman numbers by their decimal equivalents changes the expression to  1 x 5</a:t>
            </a:r>
            <a:r>
              <a:rPr lang="en-US" baseline="30000"/>
              <a:t>3</a:t>
            </a:r>
            <a:r>
              <a:rPr lang="en-US"/>
              <a:t> + 3 x 5</a:t>
            </a:r>
            <a:r>
              <a:rPr lang="en-US" baseline="30000"/>
              <a:t>2</a:t>
            </a:r>
            <a:r>
              <a:rPr lang="en-US"/>
              <a:t> + 4 x 5</a:t>
            </a:r>
            <a:r>
              <a:rPr lang="en-US" baseline="30000"/>
              <a:t>1</a:t>
            </a:r>
            <a:r>
              <a:rPr lang="en-US"/>
              <a:t> + 0 x 5</a:t>
            </a:r>
            <a:r>
              <a:rPr lang="en-US" baseline="30000"/>
              <a:t>0</a:t>
            </a:r>
            <a:endParaRPr/>
          </a:p>
          <a:p>
            <a:pPr marL="0" lvl="0" indent="0" algn="l" rtl="0">
              <a:spcBef>
                <a:spcPts val="0"/>
              </a:spcBef>
              <a:spcAft>
                <a:spcPts val="0"/>
              </a:spcAft>
              <a:buNone/>
            </a:pPr>
            <a:r>
              <a:rPr lang="en-US"/>
              <a:t>Solving the expression</a:t>
            </a:r>
            <a:r>
              <a:rPr lang="en-US" baseline="30000"/>
              <a:t> </a:t>
            </a:r>
            <a:r>
              <a:rPr lang="en-US"/>
              <a:t>gives four terms 125, 75, 20 and 0. Adding the four terms gives the result 220.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27</a:t>
            </a:fld>
            <a:endParaRPr/>
          </a:p>
        </p:txBody>
      </p:sp>
      <p:sp>
        <p:nvSpPr>
          <p:cNvPr id="343" name="Google Shape;343;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4" name="Google Shape;344;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Let us see how the caveman number ∆Ω↑∑ represent 220 in decimal.</a:t>
            </a:r>
            <a:endParaRPr/>
          </a:p>
          <a:p>
            <a:pPr marL="0" lvl="0" indent="0" algn="l" rtl="0">
              <a:spcBef>
                <a:spcPts val="0"/>
              </a:spcBef>
              <a:spcAft>
                <a:spcPts val="0"/>
              </a:spcAft>
              <a:buNone/>
            </a:pPr>
            <a:r>
              <a:rPr lang="en-US"/>
              <a:t>The number ∆Ω↑∑ can be easily converted into decimal if we write an expression for the Caveman number ∆Ω↑∑ in terms of the base number and the weights.</a:t>
            </a:r>
            <a:endParaRPr/>
          </a:p>
          <a:p>
            <a:pPr marL="0" lvl="0" indent="0" algn="l" rtl="0">
              <a:spcBef>
                <a:spcPts val="0"/>
              </a:spcBef>
              <a:spcAft>
                <a:spcPts val="0"/>
              </a:spcAft>
              <a:buNone/>
            </a:pPr>
            <a:r>
              <a:rPr lang="en-US"/>
              <a:t>What is the base number of the caveman number system? 5.</a:t>
            </a:r>
            <a:endParaRPr/>
          </a:p>
          <a:p>
            <a:pPr marL="0" lvl="0" indent="0" algn="l" rtl="0">
              <a:spcBef>
                <a:spcPts val="0"/>
              </a:spcBef>
              <a:spcAft>
                <a:spcPts val="0"/>
              </a:spcAft>
              <a:buNone/>
            </a:pPr>
            <a:r>
              <a:rPr lang="en-US"/>
              <a:t>What is the weight of the most significant digit of the number ∆Ω↑∑? 5</a:t>
            </a:r>
            <a:r>
              <a:rPr lang="en-US" baseline="30000"/>
              <a:t>3</a:t>
            </a:r>
            <a:endParaRPr/>
          </a:p>
          <a:p>
            <a:pPr marL="0" lvl="0" indent="0" algn="l" rtl="0">
              <a:spcBef>
                <a:spcPts val="0"/>
              </a:spcBef>
              <a:spcAft>
                <a:spcPts val="0"/>
              </a:spcAft>
              <a:buNone/>
            </a:pPr>
            <a:r>
              <a:rPr lang="en-US"/>
              <a:t>Similarly the weights of the digits Ω, ↑ and ∑ are 5</a:t>
            </a:r>
            <a:r>
              <a:rPr lang="en-US" baseline="30000"/>
              <a:t>2</a:t>
            </a:r>
            <a:r>
              <a:rPr lang="en-US"/>
              <a:t>, 5</a:t>
            </a:r>
            <a:r>
              <a:rPr lang="en-US" baseline="30000"/>
              <a:t>1</a:t>
            </a:r>
            <a:r>
              <a:rPr lang="en-US"/>
              <a:t> and 5</a:t>
            </a:r>
            <a:r>
              <a:rPr lang="en-US" baseline="30000"/>
              <a:t>0</a:t>
            </a:r>
            <a:r>
              <a:rPr lang="en-US"/>
              <a:t> respectively. </a:t>
            </a:r>
            <a:endParaRPr/>
          </a:p>
          <a:p>
            <a:pPr marL="0" lvl="0" indent="0" algn="l" rtl="0">
              <a:spcBef>
                <a:spcPts val="0"/>
              </a:spcBef>
              <a:spcAft>
                <a:spcPts val="0"/>
              </a:spcAft>
              <a:buNone/>
            </a:pPr>
            <a:r>
              <a:rPr lang="en-US"/>
              <a:t>The weights of the four digits starting from the most significant digit are 125, 25, 5 and 1</a:t>
            </a:r>
            <a:endParaRPr/>
          </a:p>
          <a:p>
            <a:pPr marL="0" lvl="0" indent="0" algn="l" rtl="0">
              <a:spcBef>
                <a:spcPts val="0"/>
              </a:spcBef>
              <a:spcAft>
                <a:spcPts val="0"/>
              </a:spcAft>
              <a:buNone/>
            </a:pPr>
            <a:r>
              <a:rPr lang="en-US"/>
              <a:t>The weights change by a factor 5. </a:t>
            </a:r>
            <a:endParaRPr/>
          </a:p>
          <a:p>
            <a:pPr marL="0" lvl="0" indent="0" algn="l" rtl="0">
              <a:spcBef>
                <a:spcPts val="0"/>
              </a:spcBef>
              <a:spcAft>
                <a:spcPts val="0"/>
              </a:spcAft>
              <a:buNone/>
            </a:pPr>
            <a:r>
              <a:rPr lang="en-US"/>
              <a:t>Thus writing the number ∆Ω↑∑ in terms of an expression is ∆ x 5</a:t>
            </a:r>
            <a:r>
              <a:rPr lang="en-US" baseline="30000"/>
              <a:t>3</a:t>
            </a:r>
            <a:r>
              <a:rPr lang="en-US"/>
              <a:t> + Ω x 5</a:t>
            </a:r>
            <a:r>
              <a:rPr lang="en-US" baseline="30000"/>
              <a:t>2</a:t>
            </a:r>
            <a:r>
              <a:rPr lang="en-US"/>
              <a:t> + ↑ x 5</a:t>
            </a:r>
            <a:r>
              <a:rPr lang="en-US" baseline="30000"/>
              <a:t>1</a:t>
            </a:r>
            <a:r>
              <a:rPr lang="en-US"/>
              <a:t> + ∑ x 5</a:t>
            </a:r>
            <a:r>
              <a:rPr lang="en-US" baseline="30000"/>
              <a:t>0</a:t>
            </a:r>
            <a:endParaRPr/>
          </a:p>
          <a:p>
            <a:pPr marL="0" lvl="0" indent="0" algn="l" rtl="0">
              <a:spcBef>
                <a:spcPts val="0"/>
              </a:spcBef>
              <a:spcAft>
                <a:spcPts val="0"/>
              </a:spcAft>
              <a:buNone/>
            </a:pPr>
            <a:r>
              <a:rPr lang="en-US"/>
              <a:t>Replacing the caveman numbers by their decimal equivalents changes the expression to  1 x 5</a:t>
            </a:r>
            <a:r>
              <a:rPr lang="en-US" baseline="30000"/>
              <a:t>3</a:t>
            </a:r>
            <a:r>
              <a:rPr lang="en-US"/>
              <a:t> + 3 x 5</a:t>
            </a:r>
            <a:r>
              <a:rPr lang="en-US" baseline="30000"/>
              <a:t>2</a:t>
            </a:r>
            <a:r>
              <a:rPr lang="en-US"/>
              <a:t> + 4 x 5</a:t>
            </a:r>
            <a:r>
              <a:rPr lang="en-US" baseline="30000"/>
              <a:t>1</a:t>
            </a:r>
            <a:r>
              <a:rPr lang="en-US"/>
              <a:t> + 0 x 5</a:t>
            </a:r>
            <a:r>
              <a:rPr lang="en-US" baseline="30000"/>
              <a:t>0</a:t>
            </a:r>
            <a:endParaRPr/>
          </a:p>
          <a:p>
            <a:pPr marL="0" lvl="0" indent="0" algn="l" rtl="0">
              <a:spcBef>
                <a:spcPts val="0"/>
              </a:spcBef>
              <a:spcAft>
                <a:spcPts val="0"/>
              </a:spcAft>
              <a:buNone/>
            </a:pPr>
            <a:r>
              <a:rPr lang="en-US"/>
              <a:t>Solving the expression</a:t>
            </a:r>
            <a:r>
              <a:rPr lang="en-US" baseline="30000"/>
              <a:t> </a:t>
            </a:r>
            <a:r>
              <a:rPr lang="en-US"/>
              <a:t>gives four terms 125, 75, 20 and 0. Adding the four terms gives the result 220.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28</a:t>
            </a:fld>
            <a:endParaRPr/>
          </a:p>
        </p:txBody>
      </p:sp>
      <p:sp>
        <p:nvSpPr>
          <p:cNvPr id="350" name="Google Shape;350;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1" name="Google Shape;351;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Let us see how the caveman number ∆Ω↑∑ represent 220 in decimal.</a:t>
            </a:r>
            <a:endParaRPr/>
          </a:p>
          <a:p>
            <a:pPr marL="0" lvl="0" indent="0" algn="l" rtl="0">
              <a:spcBef>
                <a:spcPts val="0"/>
              </a:spcBef>
              <a:spcAft>
                <a:spcPts val="0"/>
              </a:spcAft>
              <a:buNone/>
            </a:pPr>
            <a:r>
              <a:rPr lang="en-US"/>
              <a:t>The number ∆Ω↑∑ can be easily converted into decimal if we write an expression for the Caveman number ∆Ω↑∑ in terms of the base number and the weights.</a:t>
            </a:r>
            <a:endParaRPr/>
          </a:p>
          <a:p>
            <a:pPr marL="0" lvl="0" indent="0" algn="l" rtl="0">
              <a:spcBef>
                <a:spcPts val="0"/>
              </a:spcBef>
              <a:spcAft>
                <a:spcPts val="0"/>
              </a:spcAft>
              <a:buNone/>
            </a:pPr>
            <a:r>
              <a:rPr lang="en-US"/>
              <a:t>What is the base number of the caveman number system? 5.</a:t>
            </a:r>
            <a:endParaRPr/>
          </a:p>
          <a:p>
            <a:pPr marL="0" lvl="0" indent="0" algn="l" rtl="0">
              <a:spcBef>
                <a:spcPts val="0"/>
              </a:spcBef>
              <a:spcAft>
                <a:spcPts val="0"/>
              </a:spcAft>
              <a:buNone/>
            </a:pPr>
            <a:r>
              <a:rPr lang="en-US"/>
              <a:t>What is the weight of the most significant digit of the number ∆Ω↑∑? 5</a:t>
            </a:r>
            <a:r>
              <a:rPr lang="en-US" baseline="30000"/>
              <a:t>3</a:t>
            </a:r>
            <a:endParaRPr/>
          </a:p>
          <a:p>
            <a:pPr marL="0" lvl="0" indent="0" algn="l" rtl="0">
              <a:spcBef>
                <a:spcPts val="0"/>
              </a:spcBef>
              <a:spcAft>
                <a:spcPts val="0"/>
              </a:spcAft>
              <a:buNone/>
            </a:pPr>
            <a:r>
              <a:rPr lang="en-US"/>
              <a:t>Similarly the weights of the digits Ω, ↑ and ∑ are 5</a:t>
            </a:r>
            <a:r>
              <a:rPr lang="en-US" baseline="30000"/>
              <a:t>2</a:t>
            </a:r>
            <a:r>
              <a:rPr lang="en-US"/>
              <a:t>, 5</a:t>
            </a:r>
            <a:r>
              <a:rPr lang="en-US" baseline="30000"/>
              <a:t>1</a:t>
            </a:r>
            <a:r>
              <a:rPr lang="en-US"/>
              <a:t> and 5</a:t>
            </a:r>
            <a:r>
              <a:rPr lang="en-US" baseline="30000"/>
              <a:t>0</a:t>
            </a:r>
            <a:r>
              <a:rPr lang="en-US"/>
              <a:t> respectively. </a:t>
            </a:r>
            <a:endParaRPr/>
          </a:p>
          <a:p>
            <a:pPr marL="0" lvl="0" indent="0" algn="l" rtl="0">
              <a:spcBef>
                <a:spcPts val="0"/>
              </a:spcBef>
              <a:spcAft>
                <a:spcPts val="0"/>
              </a:spcAft>
              <a:buNone/>
            </a:pPr>
            <a:r>
              <a:rPr lang="en-US"/>
              <a:t>The weights of the four digits starting from the most significant digit are 125, 25, 5 and 1</a:t>
            </a:r>
            <a:endParaRPr/>
          </a:p>
          <a:p>
            <a:pPr marL="0" lvl="0" indent="0" algn="l" rtl="0">
              <a:spcBef>
                <a:spcPts val="0"/>
              </a:spcBef>
              <a:spcAft>
                <a:spcPts val="0"/>
              </a:spcAft>
              <a:buNone/>
            </a:pPr>
            <a:r>
              <a:rPr lang="en-US"/>
              <a:t>The weights change by a factor 5. </a:t>
            </a:r>
            <a:endParaRPr/>
          </a:p>
          <a:p>
            <a:pPr marL="0" lvl="0" indent="0" algn="l" rtl="0">
              <a:spcBef>
                <a:spcPts val="0"/>
              </a:spcBef>
              <a:spcAft>
                <a:spcPts val="0"/>
              </a:spcAft>
              <a:buNone/>
            </a:pPr>
            <a:r>
              <a:rPr lang="en-US"/>
              <a:t>Thus writing the number ∆Ω↑∑ in terms of an expression is ∆ x 5</a:t>
            </a:r>
            <a:r>
              <a:rPr lang="en-US" baseline="30000"/>
              <a:t>3</a:t>
            </a:r>
            <a:r>
              <a:rPr lang="en-US"/>
              <a:t> + Ω x 5</a:t>
            </a:r>
            <a:r>
              <a:rPr lang="en-US" baseline="30000"/>
              <a:t>2</a:t>
            </a:r>
            <a:r>
              <a:rPr lang="en-US"/>
              <a:t> + ↑ x 5</a:t>
            </a:r>
            <a:r>
              <a:rPr lang="en-US" baseline="30000"/>
              <a:t>1</a:t>
            </a:r>
            <a:r>
              <a:rPr lang="en-US"/>
              <a:t> + ∑ x 5</a:t>
            </a:r>
            <a:r>
              <a:rPr lang="en-US" baseline="30000"/>
              <a:t>0</a:t>
            </a:r>
            <a:endParaRPr/>
          </a:p>
          <a:p>
            <a:pPr marL="0" lvl="0" indent="0" algn="l" rtl="0">
              <a:spcBef>
                <a:spcPts val="0"/>
              </a:spcBef>
              <a:spcAft>
                <a:spcPts val="0"/>
              </a:spcAft>
              <a:buNone/>
            </a:pPr>
            <a:r>
              <a:rPr lang="en-US"/>
              <a:t>Replacing the caveman numbers by their decimal equivalents changes the expression to  1 x 5</a:t>
            </a:r>
            <a:r>
              <a:rPr lang="en-US" baseline="30000"/>
              <a:t>3</a:t>
            </a:r>
            <a:r>
              <a:rPr lang="en-US"/>
              <a:t> + 3 x 5</a:t>
            </a:r>
            <a:r>
              <a:rPr lang="en-US" baseline="30000"/>
              <a:t>2</a:t>
            </a:r>
            <a:r>
              <a:rPr lang="en-US"/>
              <a:t> + 4 x 5</a:t>
            </a:r>
            <a:r>
              <a:rPr lang="en-US" baseline="30000"/>
              <a:t>1</a:t>
            </a:r>
            <a:r>
              <a:rPr lang="en-US"/>
              <a:t> + 0 x 5</a:t>
            </a:r>
            <a:r>
              <a:rPr lang="en-US" baseline="30000"/>
              <a:t>0</a:t>
            </a:r>
            <a:endParaRPr/>
          </a:p>
          <a:p>
            <a:pPr marL="0" lvl="0" indent="0" algn="l" rtl="0">
              <a:spcBef>
                <a:spcPts val="0"/>
              </a:spcBef>
              <a:spcAft>
                <a:spcPts val="0"/>
              </a:spcAft>
              <a:buNone/>
            </a:pPr>
            <a:r>
              <a:rPr lang="en-US"/>
              <a:t>Solving the expression</a:t>
            </a:r>
            <a:r>
              <a:rPr lang="en-US" baseline="30000"/>
              <a:t> </a:t>
            </a:r>
            <a:r>
              <a:rPr lang="en-US"/>
              <a:t>gives four terms 125, 75, 20 and 0. Adding the four terms gives the result 220.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29</a:t>
            </a:fld>
            <a:endParaRPr/>
          </a:p>
        </p:txBody>
      </p:sp>
      <p:sp>
        <p:nvSpPr>
          <p:cNvPr id="350" name="Google Shape;350;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1" name="Google Shape;351;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Let us see how the caveman number ∆Ω↑∑ represent 220 in decimal.</a:t>
            </a:r>
            <a:endParaRPr/>
          </a:p>
          <a:p>
            <a:pPr marL="0" lvl="0" indent="0" algn="l" rtl="0">
              <a:spcBef>
                <a:spcPts val="0"/>
              </a:spcBef>
              <a:spcAft>
                <a:spcPts val="0"/>
              </a:spcAft>
              <a:buNone/>
            </a:pPr>
            <a:r>
              <a:rPr lang="en-US"/>
              <a:t>The number ∆Ω↑∑ can be easily converted into decimal if we write an expression for the Caveman number ∆Ω↑∑ in terms of the base number and the weights.</a:t>
            </a:r>
            <a:endParaRPr/>
          </a:p>
          <a:p>
            <a:pPr marL="0" lvl="0" indent="0" algn="l" rtl="0">
              <a:spcBef>
                <a:spcPts val="0"/>
              </a:spcBef>
              <a:spcAft>
                <a:spcPts val="0"/>
              </a:spcAft>
              <a:buNone/>
            </a:pPr>
            <a:r>
              <a:rPr lang="en-US"/>
              <a:t>What is the base number of the caveman number system? 5.</a:t>
            </a:r>
            <a:endParaRPr/>
          </a:p>
          <a:p>
            <a:pPr marL="0" lvl="0" indent="0" algn="l" rtl="0">
              <a:spcBef>
                <a:spcPts val="0"/>
              </a:spcBef>
              <a:spcAft>
                <a:spcPts val="0"/>
              </a:spcAft>
              <a:buNone/>
            </a:pPr>
            <a:r>
              <a:rPr lang="en-US"/>
              <a:t>What is the weight of the most significant digit of the number ∆Ω↑∑? 5</a:t>
            </a:r>
            <a:r>
              <a:rPr lang="en-US" baseline="30000"/>
              <a:t>3</a:t>
            </a:r>
            <a:endParaRPr/>
          </a:p>
          <a:p>
            <a:pPr marL="0" lvl="0" indent="0" algn="l" rtl="0">
              <a:spcBef>
                <a:spcPts val="0"/>
              </a:spcBef>
              <a:spcAft>
                <a:spcPts val="0"/>
              </a:spcAft>
              <a:buNone/>
            </a:pPr>
            <a:r>
              <a:rPr lang="en-US"/>
              <a:t>Similarly the weights of the digits Ω, ↑ and ∑ are 5</a:t>
            </a:r>
            <a:r>
              <a:rPr lang="en-US" baseline="30000"/>
              <a:t>2</a:t>
            </a:r>
            <a:r>
              <a:rPr lang="en-US"/>
              <a:t>, 5</a:t>
            </a:r>
            <a:r>
              <a:rPr lang="en-US" baseline="30000"/>
              <a:t>1</a:t>
            </a:r>
            <a:r>
              <a:rPr lang="en-US"/>
              <a:t> and 5</a:t>
            </a:r>
            <a:r>
              <a:rPr lang="en-US" baseline="30000"/>
              <a:t>0</a:t>
            </a:r>
            <a:r>
              <a:rPr lang="en-US"/>
              <a:t> respectively. </a:t>
            </a:r>
            <a:endParaRPr/>
          </a:p>
          <a:p>
            <a:pPr marL="0" lvl="0" indent="0" algn="l" rtl="0">
              <a:spcBef>
                <a:spcPts val="0"/>
              </a:spcBef>
              <a:spcAft>
                <a:spcPts val="0"/>
              </a:spcAft>
              <a:buNone/>
            </a:pPr>
            <a:r>
              <a:rPr lang="en-US"/>
              <a:t>The weights of the four digits starting from the most significant digit are 125, 25, 5 and 1</a:t>
            </a:r>
            <a:endParaRPr/>
          </a:p>
          <a:p>
            <a:pPr marL="0" lvl="0" indent="0" algn="l" rtl="0">
              <a:spcBef>
                <a:spcPts val="0"/>
              </a:spcBef>
              <a:spcAft>
                <a:spcPts val="0"/>
              </a:spcAft>
              <a:buNone/>
            </a:pPr>
            <a:r>
              <a:rPr lang="en-US"/>
              <a:t>The weights change by a factor 5. </a:t>
            </a:r>
            <a:endParaRPr/>
          </a:p>
          <a:p>
            <a:pPr marL="0" lvl="0" indent="0" algn="l" rtl="0">
              <a:spcBef>
                <a:spcPts val="0"/>
              </a:spcBef>
              <a:spcAft>
                <a:spcPts val="0"/>
              </a:spcAft>
              <a:buNone/>
            </a:pPr>
            <a:r>
              <a:rPr lang="en-US"/>
              <a:t>Thus writing the number ∆Ω↑∑ in terms of an expression is ∆ x 5</a:t>
            </a:r>
            <a:r>
              <a:rPr lang="en-US" baseline="30000"/>
              <a:t>3</a:t>
            </a:r>
            <a:r>
              <a:rPr lang="en-US"/>
              <a:t> + Ω x 5</a:t>
            </a:r>
            <a:r>
              <a:rPr lang="en-US" baseline="30000"/>
              <a:t>2</a:t>
            </a:r>
            <a:r>
              <a:rPr lang="en-US"/>
              <a:t> + ↑ x 5</a:t>
            </a:r>
            <a:r>
              <a:rPr lang="en-US" baseline="30000"/>
              <a:t>1</a:t>
            </a:r>
            <a:r>
              <a:rPr lang="en-US"/>
              <a:t> + ∑ x 5</a:t>
            </a:r>
            <a:r>
              <a:rPr lang="en-US" baseline="30000"/>
              <a:t>0</a:t>
            </a:r>
            <a:endParaRPr/>
          </a:p>
          <a:p>
            <a:pPr marL="0" lvl="0" indent="0" algn="l" rtl="0">
              <a:spcBef>
                <a:spcPts val="0"/>
              </a:spcBef>
              <a:spcAft>
                <a:spcPts val="0"/>
              </a:spcAft>
              <a:buNone/>
            </a:pPr>
            <a:r>
              <a:rPr lang="en-US"/>
              <a:t>Replacing the caveman numbers by their decimal equivalents changes the expression to  1 x 5</a:t>
            </a:r>
            <a:r>
              <a:rPr lang="en-US" baseline="30000"/>
              <a:t>3</a:t>
            </a:r>
            <a:r>
              <a:rPr lang="en-US"/>
              <a:t> + 3 x 5</a:t>
            </a:r>
            <a:r>
              <a:rPr lang="en-US" baseline="30000"/>
              <a:t>2</a:t>
            </a:r>
            <a:r>
              <a:rPr lang="en-US"/>
              <a:t> + 4 x 5</a:t>
            </a:r>
            <a:r>
              <a:rPr lang="en-US" baseline="30000"/>
              <a:t>1</a:t>
            </a:r>
            <a:r>
              <a:rPr lang="en-US"/>
              <a:t> + 0 x 5</a:t>
            </a:r>
            <a:r>
              <a:rPr lang="en-US" baseline="30000"/>
              <a:t>0</a:t>
            </a:r>
            <a:endParaRPr/>
          </a:p>
          <a:p>
            <a:pPr marL="0" lvl="0" indent="0" algn="l" rtl="0">
              <a:spcBef>
                <a:spcPts val="0"/>
              </a:spcBef>
              <a:spcAft>
                <a:spcPts val="0"/>
              </a:spcAft>
              <a:buNone/>
            </a:pPr>
            <a:r>
              <a:rPr lang="en-US"/>
              <a:t>Solving the expression</a:t>
            </a:r>
            <a:r>
              <a:rPr lang="en-US" baseline="30000"/>
              <a:t> </a:t>
            </a:r>
            <a:r>
              <a:rPr lang="en-US"/>
              <a:t>gives four terms 125, 75, 20 and 0. Adding the four terms gives the result 220.  </a:t>
            </a:r>
            <a:endParaRPr/>
          </a:p>
        </p:txBody>
      </p:sp>
    </p:spTree>
    <p:extLst>
      <p:ext uri="{BB962C8B-B14F-4D97-AF65-F5344CB8AC3E}">
        <p14:creationId xmlns:p14="http://schemas.microsoft.com/office/powerpoint/2010/main" val="1349049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3</a:t>
            </a:fld>
            <a:endParaRPr/>
          </a:p>
        </p:txBody>
      </p:sp>
      <p:sp>
        <p:nvSpPr>
          <p:cNvPr id="201" name="Google Shape;20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2" name="Google Shape;20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decimal number system has ten unique digits 0, 1, 2, 3… 9</a:t>
            </a:r>
            <a:endParaRPr/>
          </a:p>
          <a:p>
            <a:pPr marL="0" lvl="0" indent="0" algn="l" rtl="0">
              <a:spcBef>
                <a:spcPts val="0"/>
              </a:spcBef>
              <a:spcAft>
                <a:spcPts val="0"/>
              </a:spcAft>
              <a:buNone/>
            </a:pPr>
            <a:r>
              <a:rPr lang="en-US"/>
              <a:t>Using these single digits, ten different values can be represented</a:t>
            </a:r>
            <a:endParaRPr/>
          </a:p>
          <a:p>
            <a:pPr marL="0" lvl="0" indent="0" algn="l" rtl="0">
              <a:spcBef>
                <a:spcPts val="0"/>
              </a:spcBef>
              <a:spcAft>
                <a:spcPts val="0"/>
              </a:spcAft>
              <a:buNone/>
            </a:pPr>
            <a:r>
              <a:rPr lang="en-US"/>
              <a:t>To represent values greater than ten, the digits have to be used in different combinations. Thus ten is represented by the number 10, two hundred seventy five is represented by 275 etc. Thus same set of numbers 0,1 2… 9 are repeated in a certain order.</a:t>
            </a:r>
            <a:endParaRPr/>
          </a:p>
          <a:p>
            <a:pPr marL="0" lvl="0" indent="0" algn="l" rtl="0">
              <a:spcBef>
                <a:spcPts val="0"/>
              </a:spcBef>
              <a:spcAft>
                <a:spcPts val="0"/>
              </a:spcAft>
              <a:buNone/>
            </a:pPr>
            <a:r>
              <a:rPr lang="en-US"/>
              <a:t>The decimal number system is a positional number system as the position of a digit represents its true magnitude. For example 2 is less than 7, however 2 in 275 represents 200, whereas 7 represents 70. The left most digit has the highest weight and the right most digit has the lowest weight.</a:t>
            </a:r>
            <a:endParaRPr/>
          </a:p>
          <a:p>
            <a:pPr marL="0" lvl="0" indent="0" algn="l" rtl="0">
              <a:spcBef>
                <a:spcPts val="0"/>
              </a:spcBef>
              <a:spcAft>
                <a:spcPts val="0"/>
              </a:spcAft>
              <a:buNone/>
            </a:pPr>
            <a:r>
              <a:rPr lang="en-US"/>
              <a:t>The weight of subsequent digits increases by a factor of 10 towards the left starting with 1 as the weight of the right most digit or the least significant digit.</a:t>
            </a:r>
            <a:endParaRPr/>
          </a:p>
          <a:p>
            <a:pPr marL="0" lvl="0" indent="0" algn="l" rtl="0">
              <a:spcBef>
                <a:spcPts val="0"/>
              </a:spcBef>
              <a:spcAft>
                <a:spcPts val="0"/>
              </a:spcAft>
              <a:buNone/>
            </a:pPr>
            <a:r>
              <a:rPr lang="en-US"/>
              <a:t>275 can be written as 2 x 10</a:t>
            </a:r>
            <a:r>
              <a:rPr lang="en-US" baseline="30000"/>
              <a:t>2</a:t>
            </a:r>
            <a:r>
              <a:rPr lang="en-US"/>
              <a:t> + 7 x 10</a:t>
            </a:r>
            <a:r>
              <a:rPr lang="en-US" baseline="30000"/>
              <a:t>1</a:t>
            </a:r>
            <a:r>
              <a:rPr lang="en-US"/>
              <a:t> + 5 x 10</a:t>
            </a:r>
            <a:r>
              <a:rPr lang="en-US" baseline="30000"/>
              <a:t>0</a:t>
            </a:r>
            <a:r>
              <a:rPr lang="en-US"/>
              <a:t> = 200 + 70 + 5 = 275</a:t>
            </a:r>
            <a:endParaRPr/>
          </a:p>
          <a:p>
            <a:pPr marL="0" lvl="1" indent="0" algn="l" rtl="0">
              <a:spcBef>
                <a:spcPts val="0"/>
              </a:spcBef>
              <a:spcAft>
                <a:spcPts val="0"/>
              </a:spcAft>
              <a:buSzPts val="1800"/>
              <a:buNone/>
            </a:pPr>
            <a:r>
              <a:rPr lang="en-US"/>
              <a:t>The 10 represents the base or radix</a:t>
            </a:r>
            <a:endParaRPr/>
          </a:p>
          <a:p>
            <a:pPr marL="0" lvl="1" indent="0" algn="l" rtl="0">
              <a:spcBef>
                <a:spcPts val="0"/>
              </a:spcBef>
              <a:spcAft>
                <a:spcPts val="0"/>
              </a:spcAft>
              <a:buSzPts val="1800"/>
              <a:buNone/>
            </a:pPr>
            <a:r>
              <a:rPr lang="en-US"/>
              <a:t>10</a:t>
            </a:r>
            <a:r>
              <a:rPr lang="en-US" baseline="30000"/>
              <a:t>2</a:t>
            </a:r>
            <a:r>
              <a:rPr lang="en-US"/>
              <a:t>, 10</a:t>
            </a:r>
            <a:r>
              <a:rPr lang="en-US" baseline="30000"/>
              <a:t>1</a:t>
            </a:r>
            <a:r>
              <a:rPr lang="en-US"/>
              <a:t>, 10</a:t>
            </a:r>
            <a:r>
              <a:rPr lang="en-US" baseline="30000"/>
              <a:t>0</a:t>
            </a:r>
            <a:r>
              <a:rPr lang="en-US"/>
              <a:t> represent the weights 100, 10 and 1 of the numbers 2, 7 and 5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2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30</a:t>
            </a:fld>
            <a:endParaRPr/>
          </a:p>
        </p:txBody>
      </p:sp>
      <p:sp>
        <p:nvSpPr>
          <p:cNvPr id="357" name="Google Shape;357;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8" name="Google Shape;358;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Digital systems as mentioned earlier use a Binary number system. </a:t>
            </a:r>
            <a:endParaRPr/>
          </a:p>
          <a:p>
            <a:pPr marL="0" lvl="0" indent="0" algn="l" rtl="0">
              <a:spcBef>
                <a:spcPts val="0"/>
              </a:spcBef>
              <a:spcAft>
                <a:spcPts val="0"/>
              </a:spcAft>
              <a:buNone/>
            </a:pPr>
            <a:r>
              <a:rPr lang="en-US"/>
              <a:t>Binary as the name indicates is a base 2 number system having only two values 0 and 1.</a:t>
            </a:r>
            <a:endParaRPr/>
          </a:p>
          <a:p>
            <a:pPr marL="0" lvl="0" indent="0" algn="l" rtl="0">
              <a:spcBef>
                <a:spcPts val="0"/>
              </a:spcBef>
              <a:spcAft>
                <a:spcPts val="0"/>
              </a:spcAft>
              <a:buNone/>
            </a:pPr>
            <a:r>
              <a:rPr lang="en-US"/>
              <a:t>A binary digit is known as a Bit.</a:t>
            </a:r>
            <a:endParaRPr/>
          </a:p>
          <a:p>
            <a:pPr marL="0" lvl="0" indent="0" algn="l" rtl="0">
              <a:spcBef>
                <a:spcPts val="0"/>
              </a:spcBef>
              <a:spcAft>
                <a:spcPts val="0"/>
              </a:spcAft>
              <a:buNone/>
            </a:pPr>
            <a:r>
              <a:rPr lang="en-US"/>
              <a:t>Similar to other number systems the Binary Number System uses a combination of digits or Bits to represent numbers larger than 0 and 1.</a:t>
            </a:r>
            <a:endParaRPr/>
          </a:p>
          <a:p>
            <a:pPr marL="0" lvl="0" indent="0" algn="l" rtl="0">
              <a:spcBef>
                <a:spcPts val="0"/>
              </a:spcBef>
              <a:spcAft>
                <a:spcPts val="0"/>
              </a:spcAft>
              <a:buNone/>
            </a:pPr>
            <a:r>
              <a:rPr lang="en-US"/>
              <a:t>Lets have a look at Binary Representation of Decimal Numbers.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31</a:t>
            </a:fld>
            <a:endParaRPr/>
          </a:p>
        </p:txBody>
      </p:sp>
      <p:sp>
        <p:nvSpPr>
          <p:cNvPr id="364" name="Google Shape;364;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5" name="Google Shape;365;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 single binary bit can represent only two decimal values 0 and 1.</a:t>
            </a:r>
            <a:endParaRPr/>
          </a:p>
          <a:p>
            <a:pPr marL="0" lvl="0" indent="0" algn="l" rtl="0">
              <a:spcBef>
                <a:spcPts val="0"/>
              </a:spcBef>
              <a:spcAft>
                <a:spcPts val="0"/>
              </a:spcAft>
              <a:buNone/>
            </a:pPr>
            <a:r>
              <a:rPr lang="en-US"/>
              <a:t>To represent the next two decimal values, two binary bits are used. The most significant bit remains fixed at 1 and the least significant bit changes between 0 and 1. Thus decimal numbers 2 and 3 are represented by two bit binary numbers 10 and 11 respectively.</a:t>
            </a:r>
            <a:endParaRPr/>
          </a:p>
          <a:p>
            <a:pPr marL="0" lvl="0" indent="0" algn="l" rtl="0">
              <a:spcBef>
                <a:spcPts val="0"/>
              </a:spcBef>
              <a:spcAft>
                <a:spcPts val="0"/>
              </a:spcAft>
              <a:buNone/>
            </a:pPr>
            <a:r>
              <a:rPr lang="en-US"/>
              <a:t>How are the decimal numbers 4 and 5 represented?</a:t>
            </a:r>
            <a:endParaRPr/>
          </a:p>
          <a:p>
            <a:pPr marL="0" lvl="0" indent="0" algn="l" rtl="0">
              <a:spcBef>
                <a:spcPts val="0"/>
              </a:spcBef>
              <a:spcAft>
                <a:spcPts val="0"/>
              </a:spcAft>
              <a:buNone/>
            </a:pPr>
            <a:r>
              <a:rPr lang="en-US"/>
              <a:t>The decimal numbers 4 and 5 are represented by a combination of 3 bits. The most significant two bits remain fixed and the least significant bit changes between 0 and 1.</a:t>
            </a:r>
            <a:endParaRPr/>
          </a:p>
          <a:p>
            <a:pPr marL="0" lvl="0" indent="0" algn="l" rtl="0">
              <a:spcBef>
                <a:spcPts val="0"/>
              </a:spcBef>
              <a:spcAft>
                <a:spcPts val="0"/>
              </a:spcAft>
              <a:buNone/>
            </a:pPr>
            <a:r>
              <a:rPr lang="en-US"/>
              <a:t>Higher decimal numbers can be represented in binary by using a larger combination of bits. </a:t>
            </a:r>
            <a:endParaRPr/>
          </a:p>
          <a:p>
            <a:pPr marL="0" lvl="0" indent="0" algn="l" rtl="0">
              <a:spcBef>
                <a:spcPts val="0"/>
              </a:spcBef>
              <a:spcAft>
                <a:spcPts val="0"/>
              </a:spcAft>
              <a:buNone/>
            </a:pPr>
            <a:r>
              <a:rPr lang="en-US"/>
              <a:t>The Binary representations of the first 20 decimal numbers are shown in the table.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2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32</a:t>
            </a:fld>
            <a:endParaRPr/>
          </a:p>
        </p:txBody>
      </p:sp>
      <p:sp>
        <p:nvSpPr>
          <p:cNvPr id="371" name="Google Shape;371;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2" name="Google Shape;372;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Don’t worry, if you have not understood the binary representation. We would be discussing binary numbers through the course. </a:t>
            </a:r>
            <a:endParaRPr/>
          </a:p>
          <a:p>
            <a:pPr marL="0" lvl="0" indent="0" algn="l" rtl="0">
              <a:spcBef>
                <a:spcPts val="0"/>
              </a:spcBef>
              <a:spcAft>
                <a:spcPts val="0"/>
              </a:spcAft>
              <a:buNone/>
            </a:pPr>
            <a:r>
              <a:rPr lang="en-US"/>
              <a:t>Let us find out what does the Binary combination 10011</a:t>
            </a:r>
            <a:r>
              <a:rPr lang="en-US" baseline="-25000"/>
              <a:t>2 </a:t>
            </a:r>
            <a:r>
              <a:rPr lang="en-US"/>
              <a:t>represent? It represents the decimal number 19.</a:t>
            </a:r>
            <a:endParaRPr/>
          </a:p>
          <a:p>
            <a:pPr marL="0" lvl="0" indent="0" algn="l" rtl="0">
              <a:spcBef>
                <a:spcPts val="0"/>
              </a:spcBef>
              <a:spcAft>
                <a:spcPts val="0"/>
              </a:spcAft>
              <a:buNone/>
            </a:pPr>
            <a:r>
              <a:rPr lang="en-US"/>
              <a:t>Let us see how the Binary number 10011</a:t>
            </a:r>
            <a:r>
              <a:rPr lang="en-US" baseline="-25000"/>
              <a:t>2</a:t>
            </a:r>
            <a:r>
              <a:rPr lang="en-US"/>
              <a:t> represent decimal 19? </a:t>
            </a:r>
            <a:endParaRPr/>
          </a:p>
          <a:p>
            <a:pPr marL="0" lvl="0" indent="0" algn="l" rtl="0">
              <a:spcBef>
                <a:spcPts val="0"/>
              </a:spcBef>
              <a:spcAft>
                <a:spcPts val="0"/>
              </a:spcAft>
              <a:buNone/>
            </a:pPr>
            <a:r>
              <a:rPr lang="en-US"/>
              <a:t>The decimal equivalent of a combination of binary number can easily be found by writing an expression in terms of the base value and weights as we did earlier with the caveman number system.</a:t>
            </a:r>
            <a:endParaRPr/>
          </a:p>
          <a:p>
            <a:pPr marL="0" lvl="0" indent="0" algn="l" rtl="0">
              <a:spcBef>
                <a:spcPts val="0"/>
              </a:spcBef>
              <a:spcAft>
                <a:spcPts val="0"/>
              </a:spcAft>
              <a:buNone/>
            </a:pPr>
            <a:r>
              <a:rPr lang="en-US"/>
              <a:t>What is the base number of binary number system? 2</a:t>
            </a:r>
            <a:endParaRPr/>
          </a:p>
          <a:p>
            <a:pPr marL="0" lvl="0" indent="0" algn="l" rtl="0">
              <a:spcBef>
                <a:spcPts val="0"/>
              </a:spcBef>
              <a:spcAft>
                <a:spcPts val="0"/>
              </a:spcAft>
              <a:buNone/>
            </a:pPr>
            <a:r>
              <a:rPr lang="en-US"/>
              <a:t>What are the weights of the 5 bits 10011? Starting from the most significant left most bit the weights are 2</a:t>
            </a:r>
            <a:r>
              <a:rPr lang="en-US" baseline="30000"/>
              <a:t>4</a:t>
            </a:r>
            <a:r>
              <a:rPr lang="en-US"/>
              <a:t>, 2</a:t>
            </a:r>
            <a:r>
              <a:rPr lang="en-US" baseline="30000"/>
              <a:t>3</a:t>
            </a:r>
            <a:r>
              <a:rPr lang="en-US"/>
              <a:t>, 2</a:t>
            </a:r>
            <a:r>
              <a:rPr lang="en-US" baseline="30000"/>
              <a:t>2</a:t>
            </a:r>
            <a:r>
              <a:rPr lang="en-US"/>
              <a:t>, 2</a:t>
            </a:r>
            <a:r>
              <a:rPr lang="en-US" baseline="30000"/>
              <a:t>1</a:t>
            </a:r>
            <a:r>
              <a:rPr lang="en-US"/>
              <a:t> and 2</a:t>
            </a:r>
            <a:r>
              <a:rPr lang="en-US" baseline="30000"/>
              <a:t>0</a:t>
            </a:r>
            <a:r>
              <a:rPr lang="en-US"/>
              <a:t>.</a:t>
            </a:r>
            <a:endParaRPr/>
          </a:p>
          <a:p>
            <a:pPr marL="0" lvl="0" indent="0" algn="l" rtl="0">
              <a:spcBef>
                <a:spcPts val="0"/>
              </a:spcBef>
              <a:spcAft>
                <a:spcPts val="0"/>
              </a:spcAft>
              <a:buNone/>
            </a:pPr>
            <a:r>
              <a:rPr lang="en-US"/>
              <a:t>Writing an expression in terms of the binary bits and the respective weights results in the expression (1 x 2</a:t>
            </a:r>
            <a:r>
              <a:rPr lang="en-US" baseline="30000"/>
              <a:t>4</a:t>
            </a:r>
            <a:r>
              <a:rPr lang="en-US"/>
              <a:t>) + (0 x 2</a:t>
            </a:r>
            <a:r>
              <a:rPr lang="en-US" baseline="30000"/>
              <a:t>3</a:t>
            </a:r>
            <a:r>
              <a:rPr lang="en-US"/>
              <a:t>) + (0 x 2</a:t>
            </a:r>
            <a:r>
              <a:rPr lang="en-US" baseline="30000"/>
              <a:t>2</a:t>
            </a:r>
            <a:r>
              <a:rPr lang="en-US"/>
              <a:t>) + (1 x 2</a:t>
            </a:r>
            <a:r>
              <a:rPr lang="en-US" baseline="30000"/>
              <a:t>1</a:t>
            </a:r>
            <a:r>
              <a:rPr lang="en-US"/>
              <a:t>) + (1 x 2</a:t>
            </a:r>
            <a:r>
              <a:rPr lang="en-US" baseline="30000"/>
              <a:t>0</a:t>
            </a:r>
            <a:r>
              <a:rPr lang="en-US"/>
              <a:t>)</a:t>
            </a:r>
            <a:endParaRPr/>
          </a:p>
          <a:p>
            <a:pPr marL="0" lvl="0" indent="0" algn="l" rtl="0">
              <a:spcBef>
                <a:spcPts val="0"/>
              </a:spcBef>
              <a:spcAft>
                <a:spcPts val="0"/>
              </a:spcAft>
              <a:buNone/>
            </a:pPr>
            <a:r>
              <a:rPr lang="en-US"/>
              <a:t>Solving the expression results in five terms 16, 0, 0, 2 and 1, which sum up to 19. </a:t>
            </a:r>
            <a:endParaRPr/>
          </a:p>
          <a:p>
            <a:pPr marL="0" lvl="0" indent="0" algn="l" rtl="0">
              <a:spcBef>
                <a:spcPts val="0"/>
              </a:spcBef>
              <a:spcAft>
                <a:spcPts val="0"/>
              </a:spcAft>
              <a:buNone/>
            </a:pPr>
            <a:r>
              <a:rPr lang="en-US"/>
              <a:t>The subscript 2 indicates that the number 10011 is binary and not decimal ten thousand eleven.</a:t>
            </a:r>
            <a:endParaRPr/>
          </a:p>
          <a:p>
            <a:pPr marL="0" lvl="0" indent="0" algn="l" rtl="0">
              <a:spcBef>
                <a:spcPts val="0"/>
              </a:spcBef>
              <a:spcAft>
                <a:spcPts val="0"/>
              </a:spcAft>
              <a:buNone/>
            </a:pPr>
            <a:r>
              <a:rPr lang="en-US"/>
              <a:t>The weights of the 5 bits starting from the left, most significant bit are 16, 8, 4, 2 and 1.</a:t>
            </a:r>
            <a:endParaRPr/>
          </a:p>
          <a:p>
            <a:pPr marL="0" lvl="0" indent="0" algn="l" rtl="0">
              <a:spcBef>
                <a:spcPts val="0"/>
              </a:spcBef>
              <a:spcAft>
                <a:spcPts val="0"/>
              </a:spcAft>
              <a:buNone/>
            </a:pPr>
            <a:r>
              <a:rPr lang="en-US"/>
              <a:t>The weights in a Binary Number system change by a factor of two.</a:t>
            </a:r>
            <a:endParaRPr/>
          </a:p>
          <a:p>
            <a:pPr marL="0" lvl="0" indent="0" algn="l" rtl="0">
              <a:spcBef>
                <a:spcPts val="0"/>
              </a:spcBef>
              <a:spcAft>
                <a:spcPts val="0"/>
              </a:spcAft>
              <a:buNone/>
            </a:pPr>
            <a:r>
              <a:rPr lang="en-US"/>
              <a:t>The most significant bit on the extreme left has the highest weight.</a:t>
            </a:r>
            <a:endParaRPr/>
          </a:p>
          <a:p>
            <a:pPr marL="0" lvl="0" indent="0" algn="l" rtl="0">
              <a:spcBef>
                <a:spcPts val="0"/>
              </a:spcBef>
              <a:spcAft>
                <a:spcPts val="0"/>
              </a:spcAft>
              <a:buNone/>
            </a:pPr>
            <a:r>
              <a:rPr lang="en-US"/>
              <a:t>In the decimal number and the caveman number system the weights increased by a factor of 10 and 5 respectively.</a:t>
            </a:r>
            <a:endParaRPr/>
          </a:p>
          <a:p>
            <a:pPr marL="0" lvl="0" indent="0" algn="l" rtl="0">
              <a:spcBef>
                <a:spcPts val="0"/>
              </a:spcBef>
              <a:spcAft>
                <a:spcPts val="0"/>
              </a:spcAft>
              <a:buSzPts val="1800"/>
              <a:buNone/>
            </a:pPr>
            <a:r>
              <a:rPr lang="en-US"/>
              <a:t>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2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33</a:t>
            </a:fld>
            <a:endParaRPr/>
          </a:p>
        </p:txBody>
      </p:sp>
      <p:sp>
        <p:nvSpPr>
          <p:cNvPr id="371" name="Google Shape;371;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2" name="Google Shape;372;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Don’t worry, if you have not understood the binary representation. We would be discussing binary numbers through the course. </a:t>
            </a:r>
            <a:endParaRPr/>
          </a:p>
          <a:p>
            <a:pPr marL="0" lvl="0" indent="0" algn="l" rtl="0">
              <a:spcBef>
                <a:spcPts val="0"/>
              </a:spcBef>
              <a:spcAft>
                <a:spcPts val="0"/>
              </a:spcAft>
              <a:buNone/>
            </a:pPr>
            <a:r>
              <a:rPr lang="en-US"/>
              <a:t>Let us find out what does the Binary combination 10011</a:t>
            </a:r>
            <a:r>
              <a:rPr lang="en-US" baseline="-25000"/>
              <a:t>2 </a:t>
            </a:r>
            <a:r>
              <a:rPr lang="en-US"/>
              <a:t>represent? It represents the decimal number 19.</a:t>
            </a:r>
            <a:endParaRPr/>
          </a:p>
          <a:p>
            <a:pPr marL="0" lvl="0" indent="0" algn="l" rtl="0">
              <a:spcBef>
                <a:spcPts val="0"/>
              </a:spcBef>
              <a:spcAft>
                <a:spcPts val="0"/>
              </a:spcAft>
              <a:buNone/>
            </a:pPr>
            <a:r>
              <a:rPr lang="en-US"/>
              <a:t>Let us see how the Binary number 10011</a:t>
            </a:r>
            <a:r>
              <a:rPr lang="en-US" baseline="-25000"/>
              <a:t>2</a:t>
            </a:r>
            <a:r>
              <a:rPr lang="en-US"/>
              <a:t> represent decimal 19? </a:t>
            </a:r>
            <a:endParaRPr/>
          </a:p>
          <a:p>
            <a:pPr marL="0" lvl="0" indent="0" algn="l" rtl="0">
              <a:spcBef>
                <a:spcPts val="0"/>
              </a:spcBef>
              <a:spcAft>
                <a:spcPts val="0"/>
              </a:spcAft>
              <a:buNone/>
            </a:pPr>
            <a:r>
              <a:rPr lang="en-US"/>
              <a:t>The decimal equivalent of a combination of binary number can easily be found by writing an expression in terms of the base value and weights as we did earlier with the caveman number system.</a:t>
            </a:r>
            <a:endParaRPr/>
          </a:p>
          <a:p>
            <a:pPr marL="0" lvl="0" indent="0" algn="l" rtl="0">
              <a:spcBef>
                <a:spcPts val="0"/>
              </a:spcBef>
              <a:spcAft>
                <a:spcPts val="0"/>
              </a:spcAft>
              <a:buNone/>
            </a:pPr>
            <a:r>
              <a:rPr lang="en-US"/>
              <a:t>What is the base number of binary number system? 2</a:t>
            </a:r>
            <a:endParaRPr/>
          </a:p>
          <a:p>
            <a:pPr marL="0" lvl="0" indent="0" algn="l" rtl="0">
              <a:spcBef>
                <a:spcPts val="0"/>
              </a:spcBef>
              <a:spcAft>
                <a:spcPts val="0"/>
              </a:spcAft>
              <a:buNone/>
            </a:pPr>
            <a:r>
              <a:rPr lang="en-US"/>
              <a:t>What are the weights of the 5 bits 10011? Starting from the most significant left most bit the weights are 2</a:t>
            </a:r>
            <a:r>
              <a:rPr lang="en-US" baseline="30000"/>
              <a:t>4</a:t>
            </a:r>
            <a:r>
              <a:rPr lang="en-US"/>
              <a:t>, 2</a:t>
            </a:r>
            <a:r>
              <a:rPr lang="en-US" baseline="30000"/>
              <a:t>3</a:t>
            </a:r>
            <a:r>
              <a:rPr lang="en-US"/>
              <a:t>, 2</a:t>
            </a:r>
            <a:r>
              <a:rPr lang="en-US" baseline="30000"/>
              <a:t>2</a:t>
            </a:r>
            <a:r>
              <a:rPr lang="en-US"/>
              <a:t>, 2</a:t>
            </a:r>
            <a:r>
              <a:rPr lang="en-US" baseline="30000"/>
              <a:t>1</a:t>
            </a:r>
            <a:r>
              <a:rPr lang="en-US"/>
              <a:t> and 2</a:t>
            </a:r>
            <a:r>
              <a:rPr lang="en-US" baseline="30000"/>
              <a:t>0</a:t>
            </a:r>
            <a:r>
              <a:rPr lang="en-US"/>
              <a:t>.</a:t>
            </a:r>
            <a:endParaRPr/>
          </a:p>
          <a:p>
            <a:pPr marL="0" lvl="0" indent="0" algn="l" rtl="0">
              <a:spcBef>
                <a:spcPts val="0"/>
              </a:spcBef>
              <a:spcAft>
                <a:spcPts val="0"/>
              </a:spcAft>
              <a:buNone/>
            </a:pPr>
            <a:r>
              <a:rPr lang="en-US"/>
              <a:t>Writing an expression in terms of the binary bits and the respective weights results in the expression (1 x 2</a:t>
            </a:r>
            <a:r>
              <a:rPr lang="en-US" baseline="30000"/>
              <a:t>4</a:t>
            </a:r>
            <a:r>
              <a:rPr lang="en-US"/>
              <a:t>) + (0 x 2</a:t>
            </a:r>
            <a:r>
              <a:rPr lang="en-US" baseline="30000"/>
              <a:t>3</a:t>
            </a:r>
            <a:r>
              <a:rPr lang="en-US"/>
              <a:t>) + (0 x 2</a:t>
            </a:r>
            <a:r>
              <a:rPr lang="en-US" baseline="30000"/>
              <a:t>2</a:t>
            </a:r>
            <a:r>
              <a:rPr lang="en-US"/>
              <a:t>) + (1 x 2</a:t>
            </a:r>
            <a:r>
              <a:rPr lang="en-US" baseline="30000"/>
              <a:t>1</a:t>
            </a:r>
            <a:r>
              <a:rPr lang="en-US"/>
              <a:t>) + (1 x 2</a:t>
            </a:r>
            <a:r>
              <a:rPr lang="en-US" baseline="30000"/>
              <a:t>0</a:t>
            </a:r>
            <a:r>
              <a:rPr lang="en-US"/>
              <a:t>)</a:t>
            </a:r>
            <a:endParaRPr/>
          </a:p>
          <a:p>
            <a:pPr marL="0" lvl="0" indent="0" algn="l" rtl="0">
              <a:spcBef>
                <a:spcPts val="0"/>
              </a:spcBef>
              <a:spcAft>
                <a:spcPts val="0"/>
              </a:spcAft>
              <a:buNone/>
            </a:pPr>
            <a:r>
              <a:rPr lang="en-US"/>
              <a:t>Solving the expression results in five terms 16, 0, 0, 2 and 1, which sum up to 19. </a:t>
            </a:r>
            <a:endParaRPr/>
          </a:p>
          <a:p>
            <a:pPr marL="0" lvl="0" indent="0" algn="l" rtl="0">
              <a:spcBef>
                <a:spcPts val="0"/>
              </a:spcBef>
              <a:spcAft>
                <a:spcPts val="0"/>
              </a:spcAft>
              <a:buNone/>
            </a:pPr>
            <a:r>
              <a:rPr lang="en-US"/>
              <a:t>The subscript 2 indicates that the number 10011 is binary and not decimal ten thousand eleven.</a:t>
            </a:r>
            <a:endParaRPr/>
          </a:p>
          <a:p>
            <a:pPr marL="0" lvl="0" indent="0" algn="l" rtl="0">
              <a:spcBef>
                <a:spcPts val="0"/>
              </a:spcBef>
              <a:spcAft>
                <a:spcPts val="0"/>
              </a:spcAft>
              <a:buNone/>
            </a:pPr>
            <a:r>
              <a:rPr lang="en-US"/>
              <a:t>The weights of the 5 bits starting from the left, most significant bit are 16, 8, 4, 2 and 1.</a:t>
            </a:r>
            <a:endParaRPr/>
          </a:p>
          <a:p>
            <a:pPr marL="0" lvl="0" indent="0" algn="l" rtl="0">
              <a:spcBef>
                <a:spcPts val="0"/>
              </a:spcBef>
              <a:spcAft>
                <a:spcPts val="0"/>
              </a:spcAft>
              <a:buNone/>
            </a:pPr>
            <a:r>
              <a:rPr lang="en-US"/>
              <a:t>The weights in a Binary Number system change by a factor of two.</a:t>
            </a:r>
            <a:endParaRPr/>
          </a:p>
          <a:p>
            <a:pPr marL="0" lvl="0" indent="0" algn="l" rtl="0">
              <a:spcBef>
                <a:spcPts val="0"/>
              </a:spcBef>
              <a:spcAft>
                <a:spcPts val="0"/>
              </a:spcAft>
              <a:buNone/>
            </a:pPr>
            <a:r>
              <a:rPr lang="en-US"/>
              <a:t>The most significant bit on the extreme left has the highest weight.</a:t>
            </a:r>
            <a:endParaRPr/>
          </a:p>
          <a:p>
            <a:pPr marL="0" lvl="0" indent="0" algn="l" rtl="0">
              <a:spcBef>
                <a:spcPts val="0"/>
              </a:spcBef>
              <a:spcAft>
                <a:spcPts val="0"/>
              </a:spcAft>
              <a:buNone/>
            </a:pPr>
            <a:r>
              <a:rPr lang="en-US"/>
              <a:t>In the decimal number and the caveman number system the weights increased by a factor of 10 and 5 respectively.</a:t>
            </a:r>
            <a:endParaRPr/>
          </a:p>
          <a:p>
            <a:pPr marL="0" lvl="0" indent="0" algn="l" rtl="0">
              <a:spcBef>
                <a:spcPts val="0"/>
              </a:spcBef>
              <a:spcAft>
                <a:spcPts val="0"/>
              </a:spcAft>
              <a:buSzPts val="1800"/>
              <a:buNone/>
            </a:pPr>
            <a:r>
              <a:rPr lang="en-US"/>
              <a:t>  </a:t>
            </a:r>
            <a:endParaRPr/>
          </a:p>
        </p:txBody>
      </p:sp>
    </p:spTree>
    <p:extLst>
      <p:ext uri="{BB962C8B-B14F-4D97-AF65-F5344CB8AC3E}">
        <p14:creationId xmlns:p14="http://schemas.microsoft.com/office/powerpoint/2010/main" val="36463713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3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34</a:t>
            </a:fld>
            <a:endParaRPr/>
          </a:p>
        </p:txBody>
      </p:sp>
      <p:sp>
        <p:nvSpPr>
          <p:cNvPr id="378" name="Google Shape;378;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9" name="Google Shape;379;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Both integers and fractions can be represented in the Binary number system just like in the decimal number system.</a:t>
            </a:r>
            <a:endParaRPr/>
          </a:p>
          <a:p>
            <a:pPr marL="0" lvl="0" indent="0" algn="l" rtl="0">
              <a:spcBef>
                <a:spcPts val="0"/>
              </a:spcBef>
              <a:spcAft>
                <a:spcPts val="0"/>
              </a:spcAft>
              <a:buNone/>
            </a:pPr>
            <a:r>
              <a:rPr lang="en-US"/>
              <a:t>The number 1011.101</a:t>
            </a:r>
            <a:r>
              <a:rPr lang="en-US" baseline="-25000"/>
              <a:t>2</a:t>
            </a:r>
            <a:r>
              <a:rPr lang="en-US"/>
              <a:t> is equivalent to decimal 11.625</a:t>
            </a:r>
            <a:endParaRPr/>
          </a:p>
          <a:p>
            <a:pPr marL="0" lvl="0" indent="0" algn="l" rtl="0">
              <a:spcBef>
                <a:spcPts val="0"/>
              </a:spcBef>
              <a:spcAft>
                <a:spcPts val="0"/>
              </a:spcAft>
              <a:buNone/>
            </a:pPr>
            <a:r>
              <a:rPr lang="en-US"/>
              <a:t>Let us see how?</a:t>
            </a:r>
            <a:endParaRPr/>
          </a:p>
          <a:p>
            <a:pPr marL="0" lvl="0" indent="0" algn="l" rtl="0">
              <a:spcBef>
                <a:spcPts val="0"/>
              </a:spcBef>
              <a:spcAft>
                <a:spcPts val="0"/>
              </a:spcAft>
              <a:buNone/>
            </a:pPr>
            <a:r>
              <a:rPr lang="en-US"/>
              <a:t>Calculating the decimal equivalent of a binary number representing a fraction can easily be done by writing the expression in terms of the base value and weights as was done in the case of integer numbers.</a:t>
            </a:r>
            <a:endParaRPr/>
          </a:p>
          <a:p>
            <a:pPr marL="0" lvl="0" indent="0" algn="l" rtl="0">
              <a:spcBef>
                <a:spcPts val="0"/>
              </a:spcBef>
              <a:spcAft>
                <a:spcPts val="0"/>
              </a:spcAft>
              <a:buNone/>
            </a:pPr>
            <a:r>
              <a:rPr lang="en-US"/>
              <a:t>The binary number 1011.101</a:t>
            </a:r>
            <a:r>
              <a:rPr lang="en-US" baseline="-25000"/>
              <a:t>2</a:t>
            </a:r>
            <a:r>
              <a:rPr lang="en-US"/>
              <a:t> has an integer part 1011 having the weights 2</a:t>
            </a:r>
            <a:r>
              <a:rPr lang="en-US" baseline="30000"/>
              <a:t>3</a:t>
            </a:r>
            <a:r>
              <a:rPr lang="en-US"/>
              <a:t>, 2</a:t>
            </a:r>
            <a:r>
              <a:rPr lang="en-US" baseline="30000"/>
              <a:t>2</a:t>
            </a:r>
            <a:r>
              <a:rPr lang="en-US"/>
              <a:t>, 2</a:t>
            </a:r>
            <a:r>
              <a:rPr lang="en-US" baseline="30000"/>
              <a:t>1</a:t>
            </a:r>
            <a:r>
              <a:rPr lang="en-US"/>
              <a:t> and 2</a:t>
            </a:r>
            <a:r>
              <a:rPr lang="en-US" baseline="30000"/>
              <a:t>0</a:t>
            </a:r>
            <a:r>
              <a:rPr lang="en-US"/>
              <a:t>.</a:t>
            </a:r>
            <a:endParaRPr/>
          </a:p>
          <a:p>
            <a:pPr marL="0" lvl="0" indent="0" algn="l" rtl="0">
              <a:spcBef>
                <a:spcPts val="0"/>
              </a:spcBef>
              <a:spcAft>
                <a:spcPts val="0"/>
              </a:spcAft>
              <a:buNone/>
            </a:pPr>
            <a:r>
              <a:rPr lang="en-US"/>
              <a:t>The fraction part 101 has the weights 2</a:t>
            </a:r>
            <a:r>
              <a:rPr lang="en-US" baseline="30000"/>
              <a:t>-1</a:t>
            </a:r>
            <a:r>
              <a:rPr lang="en-US"/>
              <a:t>, 2</a:t>
            </a:r>
            <a:r>
              <a:rPr lang="en-US" baseline="30000"/>
              <a:t>-2</a:t>
            </a:r>
            <a:r>
              <a:rPr lang="en-US"/>
              <a:t> and 2</a:t>
            </a:r>
            <a:r>
              <a:rPr lang="en-US" baseline="30000"/>
              <a:t>-3</a:t>
            </a:r>
            <a:r>
              <a:rPr lang="en-US"/>
              <a:t>.</a:t>
            </a:r>
            <a:endParaRPr/>
          </a:p>
          <a:p>
            <a:pPr marL="0" lvl="0" indent="0" algn="l" rtl="0">
              <a:spcBef>
                <a:spcPts val="0"/>
              </a:spcBef>
              <a:spcAft>
                <a:spcPts val="0"/>
              </a:spcAft>
              <a:buNone/>
            </a:pPr>
            <a:r>
              <a:rPr lang="en-US"/>
              <a:t>The weights of the fraction part of the binary number decrease by a factor of 2 starting from the bit immediately to the right of the decimal point.</a:t>
            </a:r>
            <a:endParaRPr/>
          </a:p>
          <a:p>
            <a:pPr marL="0" lvl="0" indent="0" algn="l" rtl="0">
              <a:spcBef>
                <a:spcPts val="0"/>
              </a:spcBef>
              <a:spcAft>
                <a:spcPts val="0"/>
              </a:spcAft>
              <a:buNone/>
            </a:pPr>
            <a:r>
              <a:rPr lang="en-US"/>
              <a:t>(1 x 2</a:t>
            </a:r>
            <a:r>
              <a:rPr lang="en-US" baseline="30000"/>
              <a:t>3</a:t>
            </a:r>
            <a:r>
              <a:rPr lang="en-US"/>
              <a:t>) + (0 x 2</a:t>
            </a:r>
            <a:r>
              <a:rPr lang="en-US" baseline="30000"/>
              <a:t>2</a:t>
            </a:r>
            <a:r>
              <a:rPr lang="en-US"/>
              <a:t>) + (1 x 2</a:t>
            </a:r>
            <a:r>
              <a:rPr lang="en-US" baseline="30000"/>
              <a:t>1</a:t>
            </a:r>
            <a:r>
              <a:rPr lang="en-US"/>
              <a:t>) + (1 x 2</a:t>
            </a:r>
            <a:r>
              <a:rPr lang="en-US" baseline="30000"/>
              <a:t>0</a:t>
            </a:r>
            <a:r>
              <a:rPr lang="en-US"/>
              <a:t>) + (1 x 2</a:t>
            </a:r>
            <a:r>
              <a:rPr lang="en-US" baseline="30000"/>
              <a:t>-1</a:t>
            </a:r>
            <a:r>
              <a:rPr lang="en-US"/>
              <a:t>) + (0 x 2</a:t>
            </a:r>
            <a:r>
              <a:rPr lang="en-US" baseline="30000"/>
              <a:t>-2</a:t>
            </a:r>
            <a:r>
              <a:rPr lang="en-US"/>
              <a:t>) + (1 x 2</a:t>
            </a:r>
            <a:r>
              <a:rPr lang="en-US" baseline="30000"/>
              <a:t>-3</a:t>
            </a:r>
            <a:r>
              <a:rPr lang="en-US"/>
              <a:t>)</a:t>
            </a:r>
            <a:endParaRPr/>
          </a:p>
          <a:p>
            <a:pPr marL="0" lvl="0" indent="0" algn="l" rtl="0">
              <a:spcBef>
                <a:spcPts val="0"/>
              </a:spcBef>
              <a:spcAft>
                <a:spcPts val="0"/>
              </a:spcAft>
              <a:buNone/>
            </a:pPr>
            <a:r>
              <a:rPr lang="en-US"/>
              <a:t>Multiplying the weights with the corresponding decimal equivalents of the binary bits results in the terms 8, 0, 2, 1, 0.5, 0 and 0.125 which add up to give 11.625</a:t>
            </a:r>
            <a:endParaRPr/>
          </a:p>
          <a:p>
            <a:pPr marL="0" lvl="0" indent="0" algn="l" rtl="0">
              <a:spcBef>
                <a:spcPts val="0"/>
              </a:spcBef>
              <a:spcAft>
                <a:spcPts val="0"/>
              </a:spcAft>
              <a:buNone/>
            </a:pPr>
            <a:r>
              <a:rPr lang="en-US"/>
              <a:t>One last word on binary representation of fractions. Computers do handle numbers such as 11.625 that have an integer part and a fraction part. However, it does not use the binary representation 1011.101. Such numbers are represented and used in Floating-Point Numbers notation which will be discussed latter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3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35</a:t>
            </a:fld>
            <a:endParaRPr/>
          </a:p>
        </p:txBody>
      </p:sp>
      <p:sp>
        <p:nvSpPr>
          <p:cNvPr id="378" name="Google Shape;378;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9" name="Google Shape;379;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Both integers and fractions can be represented in the Binary number system just like in the decimal number system.</a:t>
            </a:r>
            <a:endParaRPr/>
          </a:p>
          <a:p>
            <a:pPr marL="0" lvl="0" indent="0" algn="l" rtl="0">
              <a:spcBef>
                <a:spcPts val="0"/>
              </a:spcBef>
              <a:spcAft>
                <a:spcPts val="0"/>
              </a:spcAft>
              <a:buNone/>
            </a:pPr>
            <a:r>
              <a:rPr lang="en-US"/>
              <a:t>The number 1011.101</a:t>
            </a:r>
            <a:r>
              <a:rPr lang="en-US" baseline="-25000"/>
              <a:t>2</a:t>
            </a:r>
            <a:r>
              <a:rPr lang="en-US"/>
              <a:t> is equivalent to decimal 11.625</a:t>
            </a:r>
            <a:endParaRPr/>
          </a:p>
          <a:p>
            <a:pPr marL="0" lvl="0" indent="0" algn="l" rtl="0">
              <a:spcBef>
                <a:spcPts val="0"/>
              </a:spcBef>
              <a:spcAft>
                <a:spcPts val="0"/>
              </a:spcAft>
              <a:buNone/>
            </a:pPr>
            <a:r>
              <a:rPr lang="en-US"/>
              <a:t>Let us see how?</a:t>
            </a:r>
            <a:endParaRPr/>
          </a:p>
          <a:p>
            <a:pPr marL="0" lvl="0" indent="0" algn="l" rtl="0">
              <a:spcBef>
                <a:spcPts val="0"/>
              </a:spcBef>
              <a:spcAft>
                <a:spcPts val="0"/>
              </a:spcAft>
              <a:buNone/>
            </a:pPr>
            <a:r>
              <a:rPr lang="en-US"/>
              <a:t>Calculating the decimal equivalent of a binary number representing a fraction can easily be done by writing the expression in terms of the base value and weights as was done in the case of integer numbers.</a:t>
            </a:r>
            <a:endParaRPr/>
          </a:p>
          <a:p>
            <a:pPr marL="0" lvl="0" indent="0" algn="l" rtl="0">
              <a:spcBef>
                <a:spcPts val="0"/>
              </a:spcBef>
              <a:spcAft>
                <a:spcPts val="0"/>
              </a:spcAft>
              <a:buNone/>
            </a:pPr>
            <a:r>
              <a:rPr lang="en-US"/>
              <a:t>The binary number 1011.101</a:t>
            </a:r>
            <a:r>
              <a:rPr lang="en-US" baseline="-25000"/>
              <a:t>2</a:t>
            </a:r>
            <a:r>
              <a:rPr lang="en-US"/>
              <a:t> has an integer part 1011 having the weights 2</a:t>
            </a:r>
            <a:r>
              <a:rPr lang="en-US" baseline="30000"/>
              <a:t>3</a:t>
            </a:r>
            <a:r>
              <a:rPr lang="en-US"/>
              <a:t>, 2</a:t>
            </a:r>
            <a:r>
              <a:rPr lang="en-US" baseline="30000"/>
              <a:t>2</a:t>
            </a:r>
            <a:r>
              <a:rPr lang="en-US"/>
              <a:t>, 2</a:t>
            </a:r>
            <a:r>
              <a:rPr lang="en-US" baseline="30000"/>
              <a:t>1</a:t>
            </a:r>
            <a:r>
              <a:rPr lang="en-US"/>
              <a:t> and 2</a:t>
            </a:r>
            <a:r>
              <a:rPr lang="en-US" baseline="30000"/>
              <a:t>0</a:t>
            </a:r>
            <a:r>
              <a:rPr lang="en-US"/>
              <a:t>.</a:t>
            </a:r>
            <a:endParaRPr/>
          </a:p>
          <a:p>
            <a:pPr marL="0" lvl="0" indent="0" algn="l" rtl="0">
              <a:spcBef>
                <a:spcPts val="0"/>
              </a:spcBef>
              <a:spcAft>
                <a:spcPts val="0"/>
              </a:spcAft>
              <a:buNone/>
            </a:pPr>
            <a:r>
              <a:rPr lang="en-US"/>
              <a:t>The fraction part 101 has the weights 2</a:t>
            </a:r>
            <a:r>
              <a:rPr lang="en-US" baseline="30000"/>
              <a:t>-1</a:t>
            </a:r>
            <a:r>
              <a:rPr lang="en-US"/>
              <a:t>, 2</a:t>
            </a:r>
            <a:r>
              <a:rPr lang="en-US" baseline="30000"/>
              <a:t>-2</a:t>
            </a:r>
            <a:r>
              <a:rPr lang="en-US"/>
              <a:t> and 2</a:t>
            </a:r>
            <a:r>
              <a:rPr lang="en-US" baseline="30000"/>
              <a:t>-3</a:t>
            </a:r>
            <a:r>
              <a:rPr lang="en-US"/>
              <a:t>.</a:t>
            </a:r>
            <a:endParaRPr/>
          </a:p>
          <a:p>
            <a:pPr marL="0" lvl="0" indent="0" algn="l" rtl="0">
              <a:spcBef>
                <a:spcPts val="0"/>
              </a:spcBef>
              <a:spcAft>
                <a:spcPts val="0"/>
              </a:spcAft>
              <a:buNone/>
            </a:pPr>
            <a:r>
              <a:rPr lang="en-US"/>
              <a:t>The weights of the fraction part of the binary number decrease by a factor of 2 starting from the bit immediately to the right of the decimal point.</a:t>
            </a:r>
            <a:endParaRPr/>
          </a:p>
          <a:p>
            <a:pPr marL="0" lvl="0" indent="0" algn="l" rtl="0">
              <a:spcBef>
                <a:spcPts val="0"/>
              </a:spcBef>
              <a:spcAft>
                <a:spcPts val="0"/>
              </a:spcAft>
              <a:buNone/>
            </a:pPr>
            <a:r>
              <a:rPr lang="en-US"/>
              <a:t>(1 x 2</a:t>
            </a:r>
            <a:r>
              <a:rPr lang="en-US" baseline="30000"/>
              <a:t>3</a:t>
            </a:r>
            <a:r>
              <a:rPr lang="en-US"/>
              <a:t>) + (0 x 2</a:t>
            </a:r>
            <a:r>
              <a:rPr lang="en-US" baseline="30000"/>
              <a:t>2</a:t>
            </a:r>
            <a:r>
              <a:rPr lang="en-US"/>
              <a:t>) + (1 x 2</a:t>
            </a:r>
            <a:r>
              <a:rPr lang="en-US" baseline="30000"/>
              <a:t>1</a:t>
            </a:r>
            <a:r>
              <a:rPr lang="en-US"/>
              <a:t>) + (1 x 2</a:t>
            </a:r>
            <a:r>
              <a:rPr lang="en-US" baseline="30000"/>
              <a:t>0</a:t>
            </a:r>
            <a:r>
              <a:rPr lang="en-US"/>
              <a:t>) + (1 x 2</a:t>
            </a:r>
            <a:r>
              <a:rPr lang="en-US" baseline="30000"/>
              <a:t>-1</a:t>
            </a:r>
            <a:r>
              <a:rPr lang="en-US"/>
              <a:t>) + (0 x 2</a:t>
            </a:r>
            <a:r>
              <a:rPr lang="en-US" baseline="30000"/>
              <a:t>-2</a:t>
            </a:r>
            <a:r>
              <a:rPr lang="en-US"/>
              <a:t>) + (1 x 2</a:t>
            </a:r>
            <a:r>
              <a:rPr lang="en-US" baseline="30000"/>
              <a:t>-3</a:t>
            </a:r>
            <a:r>
              <a:rPr lang="en-US"/>
              <a:t>)</a:t>
            </a:r>
            <a:endParaRPr/>
          </a:p>
          <a:p>
            <a:pPr marL="0" lvl="0" indent="0" algn="l" rtl="0">
              <a:spcBef>
                <a:spcPts val="0"/>
              </a:spcBef>
              <a:spcAft>
                <a:spcPts val="0"/>
              </a:spcAft>
              <a:buNone/>
            </a:pPr>
            <a:r>
              <a:rPr lang="en-US"/>
              <a:t>Multiplying the weights with the corresponding decimal equivalents of the binary bits results in the terms 8, 0, 2, 1, 0.5, 0 and 0.125 which add up to give 11.625</a:t>
            </a:r>
            <a:endParaRPr/>
          </a:p>
          <a:p>
            <a:pPr marL="0" lvl="0" indent="0" algn="l" rtl="0">
              <a:spcBef>
                <a:spcPts val="0"/>
              </a:spcBef>
              <a:spcAft>
                <a:spcPts val="0"/>
              </a:spcAft>
              <a:buNone/>
            </a:pPr>
            <a:r>
              <a:rPr lang="en-US"/>
              <a:t>One last word on binary representation of fractions. Computers do handle numbers such as 11.625 that have an integer part and a fraction part. However, it does not use the binary representation 1011.101. Such numbers are represented and used in Floating-Point Numbers notation which will be discussed latter </a:t>
            </a:r>
            <a:endParaRPr/>
          </a:p>
        </p:txBody>
      </p:sp>
    </p:spTree>
    <p:extLst>
      <p:ext uri="{BB962C8B-B14F-4D97-AF65-F5344CB8AC3E}">
        <p14:creationId xmlns:p14="http://schemas.microsoft.com/office/powerpoint/2010/main" val="14936300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36</a:t>
            </a:fld>
            <a:endParaRPr/>
          </a:p>
        </p:txBody>
      </p:sp>
      <p:sp>
        <p:nvSpPr>
          <p:cNvPr id="385" name="Google Shape;385;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6" name="Google Shape;386;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Lets first look at the conversion from binary number system to decimal number system.</a:t>
            </a:r>
            <a:endParaRPr dirty="0"/>
          </a:p>
          <a:p>
            <a:pPr marL="0" lvl="0" indent="0" algn="l" rtl="0">
              <a:spcBef>
                <a:spcPts val="0"/>
              </a:spcBef>
              <a:spcAft>
                <a:spcPts val="0"/>
              </a:spcAft>
              <a:buNone/>
            </a:pPr>
            <a:r>
              <a:rPr lang="en-US" dirty="0"/>
              <a:t>In the last lecture I had mentioned that there are two methods to convert a binary number to decimal.</a:t>
            </a:r>
            <a:endParaRPr dirty="0"/>
          </a:p>
          <a:p>
            <a:pPr marL="0" lvl="0" indent="0" algn="l" rtl="0">
              <a:spcBef>
                <a:spcPts val="0"/>
              </a:spcBef>
              <a:spcAft>
                <a:spcPts val="0"/>
              </a:spcAft>
              <a:buNone/>
            </a:pPr>
            <a:r>
              <a:rPr lang="en-US" dirty="0"/>
              <a:t>The Sum-of-Weights method and the sum of non-zero terms.</a:t>
            </a:r>
            <a:endParaRPr dirty="0"/>
          </a:p>
          <a:p>
            <a:pPr marL="0" lvl="0" indent="0" algn="l" rtl="0">
              <a:spcBef>
                <a:spcPts val="0"/>
              </a:spcBef>
              <a:spcAft>
                <a:spcPts val="0"/>
              </a:spcAft>
              <a:buNone/>
            </a:pPr>
            <a:r>
              <a:rPr lang="en-US" dirty="0"/>
              <a:t>Let's consider both methods.  </a:t>
            </a:r>
            <a:endParaRPr dirty="0"/>
          </a:p>
          <a:p>
            <a:pPr marL="0" lvl="0" indent="0" algn="l" rtl="0">
              <a:spcBef>
                <a:spcPts val="0"/>
              </a:spcBef>
              <a:spcAft>
                <a:spcPts val="0"/>
              </a:spcAft>
              <a:buNone/>
            </a:pPr>
            <a:r>
              <a:rPr lang="en-US" dirty="0"/>
              <a:t>We have already been converting binary numbers to decimal using the Sum-of-Weights.</a:t>
            </a:r>
            <a:endParaRPr dirty="0"/>
          </a:p>
          <a:p>
            <a:pPr marL="0" lvl="0" indent="0" algn="l" rtl="0">
              <a:spcBef>
                <a:spcPts val="0"/>
              </a:spcBef>
              <a:spcAft>
                <a:spcPts val="0"/>
              </a:spcAft>
              <a:buNone/>
            </a:pPr>
            <a:r>
              <a:rPr lang="en-US" dirty="0"/>
              <a:t>Converting the binary number 10011</a:t>
            </a:r>
            <a:r>
              <a:rPr lang="en-US" baseline="-25000" dirty="0"/>
              <a:t>2</a:t>
            </a:r>
            <a:r>
              <a:rPr lang="en-US" dirty="0"/>
              <a:t> using the Sum-of-Weights method requires writing an expression in terms of the base number and weights.</a:t>
            </a:r>
            <a:endParaRPr dirty="0"/>
          </a:p>
          <a:p>
            <a:pPr marL="0" lvl="0" indent="0" algn="l" rtl="0">
              <a:spcBef>
                <a:spcPts val="0"/>
              </a:spcBef>
              <a:spcAft>
                <a:spcPts val="0"/>
              </a:spcAft>
              <a:buNone/>
            </a:pPr>
            <a:r>
              <a:rPr lang="en-US" dirty="0"/>
              <a:t>(1 x 2</a:t>
            </a:r>
            <a:r>
              <a:rPr lang="en-US" baseline="30000" dirty="0"/>
              <a:t>4</a:t>
            </a:r>
            <a:r>
              <a:rPr lang="en-US" dirty="0"/>
              <a:t>) + (0 x 2</a:t>
            </a:r>
            <a:r>
              <a:rPr lang="en-US" baseline="30000" dirty="0"/>
              <a:t>3</a:t>
            </a:r>
            <a:r>
              <a:rPr lang="en-US" dirty="0"/>
              <a:t>) + (0 x 2</a:t>
            </a:r>
            <a:r>
              <a:rPr lang="en-US" baseline="30000" dirty="0"/>
              <a:t>2</a:t>
            </a:r>
            <a:r>
              <a:rPr lang="en-US" dirty="0"/>
              <a:t>) + (1 x 2</a:t>
            </a:r>
            <a:r>
              <a:rPr lang="en-US" baseline="30000" dirty="0"/>
              <a:t>1</a:t>
            </a:r>
            <a:r>
              <a:rPr lang="en-US" dirty="0"/>
              <a:t>) + (1 x 2</a:t>
            </a:r>
            <a:r>
              <a:rPr lang="en-US" baseline="30000" dirty="0"/>
              <a:t>0</a:t>
            </a:r>
            <a:r>
              <a:rPr lang="en-US" dirty="0"/>
              <a:t>)</a:t>
            </a:r>
            <a:endParaRPr dirty="0"/>
          </a:p>
          <a:p>
            <a:pPr marL="0" lvl="0" indent="0" algn="l" rtl="0">
              <a:spcBef>
                <a:spcPts val="0"/>
              </a:spcBef>
              <a:spcAft>
                <a:spcPts val="0"/>
              </a:spcAft>
              <a:buNone/>
            </a:pPr>
            <a:r>
              <a:rPr lang="en-US" dirty="0"/>
              <a:t>Solving the expression results in the terms 16, 0, 0, 2 and 1 which add up to 19. </a:t>
            </a: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3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37</a:t>
            </a:fld>
            <a:endParaRPr/>
          </a:p>
        </p:txBody>
      </p:sp>
      <p:sp>
        <p:nvSpPr>
          <p:cNvPr id="392" name="Google Shape;392;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3" name="Google Shape;393;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A quicker method is to add the weights of non-zero terms.</a:t>
            </a:r>
            <a:endParaRPr dirty="0"/>
          </a:p>
          <a:p>
            <a:pPr marL="0" lvl="0" indent="0" algn="l" rtl="0">
              <a:spcBef>
                <a:spcPts val="0"/>
              </a:spcBef>
              <a:spcAft>
                <a:spcPts val="0"/>
              </a:spcAft>
              <a:buNone/>
            </a:pPr>
            <a:r>
              <a:rPr lang="en-US" dirty="0"/>
              <a:t>What are the weights of the non-zero terms for the binary number 10011</a:t>
            </a:r>
            <a:r>
              <a:rPr lang="en-US" baseline="-25000" dirty="0"/>
              <a:t>2</a:t>
            </a:r>
            <a:r>
              <a:rPr lang="en-US" dirty="0"/>
              <a:t>?</a:t>
            </a:r>
            <a:endParaRPr dirty="0"/>
          </a:p>
          <a:p>
            <a:pPr marL="0" lvl="0" indent="0" algn="l" rtl="0">
              <a:spcBef>
                <a:spcPts val="0"/>
              </a:spcBef>
              <a:spcAft>
                <a:spcPts val="0"/>
              </a:spcAft>
              <a:buNone/>
            </a:pPr>
            <a:r>
              <a:rPr lang="en-US" dirty="0"/>
              <a:t>If you remember the weight of the binary bits increase by a factor of two starting from the least significant bit.</a:t>
            </a:r>
            <a:endParaRPr dirty="0"/>
          </a:p>
          <a:p>
            <a:pPr marL="0" lvl="0" indent="0" algn="l" rtl="0">
              <a:spcBef>
                <a:spcPts val="0"/>
              </a:spcBef>
              <a:spcAft>
                <a:spcPts val="0"/>
              </a:spcAft>
              <a:buNone/>
            </a:pPr>
            <a:r>
              <a:rPr lang="en-US" dirty="0"/>
              <a:t>Thus, the weights of non-zero terms are 16, 2 and 1. Adding the weights of non-zero terms results in 19.</a:t>
            </a:r>
            <a:endParaRPr dirty="0"/>
          </a:p>
          <a:p>
            <a:pPr marL="0" lvl="0" indent="0" algn="l" rtl="0">
              <a:spcBef>
                <a:spcPts val="0"/>
              </a:spcBef>
              <a:spcAft>
                <a:spcPts val="0"/>
              </a:spcAft>
              <a:buNone/>
            </a:pPr>
            <a:r>
              <a:rPr lang="en-US" dirty="0"/>
              <a:t>Adding the weights of non-zero terms involves mental arithmetic and is quick way of converting binary numbers into decimal. </a:t>
            </a:r>
            <a:endParaRPr dirty="0"/>
          </a:p>
          <a:p>
            <a:pPr marL="0" lvl="0" indent="0" algn="l" rtl="0">
              <a:spcBef>
                <a:spcPts val="0"/>
              </a:spcBef>
              <a:spcAft>
                <a:spcPts val="0"/>
              </a:spcAft>
              <a:buNone/>
            </a:pPr>
            <a:r>
              <a:rPr lang="en-US" dirty="0"/>
              <a:t>Consider another example of converting 1011.101</a:t>
            </a:r>
            <a:r>
              <a:rPr lang="en-US" baseline="-25000" dirty="0"/>
              <a:t>2</a:t>
            </a:r>
            <a:r>
              <a:rPr lang="en-US" dirty="0"/>
              <a:t> to decimal using sum of non-zero terms.</a:t>
            </a:r>
            <a:endParaRPr dirty="0"/>
          </a:p>
          <a:p>
            <a:pPr marL="0" lvl="0" indent="0" algn="l" rtl="0">
              <a:spcBef>
                <a:spcPts val="0"/>
              </a:spcBef>
              <a:spcAft>
                <a:spcPts val="0"/>
              </a:spcAft>
              <a:buNone/>
            </a:pPr>
            <a:r>
              <a:rPr lang="en-US" dirty="0"/>
              <a:t>The weights of the non-zero terms are 8, 2, 1, ½ and 1/8 which add up to 11.625.</a:t>
            </a:r>
            <a:endParaRPr dirty="0"/>
          </a:p>
          <a:p>
            <a:pPr marL="0" lvl="0" indent="0" algn="l" rtl="0">
              <a:spcBef>
                <a:spcPts val="0"/>
              </a:spcBef>
              <a:spcAft>
                <a:spcPts val="0"/>
              </a:spcAft>
              <a:buNone/>
            </a:pPr>
            <a:r>
              <a:rPr lang="en-US" dirty="0"/>
              <a:t>You should practice the adding of non-zero terms to find decimal equivalents of binary numbers as it is a convenient and quick way to convert binary into decimal. </a:t>
            </a:r>
            <a:endParaRPr dirty="0"/>
          </a:p>
          <a:p>
            <a:pPr marL="0" lvl="0" indent="0" algn="l" rtl="0">
              <a:spcBef>
                <a:spcPts val="0"/>
              </a:spcBef>
              <a:spcAft>
                <a:spcPts val="0"/>
              </a:spcAft>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9" name="Google Shape;399;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7" name="Google Shape;407;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4</a:t>
            </a:fld>
            <a:endParaRPr/>
          </a:p>
        </p:txBody>
      </p:sp>
      <p:sp>
        <p:nvSpPr>
          <p:cNvPr id="208" name="Google Shape;2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9" name="Google Shape;209;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Fractions can be represented in decimal number system in a manner similar to that of representing integers.</a:t>
            </a:r>
            <a:endParaRPr/>
          </a:p>
          <a:p>
            <a:pPr marL="0" lvl="0" indent="0" algn="l" rtl="0">
              <a:spcBef>
                <a:spcPts val="0"/>
              </a:spcBef>
              <a:spcAft>
                <a:spcPts val="0"/>
              </a:spcAft>
              <a:buNone/>
            </a:pPr>
            <a:r>
              <a:rPr lang="en-US"/>
              <a:t>The weight of the digit to the immediate right of the decimal point has a weight 10</a:t>
            </a:r>
            <a:r>
              <a:rPr lang="en-US" baseline="30000"/>
              <a:t>-1.</a:t>
            </a:r>
            <a:endParaRPr/>
          </a:p>
          <a:p>
            <a:pPr marL="0" lvl="0" indent="0" algn="l" rtl="0">
              <a:spcBef>
                <a:spcPts val="0"/>
              </a:spcBef>
              <a:spcAft>
                <a:spcPts val="0"/>
              </a:spcAft>
              <a:buNone/>
            </a:pPr>
            <a:r>
              <a:rPr lang="en-US"/>
              <a:t>Weights of subsequent digits decreases by a factor of 10. </a:t>
            </a:r>
            <a:endParaRPr/>
          </a:p>
          <a:p>
            <a:pPr marL="0" lvl="0" indent="0" algn="l" rtl="0">
              <a:spcBef>
                <a:spcPts val="0"/>
              </a:spcBef>
              <a:spcAft>
                <a:spcPts val="0"/>
              </a:spcAft>
              <a:buNone/>
            </a:pPr>
            <a:r>
              <a:rPr lang="en-US"/>
              <a:t>Thus 382.91 can be written in terms of the base number and weights as</a:t>
            </a:r>
            <a:endParaRPr/>
          </a:p>
          <a:p>
            <a:pPr marL="0" lvl="0" indent="0" algn="l" rtl="0">
              <a:spcBef>
                <a:spcPts val="0"/>
              </a:spcBef>
              <a:spcAft>
                <a:spcPts val="0"/>
              </a:spcAft>
              <a:buNone/>
            </a:pPr>
            <a:r>
              <a:rPr lang="en-US"/>
              <a:t>3 x 10</a:t>
            </a:r>
            <a:r>
              <a:rPr lang="en-US" baseline="30000"/>
              <a:t>2 </a:t>
            </a:r>
            <a:r>
              <a:rPr lang="en-US"/>
              <a:t>+ 8 x 10</a:t>
            </a:r>
            <a:r>
              <a:rPr lang="en-US" baseline="30000"/>
              <a:t>1</a:t>
            </a:r>
            <a:r>
              <a:rPr lang="en-US"/>
              <a:t> + 2 x 10</a:t>
            </a:r>
            <a:r>
              <a:rPr lang="en-US" baseline="30000"/>
              <a:t>0</a:t>
            </a:r>
            <a:r>
              <a:rPr lang="en-US"/>
              <a:t> + 9 x 10</a:t>
            </a:r>
            <a:r>
              <a:rPr lang="en-US" baseline="30000"/>
              <a:t>-1</a:t>
            </a:r>
            <a:r>
              <a:rPr lang="en-US"/>
              <a:t> + 1 x 10</a:t>
            </a:r>
            <a:r>
              <a:rPr lang="en-US" baseline="30000"/>
              <a:t>-2</a:t>
            </a:r>
            <a:endParaRPr/>
          </a:p>
          <a:p>
            <a:pPr marL="0" lvl="0" indent="0" algn="l" rtl="0">
              <a:spcBef>
                <a:spcPts val="0"/>
              </a:spcBef>
              <a:spcAft>
                <a:spcPts val="0"/>
              </a:spcAft>
              <a:buNone/>
            </a:pPr>
            <a:r>
              <a:rPr lang="en-US"/>
              <a:t>Solving the expression results in five terms 300, 80, 2, 0.9 and 0.01 which sum up to 382.91</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6156</a:t>
            </a:r>
            <a:endParaRPr dirty="0"/>
          </a:p>
        </p:txBody>
      </p:sp>
      <p:sp>
        <p:nvSpPr>
          <p:cNvPr id="431" name="Google Shape;431;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94357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7" name="Google Shape;447;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4" name="Google Shape;454;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1" name="Google Shape;461;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9" name="Google Shape;469;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7" name="Google Shape;477;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46472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C6E</a:t>
            </a:r>
            <a:endParaRPr dirty="0"/>
          </a:p>
        </p:txBody>
      </p:sp>
      <p:sp>
        <p:nvSpPr>
          <p:cNvPr id="477" name="Google Shape;477;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01733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5" name="Google Shape;485;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4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52</a:t>
            </a:fld>
            <a:endParaRPr/>
          </a:p>
        </p:txBody>
      </p:sp>
      <p:sp>
        <p:nvSpPr>
          <p:cNvPr id="494" name="Google Shape;494;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5" name="Google Shape;495;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Repeated Division-by-2 method allows decimal numbers of any magnitude to be converted into binary.</a:t>
            </a:r>
            <a:endParaRPr/>
          </a:p>
          <a:p>
            <a:pPr marL="0" lvl="0" indent="0" algn="l" rtl="0">
              <a:spcBef>
                <a:spcPts val="0"/>
              </a:spcBef>
              <a:spcAft>
                <a:spcPts val="0"/>
              </a:spcAft>
              <a:buNone/>
            </a:pPr>
            <a:r>
              <a:rPr lang="en-US"/>
              <a:t>The original number is divided by 2, its quotient and the remainder is noted.</a:t>
            </a:r>
            <a:endParaRPr/>
          </a:p>
          <a:p>
            <a:pPr marL="0" lvl="0" indent="0" algn="l" rtl="0">
              <a:spcBef>
                <a:spcPts val="0"/>
              </a:spcBef>
              <a:spcAft>
                <a:spcPts val="0"/>
              </a:spcAft>
              <a:buNone/>
            </a:pPr>
            <a:r>
              <a:rPr lang="en-US"/>
              <a:t>The quotient obtained in the first step is again divided and the new quotient and remainder value noted.</a:t>
            </a:r>
            <a:endParaRPr/>
          </a:p>
          <a:p>
            <a:pPr marL="0" lvl="0" indent="0" algn="l" rtl="0">
              <a:spcBef>
                <a:spcPts val="0"/>
              </a:spcBef>
              <a:spcAft>
                <a:spcPts val="0"/>
              </a:spcAft>
              <a:buNone/>
            </a:pPr>
            <a:r>
              <a:rPr lang="en-US"/>
              <a:t>The process of repeatedly dividing the previous quotient value and noting the remainder continues until the quotient value becomes 0.</a:t>
            </a:r>
            <a:endParaRPr/>
          </a:p>
          <a:p>
            <a:pPr marL="0" lvl="0" indent="0" algn="l" rtl="0">
              <a:spcBef>
                <a:spcPts val="0"/>
              </a:spcBef>
              <a:spcAft>
                <a:spcPts val="0"/>
              </a:spcAft>
              <a:buNone/>
            </a:pPr>
            <a:r>
              <a:rPr lang="en-US"/>
              <a:t>The remainders noted in the repeated division are written out in reverse to represent the binary equivalent of the decimal number.</a:t>
            </a:r>
            <a:endParaRPr/>
          </a:p>
          <a:p>
            <a:pPr marL="0" lvl="0" indent="0" algn="l" rtl="0">
              <a:spcBef>
                <a:spcPts val="0"/>
              </a:spcBef>
              <a:spcAft>
                <a:spcPts val="0"/>
              </a:spcAft>
              <a:buNone/>
            </a:pPr>
            <a:r>
              <a:rPr lang="en-US"/>
              <a:t>110001000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4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53</a:t>
            </a:fld>
            <a:endParaRPr/>
          </a:p>
        </p:txBody>
      </p:sp>
      <p:sp>
        <p:nvSpPr>
          <p:cNvPr id="501" name="Google Shape;501;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2" name="Google Shape;502;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Repeated Division-by-2 method allows decimal numbers of any magnitude to be converted into binary.</a:t>
            </a:r>
            <a:endParaRPr/>
          </a:p>
          <a:p>
            <a:pPr marL="0" lvl="0" indent="0" algn="l" rtl="0">
              <a:spcBef>
                <a:spcPts val="0"/>
              </a:spcBef>
              <a:spcAft>
                <a:spcPts val="0"/>
              </a:spcAft>
              <a:buNone/>
            </a:pPr>
            <a:r>
              <a:rPr lang="en-US"/>
              <a:t>The original number is divided by 2, its quotient and the remainder is noted.</a:t>
            </a:r>
            <a:endParaRPr/>
          </a:p>
          <a:p>
            <a:pPr marL="0" lvl="0" indent="0" algn="l" rtl="0">
              <a:spcBef>
                <a:spcPts val="0"/>
              </a:spcBef>
              <a:spcAft>
                <a:spcPts val="0"/>
              </a:spcAft>
              <a:buNone/>
            </a:pPr>
            <a:r>
              <a:rPr lang="en-US"/>
              <a:t>The quotient obtained in the first step is again divided and the new quotient and remainder value noted.</a:t>
            </a:r>
            <a:endParaRPr/>
          </a:p>
          <a:p>
            <a:pPr marL="0" lvl="0" indent="0" algn="l" rtl="0">
              <a:spcBef>
                <a:spcPts val="0"/>
              </a:spcBef>
              <a:spcAft>
                <a:spcPts val="0"/>
              </a:spcAft>
              <a:buNone/>
            </a:pPr>
            <a:r>
              <a:rPr lang="en-US"/>
              <a:t>The process of repeatedly dividing the previous quotient value and noting the remainder continues until the quotient value becomes 0.</a:t>
            </a:r>
            <a:endParaRPr/>
          </a:p>
          <a:p>
            <a:pPr marL="0" lvl="0" indent="0" algn="l" rtl="0">
              <a:spcBef>
                <a:spcPts val="0"/>
              </a:spcBef>
              <a:spcAft>
                <a:spcPts val="0"/>
              </a:spcAft>
              <a:buNone/>
            </a:pPr>
            <a:r>
              <a:rPr lang="en-US"/>
              <a:t>The remainders noted in the repeated division are written out in reverse to represent the binary equivalent of the decimal number.</a:t>
            </a:r>
            <a:endParaRPr/>
          </a:p>
          <a:p>
            <a:pPr marL="0" lvl="0" indent="0" algn="l" rtl="0">
              <a:spcBef>
                <a:spcPts val="0"/>
              </a:spcBef>
              <a:spcAft>
                <a:spcPts val="0"/>
              </a:spcAft>
              <a:buNone/>
            </a:pPr>
            <a:r>
              <a:rPr lang="en-US"/>
              <a:t>110001000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4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54</a:t>
            </a:fld>
            <a:endParaRPr/>
          </a:p>
        </p:txBody>
      </p:sp>
      <p:sp>
        <p:nvSpPr>
          <p:cNvPr id="508" name="Google Shape;508;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9" name="Google Shape;509;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Repeated Division-by-2 method allows decimal numbers of any magnitude to be converted into binary.</a:t>
            </a:r>
            <a:endParaRPr/>
          </a:p>
          <a:p>
            <a:pPr marL="0" lvl="0" indent="0" algn="l" rtl="0">
              <a:spcBef>
                <a:spcPts val="0"/>
              </a:spcBef>
              <a:spcAft>
                <a:spcPts val="0"/>
              </a:spcAft>
              <a:buNone/>
            </a:pPr>
            <a:r>
              <a:rPr lang="en-US"/>
              <a:t>The original number is divided by 2, its quotient and the remainder is noted.</a:t>
            </a:r>
            <a:endParaRPr/>
          </a:p>
          <a:p>
            <a:pPr marL="0" lvl="0" indent="0" algn="l" rtl="0">
              <a:spcBef>
                <a:spcPts val="0"/>
              </a:spcBef>
              <a:spcAft>
                <a:spcPts val="0"/>
              </a:spcAft>
              <a:buNone/>
            </a:pPr>
            <a:r>
              <a:rPr lang="en-US"/>
              <a:t>The quotient obtained in the first step is again divided and the new quotient and remainder value noted.</a:t>
            </a:r>
            <a:endParaRPr/>
          </a:p>
          <a:p>
            <a:pPr marL="0" lvl="0" indent="0" algn="l" rtl="0">
              <a:spcBef>
                <a:spcPts val="0"/>
              </a:spcBef>
              <a:spcAft>
                <a:spcPts val="0"/>
              </a:spcAft>
              <a:buNone/>
            </a:pPr>
            <a:r>
              <a:rPr lang="en-US"/>
              <a:t>The process of repeatedly dividing the previous quotient value and noting the remainder continues until the quotient value becomes 0.</a:t>
            </a:r>
            <a:endParaRPr/>
          </a:p>
          <a:p>
            <a:pPr marL="0" lvl="0" indent="0" algn="l" rtl="0">
              <a:spcBef>
                <a:spcPts val="0"/>
              </a:spcBef>
              <a:spcAft>
                <a:spcPts val="0"/>
              </a:spcAft>
              <a:buNone/>
            </a:pPr>
            <a:r>
              <a:rPr lang="en-US"/>
              <a:t>The remainders noted in the repeated division are written out in reverse to represent the binary equivalent of the decimal number.</a:t>
            </a:r>
            <a:endParaRPr/>
          </a:p>
          <a:p>
            <a:pPr marL="0" lvl="0" indent="0" algn="l" rtl="0">
              <a:spcBef>
                <a:spcPts val="0"/>
              </a:spcBef>
              <a:spcAft>
                <a:spcPts val="0"/>
              </a:spcAft>
              <a:buNone/>
            </a:pPr>
            <a:r>
              <a:rPr lang="en-US"/>
              <a:t>110001000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4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55</a:t>
            </a:fld>
            <a:endParaRPr/>
          </a:p>
        </p:txBody>
      </p:sp>
      <p:sp>
        <p:nvSpPr>
          <p:cNvPr id="515" name="Google Shape;515;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6" name="Google Shape;516;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Repeated Division-by-2 method allows decimal numbers of any magnitude to be converted into binary.</a:t>
            </a:r>
            <a:endParaRPr/>
          </a:p>
          <a:p>
            <a:pPr marL="0" lvl="0" indent="0" algn="l" rtl="0">
              <a:spcBef>
                <a:spcPts val="0"/>
              </a:spcBef>
              <a:spcAft>
                <a:spcPts val="0"/>
              </a:spcAft>
              <a:buNone/>
            </a:pPr>
            <a:r>
              <a:rPr lang="en-US"/>
              <a:t>The original number is divided by 2, its quotient and the remainder is noted.</a:t>
            </a:r>
            <a:endParaRPr/>
          </a:p>
          <a:p>
            <a:pPr marL="0" lvl="0" indent="0" algn="l" rtl="0">
              <a:spcBef>
                <a:spcPts val="0"/>
              </a:spcBef>
              <a:spcAft>
                <a:spcPts val="0"/>
              </a:spcAft>
              <a:buNone/>
            </a:pPr>
            <a:r>
              <a:rPr lang="en-US"/>
              <a:t>The quotient obtained in the first step is again divided and the new quotient and remainder value noted.</a:t>
            </a:r>
            <a:endParaRPr/>
          </a:p>
          <a:p>
            <a:pPr marL="0" lvl="0" indent="0" algn="l" rtl="0">
              <a:spcBef>
                <a:spcPts val="0"/>
              </a:spcBef>
              <a:spcAft>
                <a:spcPts val="0"/>
              </a:spcAft>
              <a:buNone/>
            </a:pPr>
            <a:r>
              <a:rPr lang="en-US"/>
              <a:t>The process of repeatedly dividing the previous quotient value and noting the remainder continues until the quotient value becomes 0.</a:t>
            </a:r>
            <a:endParaRPr/>
          </a:p>
          <a:p>
            <a:pPr marL="0" lvl="0" indent="0" algn="l" rtl="0">
              <a:spcBef>
                <a:spcPts val="0"/>
              </a:spcBef>
              <a:spcAft>
                <a:spcPts val="0"/>
              </a:spcAft>
              <a:buNone/>
            </a:pPr>
            <a:r>
              <a:rPr lang="en-US"/>
              <a:t>The remainders noted in the repeated division are written out in reverse to represent the binary equivalent of the decimal number.</a:t>
            </a:r>
            <a:endParaRPr/>
          </a:p>
          <a:p>
            <a:pPr marL="0" lvl="0" indent="0" algn="l" rtl="0">
              <a:spcBef>
                <a:spcPts val="0"/>
              </a:spcBef>
              <a:spcAft>
                <a:spcPts val="0"/>
              </a:spcAft>
              <a:buNone/>
            </a:pPr>
            <a:r>
              <a:rPr lang="en-US"/>
              <a:t>110001000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4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56</a:t>
            </a:fld>
            <a:endParaRPr/>
          </a:p>
        </p:txBody>
      </p:sp>
      <p:sp>
        <p:nvSpPr>
          <p:cNvPr id="522" name="Google Shape;522;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3" name="Google Shape;523;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Repeated Division-by-2 method allows decimal numbers of any magnitude to be converted into binary.</a:t>
            </a:r>
            <a:endParaRPr/>
          </a:p>
          <a:p>
            <a:pPr marL="0" lvl="0" indent="0" algn="l" rtl="0">
              <a:spcBef>
                <a:spcPts val="0"/>
              </a:spcBef>
              <a:spcAft>
                <a:spcPts val="0"/>
              </a:spcAft>
              <a:buNone/>
            </a:pPr>
            <a:r>
              <a:rPr lang="en-US"/>
              <a:t>The original number is divided by 2, its quotient and the remainder is noted.</a:t>
            </a:r>
            <a:endParaRPr/>
          </a:p>
          <a:p>
            <a:pPr marL="0" lvl="0" indent="0" algn="l" rtl="0">
              <a:spcBef>
                <a:spcPts val="0"/>
              </a:spcBef>
              <a:spcAft>
                <a:spcPts val="0"/>
              </a:spcAft>
              <a:buNone/>
            </a:pPr>
            <a:r>
              <a:rPr lang="en-US"/>
              <a:t>The quotient obtained in the first step is again divided and the new quotient and remainder value noted.</a:t>
            </a:r>
            <a:endParaRPr/>
          </a:p>
          <a:p>
            <a:pPr marL="0" lvl="0" indent="0" algn="l" rtl="0">
              <a:spcBef>
                <a:spcPts val="0"/>
              </a:spcBef>
              <a:spcAft>
                <a:spcPts val="0"/>
              </a:spcAft>
              <a:buNone/>
            </a:pPr>
            <a:r>
              <a:rPr lang="en-US"/>
              <a:t>The process of repeatedly dividing the previous quotient value and noting the remainder continues until the quotient value becomes 0.</a:t>
            </a:r>
            <a:endParaRPr/>
          </a:p>
          <a:p>
            <a:pPr marL="0" lvl="0" indent="0" algn="l" rtl="0">
              <a:spcBef>
                <a:spcPts val="0"/>
              </a:spcBef>
              <a:spcAft>
                <a:spcPts val="0"/>
              </a:spcAft>
              <a:buNone/>
            </a:pPr>
            <a:r>
              <a:rPr lang="en-US"/>
              <a:t>The remainders noted in the repeated division are written out in reverse to represent the binary equivalent of the decimal number.</a:t>
            </a:r>
            <a:endParaRPr/>
          </a:p>
          <a:p>
            <a:pPr marL="0" lvl="0" indent="0" algn="l" rtl="0">
              <a:spcBef>
                <a:spcPts val="0"/>
              </a:spcBef>
              <a:spcAft>
                <a:spcPts val="0"/>
              </a:spcAft>
              <a:buNone/>
            </a:pPr>
            <a:r>
              <a:rPr lang="en-US"/>
              <a:t>110001000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5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57</a:t>
            </a:fld>
            <a:endParaRPr/>
          </a:p>
        </p:txBody>
      </p:sp>
      <p:sp>
        <p:nvSpPr>
          <p:cNvPr id="529" name="Google Shape;529;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0" name="Google Shape;530;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Repeated Division-by-2 method allows decimal numbers of any magnitude to be converted into binary.</a:t>
            </a:r>
            <a:endParaRPr/>
          </a:p>
          <a:p>
            <a:pPr marL="0" lvl="0" indent="0" algn="l" rtl="0">
              <a:spcBef>
                <a:spcPts val="0"/>
              </a:spcBef>
              <a:spcAft>
                <a:spcPts val="0"/>
              </a:spcAft>
              <a:buNone/>
            </a:pPr>
            <a:r>
              <a:rPr lang="en-US"/>
              <a:t>The original number is divided by 2, its quotient and the remainder is noted.</a:t>
            </a:r>
            <a:endParaRPr/>
          </a:p>
          <a:p>
            <a:pPr marL="0" lvl="0" indent="0" algn="l" rtl="0">
              <a:spcBef>
                <a:spcPts val="0"/>
              </a:spcBef>
              <a:spcAft>
                <a:spcPts val="0"/>
              </a:spcAft>
              <a:buNone/>
            </a:pPr>
            <a:r>
              <a:rPr lang="en-US"/>
              <a:t>The quotient obtained in the first step is again divided and the new quotient and remainder value noted.</a:t>
            </a:r>
            <a:endParaRPr/>
          </a:p>
          <a:p>
            <a:pPr marL="0" lvl="0" indent="0" algn="l" rtl="0">
              <a:spcBef>
                <a:spcPts val="0"/>
              </a:spcBef>
              <a:spcAft>
                <a:spcPts val="0"/>
              </a:spcAft>
              <a:buNone/>
            </a:pPr>
            <a:r>
              <a:rPr lang="en-US"/>
              <a:t>The process of repeatedly dividing the previous quotient value and noting the remainder continues until the quotient value becomes 0.</a:t>
            </a:r>
            <a:endParaRPr/>
          </a:p>
          <a:p>
            <a:pPr marL="0" lvl="0" indent="0" algn="l" rtl="0">
              <a:spcBef>
                <a:spcPts val="0"/>
              </a:spcBef>
              <a:spcAft>
                <a:spcPts val="0"/>
              </a:spcAft>
              <a:buNone/>
            </a:pPr>
            <a:r>
              <a:rPr lang="en-US"/>
              <a:t>The remainders noted in the repeated division are written out in reverse to represent the binary equivalent of the decimal number.</a:t>
            </a:r>
            <a:endParaRPr/>
          </a:p>
          <a:p>
            <a:pPr marL="0" lvl="0" indent="0" algn="l" rtl="0">
              <a:spcBef>
                <a:spcPts val="0"/>
              </a:spcBef>
              <a:spcAft>
                <a:spcPts val="0"/>
              </a:spcAft>
              <a:buNone/>
            </a:pPr>
            <a:r>
              <a:rPr lang="en-US"/>
              <a:t>110001000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5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58</a:t>
            </a:fld>
            <a:endParaRPr/>
          </a:p>
        </p:txBody>
      </p:sp>
      <p:sp>
        <p:nvSpPr>
          <p:cNvPr id="536" name="Google Shape;536;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7" name="Google Shape;537;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Repeated Division-by-2 method allows decimal numbers of any magnitude to be converted into binary.</a:t>
            </a:r>
            <a:endParaRPr/>
          </a:p>
          <a:p>
            <a:pPr marL="0" lvl="0" indent="0" algn="l" rtl="0">
              <a:spcBef>
                <a:spcPts val="0"/>
              </a:spcBef>
              <a:spcAft>
                <a:spcPts val="0"/>
              </a:spcAft>
              <a:buNone/>
            </a:pPr>
            <a:r>
              <a:rPr lang="en-US"/>
              <a:t>The original number is divided by 2, its quotient and the remainder is noted.</a:t>
            </a:r>
            <a:endParaRPr/>
          </a:p>
          <a:p>
            <a:pPr marL="0" lvl="0" indent="0" algn="l" rtl="0">
              <a:spcBef>
                <a:spcPts val="0"/>
              </a:spcBef>
              <a:spcAft>
                <a:spcPts val="0"/>
              </a:spcAft>
              <a:buNone/>
            </a:pPr>
            <a:r>
              <a:rPr lang="en-US"/>
              <a:t>The quotient obtained in the first step is again divided and the new quotient and remainder value noted.</a:t>
            </a:r>
            <a:endParaRPr/>
          </a:p>
          <a:p>
            <a:pPr marL="0" lvl="0" indent="0" algn="l" rtl="0">
              <a:spcBef>
                <a:spcPts val="0"/>
              </a:spcBef>
              <a:spcAft>
                <a:spcPts val="0"/>
              </a:spcAft>
              <a:buNone/>
            </a:pPr>
            <a:r>
              <a:rPr lang="en-US"/>
              <a:t>The process of repeatedly dividing the previous quotient value and noting the remainder continues until the quotient value becomes 0.</a:t>
            </a:r>
            <a:endParaRPr/>
          </a:p>
          <a:p>
            <a:pPr marL="0" lvl="0" indent="0" algn="l" rtl="0">
              <a:spcBef>
                <a:spcPts val="0"/>
              </a:spcBef>
              <a:spcAft>
                <a:spcPts val="0"/>
              </a:spcAft>
              <a:buNone/>
            </a:pPr>
            <a:r>
              <a:rPr lang="en-US"/>
              <a:t>The remainders noted in the repeated division are written out in reverse to represent the binary equivalent of the decimal number.</a:t>
            </a:r>
            <a:endParaRPr/>
          </a:p>
          <a:p>
            <a:pPr marL="0" lvl="0" indent="0" algn="l" rtl="0">
              <a:spcBef>
                <a:spcPts val="0"/>
              </a:spcBef>
              <a:spcAft>
                <a:spcPts val="0"/>
              </a:spcAft>
              <a:buNone/>
            </a:pPr>
            <a:r>
              <a:rPr lang="en-US"/>
              <a:t>110001000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5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59</a:t>
            </a:fld>
            <a:endParaRPr/>
          </a:p>
        </p:txBody>
      </p:sp>
      <p:sp>
        <p:nvSpPr>
          <p:cNvPr id="543" name="Google Shape;543;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4" name="Google Shape;544;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Repeated Division-by-2 method allows decimal numbers of any magnitude to be converted into binary.</a:t>
            </a:r>
            <a:endParaRPr/>
          </a:p>
          <a:p>
            <a:pPr marL="0" lvl="0" indent="0" algn="l" rtl="0">
              <a:spcBef>
                <a:spcPts val="0"/>
              </a:spcBef>
              <a:spcAft>
                <a:spcPts val="0"/>
              </a:spcAft>
              <a:buNone/>
            </a:pPr>
            <a:r>
              <a:rPr lang="en-US"/>
              <a:t>The original number is divided by 2, its quotient and the remainder is noted.</a:t>
            </a:r>
            <a:endParaRPr/>
          </a:p>
          <a:p>
            <a:pPr marL="0" lvl="0" indent="0" algn="l" rtl="0">
              <a:spcBef>
                <a:spcPts val="0"/>
              </a:spcBef>
              <a:spcAft>
                <a:spcPts val="0"/>
              </a:spcAft>
              <a:buNone/>
            </a:pPr>
            <a:r>
              <a:rPr lang="en-US"/>
              <a:t>The quotient obtained in the first step is again divided and the new quotient and remainder value noted.</a:t>
            </a:r>
            <a:endParaRPr/>
          </a:p>
          <a:p>
            <a:pPr marL="0" lvl="0" indent="0" algn="l" rtl="0">
              <a:spcBef>
                <a:spcPts val="0"/>
              </a:spcBef>
              <a:spcAft>
                <a:spcPts val="0"/>
              </a:spcAft>
              <a:buNone/>
            </a:pPr>
            <a:r>
              <a:rPr lang="en-US"/>
              <a:t>The process of repeatedly dividing the previous quotient value and noting the remainder continues until the quotient value becomes 0.</a:t>
            </a:r>
            <a:endParaRPr/>
          </a:p>
          <a:p>
            <a:pPr marL="0" lvl="0" indent="0" algn="l" rtl="0">
              <a:spcBef>
                <a:spcPts val="0"/>
              </a:spcBef>
              <a:spcAft>
                <a:spcPts val="0"/>
              </a:spcAft>
              <a:buNone/>
            </a:pPr>
            <a:r>
              <a:rPr lang="en-US"/>
              <a:t>The remainders noted in the repeated division are written out in reverse to represent the binary equivalent of the decimal number.</a:t>
            </a:r>
            <a:endParaRPr/>
          </a:p>
          <a:p>
            <a:pPr marL="0" lvl="0" indent="0" algn="l" rtl="0">
              <a:spcBef>
                <a:spcPts val="0"/>
              </a:spcBef>
              <a:spcAft>
                <a:spcPts val="0"/>
              </a:spcAft>
              <a:buNone/>
            </a:pPr>
            <a:r>
              <a:rPr lang="en-US"/>
              <a:t>110001000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5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60</a:t>
            </a:fld>
            <a:endParaRPr/>
          </a:p>
        </p:txBody>
      </p:sp>
      <p:sp>
        <p:nvSpPr>
          <p:cNvPr id="550" name="Google Shape;550;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1" name="Google Shape;551;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Repeated Division-by-2 method allows decimal numbers of any magnitude to be converted into binary.</a:t>
            </a:r>
            <a:endParaRPr/>
          </a:p>
          <a:p>
            <a:pPr marL="0" lvl="0" indent="0" algn="l" rtl="0">
              <a:spcBef>
                <a:spcPts val="0"/>
              </a:spcBef>
              <a:spcAft>
                <a:spcPts val="0"/>
              </a:spcAft>
              <a:buNone/>
            </a:pPr>
            <a:r>
              <a:rPr lang="en-US"/>
              <a:t>The original number is divided by 2, its quotient and the remainder is noted.</a:t>
            </a:r>
            <a:endParaRPr/>
          </a:p>
          <a:p>
            <a:pPr marL="0" lvl="0" indent="0" algn="l" rtl="0">
              <a:spcBef>
                <a:spcPts val="0"/>
              </a:spcBef>
              <a:spcAft>
                <a:spcPts val="0"/>
              </a:spcAft>
              <a:buNone/>
            </a:pPr>
            <a:r>
              <a:rPr lang="en-US"/>
              <a:t>The quotient obtained in the first step is again divided and the new quotient and remainder value noted.</a:t>
            </a:r>
            <a:endParaRPr/>
          </a:p>
          <a:p>
            <a:pPr marL="0" lvl="0" indent="0" algn="l" rtl="0">
              <a:spcBef>
                <a:spcPts val="0"/>
              </a:spcBef>
              <a:spcAft>
                <a:spcPts val="0"/>
              </a:spcAft>
              <a:buNone/>
            </a:pPr>
            <a:r>
              <a:rPr lang="en-US"/>
              <a:t>The process of repeatedly dividing the previous quotient value and noting the remainder continues until the quotient value becomes 0.</a:t>
            </a:r>
            <a:endParaRPr/>
          </a:p>
          <a:p>
            <a:pPr marL="0" lvl="0" indent="0" algn="l" rtl="0">
              <a:spcBef>
                <a:spcPts val="0"/>
              </a:spcBef>
              <a:spcAft>
                <a:spcPts val="0"/>
              </a:spcAft>
              <a:buNone/>
            </a:pPr>
            <a:r>
              <a:rPr lang="en-US"/>
              <a:t>The remainders noted in the repeated division are written out in reverse to represent the binary equivalent of the decimal number.</a:t>
            </a:r>
            <a:endParaRPr/>
          </a:p>
          <a:p>
            <a:pPr marL="0" lvl="0" indent="0" algn="l" rtl="0">
              <a:spcBef>
                <a:spcPts val="0"/>
              </a:spcBef>
              <a:spcAft>
                <a:spcPts val="0"/>
              </a:spcAft>
              <a:buNone/>
            </a:pPr>
            <a:r>
              <a:rPr lang="en-US"/>
              <a:t>110001000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5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61</a:t>
            </a:fld>
            <a:endParaRPr/>
          </a:p>
        </p:txBody>
      </p:sp>
      <p:sp>
        <p:nvSpPr>
          <p:cNvPr id="557" name="Google Shape;557;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8" name="Google Shape;558;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Converting fractions in decimal number system to Binary and vice versa is also important.</a:t>
            </a:r>
            <a:endParaRPr/>
          </a:p>
          <a:p>
            <a:pPr marL="0" lvl="0" indent="0" algn="l" rtl="0">
              <a:spcBef>
                <a:spcPts val="0"/>
              </a:spcBef>
              <a:spcAft>
                <a:spcPts val="0"/>
              </a:spcAft>
              <a:buNone/>
            </a:pPr>
            <a:r>
              <a:rPr lang="en-US"/>
              <a:t>Binary to Decimal conversion uses the Sum-of Weight method used earlier.</a:t>
            </a:r>
            <a:endParaRPr/>
          </a:p>
          <a:p>
            <a:pPr marL="0" lvl="0" indent="0" algn="l" rtl="0">
              <a:spcBef>
                <a:spcPts val="0"/>
              </a:spcBef>
              <a:spcAft>
                <a:spcPts val="0"/>
              </a:spcAft>
              <a:buNone/>
            </a:pPr>
            <a:r>
              <a:rPr lang="en-US"/>
              <a:t>The weight of binary bits constituting the fraction part decreases by a factor of 2 starting from the bit to the immediate left of the decimal point.</a:t>
            </a:r>
            <a:endParaRPr/>
          </a:p>
          <a:p>
            <a:pPr marL="0" lvl="0" indent="0" algn="l" rtl="0">
              <a:spcBef>
                <a:spcPts val="0"/>
              </a:spcBef>
              <a:spcAft>
                <a:spcPts val="0"/>
              </a:spcAft>
              <a:buNone/>
            </a:pPr>
            <a:r>
              <a:rPr lang="en-US"/>
              <a:t>Thus 0.1101</a:t>
            </a:r>
            <a:r>
              <a:rPr lang="en-US" baseline="-25000"/>
              <a:t>2</a:t>
            </a:r>
            <a:r>
              <a:rPr lang="en-US"/>
              <a:t> has the weights ½, ¼ and 1/16 for the non-zero terms.</a:t>
            </a:r>
            <a:endParaRPr/>
          </a:p>
          <a:p>
            <a:pPr marL="0" lvl="0" indent="0" algn="l" rtl="0">
              <a:spcBef>
                <a:spcPts val="0"/>
              </a:spcBef>
              <a:spcAft>
                <a:spcPts val="0"/>
              </a:spcAft>
              <a:buNone/>
            </a:pPr>
            <a:r>
              <a:rPr lang="en-US"/>
              <a:t>Adding the non-zero term weights results in 13/16 or 0.8125</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5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62</a:t>
            </a:fld>
            <a:endParaRPr/>
          </a:p>
        </p:txBody>
      </p:sp>
      <p:sp>
        <p:nvSpPr>
          <p:cNvPr id="564" name="Google Shape;564;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5" name="Google Shape;565;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Converting fractions from decimal to binary requires repeated multiplication by 2.</a:t>
            </a:r>
            <a:endParaRPr/>
          </a:p>
          <a:p>
            <a:pPr marL="0" lvl="0" indent="0" algn="l" rtl="0">
              <a:spcBef>
                <a:spcPts val="0"/>
              </a:spcBef>
              <a:spcAft>
                <a:spcPts val="0"/>
              </a:spcAft>
              <a:buNone/>
            </a:pPr>
            <a:r>
              <a:rPr lang="en-US"/>
              <a:t>The decimal number 0.8125 to be converted into binary is multiplied by 2 which results in 1.625.</a:t>
            </a:r>
            <a:endParaRPr/>
          </a:p>
          <a:p>
            <a:pPr marL="0" lvl="0" indent="0" algn="l" rtl="0">
              <a:spcBef>
                <a:spcPts val="0"/>
              </a:spcBef>
              <a:spcAft>
                <a:spcPts val="0"/>
              </a:spcAft>
              <a:buNone/>
            </a:pPr>
            <a:r>
              <a:rPr lang="en-US"/>
              <a:t>The integer part ‘1’ is noted and the fraction part is multiplied by 2. The result is 1.250.</a:t>
            </a:r>
            <a:endParaRPr/>
          </a:p>
          <a:p>
            <a:pPr marL="0" lvl="0" indent="0" algn="l" rtl="0">
              <a:spcBef>
                <a:spcPts val="0"/>
              </a:spcBef>
              <a:spcAft>
                <a:spcPts val="0"/>
              </a:spcAft>
              <a:buNone/>
            </a:pPr>
            <a:r>
              <a:rPr lang="en-US"/>
              <a:t>The integer part ‘1’ is noted and the fraction part is multiplied by 2. The result is 0.5.</a:t>
            </a:r>
            <a:endParaRPr/>
          </a:p>
          <a:p>
            <a:pPr marL="0" lvl="0" indent="0" algn="l" rtl="0">
              <a:spcBef>
                <a:spcPts val="0"/>
              </a:spcBef>
              <a:spcAft>
                <a:spcPts val="0"/>
              </a:spcAft>
              <a:buNone/>
            </a:pPr>
            <a:r>
              <a:rPr lang="en-US"/>
              <a:t>The integer part ‘0’ is noted and the fraction part is multiplied by 2. The result is 1.</a:t>
            </a:r>
            <a:endParaRPr/>
          </a:p>
          <a:p>
            <a:pPr marL="0" lvl="0" indent="0" algn="l" rtl="0">
              <a:spcBef>
                <a:spcPts val="0"/>
              </a:spcBef>
              <a:spcAft>
                <a:spcPts val="0"/>
              </a:spcAft>
              <a:buNone/>
            </a:pPr>
            <a:r>
              <a:rPr lang="en-US"/>
              <a:t>Since the fraction part is 0, therefore there is no further need for multiplying with 2. </a:t>
            </a:r>
            <a:endParaRPr/>
          </a:p>
          <a:p>
            <a:pPr marL="0" lvl="0" indent="0" algn="l" rtl="0">
              <a:spcBef>
                <a:spcPts val="0"/>
              </a:spcBef>
              <a:spcAft>
                <a:spcPts val="0"/>
              </a:spcAft>
              <a:buNone/>
            </a:pPr>
            <a:r>
              <a:rPr lang="en-US"/>
              <a:t>The integer part is noted and the noted integer values are written out preceded by a decimal point to give 0.1101</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5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63</a:t>
            </a:fld>
            <a:endParaRPr/>
          </a:p>
        </p:txBody>
      </p:sp>
      <p:sp>
        <p:nvSpPr>
          <p:cNvPr id="572" name="Google Shape;572;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3" name="Google Shape;573;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Converting fractions from decimal to binary requires repeated multiplication by 2.</a:t>
            </a:r>
            <a:endParaRPr/>
          </a:p>
          <a:p>
            <a:pPr marL="0" lvl="0" indent="0" algn="l" rtl="0">
              <a:spcBef>
                <a:spcPts val="0"/>
              </a:spcBef>
              <a:spcAft>
                <a:spcPts val="0"/>
              </a:spcAft>
              <a:buNone/>
            </a:pPr>
            <a:r>
              <a:rPr lang="en-US"/>
              <a:t>The decimal number 0.8125 to be converted into binary is multiplied by 2 which results in 1.625.</a:t>
            </a:r>
            <a:endParaRPr/>
          </a:p>
          <a:p>
            <a:pPr marL="0" lvl="0" indent="0" algn="l" rtl="0">
              <a:spcBef>
                <a:spcPts val="0"/>
              </a:spcBef>
              <a:spcAft>
                <a:spcPts val="0"/>
              </a:spcAft>
              <a:buNone/>
            </a:pPr>
            <a:r>
              <a:rPr lang="en-US"/>
              <a:t>The integer part ‘1’ is noted and the fraction part is multiplied by 2. The result is 1.250.</a:t>
            </a:r>
            <a:endParaRPr/>
          </a:p>
          <a:p>
            <a:pPr marL="0" lvl="0" indent="0" algn="l" rtl="0">
              <a:spcBef>
                <a:spcPts val="0"/>
              </a:spcBef>
              <a:spcAft>
                <a:spcPts val="0"/>
              </a:spcAft>
              <a:buNone/>
            </a:pPr>
            <a:r>
              <a:rPr lang="en-US"/>
              <a:t>The integer part ‘1’ is noted and the fraction part is multiplied by 2. The result is 0.5.</a:t>
            </a:r>
            <a:endParaRPr/>
          </a:p>
          <a:p>
            <a:pPr marL="0" lvl="0" indent="0" algn="l" rtl="0">
              <a:spcBef>
                <a:spcPts val="0"/>
              </a:spcBef>
              <a:spcAft>
                <a:spcPts val="0"/>
              </a:spcAft>
              <a:buNone/>
            </a:pPr>
            <a:r>
              <a:rPr lang="en-US"/>
              <a:t>The integer part ‘0’ is noted and the fraction part is multiplied by 2. The result is 1.</a:t>
            </a:r>
            <a:endParaRPr/>
          </a:p>
          <a:p>
            <a:pPr marL="0" lvl="0" indent="0" algn="l" rtl="0">
              <a:spcBef>
                <a:spcPts val="0"/>
              </a:spcBef>
              <a:spcAft>
                <a:spcPts val="0"/>
              </a:spcAft>
              <a:buNone/>
            </a:pPr>
            <a:r>
              <a:rPr lang="en-US"/>
              <a:t>Since the fraction part is 0, therefore there is no further need for multiplying with 2. </a:t>
            </a:r>
            <a:endParaRPr/>
          </a:p>
          <a:p>
            <a:pPr marL="0" lvl="0" indent="0" algn="l" rtl="0">
              <a:spcBef>
                <a:spcPts val="0"/>
              </a:spcBef>
              <a:spcAft>
                <a:spcPts val="0"/>
              </a:spcAft>
              <a:buNone/>
            </a:pPr>
            <a:r>
              <a:rPr lang="en-US"/>
              <a:t>The integer part is noted and the noted integer values are written out preceded by a decimal point to give 0.1101</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5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64</a:t>
            </a:fld>
            <a:endParaRPr/>
          </a:p>
        </p:txBody>
      </p:sp>
      <p:sp>
        <p:nvSpPr>
          <p:cNvPr id="580" name="Google Shape;580;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1" name="Google Shape;581;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Converting fractions from decimal to binary requires repeated multiplication by 2.</a:t>
            </a:r>
            <a:endParaRPr/>
          </a:p>
          <a:p>
            <a:pPr marL="0" lvl="0" indent="0" algn="l" rtl="0">
              <a:spcBef>
                <a:spcPts val="0"/>
              </a:spcBef>
              <a:spcAft>
                <a:spcPts val="0"/>
              </a:spcAft>
              <a:buNone/>
            </a:pPr>
            <a:r>
              <a:rPr lang="en-US"/>
              <a:t>The decimal number 0.8125 to be converted into binary is multiplied by 2 which results in 1.625.</a:t>
            </a:r>
            <a:endParaRPr/>
          </a:p>
          <a:p>
            <a:pPr marL="0" lvl="0" indent="0" algn="l" rtl="0">
              <a:spcBef>
                <a:spcPts val="0"/>
              </a:spcBef>
              <a:spcAft>
                <a:spcPts val="0"/>
              </a:spcAft>
              <a:buNone/>
            </a:pPr>
            <a:r>
              <a:rPr lang="en-US"/>
              <a:t>The integer part ‘1’ is noted and the fraction part is multiplied by 2. The result is 1.250.</a:t>
            </a:r>
            <a:endParaRPr/>
          </a:p>
          <a:p>
            <a:pPr marL="0" lvl="0" indent="0" algn="l" rtl="0">
              <a:spcBef>
                <a:spcPts val="0"/>
              </a:spcBef>
              <a:spcAft>
                <a:spcPts val="0"/>
              </a:spcAft>
              <a:buNone/>
            </a:pPr>
            <a:r>
              <a:rPr lang="en-US"/>
              <a:t>The integer part ‘1’ is noted and the fraction part is multiplied by 2. The result is 0.5.</a:t>
            </a:r>
            <a:endParaRPr/>
          </a:p>
          <a:p>
            <a:pPr marL="0" lvl="0" indent="0" algn="l" rtl="0">
              <a:spcBef>
                <a:spcPts val="0"/>
              </a:spcBef>
              <a:spcAft>
                <a:spcPts val="0"/>
              </a:spcAft>
              <a:buNone/>
            </a:pPr>
            <a:r>
              <a:rPr lang="en-US"/>
              <a:t>The integer part ‘0’ is noted and the fraction part is multiplied by 2. The result is 1.</a:t>
            </a:r>
            <a:endParaRPr/>
          </a:p>
          <a:p>
            <a:pPr marL="0" lvl="0" indent="0" algn="l" rtl="0">
              <a:spcBef>
                <a:spcPts val="0"/>
              </a:spcBef>
              <a:spcAft>
                <a:spcPts val="0"/>
              </a:spcAft>
              <a:buNone/>
            </a:pPr>
            <a:r>
              <a:rPr lang="en-US"/>
              <a:t>Since the fraction part is 0, therefore there is no further need for multiplying with 2. </a:t>
            </a:r>
            <a:endParaRPr/>
          </a:p>
          <a:p>
            <a:pPr marL="0" lvl="0" indent="0" algn="l" rtl="0">
              <a:spcBef>
                <a:spcPts val="0"/>
              </a:spcBef>
              <a:spcAft>
                <a:spcPts val="0"/>
              </a:spcAft>
              <a:buNone/>
            </a:pPr>
            <a:r>
              <a:rPr lang="en-US"/>
              <a:t>The integer part is noted and the noted integer values are written out preceded by a decimal point to give 0.1101</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5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65</a:t>
            </a:fld>
            <a:endParaRPr/>
          </a:p>
        </p:txBody>
      </p:sp>
      <p:sp>
        <p:nvSpPr>
          <p:cNvPr id="588" name="Google Shape;588;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9" name="Google Shape;589;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Converting fractions from decimal to binary requires repeated multiplication by 2.</a:t>
            </a:r>
            <a:endParaRPr/>
          </a:p>
          <a:p>
            <a:pPr marL="0" lvl="0" indent="0" algn="l" rtl="0">
              <a:spcBef>
                <a:spcPts val="0"/>
              </a:spcBef>
              <a:spcAft>
                <a:spcPts val="0"/>
              </a:spcAft>
              <a:buNone/>
            </a:pPr>
            <a:r>
              <a:rPr lang="en-US"/>
              <a:t>The decimal number 0.8125 to be converted into binary is multiplied by 2 which results in 1.625.</a:t>
            </a:r>
            <a:endParaRPr/>
          </a:p>
          <a:p>
            <a:pPr marL="0" lvl="0" indent="0" algn="l" rtl="0">
              <a:spcBef>
                <a:spcPts val="0"/>
              </a:spcBef>
              <a:spcAft>
                <a:spcPts val="0"/>
              </a:spcAft>
              <a:buNone/>
            </a:pPr>
            <a:r>
              <a:rPr lang="en-US"/>
              <a:t>The integer part ‘1’ is noted and the fraction part is multiplied by 2. The result is 1.250.</a:t>
            </a:r>
            <a:endParaRPr/>
          </a:p>
          <a:p>
            <a:pPr marL="0" lvl="0" indent="0" algn="l" rtl="0">
              <a:spcBef>
                <a:spcPts val="0"/>
              </a:spcBef>
              <a:spcAft>
                <a:spcPts val="0"/>
              </a:spcAft>
              <a:buNone/>
            </a:pPr>
            <a:r>
              <a:rPr lang="en-US"/>
              <a:t>The integer part ‘1’ is noted and the fraction part is multiplied by 2. The result is 0.5.</a:t>
            </a:r>
            <a:endParaRPr/>
          </a:p>
          <a:p>
            <a:pPr marL="0" lvl="0" indent="0" algn="l" rtl="0">
              <a:spcBef>
                <a:spcPts val="0"/>
              </a:spcBef>
              <a:spcAft>
                <a:spcPts val="0"/>
              </a:spcAft>
              <a:buNone/>
            </a:pPr>
            <a:r>
              <a:rPr lang="en-US"/>
              <a:t>The integer part ‘0’ is noted and the fraction part is multiplied by 2. The result is 1.</a:t>
            </a:r>
            <a:endParaRPr/>
          </a:p>
          <a:p>
            <a:pPr marL="0" lvl="0" indent="0" algn="l" rtl="0">
              <a:spcBef>
                <a:spcPts val="0"/>
              </a:spcBef>
              <a:spcAft>
                <a:spcPts val="0"/>
              </a:spcAft>
              <a:buNone/>
            </a:pPr>
            <a:r>
              <a:rPr lang="en-US"/>
              <a:t>Since the fraction part is 0, therefore there is no further need for multiplying with 2. </a:t>
            </a:r>
            <a:endParaRPr/>
          </a:p>
          <a:p>
            <a:pPr marL="0" lvl="0" indent="0" algn="l" rtl="0">
              <a:spcBef>
                <a:spcPts val="0"/>
              </a:spcBef>
              <a:spcAft>
                <a:spcPts val="0"/>
              </a:spcAft>
              <a:buNone/>
            </a:pPr>
            <a:r>
              <a:rPr lang="en-US"/>
              <a:t>The integer part is noted and the noted integer values are written out preceded by a decimal point to give 0.1101</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p5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67</a:t>
            </a:fld>
            <a:endParaRPr/>
          </a:p>
        </p:txBody>
      </p:sp>
      <p:sp>
        <p:nvSpPr>
          <p:cNvPr id="597" name="Google Shape;597;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8" name="Google Shape;598;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We have looked at binary to decimal conversions and decimal to binary conversions.</a:t>
            </a:r>
            <a:endParaRPr dirty="0"/>
          </a:p>
          <a:p>
            <a:pPr marL="0" lvl="0" indent="0" algn="l" rtl="0">
              <a:spcBef>
                <a:spcPts val="0"/>
              </a:spcBef>
              <a:spcAft>
                <a:spcPts val="0"/>
              </a:spcAft>
              <a:buNone/>
            </a:pPr>
            <a:r>
              <a:rPr lang="en-US" dirty="0"/>
              <a:t>Now we know how to convert integers as well as fractions from one number system to the other.</a:t>
            </a:r>
            <a:endParaRPr dirty="0"/>
          </a:p>
          <a:p>
            <a:pPr marL="0" lvl="0" indent="0" algn="l" rtl="0">
              <a:spcBef>
                <a:spcPts val="0"/>
              </a:spcBef>
              <a:spcAft>
                <a:spcPts val="0"/>
              </a:spcAft>
              <a:buNone/>
            </a:pPr>
            <a:r>
              <a:rPr lang="en-US" dirty="0"/>
              <a:t>Now lets look at simple arithmetic operations such as add, subtract, multiply and divide. </a:t>
            </a:r>
            <a:endParaRPr dirty="0"/>
          </a:p>
          <a:p>
            <a:pPr marL="0" lvl="0" indent="0" algn="l" rtl="0">
              <a:spcBef>
                <a:spcPts val="0"/>
              </a:spcBef>
              <a:spcAft>
                <a:spcPts val="0"/>
              </a:spcAft>
              <a:buNone/>
            </a:pPr>
            <a:r>
              <a:rPr lang="en-US" dirty="0"/>
              <a:t>We should be able to perform simple arithmetic operations such as add, subtract, multiply and divide on binary numbers, as we normally do with decimal numbers.</a:t>
            </a:r>
            <a:endParaRPr dirty="0"/>
          </a:p>
          <a:p>
            <a:pPr marL="0" lvl="0" indent="0" algn="l" rtl="0">
              <a:spcBef>
                <a:spcPts val="0"/>
              </a:spcBef>
              <a:spcAft>
                <a:spcPts val="0"/>
              </a:spcAft>
              <a:buNone/>
            </a:pPr>
            <a:r>
              <a:rPr lang="en-US" dirty="0"/>
              <a:t>Arithmetic operations performed on binary numbers are in fact exactly like the operations performed on decimal numbers.</a:t>
            </a:r>
            <a:endParaRPr dirty="0"/>
          </a:p>
          <a:p>
            <a:pPr marL="0" lvl="0" indent="0" algn="l" rtl="0">
              <a:spcBef>
                <a:spcPts val="0"/>
              </a:spcBef>
              <a:spcAft>
                <a:spcPts val="0"/>
              </a:spcAft>
              <a:buNone/>
            </a:pPr>
            <a:r>
              <a:rPr lang="en-US" dirty="0"/>
              <a:t>Let us start by looking at the binary addition operation </a:t>
            </a:r>
            <a:endParaRPr dirty="0"/>
          </a:p>
          <a:p>
            <a:pPr marL="0" lvl="0" indent="0" algn="l" rtl="0">
              <a:spcBef>
                <a:spcPts val="0"/>
              </a:spcBef>
              <a:spcAft>
                <a:spcPts val="0"/>
              </a:spcAft>
              <a:buNone/>
            </a:pPr>
            <a:endParaRPr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6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68</a:t>
            </a:fld>
            <a:endParaRPr/>
          </a:p>
        </p:txBody>
      </p:sp>
      <p:sp>
        <p:nvSpPr>
          <p:cNvPr id="604" name="Google Shape;604;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5" name="Google Shape;605;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Looking at the results the first three additions give a result 0, 1 and 1 respectively which can be represented by a single binary digit (bit). </a:t>
            </a:r>
            <a:endParaRPr dirty="0"/>
          </a:p>
          <a:p>
            <a:pPr marL="0" lvl="0" indent="0" algn="l" rtl="0">
              <a:spcBef>
                <a:spcPts val="0"/>
              </a:spcBef>
              <a:spcAft>
                <a:spcPts val="0"/>
              </a:spcAft>
              <a:buNone/>
            </a:pPr>
            <a:r>
              <a:rPr lang="en-US" dirty="0"/>
              <a:t>The fourth addition results in the number 2, which is represented in binary as 10</a:t>
            </a:r>
            <a:r>
              <a:rPr lang="en-US" baseline="-25000" dirty="0"/>
              <a:t>2</a:t>
            </a:r>
            <a:r>
              <a:rPr lang="en-US" dirty="0"/>
              <a:t>.</a:t>
            </a:r>
            <a:endParaRPr dirty="0"/>
          </a:p>
          <a:p>
            <a:pPr marL="0" lvl="0" indent="0" algn="l" rtl="0">
              <a:spcBef>
                <a:spcPts val="0"/>
              </a:spcBef>
              <a:spcAft>
                <a:spcPts val="0"/>
              </a:spcAft>
              <a:buNone/>
            </a:pPr>
            <a:r>
              <a:rPr lang="en-US" dirty="0"/>
              <a:t>Thus two digits (bits) are required. The sum bit is 0 and the carry bit is 1.</a:t>
            </a:r>
            <a:endParaRPr dirty="0"/>
          </a:p>
          <a:p>
            <a:pPr marL="0" lvl="0" indent="0" algn="l" rtl="0">
              <a:spcBef>
                <a:spcPts val="0"/>
              </a:spcBef>
              <a:spcAft>
                <a:spcPts val="0"/>
              </a:spcAft>
              <a:buNone/>
            </a:pPr>
            <a:r>
              <a:rPr lang="en-US" dirty="0"/>
              <a:t>This is similar to the addition of 9 + 3 in decimal. The answer is 12 which can not be represented by a single digit, thus two digits are required. The number 2 is the sum part and 1 is the carry part.</a:t>
            </a:r>
            <a:endParaRPr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6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69</a:t>
            </a:fld>
            <a:endParaRPr/>
          </a:p>
        </p:txBody>
      </p:sp>
      <p:sp>
        <p:nvSpPr>
          <p:cNvPr id="613" name="Google Shape;613;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4" name="Google Shape;614;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Similar to Decimal addition any number of binary numbers having any number of digits can be added together. </a:t>
            </a:r>
            <a:endParaRPr/>
          </a:p>
          <a:p>
            <a:pPr marL="0" lvl="0" indent="0" algn="l" rtl="0">
              <a:spcBef>
                <a:spcPts val="0"/>
              </a:spcBef>
              <a:spcAft>
                <a:spcPts val="0"/>
              </a:spcAft>
              <a:buNone/>
            </a:pPr>
            <a:r>
              <a:rPr lang="en-US"/>
              <a:t>Thus the number 1011, 110, 1000 and 11 can be added together. Most significant digits (bits) of second and fourth numbers are assumed to be zero.</a:t>
            </a:r>
            <a:endParaRPr/>
          </a:p>
          <a:p>
            <a:pPr marL="0" lvl="0" indent="0" algn="l" rtl="0">
              <a:spcBef>
                <a:spcPts val="0"/>
              </a:spcBef>
              <a:spcAft>
                <a:spcPts val="0"/>
              </a:spcAft>
              <a:buNone/>
            </a:pPr>
            <a:r>
              <a:rPr lang="en-US"/>
              <a:t>At Bit 2 the carry is 10, is it possible to have a 2-bit carry?</a:t>
            </a:r>
            <a:endParaRPr/>
          </a:p>
          <a:p>
            <a:pPr marL="0" lvl="0" indent="0" algn="l" rtl="0">
              <a:spcBef>
                <a:spcPts val="0"/>
              </a:spcBef>
              <a:spcAft>
                <a:spcPts val="0"/>
              </a:spcAft>
              <a:buNone/>
            </a:pPr>
            <a:r>
              <a:rPr lang="en-US"/>
              <a:t>Consider adding the number 19, fifteen times.</a:t>
            </a:r>
            <a:endParaRPr/>
          </a:p>
          <a:p>
            <a:pPr marL="0" lvl="0" indent="0" algn="l" rtl="0">
              <a:spcBef>
                <a:spcPts val="0"/>
              </a:spcBef>
              <a:spcAft>
                <a:spcPts val="0"/>
              </a:spcAft>
              <a:buNone/>
            </a:pPr>
            <a:r>
              <a:rPr lang="en-US"/>
              <a:t>Adding the first digit 9, fifteen times results in 135. 5 is the Sum and 13 is the carry.</a:t>
            </a:r>
            <a:endParaRPr/>
          </a:p>
          <a:p>
            <a:pPr marL="0" lvl="0" indent="0" algn="l" rtl="0">
              <a:spcBef>
                <a:spcPts val="0"/>
              </a:spcBef>
              <a:spcAft>
                <a:spcPts val="0"/>
              </a:spcAft>
              <a:buNone/>
            </a:pPr>
            <a:r>
              <a:rPr lang="en-US"/>
              <a:t>The carry 13 added with fifteen 1s of the second digit result in 28. </a:t>
            </a:r>
            <a:endParaRPr/>
          </a:p>
          <a:p>
            <a:pPr marL="0" lvl="0" indent="0" algn="l" rtl="0">
              <a:spcBef>
                <a:spcPts val="0"/>
              </a:spcBef>
              <a:spcAft>
                <a:spcPts val="0"/>
              </a:spcAft>
              <a:buNone/>
            </a:pPr>
            <a:r>
              <a:rPr lang="en-US"/>
              <a:t>The answer is 285.</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p6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70</a:t>
            </a:fld>
            <a:endParaRPr/>
          </a:p>
        </p:txBody>
      </p:sp>
      <p:sp>
        <p:nvSpPr>
          <p:cNvPr id="620" name="Google Shape;620;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1" name="Google Shape;621;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2</a:t>
            </a:r>
            <a:r>
              <a:rPr lang="en-US" baseline="30000"/>
              <a:t>nd</a:t>
            </a:r>
            <a:r>
              <a:rPr lang="en-US"/>
              <a:t> digit is subtracted from the first.</a:t>
            </a:r>
            <a:endParaRPr/>
          </a:p>
          <a:p>
            <a:pPr marL="0" lvl="0" indent="0" algn="l" rtl="0">
              <a:spcBef>
                <a:spcPts val="0"/>
              </a:spcBef>
              <a:spcAft>
                <a:spcPts val="0"/>
              </a:spcAft>
              <a:buNone/>
            </a:pPr>
            <a:r>
              <a:rPr lang="en-US"/>
              <a:t>The result of the first, third and fourth subtraction operations result in a difference value where no borrow is required.</a:t>
            </a:r>
            <a:endParaRPr/>
          </a:p>
          <a:p>
            <a:pPr marL="0" lvl="0" indent="0" algn="l" rtl="0">
              <a:spcBef>
                <a:spcPts val="0"/>
              </a:spcBef>
              <a:spcAft>
                <a:spcPts val="0"/>
              </a:spcAft>
              <a:buNone/>
            </a:pPr>
            <a:r>
              <a:rPr lang="en-US"/>
              <a:t>The second subtraction subtracts 1 from 0 for which a borrow is required to make the first digit equal to 2. The answer is 1.</a:t>
            </a:r>
            <a:endParaRPr/>
          </a:p>
          <a:p>
            <a:pPr marL="0" lvl="0" indent="0" algn="l" rtl="0">
              <a:spcBef>
                <a:spcPts val="0"/>
              </a:spcBef>
              <a:spcAft>
                <a:spcPts val="0"/>
              </a:spcAft>
              <a:buNone/>
            </a:pPr>
            <a:r>
              <a:rPr lang="en-US"/>
              <a:t>This is similar to what is done in decimal 21-17 where 7 can not be subtracted from 1 therefore a 1 is borrowed from the next most significant digit to allow 7 to be subtracted from 11.</a:t>
            </a:r>
            <a:endParaRPr/>
          </a:p>
          <a:p>
            <a:pPr marL="0" lvl="0" indent="0" algn="l" rtl="0">
              <a:spcBef>
                <a:spcPts val="0"/>
              </a:spcBef>
              <a:spcAft>
                <a:spcPts val="0"/>
              </a:spcAft>
              <a:buNone/>
            </a:pPr>
            <a:r>
              <a:rPr lang="en-US"/>
              <a:t>Thus if only the least significant digit of the decimal numbers is considered subtracting 7 from 1 results in a borrow of 1 and a difference of 4.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6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71</a:t>
            </a:fld>
            <a:endParaRPr/>
          </a:p>
        </p:txBody>
      </p:sp>
      <p:sp>
        <p:nvSpPr>
          <p:cNvPr id="628" name="Google Shape;628;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9" name="Google Shape;629;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p6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72</a:t>
            </a:fld>
            <a:endParaRPr/>
          </a:p>
        </p:txBody>
      </p:sp>
      <p:sp>
        <p:nvSpPr>
          <p:cNvPr id="635" name="Google Shape;635;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6" name="Google Shape;636;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 binary multiplication anything multiplied by 0 results in 0 just like in decimal multiplication.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6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73</a:t>
            </a:fld>
            <a:endParaRPr/>
          </a:p>
        </p:txBody>
      </p:sp>
      <p:sp>
        <p:nvSpPr>
          <p:cNvPr id="644" name="Google Shape;644;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5" name="Google Shape;645;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Binary multiplication is identical to the decimal multiplication.</a:t>
            </a:r>
            <a:endParaRPr/>
          </a:p>
          <a:p>
            <a:pPr marL="0" lvl="0" indent="0" algn="l" rtl="0">
              <a:spcBef>
                <a:spcPts val="0"/>
              </a:spcBef>
              <a:spcAft>
                <a:spcPts val="0"/>
              </a:spcAft>
              <a:buNone/>
            </a:pPr>
            <a:r>
              <a:rPr lang="en-US"/>
              <a:t>The first product term results in 1101</a:t>
            </a:r>
            <a:endParaRPr/>
          </a:p>
          <a:p>
            <a:pPr marL="0" lvl="0" indent="0" algn="l" rtl="0">
              <a:spcBef>
                <a:spcPts val="0"/>
              </a:spcBef>
              <a:spcAft>
                <a:spcPts val="0"/>
              </a:spcAft>
              <a:buNone/>
            </a:pPr>
            <a:r>
              <a:rPr lang="en-US"/>
              <a:t>The second product term results in 0000 and is written shifted left by 1 bit</a:t>
            </a:r>
            <a:endParaRPr/>
          </a:p>
          <a:p>
            <a:pPr marL="0" lvl="0" indent="0" algn="l" rtl="0">
              <a:spcBef>
                <a:spcPts val="0"/>
              </a:spcBef>
              <a:spcAft>
                <a:spcPts val="0"/>
              </a:spcAft>
              <a:buNone/>
            </a:pPr>
            <a:r>
              <a:rPr lang="en-US"/>
              <a:t>The third product term results in 1101 and is written shifted left by 2 bits</a:t>
            </a:r>
            <a:endParaRPr/>
          </a:p>
          <a:p>
            <a:pPr marL="0" lvl="0" indent="0" algn="l" rtl="0">
              <a:spcBef>
                <a:spcPts val="0"/>
              </a:spcBef>
              <a:spcAft>
                <a:spcPts val="0"/>
              </a:spcAft>
              <a:buNone/>
            </a:pPr>
            <a:r>
              <a:rPr lang="en-US"/>
              <a:t>The product result is sum of all the partial product terms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6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74</a:t>
            </a:fld>
            <a:endParaRPr/>
          </a:p>
        </p:txBody>
      </p:sp>
      <p:sp>
        <p:nvSpPr>
          <p:cNvPr id="651" name="Google Shape;651;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2" name="Google Shape;652;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Multiplication operations can be performed by shifting a number towards left.</a:t>
            </a:r>
            <a:endParaRPr/>
          </a:p>
          <a:p>
            <a:pPr marL="0" lvl="0" indent="0" algn="l" rtl="0">
              <a:spcBef>
                <a:spcPts val="0"/>
              </a:spcBef>
              <a:spcAft>
                <a:spcPts val="0"/>
              </a:spcAft>
              <a:buNone/>
            </a:pPr>
            <a:r>
              <a:rPr lang="en-US"/>
              <a:t>For example decimal 29 shifted left by 1 digit is like multiplying by 10</a:t>
            </a:r>
            <a:endParaRPr/>
          </a:p>
          <a:p>
            <a:pPr marL="0" lvl="0" indent="0" algn="l" rtl="0">
              <a:spcBef>
                <a:spcPts val="0"/>
              </a:spcBef>
              <a:spcAft>
                <a:spcPts val="0"/>
              </a:spcAft>
              <a:buNone/>
            </a:pPr>
            <a:r>
              <a:rPr lang="en-US"/>
              <a:t>Shifting 29 by two digits towards left is multiplying by 10</a:t>
            </a:r>
            <a:r>
              <a:rPr lang="en-US" baseline="30000"/>
              <a:t>2</a:t>
            </a:r>
            <a:r>
              <a:rPr lang="en-US"/>
              <a:t> or 100</a:t>
            </a:r>
            <a:endParaRPr/>
          </a:p>
          <a:p>
            <a:pPr marL="0" lvl="0" indent="0" algn="l" rtl="0">
              <a:spcBef>
                <a:spcPts val="0"/>
              </a:spcBef>
              <a:spcAft>
                <a:spcPts val="0"/>
              </a:spcAft>
              <a:buNone/>
            </a:pPr>
            <a:r>
              <a:rPr lang="en-US"/>
              <a:t>Each shift left operation in decimal is equivalent to multiplying a number by 10.</a:t>
            </a:r>
            <a:endParaRPr/>
          </a:p>
          <a:p>
            <a:pPr marL="0" lvl="0" indent="0" algn="l" rtl="0">
              <a:spcBef>
                <a:spcPts val="0"/>
              </a:spcBef>
              <a:spcAft>
                <a:spcPts val="0"/>
              </a:spcAft>
              <a:buNone/>
            </a:pPr>
            <a:r>
              <a:rPr lang="en-US"/>
              <a:t>In a binary number system, each left shift is equivalent to multiplying by 2.</a:t>
            </a:r>
            <a:endParaRPr/>
          </a:p>
          <a:p>
            <a:pPr marL="0" lvl="0" indent="0" algn="l" rtl="0">
              <a:spcBef>
                <a:spcPts val="0"/>
              </a:spcBef>
              <a:spcAft>
                <a:spcPts val="0"/>
              </a:spcAft>
              <a:buNone/>
            </a:pPr>
            <a:r>
              <a:rPr lang="en-US"/>
              <a:t>Shifting 11101</a:t>
            </a:r>
            <a:r>
              <a:rPr lang="en-US" baseline="-25000"/>
              <a:t>2</a:t>
            </a:r>
            <a:r>
              <a:rPr lang="en-US"/>
              <a:t> twice towards left is 1110100</a:t>
            </a:r>
            <a:r>
              <a:rPr lang="en-US" baseline="-25000"/>
              <a:t>2</a:t>
            </a:r>
            <a:r>
              <a:rPr lang="en-US"/>
              <a:t> which is multiply by 4.</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6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75</a:t>
            </a:fld>
            <a:endParaRPr/>
          </a:p>
        </p:txBody>
      </p:sp>
      <p:sp>
        <p:nvSpPr>
          <p:cNvPr id="658" name="Google Shape;658;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9" name="Google Shape;659;p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Binary division follows the same rules as in decimal division.</a:t>
            </a:r>
            <a:endParaRPr/>
          </a:p>
          <a:p>
            <a:pPr marL="0" lvl="0" indent="0" algn="l" rtl="0">
              <a:spcBef>
                <a:spcPts val="0"/>
              </a:spcBef>
              <a:spcAft>
                <a:spcPts val="0"/>
              </a:spcAft>
              <a:buNone/>
            </a:pPr>
            <a:r>
              <a:rPr lang="en-US"/>
              <a:t>https://www.youtube.com/watch?v=KGMf314LUc0&amp;t=508s</a:t>
            </a:r>
            <a:endParaRPr/>
          </a:p>
          <a:p>
            <a:pPr marL="0" lvl="0" indent="0" algn="l" rtl="0">
              <a:spcBef>
                <a:spcPts val="0"/>
              </a:spcBef>
              <a:spcAft>
                <a:spcPts val="0"/>
              </a:spcAft>
              <a:buNone/>
            </a:pPr>
            <a:r>
              <a:rPr lang="en-US"/>
              <a:t>https://www.youtube.com/watch?v=LGqBQrUYua4</a:t>
            </a:r>
            <a:endParaRPr/>
          </a:p>
          <a:p>
            <a:pPr marL="0" lvl="0" indent="0" algn="l" rtl="0">
              <a:spcBef>
                <a:spcPts val="0"/>
              </a:spcBef>
              <a:spcAft>
                <a:spcPts val="0"/>
              </a:spcAft>
              <a:buNone/>
            </a:pPr>
            <a:r>
              <a:rPr lang="en-US"/>
              <a:t>https://www.youtube.com/watch?v=HdU_rf7eMTI</a:t>
            </a:r>
            <a:endParaRPr/>
          </a:p>
          <a:p>
            <a:pPr marL="0" lvl="0" indent="0" algn="l" rtl="0">
              <a:spcBef>
                <a:spcPts val="0"/>
              </a:spcBef>
              <a:spcAft>
                <a:spcPts val="0"/>
              </a:spcAft>
              <a:buNone/>
            </a:pPr>
            <a:r>
              <a:rPr lang="en-US"/>
              <a:t>The binary division divides 1101</a:t>
            </a:r>
            <a:r>
              <a:rPr lang="en-US" baseline="-25000"/>
              <a:t>2</a:t>
            </a:r>
            <a:r>
              <a:rPr lang="en-US"/>
              <a:t> (13) by 101</a:t>
            </a:r>
            <a:r>
              <a:rPr lang="en-US" baseline="-25000"/>
              <a:t>2</a:t>
            </a:r>
            <a:r>
              <a:rPr lang="en-US"/>
              <a:t> (5) which results in a quotient value of 10</a:t>
            </a:r>
            <a:r>
              <a:rPr lang="en-US" baseline="-25000"/>
              <a:t>2</a:t>
            </a:r>
            <a:r>
              <a:rPr lang="en-US"/>
              <a:t> (2) and a remainder 11</a:t>
            </a:r>
            <a:r>
              <a:rPr lang="en-US" baseline="-25000"/>
              <a:t>2</a:t>
            </a:r>
            <a:r>
              <a:rPr lang="en-US"/>
              <a:t> (3) which is in confirmation with equivalent decimal division.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6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76</a:t>
            </a:fld>
            <a:endParaRPr/>
          </a:p>
        </p:txBody>
      </p:sp>
      <p:sp>
        <p:nvSpPr>
          <p:cNvPr id="666" name="Google Shape;666;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7" name="Google Shape;667;p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Binary division follows the same rules as in decimal division.</a:t>
            </a:r>
            <a:endParaRPr/>
          </a:p>
          <a:p>
            <a:pPr marL="0" lvl="0" indent="0" algn="l" rtl="0">
              <a:spcBef>
                <a:spcPts val="0"/>
              </a:spcBef>
              <a:spcAft>
                <a:spcPts val="0"/>
              </a:spcAft>
              <a:buNone/>
            </a:pPr>
            <a:r>
              <a:rPr lang="en-US"/>
              <a:t>The binary division divides 1101</a:t>
            </a:r>
            <a:r>
              <a:rPr lang="en-US" baseline="-25000"/>
              <a:t>2</a:t>
            </a:r>
            <a:r>
              <a:rPr lang="en-US"/>
              <a:t> (13) by 101</a:t>
            </a:r>
            <a:r>
              <a:rPr lang="en-US" baseline="-25000"/>
              <a:t>2</a:t>
            </a:r>
            <a:r>
              <a:rPr lang="en-US"/>
              <a:t> (5) which results in a quotient value of 10</a:t>
            </a:r>
            <a:r>
              <a:rPr lang="en-US" baseline="-25000"/>
              <a:t>2</a:t>
            </a:r>
            <a:r>
              <a:rPr lang="en-US"/>
              <a:t> (2) and a remainder 11</a:t>
            </a:r>
            <a:r>
              <a:rPr lang="en-US" baseline="-25000"/>
              <a:t>2</a:t>
            </a:r>
            <a:r>
              <a:rPr lang="en-US"/>
              <a:t> (3) which is in confirmation with equivalent decimal division.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p6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800"/>
              <a:buFont typeface="Arial"/>
              <a:buNone/>
            </a:pPr>
            <a:fld id="{00000000-1234-1234-1234-123412341234}" type="slidenum">
              <a:rPr lang="en-US" sz="3800" b="0" i="0" u="none">
                <a:solidFill>
                  <a:srgbClr val="000000"/>
                </a:solidFill>
                <a:latin typeface="Arial"/>
                <a:ea typeface="Arial"/>
                <a:cs typeface="Arial"/>
                <a:sym typeface="Arial"/>
              </a:rPr>
              <a:t>77</a:t>
            </a:fld>
            <a:endParaRPr/>
          </a:p>
        </p:txBody>
      </p:sp>
      <p:sp>
        <p:nvSpPr>
          <p:cNvPr id="674" name="Google Shape;674;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5" name="Google Shape;675;p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Division operations can be performed by shifting a number towards right.</a:t>
            </a:r>
            <a:endParaRPr/>
          </a:p>
          <a:p>
            <a:pPr marL="0" lvl="0" indent="0" algn="l" rtl="0">
              <a:spcBef>
                <a:spcPts val="0"/>
              </a:spcBef>
              <a:spcAft>
                <a:spcPts val="0"/>
              </a:spcAft>
              <a:buNone/>
            </a:pPr>
            <a:r>
              <a:rPr lang="en-US"/>
              <a:t>For example decimal 29 shifted right by 1 digit is like dividing by 10</a:t>
            </a:r>
            <a:endParaRPr/>
          </a:p>
          <a:p>
            <a:pPr marL="0" lvl="0" indent="0" algn="l" rtl="0">
              <a:spcBef>
                <a:spcPts val="0"/>
              </a:spcBef>
              <a:spcAft>
                <a:spcPts val="0"/>
              </a:spcAft>
              <a:buNone/>
            </a:pPr>
            <a:r>
              <a:rPr lang="en-US"/>
              <a:t>Shifting 29 by two digits towards right is dividing by 10</a:t>
            </a:r>
            <a:r>
              <a:rPr lang="en-US" baseline="30000"/>
              <a:t>2</a:t>
            </a:r>
            <a:r>
              <a:rPr lang="en-US"/>
              <a:t> or 100</a:t>
            </a:r>
            <a:endParaRPr/>
          </a:p>
          <a:p>
            <a:pPr marL="0" lvl="0" indent="0" algn="l" rtl="0">
              <a:spcBef>
                <a:spcPts val="0"/>
              </a:spcBef>
              <a:spcAft>
                <a:spcPts val="0"/>
              </a:spcAft>
              <a:buNone/>
            </a:pPr>
            <a:r>
              <a:rPr lang="en-US"/>
              <a:t>Each shift right operation in decimal is equivalent to dividing a number by 10.</a:t>
            </a:r>
            <a:endParaRPr/>
          </a:p>
          <a:p>
            <a:pPr marL="0" lvl="0" indent="0" algn="l" rtl="0">
              <a:spcBef>
                <a:spcPts val="0"/>
              </a:spcBef>
              <a:spcAft>
                <a:spcPts val="0"/>
              </a:spcAft>
              <a:buNone/>
            </a:pPr>
            <a:r>
              <a:rPr lang="en-US"/>
              <a:t>In a binary number system, each right shift is equivalent to dividing by 2.</a:t>
            </a:r>
            <a:endParaRPr/>
          </a:p>
          <a:p>
            <a:pPr marL="0" lvl="0" indent="0" algn="l" rtl="0">
              <a:spcBef>
                <a:spcPts val="0"/>
              </a:spcBef>
              <a:spcAft>
                <a:spcPts val="0"/>
              </a:spcAft>
              <a:buNone/>
            </a:pPr>
            <a:r>
              <a:rPr lang="en-US"/>
              <a:t>Shifting 11101</a:t>
            </a:r>
            <a:r>
              <a:rPr lang="en-US" baseline="-25000"/>
              <a:t>2</a:t>
            </a:r>
            <a:r>
              <a:rPr lang="en-US"/>
              <a:t> twice towards right is 111.01</a:t>
            </a:r>
            <a:r>
              <a:rPr lang="en-US" baseline="-25000"/>
              <a:t>2</a:t>
            </a:r>
            <a:r>
              <a:rPr lang="en-US"/>
              <a:t> which is divide by 4.</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8" name="Google Shape;138;p1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39" name="Google Shape;139;p1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40" name="Google Shape;140;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1"/>
        <p:cNvGrpSpPr/>
        <p:nvPr/>
      </p:nvGrpSpPr>
      <p:grpSpPr>
        <a:xfrm>
          <a:off x="0" y="0"/>
          <a:ext cx="0" cy="0"/>
          <a:chOff x="0" y="0"/>
          <a:chExt cx="0" cy="0"/>
        </a:xfrm>
      </p:grpSpPr>
      <p:sp>
        <p:nvSpPr>
          <p:cNvPr id="152" name="Google Shape;152;p2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53" name="Google Shape;153;p21"/>
          <p:cNvSpPr>
            <a:spLocks noGrp="1"/>
          </p:cNvSpPr>
          <p:nvPr>
            <p:ph type="pic" idx="2"/>
          </p:nvPr>
        </p:nvSpPr>
        <p:spPr>
          <a:xfrm>
            <a:off x="1792288" y="612775"/>
            <a:ext cx="5486400" cy="4114800"/>
          </a:xfrm>
          <a:prstGeom prst="rect">
            <a:avLst/>
          </a:prstGeom>
          <a:noFill/>
          <a:ln>
            <a:noFill/>
          </a:ln>
        </p:spPr>
      </p:sp>
      <p:sp>
        <p:nvSpPr>
          <p:cNvPr id="154" name="Google Shape;154;p2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55" name="Google Shape;155;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68" name="Google Shape;168;p23"/>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9" name="Google Shape;169;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80"/>
        <p:cNvGrpSpPr/>
        <p:nvPr/>
      </p:nvGrpSpPr>
      <p:grpSpPr>
        <a:xfrm>
          <a:off x="0" y="0"/>
          <a:ext cx="0" cy="0"/>
          <a:chOff x="0" y="0"/>
          <a:chExt cx="0" cy="0"/>
        </a:xfrm>
      </p:grpSpPr>
      <p:sp>
        <p:nvSpPr>
          <p:cNvPr id="181" name="Google Shape;181;p25"/>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82" name="Google Shape;182;p25"/>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4" name="Google Shape;184;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457200" y="277813"/>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None/>
              <a:defRPr sz="3800" b="0" i="0" u="none">
                <a:solidFill>
                  <a:schemeClr val="dk1"/>
                </a:solidFill>
                <a:latin typeface="Arial"/>
                <a:ea typeface="Arial"/>
                <a:cs typeface="Arial"/>
                <a:sym typeface="Arial"/>
              </a:defRPr>
            </a:lvl1pPr>
            <a:lvl2pPr marL="0" lvl="1" indent="0" algn="l">
              <a:lnSpc>
                <a:spcPct val="100000"/>
              </a:lnSpc>
              <a:spcBef>
                <a:spcPts val="0"/>
              </a:spcBef>
              <a:spcAft>
                <a:spcPts val="0"/>
              </a:spcAft>
              <a:buNone/>
              <a:defRPr sz="3800" b="0" i="0" u="none">
                <a:solidFill>
                  <a:schemeClr val="dk1"/>
                </a:solidFill>
                <a:latin typeface="Arial"/>
                <a:ea typeface="Arial"/>
                <a:cs typeface="Arial"/>
                <a:sym typeface="Arial"/>
              </a:defRPr>
            </a:lvl2pPr>
            <a:lvl3pPr marL="0" lvl="2" indent="0" algn="l">
              <a:lnSpc>
                <a:spcPct val="100000"/>
              </a:lnSpc>
              <a:spcBef>
                <a:spcPts val="0"/>
              </a:spcBef>
              <a:spcAft>
                <a:spcPts val="0"/>
              </a:spcAft>
              <a:buNone/>
              <a:defRPr sz="3800" b="0" i="0" u="none">
                <a:solidFill>
                  <a:schemeClr val="dk1"/>
                </a:solidFill>
                <a:latin typeface="Arial"/>
                <a:ea typeface="Arial"/>
                <a:cs typeface="Arial"/>
                <a:sym typeface="Arial"/>
              </a:defRPr>
            </a:lvl3pPr>
            <a:lvl4pPr marL="0" lvl="3" indent="0" algn="l">
              <a:lnSpc>
                <a:spcPct val="100000"/>
              </a:lnSpc>
              <a:spcBef>
                <a:spcPts val="0"/>
              </a:spcBef>
              <a:spcAft>
                <a:spcPts val="0"/>
              </a:spcAft>
              <a:buNone/>
              <a:defRPr sz="3800" b="0" i="0" u="none">
                <a:solidFill>
                  <a:schemeClr val="dk1"/>
                </a:solidFill>
                <a:latin typeface="Arial"/>
                <a:ea typeface="Arial"/>
                <a:cs typeface="Arial"/>
                <a:sym typeface="Arial"/>
              </a:defRPr>
            </a:lvl4pPr>
            <a:lvl5pPr marL="0" lvl="4" indent="0" algn="l">
              <a:lnSpc>
                <a:spcPct val="100000"/>
              </a:lnSpc>
              <a:spcBef>
                <a:spcPts val="0"/>
              </a:spcBef>
              <a:spcAft>
                <a:spcPts val="0"/>
              </a:spcAft>
              <a:buNone/>
              <a:defRPr sz="3800" b="0" i="0" u="none">
                <a:solidFill>
                  <a:schemeClr val="dk1"/>
                </a:solidFill>
                <a:latin typeface="Arial"/>
                <a:ea typeface="Arial"/>
                <a:cs typeface="Arial"/>
                <a:sym typeface="Arial"/>
              </a:defRPr>
            </a:lvl5pPr>
            <a:lvl6pPr marL="0" lvl="5" indent="0" algn="l">
              <a:lnSpc>
                <a:spcPct val="100000"/>
              </a:lnSpc>
              <a:spcBef>
                <a:spcPts val="0"/>
              </a:spcBef>
              <a:spcAft>
                <a:spcPts val="0"/>
              </a:spcAft>
              <a:buNone/>
              <a:defRPr sz="3800" b="0" i="0" u="none">
                <a:solidFill>
                  <a:schemeClr val="dk1"/>
                </a:solidFill>
                <a:latin typeface="Arial"/>
                <a:ea typeface="Arial"/>
                <a:cs typeface="Arial"/>
                <a:sym typeface="Arial"/>
              </a:defRPr>
            </a:lvl6pPr>
            <a:lvl7pPr marL="0" lvl="6" indent="0" algn="l">
              <a:lnSpc>
                <a:spcPct val="100000"/>
              </a:lnSpc>
              <a:spcBef>
                <a:spcPts val="0"/>
              </a:spcBef>
              <a:spcAft>
                <a:spcPts val="0"/>
              </a:spcAft>
              <a:buNone/>
              <a:defRPr sz="3800" b="0" i="0" u="none">
                <a:solidFill>
                  <a:schemeClr val="dk1"/>
                </a:solidFill>
                <a:latin typeface="Arial"/>
                <a:ea typeface="Arial"/>
                <a:cs typeface="Arial"/>
                <a:sym typeface="Arial"/>
              </a:defRPr>
            </a:lvl7pPr>
            <a:lvl8pPr marL="0" lvl="7" indent="0" algn="l">
              <a:lnSpc>
                <a:spcPct val="100000"/>
              </a:lnSpc>
              <a:spcBef>
                <a:spcPts val="0"/>
              </a:spcBef>
              <a:spcAft>
                <a:spcPts val="0"/>
              </a:spcAft>
              <a:buNone/>
              <a:defRPr sz="3800" b="0" i="0" u="none">
                <a:solidFill>
                  <a:schemeClr val="dk1"/>
                </a:solidFill>
                <a:latin typeface="Arial"/>
                <a:ea typeface="Arial"/>
                <a:cs typeface="Arial"/>
                <a:sym typeface="Arial"/>
              </a:defRPr>
            </a:lvl8pPr>
            <a:lvl9pPr marL="0" lvl="8" indent="0" algn="l">
              <a:lnSpc>
                <a:spcPct val="100000"/>
              </a:lnSpc>
              <a:spcBef>
                <a:spcPts val="0"/>
              </a:spcBef>
              <a:spcAft>
                <a:spcPts val="0"/>
              </a:spcAft>
              <a:buNone/>
              <a:defRPr sz="3800" b="0" i="0" u="none">
                <a:solidFill>
                  <a:schemeClr val="dk1"/>
                </a:solidFill>
                <a:latin typeface="Arial"/>
                <a:ea typeface="Arial"/>
                <a:cs typeface="Arial"/>
                <a:sym typeface="Arial"/>
              </a:defRPr>
            </a:lvl9p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457200" y="277813"/>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 name="Google Shape;39;p5"/>
          <p:cNvSpPr txBox="1">
            <a:spLocks noGrp="1"/>
          </p:cNvSpPr>
          <p:nvPr>
            <p:ph type="body"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 name="Google Shape;4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None/>
              <a:defRPr sz="3800" b="0" i="0" u="none">
                <a:solidFill>
                  <a:schemeClr val="dk1"/>
                </a:solidFill>
                <a:latin typeface="Arial"/>
                <a:ea typeface="Arial"/>
                <a:cs typeface="Arial"/>
                <a:sym typeface="Arial"/>
              </a:defRPr>
            </a:lvl1pPr>
            <a:lvl2pPr marL="0" lvl="1" indent="0" algn="l">
              <a:lnSpc>
                <a:spcPct val="100000"/>
              </a:lnSpc>
              <a:spcBef>
                <a:spcPts val="0"/>
              </a:spcBef>
              <a:spcAft>
                <a:spcPts val="0"/>
              </a:spcAft>
              <a:buNone/>
              <a:defRPr sz="3800" b="0" i="0" u="none">
                <a:solidFill>
                  <a:schemeClr val="dk1"/>
                </a:solidFill>
                <a:latin typeface="Arial"/>
                <a:ea typeface="Arial"/>
                <a:cs typeface="Arial"/>
                <a:sym typeface="Arial"/>
              </a:defRPr>
            </a:lvl2pPr>
            <a:lvl3pPr marL="0" lvl="2" indent="0" algn="l">
              <a:lnSpc>
                <a:spcPct val="100000"/>
              </a:lnSpc>
              <a:spcBef>
                <a:spcPts val="0"/>
              </a:spcBef>
              <a:spcAft>
                <a:spcPts val="0"/>
              </a:spcAft>
              <a:buNone/>
              <a:defRPr sz="3800" b="0" i="0" u="none">
                <a:solidFill>
                  <a:schemeClr val="dk1"/>
                </a:solidFill>
                <a:latin typeface="Arial"/>
                <a:ea typeface="Arial"/>
                <a:cs typeface="Arial"/>
                <a:sym typeface="Arial"/>
              </a:defRPr>
            </a:lvl3pPr>
            <a:lvl4pPr marL="0" lvl="3" indent="0" algn="l">
              <a:lnSpc>
                <a:spcPct val="100000"/>
              </a:lnSpc>
              <a:spcBef>
                <a:spcPts val="0"/>
              </a:spcBef>
              <a:spcAft>
                <a:spcPts val="0"/>
              </a:spcAft>
              <a:buNone/>
              <a:defRPr sz="3800" b="0" i="0" u="none">
                <a:solidFill>
                  <a:schemeClr val="dk1"/>
                </a:solidFill>
                <a:latin typeface="Arial"/>
                <a:ea typeface="Arial"/>
                <a:cs typeface="Arial"/>
                <a:sym typeface="Arial"/>
              </a:defRPr>
            </a:lvl4pPr>
            <a:lvl5pPr marL="0" lvl="4" indent="0" algn="l">
              <a:lnSpc>
                <a:spcPct val="100000"/>
              </a:lnSpc>
              <a:spcBef>
                <a:spcPts val="0"/>
              </a:spcBef>
              <a:spcAft>
                <a:spcPts val="0"/>
              </a:spcAft>
              <a:buNone/>
              <a:defRPr sz="3800" b="0" i="0" u="none">
                <a:solidFill>
                  <a:schemeClr val="dk1"/>
                </a:solidFill>
                <a:latin typeface="Arial"/>
                <a:ea typeface="Arial"/>
                <a:cs typeface="Arial"/>
                <a:sym typeface="Arial"/>
              </a:defRPr>
            </a:lvl5pPr>
            <a:lvl6pPr marL="0" lvl="5" indent="0" algn="l">
              <a:lnSpc>
                <a:spcPct val="100000"/>
              </a:lnSpc>
              <a:spcBef>
                <a:spcPts val="0"/>
              </a:spcBef>
              <a:spcAft>
                <a:spcPts val="0"/>
              </a:spcAft>
              <a:buNone/>
              <a:defRPr sz="3800" b="0" i="0" u="none">
                <a:solidFill>
                  <a:schemeClr val="dk1"/>
                </a:solidFill>
                <a:latin typeface="Arial"/>
                <a:ea typeface="Arial"/>
                <a:cs typeface="Arial"/>
                <a:sym typeface="Arial"/>
              </a:defRPr>
            </a:lvl6pPr>
            <a:lvl7pPr marL="0" lvl="6" indent="0" algn="l">
              <a:lnSpc>
                <a:spcPct val="100000"/>
              </a:lnSpc>
              <a:spcBef>
                <a:spcPts val="0"/>
              </a:spcBef>
              <a:spcAft>
                <a:spcPts val="0"/>
              </a:spcAft>
              <a:buNone/>
              <a:defRPr sz="3800" b="0" i="0" u="none">
                <a:solidFill>
                  <a:schemeClr val="dk1"/>
                </a:solidFill>
                <a:latin typeface="Arial"/>
                <a:ea typeface="Arial"/>
                <a:cs typeface="Arial"/>
                <a:sym typeface="Arial"/>
              </a:defRPr>
            </a:lvl7pPr>
            <a:lvl8pPr marL="0" lvl="7" indent="0" algn="l">
              <a:lnSpc>
                <a:spcPct val="100000"/>
              </a:lnSpc>
              <a:spcBef>
                <a:spcPts val="0"/>
              </a:spcBef>
              <a:spcAft>
                <a:spcPts val="0"/>
              </a:spcAft>
              <a:buNone/>
              <a:defRPr sz="3800" b="0" i="0" u="none">
                <a:solidFill>
                  <a:schemeClr val="dk1"/>
                </a:solidFill>
                <a:latin typeface="Arial"/>
                <a:ea typeface="Arial"/>
                <a:cs typeface="Arial"/>
                <a:sym typeface="Arial"/>
              </a:defRPr>
            </a:lvl8pPr>
            <a:lvl9pPr marL="0" lvl="8" indent="0" algn="l">
              <a:lnSpc>
                <a:spcPct val="100000"/>
              </a:lnSpc>
              <a:spcBef>
                <a:spcPts val="0"/>
              </a:spcBef>
              <a:spcAft>
                <a:spcPts val="0"/>
              </a:spcAft>
              <a:buNone/>
              <a:defRPr sz="3800" b="0" i="0" u="none">
                <a:solidFill>
                  <a:schemeClr val="dk1"/>
                </a:solidFill>
                <a:latin typeface="Arial"/>
                <a:ea typeface="Arial"/>
                <a:cs typeface="Arial"/>
                <a:sym typeface="Arial"/>
              </a:defRPr>
            </a:lvl9p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1"/>
        <p:cNvGrpSpPr/>
        <p:nvPr/>
      </p:nvGrpSpPr>
      <p:grpSpPr>
        <a:xfrm>
          <a:off x="0" y="0"/>
          <a:ext cx="0" cy="0"/>
          <a:chOff x="0" y="0"/>
          <a:chExt cx="0" cy="0"/>
        </a:xfrm>
      </p:grpSpPr>
      <p:sp>
        <p:nvSpPr>
          <p:cNvPr id="52" name="Google Shape;52;p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3" name="Google Shape;53;p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54" name="Google Shape;54;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68" name="Google Shape;6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9"/>
        <p:cNvGrpSpPr/>
        <p:nvPr/>
      </p:nvGrpSpPr>
      <p:grpSpPr>
        <a:xfrm>
          <a:off x="0" y="0"/>
          <a:ext cx="0" cy="0"/>
          <a:chOff x="0" y="0"/>
          <a:chExt cx="0" cy="0"/>
        </a:xfrm>
      </p:grpSpPr>
      <p:sp>
        <p:nvSpPr>
          <p:cNvPr id="80" name="Google Shape;80;p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1" name="Google Shape;81;p1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82" name="Google Shape;82;p1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83" name="Google Shape;83;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6" name="Google Shape;96;p1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97" name="Google Shape;97;p1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98" name="Google Shape;98;p1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99" name="Google Shape;99;p1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00" name="Google Shape;100;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3" name="Google Shape;113;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4"/>
        <p:cNvGrpSpPr/>
        <p:nvPr/>
      </p:nvGrpSpPr>
      <p:grpSpPr>
        <a:xfrm>
          <a:off x="0" y="0"/>
          <a:ext cx="0" cy="0"/>
          <a:chOff x="0" y="0"/>
          <a:chExt cx="0" cy="0"/>
        </a:xfrm>
      </p:grpSpPr>
      <p:sp>
        <p:nvSpPr>
          <p:cNvPr id="125" name="Google Shape;125;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1.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2.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3.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8.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9.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3886200" y="6400800"/>
            <a:ext cx="5105400" cy="2746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96633"/>
              </a:buClr>
              <a:buSzPts val="1200"/>
              <a:buFont typeface="Times New Roman"/>
              <a:buNone/>
            </a:pPr>
            <a:r>
              <a:rPr lang="en-US" sz="1200" b="0" i="0" u="none" strike="noStrike" cap="none">
                <a:solidFill>
                  <a:srgbClr val="996633"/>
                </a:solidFill>
                <a:latin typeface="Times New Roman"/>
                <a:ea typeface="Times New Roman"/>
                <a:cs typeface="Times New Roman"/>
                <a:sym typeface="Times New Roman"/>
              </a:rPr>
              <a:t>© 2009 Pearson Education, Upper Saddle River, NJ 07458. All Rights Reserved</a:t>
            </a:r>
            <a:endParaRPr/>
          </a:p>
        </p:txBody>
      </p:sp>
      <p:sp>
        <p:nvSpPr>
          <p:cNvPr id="11" name="Google Shape;11;p1"/>
          <p:cNvSpPr txBox="1"/>
          <p:nvPr/>
        </p:nvSpPr>
        <p:spPr>
          <a:xfrm>
            <a:off x="152400" y="6400800"/>
            <a:ext cx="2819400" cy="2746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96633"/>
              </a:buClr>
              <a:buSzPts val="1200"/>
              <a:buFont typeface="Times New Roman"/>
              <a:buNone/>
            </a:pPr>
            <a:r>
              <a:rPr lang="en-US" sz="1200" b="0" i="0" u="none" strike="noStrike" cap="none">
                <a:solidFill>
                  <a:srgbClr val="996633"/>
                </a:solidFill>
                <a:latin typeface="Times New Roman"/>
                <a:ea typeface="Times New Roman"/>
                <a:cs typeface="Times New Roman"/>
                <a:sym typeface="Times New Roman"/>
              </a:rPr>
              <a:t>Floyd, Digital Fundamentals, 10</a:t>
            </a:r>
            <a:r>
              <a:rPr lang="en-US" sz="1200" b="0" i="0" u="none" strike="noStrike" cap="none" baseline="30000">
                <a:solidFill>
                  <a:srgbClr val="996633"/>
                </a:solidFill>
                <a:latin typeface="Times New Roman"/>
                <a:ea typeface="Times New Roman"/>
                <a:cs typeface="Times New Roman"/>
                <a:sym typeface="Times New Roman"/>
              </a:rPr>
              <a:t>th</a:t>
            </a:r>
            <a:r>
              <a:rPr lang="en-US" sz="1200" b="0" i="0" u="none" strike="noStrike" cap="none">
                <a:solidFill>
                  <a:srgbClr val="996633"/>
                </a:solidFill>
                <a:latin typeface="Times New Roman"/>
                <a:ea typeface="Times New Roman"/>
                <a:cs typeface="Times New Roman"/>
                <a:sym typeface="Times New Roman"/>
              </a:rPr>
              <a:t> ed</a:t>
            </a:r>
            <a:endParaRPr/>
          </a:p>
        </p:txBody>
      </p:sp>
      <p:sp>
        <p:nvSpPr>
          <p:cNvPr id="12" name="Google Shape;12;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9pPr>
          </a:lstStyle>
          <a:p>
            <a:endParaRPr/>
          </a:p>
        </p:txBody>
      </p:sp>
      <p:sp>
        <p:nvSpPr>
          <p:cNvPr id="15" name="Google Shape;15;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9pPr>
          </a:lstStyle>
          <a:p>
            <a:endParaRPr/>
          </a:p>
        </p:txBody>
      </p:sp>
      <p:sp>
        <p:nvSpPr>
          <p:cNvPr id="16" name="Google Shape;16;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
        <p:cNvGrpSpPr/>
        <p:nvPr/>
      </p:nvGrpSpPr>
      <p:grpSpPr>
        <a:xfrm>
          <a:off x="0" y="0"/>
          <a:ext cx="0" cy="0"/>
          <a:chOff x="0" y="0"/>
          <a:chExt cx="0" cy="0"/>
        </a:xfrm>
      </p:grpSpPr>
      <p:sp>
        <p:nvSpPr>
          <p:cNvPr id="144" name="Google Shape;144;p20"/>
          <p:cNvSpPr txBox="1"/>
          <p:nvPr/>
        </p:nvSpPr>
        <p:spPr>
          <a:xfrm>
            <a:off x="3886200" y="6400800"/>
            <a:ext cx="5105400" cy="2746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96633"/>
              </a:buClr>
              <a:buSzPts val="1200"/>
              <a:buFont typeface="Times New Roman"/>
              <a:buNone/>
            </a:pPr>
            <a:r>
              <a:rPr lang="en-US" sz="1200" b="0" i="0" u="none">
                <a:solidFill>
                  <a:srgbClr val="996633"/>
                </a:solidFill>
                <a:latin typeface="Times New Roman"/>
                <a:ea typeface="Times New Roman"/>
                <a:cs typeface="Times New Roman"/>
                <a:sym typeface="Times New Roman"/>
              </a:rPr>
              <a:t>© 2009 Pearson Education, Upper Saddle River, NJ 07458. All Rights Reserved</a:t>
            </a:r>
            <a:endParaRPr/>
          </a:p>
        </p:txBody>
      </p:sp>
      <p:sp>
        <p:nvSpPr>
          <p:cNvPr id="145" name="Google Shape;145;p20"/>
          <p:cNvSpPr txBox="1"/>
          <p:nvPr/>
        </p:nvSpPr>
        <p:spPr>
          <a:xfrm>
            <a:off x="152400" y="6400800"/>
            <a:ext cx="2819400" cy="2746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96633"/>
              </a:buClr>
              <a:buSzPts val="1200"/>
              <a:buFont typeface="Times New Roman"/>
              <a:buNone/>
            </a:pPr>
            <a:r>
              <a:rPr lang="en-US" sz="1200" b="0" i="0" u="none">
                <a:solidFill>
                  <a:srgbClr val="996633"/>
                </a:solidFill>
                <a:latin typeface="Times New Roman"/>
                <a:ea typeface="Times New Roman"/>
                <a:cs typeface="Times New Roman"/>
                <a:sym typeface="Times New Roman"/>
              </a:rPr>
              <a:t>Floyd, Digital Fundamentals, 10</a:t>
            </a:r>
            <a:r>
              <a:rPr lang="en-US" sz="1200" b="0" i="0" u="none" baseline="30000">
                <a:solidFill>
                  <a:srgbClr val="996633"/>
                </a:solidFill>
                <a:latin typeface="Times New Roman"/>
                <a:ea typeface="Times New Roman"/>
                <a:cs typeface="Times New Roman"/>
                <a:sym typeface="Times New Roman"/>
              </a:rPr>
              <a:t>th</a:t>
            </a:r>
            <a:r>
              <a:rPr lang="en-US" sz="1200" b="0" i="0" u="none">
                <a:solidFill>
                  <a:srgbClr val="996633"/>
                </a:solidFill>
                <a:latin typeface="Times New Roman"/>
                <a:ea typeface="Times New Roman"/>
                <a:cs typeface="Times New Roman"/>
                <a:sym typeface="Times New Roman"/>
              </a:rPr>
              <a:t> ed</a:t>
            </a:r>
            <a:endParaRPr/>
          </a:p>
        </p:txBody>
      </p:sp>
      <p:sp>
        <p:nvSpPr>
          <p:cNvPr id="146" name="Google Shape;146;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47" name="Google Shape;147;p2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8" name="Google Shape;148;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9pPr>
          </a:lstStyle>
          <a:p>
            <a:endParaRPr/>
          </a:p>
        </p:txBody>
      </p:sp>
      <p:sp>
        <p:nvSpPr>
          <p:cNvPr id="149" name="Google Shape;149;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3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9pPr>
          </a:lstStyle>
          <a:p>
            <a:endParaRPr/>
          </a:p>
        </p:txBody>
      </p:sp>
      <p:sp>
        <p:nvSpPr>
          <p:cNvPr id="150" name="Google Shape;150;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8"/>
        <p:cNvGrpSpPr/>
        <p:nvPr/>
      </p:nvGrpSpPr>
      <p:grpSpPr>
        <a:xfrm>
          <a:off x="0" y="0"/>
          <a:ext cx="0" cy="0"/>
          <a:chOff x="0" y="0"/>
          <a:chExt cx="0" cy="0"/>
        </a:xfrm>
      </p:grpSpPr>
      <p:sp>
        <p:nvSpPr>
          <p:cNvPr id="159" name="Google Shape;159;p22"/>
          <p:cNvSpPr txBox="1"/>
          <p:nvPr/>
        </p:nvSpPr>
        <p:spPr>
          <a:xfrm>
            <a:off x="3886200" y="6400800"/>
            <a:ext cx="5105400" cy="2746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96633"/>
              </a:buClr>
              <a:buSzPts val="1200"/>
              <a:buFont typeface="Times New Roman"/>
              <a:buNone/>
            </a:pPr>
            <a:r>
              <a:rPr lang="en-US" sz="1200" b="0" i="0" u="none">
                <a:solidFill>
                  <a:srgbClr val="996633"/>
                </a:solidFill>
                <a:latin typeface="Times New Roman"/>
                <a:ea typeface="Times New Roman"/>
                <a:cs typeface="Times New Roman"/>
                <a:sym typeface="Times New Roman"/>
              </a:rPr>
              <a:t>© 2009 Pearson Education, Upper Saddle River, NJ 07458. All Rights Reserved</a:t>
            </a:r>
            <a:endParaRPr/>
          </a:p>
        </p:txBody>
      </p:sp>
      <p:sp>
        <p:nvSpPr>
          <p:cNvPr id="160" name="Google Shape;160;p22"/>
          <p:cNvSpPr txBox="1"/>
          <p:nvPr/>
        </p:nvSpPr>
        <p:spPr>
          <a:xfrm>
            <a:off x="152400" y="6400800"/>
            <a:ext cx="2819400" cy="2746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96633"/>
              </a:buClr>
              <a:buSzPts val="1200"/>
              <a:buFont typeface="Times New Roman"/>
              <a:buNone/>
            </a:pPr>
            <a:r>
              <a:rPr lang="en-US" sz="1200" b="0" i="0" u="none">
                <a:solidFill>
                  <a:srgbClr val="996633"/>
                </a:solidFill>
                <a:latin typeface="Times New Roman"/>
                <a:ea typeface="Times New Roman"/>
                <a:cs typeface="Times New Roman"/>
                <a:sym typeface="Times New Roman"/>
              </a:rPr>
              <a:t>Floyd, Digital Fundamentals, 10</a:t>
            </a:r>
            <a:r>
              <a:rPr lang="en-US" sz="1200" b="0" i="0" u="none" baseline="30000">
                <a:solidFill>
                  <a:srgbClr val="996633"/>
                </a:solidFill>
                <a:latin typeface="Times New Roman"/>
                <a:ea typeface="Times New Roman"/>
                <a:cs typeface="Times New Roman"/>
                <a:sym typeface="Times New Roman"/>
              </a:rPr>
              <a:t>th</a:t>
            </a:r>
            <a:r>
              <a:rPr lang="en-US" sz="1200" b="0" i="0" u="none">
                <a:solidFill>
                  <a:srgbClr val="996633"/>
                </a:solidFill>
                <a:latin typeface="Times New Roman"/>
                <a:ea typeface="Times New Roman"/>
                <a:cs typeface="Times New Roman"/>
                <a:sym typeface="Times New Roman"/>
              </a:rPr>
              <a:t> ed</a:t>
            </a:r>
            <a:endParaRPr/>
          </a:p>
        </p:txBody>
      </p:sp>
      <p:sp>
        <p:nvSpPr>
          <p:cNvPr id="161" name="Google Shape;161;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62" name="Google Shape;162;p2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63" name="Google Shape;163;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9pPr>
          </a:lstStyle>
          <a:p>
            <a:endParaRPr/>
          </a:p>
        </p:txBody>
      </p:sp>
      <p:sp>
        <p:nvSpPr>
          <p:cNvPr id="164" name="Google Shape;164;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3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9pPr>
          </a:lstStyle>
          <a:p>
            <a:endParaRPr/>
          </a:p>
        </p:txBody>
      </p:sp>
      <p:sp>
        <p:nvSpPr>
          <p:cNvPr id="165" name="Google Shape;165;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2"/>
        <p:cNvGrpSpPr/>
        <p:nvPr/>
      </p:nvGrpSpPr>
      <p:grpSpPr>
        <a:xfrm>
          <a:off x="0" y="0"/>
          <a:ext cx="0" cy="0"/>
          <a:chOff x="0" y="0"/>
          <a:chExt cx="0" cy="0"/>
        </a:xfrm>
      </p:grpSpPr>
      <p:sp>
        <p:nvSpPr>
          <p:cNvPr id="173" name="Google Shape;173;p24"/>
          <p:cNvSpPr txBox="1"/>
          <p:nvPr/>
        </p:nvSpPr>
        <p:spPr>
          <a:xfrm>
            <a:off x="3886200" y="6400800"/>
            <a:ext cx="5105400" cy="2746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96633"/>
              </a:buClr>
              <a:buSzPts val="1200"/>
              <a:buFont typeface="Times New Roman"/>
              <a:buNone/>
            </a:pPr>
            <a:r>
              <a:rPr lang="en-US" sz="1200" b="0" i="0" u="none">
                <a:solidFill>
                  <a:srgbClr val="996633"/>
                </a:solidFill>
                <a:latin typeface="Times New Roman"/>
                <a:ea typeface="Times New Roman"/>
                <a:cs typeface="Times New Roman"/>
                <a:sym typeface="Times New Roman"/>
              </a:rPr>
              <a:t>© 2009 Pearson Education, Upper Saddle River, NJ 07458. All Rights Reserved</a:t>
            </a:r>
            <a:endParaRPr/>
          </a:p>
        </p:txBody>
      </p:sp>
      <p:sp>
        <p:nvSpPr>
          <p:cNvPr id="174" name="Google Shape;174;p24"/>
          <p:cNvSpPr txBox="1"/>
          <p:nvPr/>
        </p:nvSpPr>
        <p:spPr>
          <a:xfrm>
            <a:off x="152400" y="6400800"/>
            <a:ext cx="2819400" cy="2746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96633"/>
              </a:buClr>
              <a:buSzPts val="1200"/>
              <a:buFont typeface="Times New Roman"/>
              <a:buNone/>
            </a:pPr>
            <a:r>
              <a:rPr lang="en-US" sz="1200" b="0" i="0" u="none">
                <a:solidFill>
                  <a:srgbClr val="996633"/>
                </a:solidFill>
                <a:latin typeface="Times New Roman"/>
                <a:ea typeface="Times New Roman"/>
                <a:cs typeface="Times New Roman"/>
                <a:sym typeface="Times New Roman"/>
              </a:rPr>
              <a:t>Floyd, Digital Fundamentals, 10</a:t>
            </a:r>
            <a:r>
              <a:rPr lang="en-US" sz="1200" b="0" i="0" u="none" baseline="30000">
                <a:solidFill>
                  <a:srgbClr val="996633"/>
                </a:solidFill>
                <a:latin typeface="Times New Roman"/>
                <a:ea typeface="Times New Roman"/>
                <a:cs typeface="Times New Roman"/>
                <a:sym typeface="Times New Roman"/>
              </a:rPr>
              <a:t>th</a:t>
            </a:r>
            <a:r>
              <a:rPr lang="en-US" sz="1200" b="0" i="0" u="none">
                <a:solidFill>
                  <a:srgbClr val="996633"/>
                </a:solidFill>
                <a:latin typeface="Times New Roman"/>
                <a:ea typeface="Times New Roman"/>
                <a:cs typeface="Times New Roman"/>
                <a:sym typeface="Times New Roman"/>
              </a:rPr>
              <a:t> ed</a:t>
            </a:r>
            <a:endParaRPr/>
          </a:p>
        </p:txBody>
      </p:sp>
      <p:sp>
        <p:nvSpPr>
          <p:cNvPr id="175" name="Google Shape;175;p2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76" name="Google Shape;176;p2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77" name="Google Shape;177;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9pPr>
          </a:lstStyle>
          <a:p>
            <a:endParaRPr/>
          </a:p>
        </p:txBody>
      </p:sp>
      <p:sp>
        <p:nvSpPr>
          <p:cNvPr id="178" name="Google Shape;178;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3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9pPr>
          </a:lstStyle>
          <a:p>
            <a:endParaRPr/>
          </a:p>
        </p:txBody>
      </p:sp>
      <p:sp>
        <p:nvSpPr>
          <p:cNvPr id="179" name="Google Shape;179;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6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3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9pPr>
          </a:lstStyle>
          <a:p>
            <a:endParaRPr/>
          </a:p>
        </p:txBody>
      </p:sp>
      <p:sp>
        <p:nvSpPr>
          <p:cNvPr id="27" name="Google Shape;27;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3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9pPr>
          </a:lstStyle>
          <a:p>
            <a:endParaRPr/>
          </a:p>
        </p:txBody>
      </p:sp>
      <p:sp>
        <p:nvSpPr>
          <p:cNvPr id="28" name="Google Shape;28;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None/>
              <a:defRPr sz="3800" b="0" i="0" u="none">
                <a:solidFill>
                  <a:schemeClr val="dk1"/>
                </a:solidFill>
                <a:latin typeface="Arial"/>
                <a:ea typeface="Arial"/>
                <a:cs typeface="Arial"/>
                <a:sym typeface="Arial"/>
              </a:defRPr>
            </a:lvl1pPr>
            <a:lvl2pPr marL="0" marR="0" lvl="1" indent="0" algn="l" rtl="0">
              <a:lnSpc>
                <a:spcPct val="100000"/>
              </a:lnSpc>
              <a:spcBef>
                <a:spcPts val="0"/>
              </a:spcBef>
              <a:spcAft>
                <a:spcPts val="0"/>
              </a:spcAft>
              <a:buNone/>
              <a:defRPr sz="3800" b="0" i="0" u="none">
                <a:solidFill>
                  <a:schemeClr val="dk1"/>
                </a:solidFill>
                <a:latin typeface="Arial"/>
                <a:ea typeface="Arial"/>
                <a:cs typeface="Arial"/>
                <a:sym typeface="Arial"/>
              </a:defRPr>
            </a:lvl2pPr>
            <a:lvl3pPr marL="0" marR="0" lvl="2" indent="0" algn="l" rtl="0">
              <a:lnSpc>
                <a:spcPct val="100000"/>
              </a:lnSpc>
              <a:spcBef>
                <a:spcPts val="0"/>
              </a:spcBef>
              <a:spcAft>
                <a:spcPts val="0"/>
              </a:spcAft>
              <a:buNone/>
              <a:defRPr sz="3800" b="0" i="0" u="none">
                <a:solidFill>
                  <a:schemeClr val="dk1"/>
                </a:solidFill>
                <a:latin typeface="Arial"/>
                <a:ea typeface="Arial"/>
                <a:cs typeface="Arial"/>
                <a:sym typeface="Arial"/>
              </a:defRPr>
            </a:lvl3pPr>
            <a:lvl4pPr marL="0" marR="0" lvl="3" indent="0" algn="l" rtl="0">
              <a:lnSpc>
                <a:spcPct val="100000"/>
              </a:lnSpc>
              <a:spcBef>
                <a:spcPts val="0"/>
              </a:spcBef>
              <a:spcAft>
                <a:spcPts val="0"/>
              </a:spcAft>
              <a:buNone/>
              <a:defRPr sz="3800" b="0" i="0" u="none">
                <a:solidFill>
                  <a:schemeClr val="dk1"/>
                </a:solidFill>
                <a:latin typeface="Arial"/>
                <a:ea typeface="Arial"/>
                <a:cs typeface="Arial"/>
                <a:sym typeface="Arial"/>
              </a:defRPr>
            </a:lvl4pPr>
            <a:lvl5pPr marL="0" marR="0" lvl="4" indent="0" algn="l" rtl="0">
              <a:lnSpc>
                <a:spcPct val="100000"/>
              </a:lnSpc>
              <a:spcBef>
                <a:spcPts val="0"/>
              </a:spcBef>
              <a:spcAft>
                <a:spcPts val="0"/>
              </a:spcAft>
              <a:buNone/>
              <a:defRPr sz="3800" b="0" i="0" u="none">
                <a:solidFill>
                  <a:schemeClr val="dk1"/>
                </a:solidFill>
                <a:latin typeface="Arial"/>
                <a:ea typeface="Arial"/>
                <a:cs typeface="Arial"/>
                <a:sym typeface="Arial"/>
              </a:defRPr>
            </a:lvl5pPr>
            <a:lvl6pPr marL="0" marR="0" lvl="5" indent="0" algn="l" rtl="0">
              <a:lnSpc>
                <a:spcPct val="100000"/>
              </a:lnSpc>
              <a:spcBef>
                <a:spcPts val="0"/>
              </a:spcBef>
              <a:spcAft>
                <a:spcPts val="0"/>
              </a:spcAft>
              <a:buNone/>
              <a:defRPr sz="3800" b="0" i="0" u="none">
                <a:solidFill>
                  <a:schemeClr val="dk1"/>
                </a:solidFill>
                <a:latin typeface="Arial"/>
                <a:ea typeface="Arial"/>
                <a:cs typeface="Arial"/>
                <a:sym typeface="Arial"/>
              </a:defRPr>
            </a:lvl6pPr>
            <a:lvl7pPr marL="0" marR="0" lvl="6" indent="0" algn="l" rtl="0">
              <a:lnSpc>
                <a:spcPct val="100000"/>
              </a:lnSpc>
              <a:spcBef>
                <a:spcPts val="0"/>
              </a:spcBef>
              <a:spcAft>
                <a:spcPts val="0"/>
              </a:spcAft>
              <a:buNone/>
              <a:defRPr sz="3800" b="0" i="0" u="none">
                <a:solidFill>
                  <a:schemeClr val="dk1"/>
                </a:solidFill>
                <a:latin typeface="Arial"/>
                <a:ea typeface="Arial"/>
                <a:cs typeface="Arial"/>
                <a:sym typeface="Arial"/>
              </a:defRPr>
            </a:lvl7pPr>
            <a:lvl8pPr marL="0" marR="0" lvl="7" indent="0" algn="l" rtl="0">
              <a:lnSpc>
                <a:spcPct val="100000"/>
              </a:lnSpc>
              <a:spcBef>
                <a:spcPts val="0"/>
              </a:spcBef>
              <a:spcAft>
                <a:spcPts val="0"/>
              </a:spcAft>
              <a:buNone/>
              <a:defRPr sz="3800" b="0" i="0" u="none">
                <a:solidFill>
                  <a:schemeClr val="dk1"/>
                </a:solidFill>
                <a:latin typeface="Arial"/>
                <a:ea typeface="Arial"/>
                <a:cs typeface="Arial"/>
                <a:sym typeface="Arial"/>
              </a:defRPr>
            </a:lvl8pPr>
            <a:lvl9pPr marL="0" marR="0" lvl="8" indent="0" algn="l" rtl="0">
              <a:lnSpc>
                <a:spcPct val="100000"/>
              </a:lnSpc>
              <a:spcBef>
                <a:spcPts val="0"/>
              </a:spcBef>
              <a:spcAft>
                <a:spcPts val="0"/>
              </a:spcAft>
              <a:buNone/>
              <a:defRPr sz="3800" b="0" i="0" u="none">
                <a:solidFill>
                  <a:schemeClr val="dk1"/>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29;p3"/>
          <p:cNvSpPr txBox="1"/>
          <p:nvPr/>
        </p:nvSpPr>
        <p:spPr>
          <a:xfrm>
            <a:off x="3886200" y="6400800"/>
            <a:ext cx="5105400" cy="2746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96633"/>
              </a:buClr>
              <a:buSzPts val="1200"/>
              <a:buFont typeface="Times New Roman"/>
              <a:buNone/>
            </a:pPr>
            <a:r>
              <a:rPr lang="en-US" sz="1200" b="0" i="0" u="none">
                <a:solidFill>
                  <a:srgbClr val="996633"/>
                </a:solidFill>
                <a:latin typeface="Times New Roman"/>
                <a:ea typeface="Times New Roman"/>
                <a:cs typeface="Times New Roman"/>
                <a:sym typeface="Times New Roman"/>
              </a:rPr>
              <a:t>© 2009 Pearson Education, Upper Saddle River, NJ 07458. All Rights Reserved</a:t>
            </a:r>
            <a:endParaRPr/>
          </a:p>
        </p:txBody>
      </p:sp>
      <p:sp>
        <p:nvSpPr>
          <p:cNvPr id="30" name="Google Shape;30;p3"/>
          <p:cNvSpPr txBox="1"/>
          <p:nvPr/>
        </p:nvSpPr>
        <p:spPr>
          <a:xfrm>
            <a:off x="152400" y="6400800"/>
            <a:ext cx="2819400" cy="2746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96633"/>
              </a:buClr>
              <a:buSzPts val="1200"/>
              <a:buFont typeface="Times New Roman"/>
              <a:buNone/>
            </a:pPr>
            <a:r>
              <a:rPr lang="en-US" sz="1200" b="0" i="0" u="none">
                <a:solidFill>
                  <a:srgbClr val="996633"/>
                </a:solidFill>
                <a:latin typeface="Times New Roman"/>
                <a:ea typeface="Times New Roman"/>
                <a:cs typeface="Times New Roman"/>
                <a:sym typeface="Times New Roman"/>
              </a:rPr>
              <a:t>Floyd, Digital Fundamentals, 10</a:t>
            </a:r>
            <a:r>
              <a:rPr lang="en-US" sz="1200" b="0" i="0" u="none" baseline="30000">
                <a:solidFill>
                  <a:srgbClr val="996633"/>
                </a:solidFill>
                <a:latin typeface="Times New Roman"/>
                <a:ea typeface="Times New Roman"/>
                <a:cs typeface="Times New Roman"/>
                <a:sym typeface="Times New Roman"/>
              </a:rPr>
              <a:t>th</a:t>
            </a:r>
            <a:r>
              <a:rPr lang="en-US" sz="1200" b="0" i="0" u="none">
                <a:solidFill>
                  <a:srgbClr val="996633"/>
                </a:solidFill>
                <a:latin typeface="Times New Roman"/>
                <a:ea typeface="Times New Roman"/>
                <a:cs typeface="Times New Roman"/>
                <a:sym typeface="Times New Roman"/>
              </a:rPr>
              <a:t> ed</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
        <p:cNvGrpSpPr/>
        <p:nvPr/>
      </p:nvGrpSpPr>
      <p:grpSpPr>
        <a:xfrm>
          <a:off x="0" y="0"/>
          <a:ext cx="0" cy="0"/>
          <a:chOff x="0" y="0"/>
          <a:chExt cx="0" cy="0"/>
        </a:xfrm>
      </p:grpSpPr>
      <p:sp>
        <p:nvSpPr>
          <p:cNvPr id="44" name="Google Shape;44;p6"/>
          <p:cNvSpPr txBox="1"/>
          <p:nvPr/>
        </p:nvSpPr>
        <p:spPr>
          <a:xfrm>
            <a:off x="3886200" y="6400800"/>
            <a:ext cx="5105400" cy="2746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96633"/>
              </a:buClr>
              <a:buSzPts val="1200"/>
              <a:buFont typeface="Times New Roman"/>
              <a:buNone/>
            </a:pPr>
            <a:r>
              <a:rPr lang="en-US" sz="1200" b="0" i="0" u="none">
                <a:solidFill>
                  <a:srgbClr val="996633"/>
                </a:solidFill>
                <a:latin typeface="Times New Roman"/>
                <a:ea typeface="Times New Roman"/>
                <a:cs typeface="Times New Roman"/>
                <a:sym typeface="Times New Roman"/>
              </a:rPr>
              <a:t>© 2009 Pearson Education, Upper Saddle River, NJ 07458. All Rights Reserved</a:t>
            </a:r>
            <a:endParaRPr/>
          </a:p>
        </p:txBody>
      </p:sp>
      <p:sp>
        <p:nvSpPr>
          <p:cNvPr id="45" name="Google Shape;45;p6"/>
          <p:cNvSpPr txBox="1"/>
          <p:nvPr/>
        </p:nvSpPr>
        <p:spPr>
          <a:xfrm>
            <a:off x="152400" y="6400800"/>
            <a:ext cx="2819400" cy="2746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96633"/>
              </a:buClr>
              <a:buSzPts val="1200"/>
              <a:buFont typeface="Times New Roman"/>
              <a:buNone/>
            </a:pPr>
            <a:r>
              <a:rPr lang="en-US" sz="1200" b="0" i="0" u="none">
                <a:solidFill>
                  <a:srgbClr val="996633"/>
                </a:solidFill>
                <a:latin typeface="Times New Roman"/>
                <a:ea typeface="Times New Roman"/>
                <a:cs typeface="Times New Roman"/>
                <a:sym typeface="Times New Roman"/>
              </a:rPr>
              <a:t>Floyd, Digital Fundamentals, 10</a:t>
            </a:r>
            <a:r>
              <a:rPr lang="en-US" sz="1200" b="0" i="0" u="none" baseline="30000">
                <a:solidFill>
                  <a:srgbClr val="996633"/>
                </a:solidFill>
                <a:latin typeface="Times New Roman"/>
                <a:ea typeface="Times New Roman"/>
                <a:cs typeface="Times New Roman"/>
                <a:sym typeface="Times New Roman"/>
              </a:rPr>
              <a:t>th</a:t>
            </a:r>
            <a:r>
              <a:rPr lang="en-US" sz="1200" b="0" i="0" u="none">
                <a:solidFill>
                  <a:srgbClr val="996633"/>
                </a:solidFill>
                <a:latin typeface="Times New Roman"/>
                <a:ea typeface="Times New Roman"/>
                <a:cs typeface="Times New Roman"/>
                <a:sym typeface="Times New Roman"/>
              </a:rPr>
              <a:t> ed</a:t>
            </a:r>
            <a:endParaRPr/>
          </a:p>
        </p:txBody>
      </p:sp>
      <p:sp>
        <p:nvSpPr>
          <p:cNvPr id="46" name="Google Shape;46;p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9pPr>
          </a:lstStyle>
          <a:p>
            <a:endParaRPr/>
          </a:p>
        </p:txBody>
      </p:sp>
      <p:sp>
        <p:nvSpPr>
          <p:cNvPr id="49" name="Google Shape;49;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3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9pPr>
          </a:lstStyle>
          <a:p>
            <a:endParaRPr/>
          </a:p>
        </p:txBody>
      </p:sp>
      <p:sp>
        <p:nvSpPr>
          <p:cNvPr id="50" name="Google Shape;50;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
        <p:cNvGrpSpPr/>
        <p:nvPr/>
      </p:nvGrpSpPr>
      <p:grpSpPr>
        <a:xfrm>
          <a:off x="0" y="0"/>
          <a:ext cx="0" cy="0"/>
          <a:chOff x="0" y="0"/>
          <a:chExt cx="0" cy="0"/>
        </a:xfrm>
      </p:grpSpPr>
      <p:sp>
        <p:nvSpPr>
          <p:cNvPr id="58" name="Google Shape;58;p8"/>
          <p:cNvSpPr txBox="1"/>
          <p:nvPr/>
        </p:nvSpPr>
        <p:spPr>
          <a:xfrm>
            <a:off x="3886200" y="6400800"/>
            <a:ext cx="5105400" cy="2746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96633"/>
              </a:buClr>
              <a:buSzPts val="1200"/>
              <a:buFont typeface="Times New Roman"/>
              <a:buNone/>
            </a:pPr>
            <a:r>
              <a:rPr lang="en-US" sz="1200" b="0" i="0" u="none">
                <a:solidFill>
                  <a:srgbClr val="996633"/>
                </a:solidFill>
                <a:latin typeface="Times New Roman"/>
                <a:ea typeface="Times New Roman"/>
                <a:cs typeface="Times New Roman"/>
                <a:sym typeface="Times New Roman"/>
              </a:rPr>
              <a:t>© 2009 Pearson Education, Upper Saddle River, NJ 07458. All Rights Reserved</a:t>
            </a:r>
            <a:endParaRPr/>
          </a:p>
        </p:txBody>
      </p:sp>
      <p:sp>
        <p:nvSpPr>
          <p:cNvPr id="59" name="Google Shape;59;p8"/>
          <p:cNvSpPr txBox="1"/>
          <p:nvPr/>
        </p:nvSpPr>
        <p:spPr>
          <a:xfrm>
            <a:off x="152400" y="6400800"/>
            <a:ext cx="2819400" cy="2746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96633"/>
              </a:buClr>
              <a:buSzPts val="1200"/>
              <a:buFont typeface="Times New Roman"/>
              <a:buNone/>
            </a:pPr>
            <a:r>
              <a:rPr lang="en-US" sz="1200" b="0" i="0" u="none">
                <a:solidFill>
                  <a:srgbClr val="996633"/>
                </a:solidFill>
                <a:latin typeface="Times New Roman"/>
                <a:ea typeface="Times New Roman"/>
                <a:cs typeface="Times New Roman"/>
                <a:sym typeface="Times New Roman"/>
              </a:rPr>
              <a:t>Floyd, Digital Fundamentals, 10</a:t>
            </a:r>
            <a:r>
              <a:rPr lang="en-US" sz="1200" b="0" i="0" u="none" baseline="30000">
                <a:solidFill>
                  <a:srgbClr val="996633"/>
                </a:solidFill>
                <a:latin typeface="Times New Roman"/>
                <a:ea typeface="Times New Roman"/>
                <a:cs typeface="Times New Roman"/>
                <a:sym typeface="Times New Roman"/>
              </a:rPr>
              <a:t>th</a:t>
            </a:r>
            <a:r>
              <a:rPr lang="en-US" sz="1200" b="0" i="0" u="none">
                <a:solidFill>
                  <a:srgbClr val="996633"/>
                </a:solidFill>
                <a:latin typeface="Times New Roman"/>
                <a:ea typeface="Times New Roman"/>
                <a:cs typeface="Times New Roman"/>
                <a:sym typeface="Times New Roman"/>
              </a:rPr>
              <a:t> ed</a:t>
            </a:r>
            <a:endParaRPr/>
          </a:p>
        </p:txBody>
      </p:sp>
      <p:sp>
        <p:nvSpPr>
          <p:cNvPr id="60" name="Google Shape;60;p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61" name="Google Shape;61;p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2" name="Google Shape;62;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9pPr>
          </a:lstStyle>
          <a:p>
            <a:endParaRPr/>
          </a:p>
        </p:txBody>
      </p:sp>
      <p:sp>
        <p:nvSpPr>
          <p:cNvPr id="63" name="Google Shape;63;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3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9pPr>
          </a:lstStyle>
          <a:p>
            <a:endParaRPr/>
          </a:p>
        </p:txBody>
      </p:sp>
      <p:sp>
        <p:nvSpPr>
          <p:cNvPr id="64" name="Google Shape;64;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1"/>
        <p:cNvGrpSpPr/>
        <p:nvPr/>
      </p:nvGrpSpPr>
      <p:grpSpPr>
        <a:xfrm>
          <a:off x="0" y="0"/>
          <a:ext cx="0" cy="0"/>
          <a:chOff x="0" y="0"/>
          <a:chExt cx="0" cy="0"/>
        </a:xfrm>
      </p:grpSpPr>
      <p:sp>
        <p:nvSpPr>
          <p:cNvPr id="72" name="Google Shape;72;p10"/>
          <p:cNvSpPr txBox="1"/>
          <p:nvPr/>
        </p:nvSpPr>
        <p:spPr>
          <a:xfrm>
            <a:off x="3886200" y="6400800"/>
            <a:ext cx="5105400" cy="2746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96633"/>
              </a:buClr>
              <a:buSzPts val="1200"/>
              <a:buFont typeface="Times New Roman"/>
              <a:buNone/>
            </a:pPr>
            <a:r>
              <a:rPr lang="en-US" sz="1200" b="0" i="0" u="none">
                <a:solidFill>
                  <a:srgbClr val="996633"/>
                </a:solidFill>
                <a:latin typeface="Times New Roman"/>
                <a:ea typeface="Times New Roman"/>
                <a:cs typeface="Times New Roman"/>
                <a:sym typeface="Times New Roman"/>
              </a:rPr>
              <a:t>© 2009 Pearson Education, Upper Saddle River, NJ 07458. All Rights Reserved</a:t>
            </a:r>
            <a:endParaRPr/>
          </a:p>
        </p:txBody>
      </p:sp>
      <p:sp>
        <p:nvSpPr>
          <p:cNvPr id="73" name="Google Shape;73;p10"/>
          <p:cNvSpPr txBox="1"/>
          <p:nvPr/>
        </p:nvSpPr>
        <p:spPr>
          <a:xfrm>
            <a:off x="152400" y="6400800"/>
            <a:ext cx="2819400" cy="2746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96633"/>
              </a:buClr>
              <a:buSzPts val="1200"/>
              <a:buFont typeface="Times New Roman"/>
              <a:buNone/>
            </a:pPr>
            <a:r>
              <a:rPr lang="en-US" sz="1200" b="0" i="0" u="none">
                <a:solidFill>
                  <a:srgbClr val="996633"/>
                </a:solidFill>
                <a:latin typeface="Times New Roman"/>
                <a:ea typeface="Times New Roman"/>
                <a:cs typeface="Times New Roman"/>
                <a:sym typeface="Times New Roman"/>
              </a:rPr>
              <a:t>Floyd, Digital Fundamentals, 10</a:t>
            </a:r>
            <a:r>
              <a:rPr lang="en-US" sz="1200" b="0" i="0" u="none" baseline="30000">
                <a:solidFill>
                  <a:srgbClr val="996633"/>
                </a:solidFill>
                <a:latin typeface="Times New Roman"/>
                <a:ea typeface="Times New Roman"/>
                <a:cs typeface="Times New Roman"/>
                <a:sym typeface="Times New Roman"/>
              </a:rPr>
              <a:t>th</a:t>
            </a:r>
            <a:r>
              <a:rPr lang="en-US" sz="1200" b="0" i="0" u="none">
                <a:solidFill>
                  <a:srgbClr val="996633"/>
                </a:solidFill>
                <a:latin typeface="Times New Roman"/>
                <a:ea typeface="Times New Roman"/>
                <a:cs typeface="Times New Roman"/>
                <a:sym typeface="Times New Roman"/>
              </a:rPr>
              <a:t> ed</a:t>
            </a:r>
            <a:endParaRPr/>
          </a:p>
        </p:txBody>
      </p:sp>
      <p:sp>
        <p:nvSpPr>
          <p:cNvPr id="74" name="Google Shape;74;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5" name="Google Shape;75;p1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6" name="Google Shape;76;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9pPr>
          </a:lstStyle>
          <a:p>
            <a:endParaRPr/>
          </a:p>
        </p:txBody>
      </p:sp>
      <p:sp>
        <p:nvSpPr>
          <p:cNvPr id="77" name="Google Shape;77;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3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9pPr>
          </a:lstStyle>
          <a:p>
            <a:endParaRPr/>
          </a:p>
        </p:txBody>
      </p:sp>
      <p:sp>
        <p:nvSpPr>
          <p:cNvPr id="78" name="Google Shape;78;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Google Shape;87;p12"/>
          <p:cNvSpPr txBox="1"/>
          <p:nvPr/>
        </p:nvSpPr>
        <p:spPr>
          <a:xfrm>
            <a:off x="3886200" y="6400800"/>
            <a:ext cx="5105400" cy="2746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96633"/>
              </a:buClr>
              <a:buSzPts val="1200"/>
              <a:buFont typeface="Times New Roman"/>
              <a:buNone/>
            </a:pPr>
            <a:r>
              <a:rPr lang="en-US" sz="1200" b="0" i="0" u="none">
                <a:solidFill>
                  <a:srgbClr val="996633"/>
                </a:solidFill>
                <a:latin typeface="Times New Roman"/>
                <a:ea typeface="Times New Roman"/>
                <a:cs typeface="Times New Roman"/>
                <a:sym typeface="Times New Roman"/>
              </a:rPr>
              <a:t>© 2009 Pearson Education, Upper Saddle River, NJ 07458. All Rights Reserved</a:t>
            </a:r>
            <a:endParaRPr/>
          </a:p>
        </p:txBody>
      </p:sp>
      <p:sp>
        <p:nvSpPr>
          <p:cNvPr id="88" name="Google Shape;88;p12"/>
          <p:cNvSpPr txBox="1"/>
          <p:nvPr/>
        </p:nvSpPr>
        <p:spPr>
          <a:xfrm>
            <a:off x="152400" y="6400800"/>
            <a:ext cx="2819400" cy="2746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96633"/>
              </a:buClr>
              <a:buSzPts val="1200"/>
              <a:buFont typeface="Times New Roman"/>
              <a:buNone/>
            </a:pPr>
            <a:r>
              <a:rPr lang="en-US" sz="1200" b="0" i="0" u="none">
                <a:solidFill>
                  <a:srgbClr val="996633"/>
                </a:solidFill>
                <a:latin typeface="Times New Roman"/>
                <a:ea typeface="Times New Roman"/>
                <a:cs typeface="Times New Roman"/>
                <a:sym typeface="Times New Roman"/>
              </a:rPr>
              <a:t>Floyd, Digital Fundamentals, 10</a:t>
            </a:r>
            <a:r>
              <a:rPr lang="en-US" sz="1200" b="0" i="0" u="none" baseline="30000">
                <a:solidFill>
                  <a:srgbClr val="996633"/>
                </a:solidFill>
                <a:latin typeface="Times New Roman"/>
                <a:ea typeface="Times New Roman"/>
                <a:cs typeface="Times New Roman"/>
                <a:sym typeface="Times New Roman"/>
              </a:rPr>
              <a:t>th</a:t>
            </a:r>
            <a:r>
              <a:rPr lang="en-US" sz="1200" b="0" i="0" u="none">
                <a:solidFill>
                  <a:srgbClr val="996633"/>
                </a:solidFill>
                <a:latin typeface="Times New Roman"/>
                <a:ea typeface="Times New Roman"/>
                <a:cs typeface="Times New Roman"/>
                <a:sym typeface="Times New Roman"/>
              </a:rPr>
              <a:t> ed</a:t>
            </a:r>
            <a:endParaRPr/>
          </a:p>
        </p:txBody>
      </p:sp>
      <p:sp>
        <p:nvSpPr>
          <p:cNvPr id="89" name="Google Shape;89;p1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90" name="Google Shape;90;p1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1" name="Google Shape;9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9pPr>
          </a:lstStyle>
          <a:p>
            <a:endParaRPr/>
          </a:p>
        </p:txBody>
      </p:sp>
      <p:sp>
        <p:nvSpPr>
          <p:cNvPr id="92" name="Google Shape;9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3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9pPr>
          </a:lstStyle>
          <a:p>
            <a:endParaRPr/>
          </a:p>
        </p:txBody>
      </p:sp>
      <p:sp>
        <p:nvSpPr>
          <p:cNvPr id="93" name="Google Shape;9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sp>
        <p:nvSpPr>
          <p:cNvPr id="104" name="Google Shape;104;p14"/>
          <p:cNvSpPr txBox="1"/>
          <p:nvPr/>
        </p:nvSpPr>
        <p:spPr>
          <a:xfrm>
            <a:off x="3886200" y="6400800"/>
            <a:ext cx="5105400" cy="2746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96633"/>
              </a:buClr>
              <a:buSzPts val="1200"/>
              <a:buFont typeface="Times New Roman"/>
              <a:buNone/>
            </a:pPr>
            <a:r>
              <a:rPr lang="en-US" sz="1200" b="0" i="0" u="none">
                <a:solidFill>
                  <a:srgbClr val="996633"/>
                </a:solidFill>
                <a:latin typeface="Times New Roman"/>
                <a:ea typeface="Times New Roman"/>
                <a:cs typeface="Times New Roman"/>
                <a:sym typeface="Times New Roman"/>
              </a:rPr>
              <a:t>© 2009 Pearson Education, Upper Saddle River, NJ 07458. All Rights Reserved</a:t>
            </a:r>
            <a:endParaRPr/>
          </a:p>
        </p:txBody>
      </p:sp>
      <p:sp>
        <p:nvSpPr>
          <p:cNvPr id="105" name="Google Shape;105;p14"/>
          <p:cNvSpPr txBox="1"/>
          <p:nvPr/>
        </p:nvSpPr>
        <p:spPr>
          <a:xfrm>
            <a:off x="152400" y="6400800"/>
            <a:ext cx="2819400" cy="2746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96633"/>
              </a:buClr>
              <a:buSzPts val="1200"/>
              <a:buFont typeface="Times New Roman"/>
              <a:buNone/>
            </a:pPr>
            <a:r>
              <a:rPr lang="en-US" sz="1200" b="0" i="0" u="none">
                <a:solidFill>
                  <a:srgbClr val="996633"/>
                </a:solidFill>
                <a:latin typeface="Times New Roman"/>
                <a:ea typeface="Times New Roman"/>
                <a:cs typeface="Times New Roman"/>
                <a:sym typeface="Times New Roman"/>
              </a:rPr>
              <a:t>Floyd, Digital Fundamentals, 10</a:t>
            </a:r>
            <a:r>
              <a:rPr lang="en-US" sz="1200" b="0" i="0" u="none" baseline="30000">
                <a:solidFill>
                  <a:srgbClr val="996633"/>
                </a:solidFill>
                <a:latin typeface="Times New Roman"/>
                <a:ea typeface="Times New Roman"/>
                <a:cs typeface="Times New Roman"/>
                <a:sym typeface="Times New Roman"/>
              </a:rPr>
              <a:t>th</a:t>
            </a:r>
            <a:r>
              <a:rPr lang="en-US" sz="1200" b="0" i="0" u="none">
                <a:solidFill>
                  <a:srgbClr val="996633"/>
                </a:solidFill>
                <a:latin typeface="Times New Roman"/>
                <a:ea typeface="Times New Roman"/>
                <a:cs typeface="Times New Roman"/>
                <a:sym typeface="Times New Roman"/>
              </a:rPr>
              <a:t> ed</a:t>
            </a:r>
            <a:endParaRPr/>
          </a:p>
        </p:txBody>
      </p:sp>
      <p:sp>
        <p:nvSpPr>
          <p:cNvPr id="106" name="Google Shape;106;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07" name="Google Shape;107;p1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8" name="Google Shape;108;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9pPr>
          </a:lstStyle>
          <a:p>
            <a:endParaRPr/>
          </a:p>
        </p:txBody>
      </p:sp>
      <p:sp>
        <p:nvSpPr>
          <p:cNvPr id="109" name="Google Shape;109;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3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9pPr>
          </a:lstStyle>
          <a:p>
            <a:endParaRPr/>
          </a:p>
        </p:txBody>
      </p:sp>
      <p:sp>
        <p:nvSpPr>
          <p:cNvPr id="110" name="Google Shape;110;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
        <p:cNvGrpSpPr/>
        <p:nvPr/>
      </p:nvGrpSpPr>
      <p:grpSpPr>
        <a:xfrm>
          <a:off x="0" y="0"/>
          <a:ext cx="0" cy="0"/>
          <a:chOff x="0" y="0"/>
          <a:chExt cx="0" cy="0"/>
        </a:xfrm>
      </p:grpSpPr>
      <p:sp>
        <p:nvSpPr>
          <p:cNvPr id="117" name="Google Shape;117;p16"/>
          <p:cNvSpPr txBox="1"/>
          <p:nvPr/>
        </p:nvSpPr>
        <p:spPr>
          <a:xfrm>
            <a:off x="3886200" y="6400800"/>
            <a:ext cx="5105400" cy="2746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96633"/>
              </a:buClr>
              <a:buSzPts val="1200"/>
              <a:buFont typeface="Times New Roman"/>
              <a:buNone/>
            </a:pPr>
            <a:r>
              <a:rPr lang="en-US" sz="1200" b="0" i="0" u="none">
                <a:solidFill>
                  <a:srgbClr val="996633"/>
                </a:solidFill>
                <a:latin typeface="Times New Roman"/>
                <a:ea typeface="Times New Roman"/>
                <a:cs typeface="Times New Roman"/>
                <a:sym typeface="Times New Roman"/>
              </a:rPr>
              <a:t>© 2009 Pearson Education, Upper Saddle River, NJ 07458. All Rights Reserved</a:t>
            </a:r>
            <a:endParaRPr/>
          </a:p>
        </p:txBody>
      </p:sp>
      <p:sp>
        <p:nvSpPr>
          <p:cNvPr id="118" name="Google Shape;118;p16"/>
          <p:cNvSpPr txBox="1"/>
          <p:nvPr/>
        </p:nvSpPr>
        <p:spPr>
          <a:xfrm>
            <a:off x="152400" y="6400800"/>
            <a:ext cx="2819400" cy="2746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96633"/>
              </a:buClr>
              <a:buSzPts val="1200"/>
              <a:buFont typeface="Times New Roman"/>
              <a:buNone/>
            </a:pPr>
            <a:r>
              <a:rPr lang="en-US" sz="1200" b="0" i="0" u="none">
                <a:solidFill>
                  <a:srgbClr val="996633"/>
                </a:solidFill>
                <a:latin typeface="Times New Roman"/>
                <a:ea typeface="Times New Roman"/>
                <a:cs typeface="Times New Roman"/>
                <a:sym typeface="Times New Roman"/>
              </a:rPr>
              <a:t>Floyd, Digital Fundamentals, 10</a:t>
            </a:r>
            <a:r>
              <a:rPr lang="en-US" sz="1200" b="0" i="0" u="none" baseline="30000">
                <a:solidFill>
                  <a:srgbClr val="996633"/>
                </a:solidFill>
                <a:latin typeface="Times New Roman"/>
                <a:ea typeface="Times New Roman"/>
                <a:cs typeface="Times New Roman"/>
                <a:sym typeface="Times New Roman"/>
              </a:rPr>
              <a:t>th</a:t>
            </a:r>
            <a:r>
              <a:rPr lang="en-US" sz="1200" b="0" i="0" u="none">
                <a:solidFill>
                  <a:srgbClr val="996633"/>
                </a:solidFill>
                <a:latin typeface="Times New Roman"/>
                <a:ea typeface="Times New Roman"/>
                <a:cs typeface="Times New Roman"/>
                <a:sym typeface="Times New Roman"/>
              </a:rPr>
              <a:t> ed</a:t>
            </a:r>
            <a:endParaRPr/>
          </a:p>
        </p:txBody>
      </p:sp>
      <p:sp>
        <p:nvSpPr>
          <p:cNvPr id="119" name="Google Shape;119;p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20" name="Google Shape;120;p1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1" name="Google Shape;121;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9pPr>
          </a:lstStyle>
          <a:p>
            <a:endParaRPr/>
          </a:p>
        </p:txBody>
      </p:sp>
      <p:sp>
        <p:nvSpPr>
          <p:cNvPr id="122" name="Google Shape;122;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3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9pPr>
          </a:lstStyle>
          <a:p>
            <a:endParaRPr/>
          </a:p>
        </p:txBody>
      </p:sp>
      <p:sp>
        <p:nvSpPr>
          <p:cNvPr id="123" name="Google Shape;123;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
        <p:cNvGrpSpPr/>
        <p:nvPr/>
      </p:nvGrpSpPr>
      <p:grpSpPr>
        <a:xfrm>
          <a:off x="0" y="0"/>
          <a:ext cx="0" cy="0"/>
          <a:chOff x="0" y="0"/>
          <a:chExt cx="0" cy="0"/>
        </a:xfrm>
      </p:grpSpPr>
      <p:sp>
        <p:nvSpPr>
          <p:cNvPr id="129" name="Google Shape;129;p18"/>
          <p:cNvSpPr txBox="1"/>
          <p:nvPr/>
        </p:nvSpPr>
        <p:spPr>
          <a:xfrm>
            <a:off x="3886200" y="6400800"/>
            <a:ext cx="5105400" cy="2746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96633"/>
              </a:buClr>
              <a:buSzPts val="1200"/>
              <a:buFont typeface="Times New Roman"/>
              <a:buNone/>
            </a:pPr>
            <a:r>
              <a:rPr lang="en-US" sz="1200" b="0" i="0" u="none">
                <a:solidFill>
                  <a:srgbClr val="996633"/>
                </a:solidFill>
                <a:latin typeface="Times New Roman"/>
                <a:ea typeface="Times New Roman"/>
                <a:cs typeface="Times New Roman"/>
                <a:sym typeface="Times New Roman"/>
              </a:rPr>
              <a:t>© 2009 Pearson Education, Upper Saddle River, NJ 07458. All Rights Reserved</a:t>
            </a:r>
            <a:endParaRPr/>
          </a:p>
        </p:txBody>
      </p:sp>
      <p:sp>
        <p:nvSpPr>
          <p:cNvPr id="130" name="Google Shape;130;p18"/>
          <p:cNvSpPr txBox="1"/>
          <p:nvPr/>
        </p:nvSpPr>
        <p:spPr>
          <a:xfrm>
            <a:off x="152400" y="6400800"/>
            <a:ext cx="2819400" cy="2746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96633"/>
              </a:buClr>
              <a:buSzPts val="1200"/>
              <a:buFont typeface="Times New Roman"/>
              <a:buNone/>
            </a:pPr>
            <a:r>
              <a:rPr lang="en-US" sz="1200" b="0" i="0" u="none">
                <a:solidFill>
                  <a:srgbClr val="996633"/>
                </a:solidFill>
                <a:latin typeface="Times New Roman"/>
                <a:ea typeface="Times New Roman"/>
                <a:cs typeface="Times New Roman"/>
                <a:sym typeface="Times New Roman"/>
              </a:rPr>
              <a:t>Floyd, Digital Fundamentals, 10</a:t>
            </a:r>
            <a:r>
              <a:rPr lang="en-US" sz="1200" b="0" i="0" u="none" baseline="30000">
                <a:solidFill>
                  <a:srgbClr val="996633"/>
                </a:solidFill>
                <a:latin typeface="Times New Roman"/>
                <a:ea typeface="Times New Roman"/>
                <a:cs typeface="Times New Roman"/>
                <a:sym typeface="Times New Roman"/>
              </a:rPr>
              <a:t>th</a:t>
            </a:r>
            <a:r>
              <a:rPr lang="en-US" sz="1200" b="0" i="0" u="none">
                <a:solidFill>
                  <a:srgbClr val="996633"/>
                </a:solidFill>
                <a:latin typeface="Times New Roman"/>
                <a:ea typeface="Times New Roman"/>
                <a:cs typeface="Times New Roman"/>
                <a:sym typeface="Times New Roman"/>
              </a:rPr>
              <a:t> ed</a:t>
            </a:r>
            <a:endParaRPr/>
          </a:p>
        </p:txBody>
      </p:sp>
      <p:sp>
        <p:nvSpPr>
          <p:cNvPr id="131" name="Google Shape;131;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32" name="Google Shape;132;p1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3" name="Google Shape;133;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9pPr>
          </a:lstStyle>
          <a:p>
            <a:endParaRPr/>
          </a:p>
        </p:txBody>
      </p:sp>
      <p:sp>
        <p:nvSpPr>
          <p:cNvPr id="134" name="Google Shape;134;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3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800" b="0" i="0" u="none" strike="noStrike" cap="none">
                <a:solidFill>
                  <a:schemeClr val="dk1"/>
                </a:solidFill>
                <a:latin typeface="Arial"/>
                <a:ea typeface="Arial"/>
                <a:cs typeface="Arial"/>
                <a:sym typeface="Arial"/>
              </a:defRPr>
            </a:lvl9pPr>
          </a:lstStyle>
          <a:p>
            <a:endParaRPr/>
          </a:p>
        </p:txBody>
      </p:sp>
      <p:sp>
        <p:nvSpPr>
          <p:cNvPr id="135" name="Google Shape;135;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90"/>
        <p:cNvGrpSpPr/>
        <p:nvPr/>
      </p:nvGrpSpPr>
      <p:grpSpPr>
        <a:xfrm>
          <a:off x="0" y="0"/>
          <a:ext cx="0" cy="0"/>
          <a:chOff x="0" y="0"/>
          <a:chExt cx="0" cy="0"/>
        </a:xfrm>
      </p:grpSpPr>
      <p:sp>
        <p:nvSpPr>
          <p:cNvPr id="191" name="Google Shape;191;p26"/>
          <p:cNvSpPr txBox="1"/>
          <p:nvPr/>
        </p:nvSpPr>
        <p:spPr>
          <a:xfrm>
            <a:off x="914400" y="1568450"/>
            <a:ext cx="7391400" cy="39084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Digital Logic &amp; Design</a:t>
            </a:r>
            <a:endParaRPr/>
          </a:p>
          <a:p>
            <a:pPr marL="0" marR="0" lvl="0" indent="0" algn="ctr" rtl="0">
              <a:lnSpc>
                <a:spcPct val="100000"/>
              </a:lnSpc>
              <a:spcBef>
                <a:spcPts val="140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a:p>
            <a:pPr marL="0" marR="0" lvl="0" indent="0" algn="ctr" rtl="0">
              <a:lnSpc>
                <a:spcPct val="100000"/>
              </a:lnSpc>
              <a:spcBef>
                <a:spcPts val="140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a:p>
            <a:pPr marL="0" marR="0" lvl="0" indent="0" algn="ctr" rtl="0">
              <a:lnSpc>
                <a:spcPct val="100000"/>
              </a:lnSpc>
              <a:spcBef>
                <a:spcPts val="140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a:p>
            <a:pPr marL="0" marR="0" lvl="0" indent="0" algn="ctr" rtl="0">
              <a:lnSpc>
                <a:spcPct val="100000"/>
              </a:lnSpc>
              <a:spcBef>
                <a:spcPts val="140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Lecture 02</a:t>
            </a:r>
            <a:endParaRPr/>
          </a:p>
          <a:p>
            <a:pPr marL="0" marR="0" lvl="0" indent="0" algn="l" rtl="0">
              <a:lnSpc>
                <a:spcPct val="100000"/>
              </a:lnSpc>
              <a:spcBef>
                <a:spcPts val="0"/>
              </a:spcBef>
              <a:spcAft>
                <a:spcPts val="0"/>
              </a:spcAft>
              <a:buNone/>
            </a:pPr>
            <a:endParaRPr sz="2800" b="0" i="0" u="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Octal Number To Decimal Number Conversion </a:t>
            </a:r>
            <a:endParaRPr/>
          </a:p>
        </p:txBody>
      </p:sp>
      <p:sp>
        <p:nvSpPr>
          <p:cNvPr id="242" name="Google Shape;242;p3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600"/>
              <a:buFont typeface="Arial"/>
              <a:buNone/>
            </a:pPr>
            <a:r>
              <a:rPr lang="en-US" sz="3600" b="0" i="0" u="none">
                <a:solidFill>
                  <a:schemeClr val="dk1"/>
                </a:solidFill>
                <a:latin typeface="Calibri"/>
                <a:ea typeface="Calibri"/>
                <a:cs typeface="Calibri"/>
                <a:sym typeface="Calibri"/>
              </a:rPr>
              <a:t>( 4033) </a:t>
            </a:r>
            <a:r>
              <a:rPr lang="en-US" sz="3600" b="0" i="0" u="none" baseline="-25000">
                <a:solidFill>
                  <a:schemeClr val="dk1"/>
                </a:solidFill>
                <a:latin typeface="Calibri"/>
                <a:ea typeface="Calibri"/>
                <a:cs typeface="Calibri"/>
                <a:sym typeface="Calibri"/>
              </a:rPr>
              <a:t>8 </a:t>
            </a:r>
            <a:r>
              <a:rPr lang="en-US" sz="3600" b="0" i="0" u="none">
                <a:solidFill>
                  <a:schemeClr val="dk1"/>
                </a:solidFill>
                <a:latin typeface="Calibri"/>
                <a:ea typeface="Calibri"/>
                <a:cs typeface="Calibri"/>
                <a:sym typeface="Calibri"/>
              </a:rPr>
              <a:t> = ( ? ) </a:t>
            </a:r>
            <a:r>
              <a:rPr lang="en-US" sz="3600" b="0" i="0" u="none" baseline="-25000">
                <a:solidFill>
                  <a:schemeClr val="dk1"/>
                </a:solidFill>
                <a:latin typeface="Calibri"/>
                <a:ea typeface="Calibri"/>
                <a:cs typeface="Calibri"/>
                <a:sym typeface="Calibri"/>
              </a:rPr>
              <a:t>10</a:t>
            </a:r>
            <a:endParaRPr/>
          </a:p>
          <a:p>
            <a:pPr marL="342900" marR="0" lvl="0" indent="-342900" algn="l" rtl="0">
              <a:lnSpc>
                <a:spcPct val="100000"/>
              </a:lnSpc>
              <a:spcBef>
                <a:spcPts val="720"/>
              </a:spcBef>
              <a:spcAft>
                <a:spcPts val="0"/>
              </a:spcAft>
              <a:buClr>
                <a:schemeClr val="dk1"/>
              </a:buClr>
              <a:buSzPts val="3600"/>
              <a:buFont typeface="Arial"/>
              <a:buNone/>
            </a:pPr>
            <a:endParaRPr sz="3600" b="0" i="0" u="none" baseline="-25000">
              <a:solidFill>
                <a:schemeClr val="dk1"/>
              </a:solidFill>
              <a:latin typeface="Calibri"/>
              <a:ea typeface="Calibri"/>
              <a:cs typeface="Calibri"/>
              <a:sym typeface="Calibri"/>
            </a:endParaRPr>
          </a:p>
          <a:p>
            <a:pPr marL="342900" marR="0" lvl="0" indent="-114300" algn="l" rtl="0">
              <a:spcBef>
                <a:spcPts val="720"/>
              </a:spcBef>
              <a:spcAft>
                <a:spcPts val="0"/>
              </a:spcAft>
              <a:buClr>
                <a:schemeClr val="dk1"/>
              </a:buClr>
              <a:buSzPts val="3600"/>
              <a:buFont typeface="Arial"/>
              <a:buNone/>
            </a:pPr>
            <a:endParaRPr sz="3600" b="0" i="0" u="none" baseline="-250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Octal Number To Decimal Conversion</a:t>
            </a:r>
            <a:endParaRPr/>
          </a:p>
        </p:txBody>
      </p:sp>
      <p:sp>
        <p:nvSpPr>
          <p:cNvPr id="248" name="Google Shape;248;p3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600"/>
              <a:buFont typeface="Arial"/>
              <a:buNone/>
            </a:pPr>
            <a:r>
              <a:rPr lang="en-US" sz="3600" b="0" i="0" u="none">
                <a:solidFill>
                  <a:schemeClr val="dk1"/>
                </a:solidFill>
                <a:latin typeface="Calibri"/>
                <a:ea typeface="Calibri"/>
                <a:cs typeface="Calibri"/>
                <a:sym typeface="Calibri"/>
              </a:rPr>
              <a:t>  ( 4033) </a:t>
            </a:r>
            <a:r>
              <a:rPr lang="en-US" sz="3600" b="0" i="0" u="none" baseline="-25000">
                <a:solidFill>
                  <a:schemeClr val="dk1"/>
                </a:solidFill>
                <a:latin typeface="Calibri"/>
                <a:ea typeface="Calibri"/>
                <a:cs typeface="Calibri"/>
                <a:sym typeface="Calibri"/>
              </a:rPr>
              <a:t>8 </a:t>
            </a:r>
            <a:r>
              <a:rPr lang="en-US" sz="3600" b="0" i="0" u="none">
                <a:solidFill>
                  <a:schemeClr val="dk1"/>
                </a:solidFill>
                <a:latin typeface="Calibri"/>
                <a:ea typeface="Calibri"/>
                <a:cs typeface="Calibri"/>
                <a:sym typeface="Calibri"/>
              </a:rPr>
              <a:t> = ( ? ) </a:t>
            </a:r>
            <a:r>
              <a:rPr lang="en-US" sz="3600" b="0" i="0" u="none" baseline="-25000">
                <a:solidFill>
                  <a:schemeClr val="dk1"/>
                </a:solidFill>
                <a:latin typeface="Calibri"/>
                <a:ea typeface="Calibri"/>
                <a:cs typeface="Calibri"/>
                <a:sym typeface="Calibri"/>
              </a:rPr>
              <a:t>10</a:t>
            </a:r>
            <a:endParaRPr/>
          </a:p>
          <a:p>
            <a:pPr marL="342900" marR="0" lvl="0" indent="-342900" algn="l" rtl="0">
              <a:lnSpc>
                <a:spcPct val="100000"/>
              </a:lnSpc>
              <a:spcBef>
                <a:spcPts val="720"/>
              </a:spcBef>
              <a:spcAft>
                <a:spcPts val="0"/>
              </a:spcAft>
              <a:buClr>
                <a:schemeClr val="dk1"/>
              </a:buClr>
              <a:buSzPts val="3600"/>
              <a:buFont typeface="Arial"/>
              <a:buNone/>
            </a:pPr>
            <a:endParaRPr sz="3600" b="0" i="0" u="none" baseline="-25000">
              <a:solidFill>
                <a:schemeClr val="dk1"/>
              </a:solidFill>
              <a:latin typeface="Calibri"/>
              <a:ea typeface="Calibri"/>
              <a:cs typeface="Calibri"/>
              <a:sym typeface="Calibri"/>
            </a:endParaRPr>
          </a:p>
          <a:p>
            <a:pPr marL="342900" marR="0" lvl="0" indent="-342900" algn="l" rtl="0">
              <a:lnSpc>
                <a:spcPct val="100000"/>
              </a:lnSpc>
              <a:spcBef>
                <a:spcPts val="720"/>
              </a:spcBef>
              <a:spcAft>
                <a:spcPts val="0"/>
              </a:spcAft>
              <a:buClr>
                <a:schemeClr val="dk1"/>
              </a:buClr>
              <a:buSzPts val="3600"/>
              <a:buFont typeface="Arial"/>
              <a:buNone/>
            </a:pPr>
            <a:r>
              <a:rPr lang="en-US" sz="3600" b="0" i="0" u="none">
                <a:solidFill>
                  <a:schemeClr val="dk1"/>
                </a:solidFill>
                <a:latin typeface="Calibri"/>
                <a:ea typeface="Calibri"/>
                <a:cs typeface="Calibri"/>
                <a:sym typeface="Calibri"/>
              </a:rPr>
              <a:t>=(4 x 8</a:t>
            </a:r>
            <a:r>
              <a:rPr lang="en-US" sz="3600" b="0" i="0" u="none" baseline="30000">
                <a:solidFill>
                  <a:schemeClr val="dk1"/>
                </a:solidFill>
                <a:latin typeface="Calibri"/>
                <a:ea typeface="Calibri"/>
                <a:cs typeface="Calibri"/>
                <a:sym typeface="Calibri"/>
              </a:rPr>
              <a:t>3</a:t>
            </a:r>
            <a:r>
              <a:rPr lang="en-US" sz="3600" b="0" i="0" u="none">
                <a:solidFill>
                  <a:schemeClr val="dk1"/>
                </a:solidFill>
                <a:latin typeface="Calibri"/>
                <a:ea typeface="Calibri"/>
                <a:cs typeface="Calibri"/>
                <a:sym typeface="Calibri"/>
              </a:rPr>
              <a:t>) + (0 x 8</a:t>
            </a:r>
            <a:r>
              <a:rPr lang="en-US" sz="3600" b="0" i="0" u="none" baseline="30000">
                <a:solidFill>
                  <a:schemeClr val="dk1"/>
                </a:solidFill>
                <a:latin typeface="Calibri"/>
                <a:ea typeface="Calibri"/>
                <a:cs typeface="Calibri"/>
                <a:sym typeface="Calibri"/>
              </a:rPr>
              <a:t>2</a:t>
            </a:r>
            <a:r>
              <a:rPr lang="en-US" sz="3600" b="0" i="0" u="none">
                <a:solidFill>
                  <a:schemeClr val="dk1"/>
                </a:solidFill>
                <a:latin typeface="Calibri"/>
                <a:ea typeface="Calibri"/>
                <a:cs typeface="Calibri"/>
                <a:sym typeface="Calibri"/>
              </a:rPr>
              <a:t>) + (3 x 8</a:t>
            </a:r>
            <a:r>
              <a:rPr lang="en-US" sz="3600" b="0" i="0" u="none" baseline="30000">
                <a:solidFill>
                  <a:schemeClr val="dk1"/>
                </a:solidFill>
                <a:latin typeface="Calibri"/>
                <a:ea typeface="Calibri"/>
                <a:cs typeface="Calibri"/>
                <a:sym typeface="Calibri"/>
              </a:rPr>
              <a:t>1</a:t>
            </a:r>
            <a:r>
              <a:rPr lang="en-US" sz="3600" b="0" i="0" u="none">
                <a:solidFill>
                  <a:schemeClr val="dk1"/>
                </a:solidFill>
                <a:latin typeface="Calibri"/>
                <a:ea typeface="Calibri"/>
                <a:cs typeface="Calibri"/>
                <a:sym typeface="Calibri"/>
              </a:rPr>
              <a:t>) + (3 x 8</a:t>
            </a:r>
            <a:r>
              <a:rPr lang="en-US" sz="3600" b="0" i="0" u="none" baseline="30000">
                <a:solidFill>
                  <a:schemeClr val="dk1"/>
                </a:solidFill>
                <a:latin typeface="Calibri"/>
                <a:ea typeface="Calibri"/>
                <a:cs typeface="Calibri"/>
                <a:sym typeface="Calibri"/>
              </a:rPr>
              <a:t>0</a:t>
            </a:r>
            <a:r>
              <a:rPr lang="en-US" sz="3600" b="0" i="0" u="none">
                <a:solidFill>
                  <a:schemeClr val="dk1"/>
                </a:solidFill>
                <a:latin typeface="Calibri"/>
                <a:ea typeface="Calibri"/>
                <a:cs typeface="Calibri"/>
                <a:sym typeface="Calibri"/>
              </a:rPr>
              <a:t>)</a:t>
            </a:r>
            <a:endParaRPr/>
          </a:p>
          <a:p>
            <a:pPr marL="342900" marR="0" lvl="0" indent="-342900" algn="l" rtl="0">
              <a:lnSpc>
                <a:spcPct val="100000"/>
              </a:lnSpc>
              <a:spcBef>
                <a:spcPts val="720"/>
              </a:spcBef>
              <a:spcAft>
                <a:spcPts val="0"/>
              </a:spcAft>
              <a:buClr>
                <a:schemeClr val="dk1"/>
              </a:buClr>
              <a:buSzPts val="3600"/>
              <a:buFont typeface="Arial"/>
              <a:buNone/>
            </a:pPr>
            <a:endParaRPr sz="3600" b="0" i="0" u="none">
              <a:solidFill>
                <a:schemeClr val="dk1"/>
              </a:solidFill>
              <a:latin typeface="Calibri"/>
              <a:ea typeface="Calibri"/>
              <a:cs typeface="Calibri"/>
              <a:sym typeface="Calibri"/>
            </a:endParaRPr>
          </a:p>
          <a:p>
            <a:pPr marL="342900" marR="0" lvl="0" indent="-342900" algn="l" rtl="0">
              <a:lnSpc>
                <a:spcPct val="100000"/>
              </a:lnSpc>
              <a:spcBef>
                <a:spcPts val="720"/>
              </a:spcBef>
              <a:spcAft>
                <a:spcPts val="0"/>
              </a:spcAft>
              <a:buClr>
                <a:schemeClr val="dk1"/>
              </a:buClr>
              <a:buSzPts val="3600"/>
              <a:buFont typeface="Arial"/>
              <a:buNone/>
            </a:pPr>
            <a:r>
              <a:rPr lang="en-US" sz="3600" b="0" i="0" u="none">
                <a:solidFill>
                  <a:schemeClr val="dk1"/>
                </a:solidFill>
                <a:latin typeface="Calibri"/>
                <a:ea typeface="Calibri"/>
                <a:cs typeface="Calibri"/>
                <a:sym typeface="Calibri"/>
              </a:rPr>
              <a:t>=(4 x 512) + (0 x 64) + (3 x 8) + (3 x 1)</a:t>
            </a:r>
            <a:endParaRPr/>
          </a:p>
          <a:p>
            <a:pPr marL="342900" marR="0" lvl="0" indent="-342900" algn="l" rtl="0">
              <a:lnSpc>
                <a:spcPct val="100000"/>
              </a:lnSpc>
              <a:spcBef>
                <a:spcPts val="720"/>
              </a:spcBef>
              <a:spcAft>
                <a:spcPts val="0"/>
              </a:spcAft>
              <a:buClr>
                <a:schemeClr val="dk1"/>
              </a:buClr>
              <a:buSzPts val="3600"/>
              <a:buFont typeface="Arial"/>
              <a:buNone/>
            </a:pPr>
            <a:endParaRPr sz="3600" b="0" i="0" u="none">
              <a:solidFill>
                <a:schemeClr val="dk1"/>
              </a:solidFill>
              <a:latin typeface="Calibri"/>
              <a:ea typeface="Calibri"/>
              <a:cs typeface="Calibri"/>
              <a:sym typeface="Calibri"/>
            </a:endParaRPr>
          </a:p>
          <a:p>
            <a:pPr marL="342900" marR="0" lvl="0" indent="-342900" algn="l" rtl="0">
              <a:lnSpc>
                <a:spcPct val="100000"/>
              </a:lnSpc>
              <a:spcBef>
                <a:spcPts val="720"/>
              </a:spcBef>
              <a:spcAft>
                <a:spcPts val="0"/>
              </a:spcAft>
              <a:buClr>
                <a:schemeClr val="dk1"/>
              </a:buClr>
              <a:buSzPts val="3600"/>
              <a:buFont typeface="Arial"/>
              <a:buNone/>
            </a:pPr>
            <a:r>
              <a:rPr lang="en-US" sz="3600" b="0" i="0" u="none">
                <a:solidFill>
                  <a:schemeClr val="dk1"/>
                </a:solidFill>
                <a:latin typeface="Calibri"/>
                <a:ea typeface="Calibri"/>
                <a:cs typeface="Calibri"/>
                <a:sym typeface="Calibri"/>
              </a:rPr>
              <a:t>=2048 + 0 + 24 + 3   = (2075)</a:t>
            </a:r>
            <a:r>
              <a:rPr lang="en-US" sz="3600" b="0" i="0" u="none" baseline="-25000">
                <a:solidFill>
                  <a:schemeClr val="dk1"/>
                </a:solidFill>
                <a:latin typeface="Calibri"/>
                <a:ea typeface="Calibri"/>
                <a:cs typeface="Calibri"/>
                <a:sym typeface="Calibri"/>
              </a:rPr>
              <a:t>10</a:t>
            </a:r>
            <a:endParaRPr/>
          </a:p>
          <a:p>
            <a:pPr marL="342900" marR="0" lvl="0" indent="-114300" algn="l" rtl="0">
              <a:spcBef>
                <a:spcPts val="720"/>
              </a:spcBef>
              <a:spcAft>
                <a:spcPts val="0"/>
              </a:spcAft>
              <a:buClr>
                <a:schemeClr val="dk1"/>
              </a:buClr>
              <a:buSzPts val="3600"/>
              <a:buFont typeface="Arial"/>
              <a:buNone/>
            </a:pPr>
            <a:endParaRPr sz="3600" b="0" i="0" u="none" baseline="-250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Octal FRACTIONS </a:t>
            </a:r>
            <a:br>
              <a:rPr lang="en-US" sz="3800" b="0" i="0" u="none">
                <a:solidFill>
                  <a:schemeClr val="dk1"/>
                </a:solidFill>
                <a:latin typeface="Arial"/>
                <a:ea typeface="Arial"/>
                <a:cs typeface="Arial"/>
                <a:sym typeface="Arial"/>
              </a:rPr>
            </a:br>
            <a:r>
              <a:rPr lang="en-US" sz="3800" b="0" i="0" u="none">
                <a:solidFill>
                  <a:schemeClr val="dk1"/>
                </a:solidFill>
                <a:latin typeface="Arial"/>
                <a:ea typeface="Arial"/>
                <a:cs typeface="Arial"/>
                <a:sym typeface="Arial"/>
              </a:rPr>
              <a:t>To Decimal Number</a:t>
            </a:r>
            <a:endParaRPr/>
          </a:p>
        </p:txBody>
      </p:sp>
      <p:sp>
        <p:nvSpPr>
          <p:cNvPr id="254" name="Google Shape;254;p3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600"/>
              <a:buFont typeface="Arial"/>
              <a:buNone/>
            </a:pPr>
            <a:r>
              <a:rPr lang="en-US" sz="3600" b="0" i="0" u="none">
                <a:solidFill>
                  <a:schemeClr val="dk1"/>
                </a:solidFill>
                <a:latin typeface="Calibri"/>
                <a:ea typeface="Calibri"/>
                <a:cs typeface="Calibri"/>
                <a:sym typeface="Calibri"/>
              </a:rPr>
              <a:t>  ( 6.35) </a:t>
            </a:r>
            <a:r>
              <a:rPr lang="en-US" sz="3600" b="0" i="0" u="none" baseline="-25000">
                <a:solidFill>
                  <a:schemeClr val="dk1"/>
                </a:solidFill>
                <a:latin typeface="Calibri"/>
                <a:ea typeface="Calibri"/>
                <a:cs typeface="Calibri"/>
                <a:sym typeface="Calibri"/>
              </a:rPr>
              <a:t>8 </a:t>
            </a:r>
            <a:r>
              <a:rPr lang="en-US" sz="3600" b="0" i="0" u="none">
                <a:solidFill>
                  <a:schemeClr val="dk1"/>
                </a:solidFill>
                <a:latin typeface="Calibri"/>
                <a:ea typeface="Calibri"/>
                <a:cs typeface="Calibri"/>
                <a:sym typeface="Calibri"/>
              </a:rPr>
              <a:t> = ( ? ) </a:t>
            </a:r>
            <a:r>
              <a:rPr lang="en-US" sz="3600" b="0" i="0" u="none" baseline="-25000">
                <a:solidFill>
                  <a:schemeClr val="dk1"/>
                </a:solidFill>
                <a:latin typeface="Calibri"/>
                <a:ea typeface="Calibri"/>
                <a:cs typeface="Calibri"/>
                <a:sym typeface="Calibri"/>
              </a:rPr>
              <a:t>10</a:t>
            </a:r>
            <a:endParaRPr/>
          </a:p>
          <a:p>
            <a:pPr marL="342900" marR="0" lvl="0" indent="-342900" algn="l" rtl="0">
              <a:lnSpc>
                <a:spcPct val="100000"/>
              </a:lnSpc>
              <a:spcBef>
                <a:spcPts val="720"/>
              </a:spcBef>
              <a:spcAft>
                <a:spcPts val="0"/>
              </a:spcAft>
              <a:buClr>
                <a:schemeClr val="dk1"/>
              </a:buClr>
              <a:buSzPts val="3600"/>
              <a:buFont typeface="Arial"/>
              <a:buNone/>
            </a:pPr>
            <a:endParaRPr sz="3600" b="0" i="0" u="none" baseline="-25000">
              <a:solidFill>
                <a:schemeClr val="dk1"/>
              </a:solidFill>
              <a:latin typeface="Calibri"/>
              <a:ea typeface="Calibri"/>
              <a:cs typeface="Calibri"/>
              <a:sym typeface="Calibri"/>
            </a:endParaRPr>
          </a:p>
          <a:p>
            <a:pPr marL="342900" marR="0" lvl="0" indent="-342900" algn="l" rtl="0">
              <a:lnSpc>
                <a:spcPct val="100000"/>
              </a:lnSpc>
              <a:spcBef>
                <a:spcPts val="720"/>
              </a:spcBef>
              <a:spcAft>
                <a:spcPts val="0"/>
              </a:spcAft>
              <a:buClr>
                <a:schemeClr val="dk1"/>
              </a:buClr>
              <a:buSzPts val="3600"/>
              <a:buFont typeface="Arial"/>
              <a:buNone/>
            </a:pPr>
            <a:r>
              <a:rPr lang="en-US" sz="3600" b="0" i="0" u="none">
                <a:solidFill>
                  <a:schemeClr val="dk1"/>
                </a:solidFill>
                <a:latin typeface="Calibri"/>
                <a:ea typeface="Calibri"/>
                <a:cs typeface="Calibri"/>
                <a:sym typeface="Calibri"/>
              </a:rPr>
              <a:t>=(6 x 8</a:t>
            </a:r>
            <a:r>
              <a:rPr lang="en-US" sz="3600" b="0" i="0" u="none" baseline="30000">
                <a:solidFill>
                  <a:schemeClr val="dk1"/>
                </a:solidFill>
                <a:latin typeface="Calibri"/>
                <a:ea typeface="Calibri"/>
                <a:cs typeface="Calibri"/>
                <a:sym typeface="Calibri"/>
              </a:rPr>
              <a:t>0</a:t>
            </a:r>
            <a:r>
              <a:rPr lang="en-US" sz="3600" b="0" i="0" u="none">
                <a:solidFill>
                  <a:schemeClr val="dk1"/>
                </a:solidFill>
                <a:latin typeface="Calibri"/>
                <a:ea typeface="Calibri"/>
                <a:cs typeface="Calibri"/>
                <a:sym typeface="Calibri"/>
              </a:rPr>
              <a:t>) + (3 x 8</a:t>
            </a:r>
            <a:r>
              <a:rPr lang="en-US" sz="3600" b="0" i="0" u="none" baseline="30000">
                <a:solidFill>
                  <a:schemeClr val="dk1"/>
                </a:solidFill>
                <a:latin typeface="Calibri"/>
                <a:ea typeface="Calibri"/>
                <a:cs typeface="Calibri"/>
                <a:sym typeface="Calibri"/>
              </a:rPr>
              <a:t>-1</a:t>
            </a:r>
            <a:r>
              <a:rPr lang="en-US" sz="3600" b="0" i="0" u="none">
                <a:solidFill>
                  <a:schemeClr val="dk1"/>
                </a:solidFill>
                <a:latin typeface="Calibri"/>
                <a:ea typeface="Calibri"/>
                <a:cs typeface="Calibri"/>
                <a:sym typeface="Calibri"/>
              </a:rPr>
              <a:t>) + (5 x 8</a:t>
            </a:r>
            <a:r>
              <a:rPr lang="en-US" sz="3600" b="0" i="0" u="none" baseline="30000">
                <a:solidFill>
                  <a:schemeClr val="dk1"/>
                </a:solidFill>
                <a:latin typeface="Calibri"/>
                <a:ea typeface="Calibri"/>
                <a:cs typeface="Calibri"/>
                <a:sym typeface="Calibri"/>
              </a:rPr>
              <a:t>-2</a:t>
            </a:r>
            <a:r>
              <a:rPr lang="en-US" sz="3600" b="0" i="0" u="none">
                <a:solidFill>
                  <a:schemeClr val="dk1"/>
                </a:solidFill>
                <a:latin typeface="Calibri"/>
                <a:ea typeface="Calibri"/>
                <a:cs typeface="Calibri"/>
                <a:sym typeface="Calibri"/>
              </a:rPr>
              <a:t>) </a:t>
            </a:r>
            <a:endParaRPr/>
          </a:p>
          <a:p>
            <a:pPr marL="342900" marR="0" lvl="0" indent="-342900" algn="l" rtl="0">
              <a:lnSpc>
                <a:spcPct val="100000"/>
              </a:lnSpc>
              <a:spcBef>
                <a:spcPts val="720"/>
              </a:spcBef>
              <a:spcAft>
                <a:spcPts val="0"/>
              </a:spcAft>
              <a:buClr>
                <a:schemeClr val="dk1"/>
              </a:buClr>
              <a:buSzPts val="3600"/>
              <a:buFont typeface="Arial"/>
              <a:buNone/>
            </a:pPr>
            <a:r>
              <a:rPr lang="en-US" sz="3600" b="0" i="0" u="none">
                <a:solidFill>
                  <a:schemeClr val="dk1"/>
                </a:solidFill>
                <a:latin typeface="Calibri"/>
                <a:ea typeface="Calibri"/>
                <a:cs typeface="Calibri"/>
                <a:sym typeface="Calibri"/>
              </a:rPr>
              <a:t>=(6 x 1) + (3/8) + (5/8</a:t>
            </a:r>
            <a:r>
              <a:rPr lang="en-US" sz="3600" b="0" i="0" u="none" baseline="30000">
                <a:solidFill>
                  <a:schemeClr val="dk1"/>
                </a:solidFill>
                <a:latin typeface="Calibri"/>
                <a:ea typeface="Calibri"/>
                <a:cs typeface="Calibri"/>
                <a:sym typeface="Calibri"/>
              </a:rPr>
              <a:t>2</a:t>
            </a:r>
            <a:r>
              <a:rPr lang="en-US" sz="3600" b="0" i="0" u="none">
                <a:solidFill>
                  <a:schemeClr val="dk1"/>
                </a:solidFill>
                <a:latin typeface="Calibri"/>
                <a:ea typeface="Calibri"/>
                <a:cs typeface="Calibri"/>
                <a:sym typeface="Calibri"/>
              </a:rPr>
              <a:t>) </a:t>
            </a:r>
            <a:endParaRPr/>
          </a:p>
          <a:p>
            <a:pPr marL="342900" marR="0" lvl="0" indent="-342900" algn="l" rtl="0">
              <a:lnSpc>
                <a:spcPct val="100000"/>
              </a:lnSpc>
              <a:spcBef>
                <a:spcPts val="720"/>
              </a:spcBef>
              <a:spcAft>
                <a:spcPts val="0"/>
              </a:spcAft>
              <a:buClr>
                <a:schemeClr val="dk1"/>
              </a:buClr>
              <a:buSzPts val="3600"/>
              <a:buFont typeface="Arial"/>
              <a:buNone/>
            </a:pPr>
            <a:r>
              <a:rPr lang="en-US" sz="3600" b="0" i="0" u="none">
                <a:solidFill>
                  <a:schemeClr val="dk1"/>
                </a:solidFill>
                <a:latin typeface="Calibri"/>
                <a:ea typeface="Calibri"/>
                <a:cs typeface="Calibri"/>
                <a:sym typeface="Calibri"/>
              </a:rPr>
              <a:t>=6 + 0.375 + 5/64 </a:t>
            </a:r>
            <a:endParaRPr/>
          </a:p>
          <a:p>
            <a:pPr marL="342900" marR="0" lvl="0" indent="-342900" algn="l" rtl="0">
              <a:lnSpc>
                <a:spcPct val="100000"/>
              </a:lnSpc>
              <a:spcBef>
                <a:spcPts val="720"/>
              </a:spcBef>
              <a:spcAft>
                <a:spcPts val="0"/>
              </a:spcAft>
              <a:buClr>
                <a:schemeClr val="dk1"/>
              </a:buClr>
              <a:buSzPts val="3600"/>
              <a:buFont typeface="Arial"/>
              <a:buNone/>
            </a:pPr>
            <a:r>
              <a:rPr lang="en-US" sz="3600" b="0" i="0" u="none">
                <a:solidFill>
                  <a:schemeClr val="dk1"/>
                </a:solidFill>
                <a:latin typeface="Calibri"/>
                <a:ea typeface="Calibri"/>
                <a:cs typeface="Calibri"/>
                <a:sym typeface="Calibri"/>
              </a:rPr>
              <a:t>=6 + 0.375 + 0.078125</a:t>
            </a:r>
            <a:endParaRPr/>
          </a:p>
          <a:p>
            <a:pPr marL="342900" marR="0" lvl="0" indent="-342900" algn="l" rtl="0">
              <a:lnSpc>
                <a:spcPct val="100000"/>
              </a:lnSpc>
              <a:spcBef>
                <a:spcPts val="720"/>
              </a:spcBef>
              <a:spcAft>
                <a:spcPts val="0"/>
              </a:spcAft>
              <a:buClr>
                <a:schemeClr val="dk1"/>
              </a:buClr>
              <a:buSzPts val="3600"/>
              <a:buFont typeface="Arial"/>
              <a:buNone/>
            </a:pPr>
            <a:r>
              <a:rPr lang="en-US" sz="3600" b="0" i="0" u="none">
                <a:solidFill>
                  <a:schemeClr val="dk1"/>
                </a:solidFill>
                <a:latin typeface="Calibri"/>
                <a:ea typeface="Calibri"/>
                <a:cs typeface="Calibri"/>
                <a:sym typeface="Calibri"/>
              </a:rPr>
              <a:t>= (6.453125)</a:t>
            </a:r>
            <a:r>
              <a:rPr lang="en-US" sz="3600" b="0" i="0" u="none" baseline="-25000">
                <a:solidFill>
                  <a:schemeClr val="dk1"/>
                </a:solidFill>
                <a:latin typeface="Calibri"/>
                <a:ea typeface="Calibri"/>
                <a:cs typeface="Calibri"/>
                <a:sym typeface="Calibri"/>
              </a:rPr>
              <a:t>10</a:t>
            </a:r>
            <a:endParaRPr/>
          </a:p>
          <a:p>
            <a:pPr marL="342900" marR="0" lvl="0" indent="-114300" algn="l" rtl="0">
              <a:spcBef>
                <a:spcPts val="720"/>
              </a:spcBef>
              <a:spcAft>
                <a:spcPts val="0"/>
              </a:spcAft>
              <a:buClr>
                <a:schemeClr val="dk1"/>
              </a:buClr>
              <a:buSzPts val="3600"/>
              <a:buFont typeface="Arial"/>
              <a:buNone/>
            </a:pPr>
            <a:endParaRPr sz="3600" b="0" i="0" u="none" baseline="-250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Hexadecimal Number System</a:t>
            </a:r>
            <a:endParaRPr/>
          </a:p>
        </p:txBody>
      </p:sp>
      <p:sp>
        <p:nvSpPr>
          <p:cNvPr id="260" name="Google Shape;260;p3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dirty="0">
                <a:solidFill>
                  <a:schemeClr val="dk1"/>
                </a:solidFill>
                <a:latin typeface="Calibri"/>
                <a:ea typeface="Calibri"/>
                <a:cs typeface="Calibri"/>
                <a:sym typeface="Calibri"/>
              </a:rPr>
              <a:t>Base 16</a:t>
            </a:r>
            <a:endParaRPr dirty="0"/>
          </a:p>
          <a:p>
            <a:pPr marL="342900" marR="0" lvl="0" indent="-342900" algn="l" rtl="0">
              <a:lnSpc>
                <a:spcPct val="100000"/>
              </a:lnSpc>
              <a:spcBef>
                <a:spcPts val="640"/>
              </a:spcBef>
              <a:spcAft>
                <a:spcPts val="0"/>
              </a:spcAft>
              <a:buClr>
                <a:schemeClr val="dk1"/>
              </a:buClr>
              <a:buSzPts val="3200"/>
              <a:buFont typeface="Arial"/>
              <a:buChar char="•"/>
            </a:pPr>
            <a:r>
              <a:rPr lang="en-US" sz="3200" b="0" i="0" u="none" dirty="0">
                <a:solidFill>
                  <a:schemeClr val="dk1"/>
                </a:solidFill>
                <a:latin typeface="Calibri"/>
                <a:ea typeface="Calibri"/>
                <a:cs typeface="Calibri"/>
                <a:sym typeface="Calibri"/>
              </a:rPr>
              <a:t>0, 1, 2, 3, 4, 5, 6, 7, 8, 9, A, B, C, D, E, F</a:t>
            </a:r>
            <a:endParaRPr dirty="0"/>
          </a:p>
          <a:p>
            <a:pPr marL="342900" marR="0" lvl="0" indent="-342900" algn="l" rtl="0">
              <a:lnSpc>
                <a:spcPct val="100000"/>
              </a:lnSpc>
              <a:spcBef>
                <a:spcPts val="640"/>
              </a:spcBef>
              <a:spcAft>
                <a:spcPts val="0"/>
              </a:spcAft>
              <a:buClr>
                <a:schemeClr val="dk1"/>
              </a:buClr>
              <a:buSzPts val="3200"/>
              <a:buFont typeface="Arial"/>
              <a:buChar char="•"/>
            </a:pPr>
            <a:r>
              <a:rPr lang="en-US" sz="3200" b="0" i="0" u="none" dirty="0">
                <a:solidFill>
                  <a:schemeClr val="dk1"/>
                </a:solidFill>
                <a:latin typeface="Calibri"/>
                <a:ea typeface="Calibri"/>
                <a:cs typeface="Calibri"/>
                <a:sym typeface="Calibri"/>
              </a:rPr>
              <a:t>Representing Binary in compact form</a:t>
            </a:r>
            <a:endParaRPr dirty="0"/>
          </a:p>
          <a:p>
            <a:pPr marL="742950" marR="0" lvl="1" indent="-285750" algn="l" rtl="0">
              <a:lnSpc>
                <a:spcPct val="100000"/>
              </a:lnSpc>
              <a:spcBef>
                <a:spcPts val="640"/>
              </a:spcBef>
              <a:spcAft>
                <a:spcPts val="0"/>
              </a:spcAft>
              <a:buClr>
                <a:schemeClr val="dk1"/>
              </a:buClr>
              <a:buSzPts val="3200"/>
              <a:buFont typeface="Arial"/>
              <a:buChar char="–"/>
            </a:pPr>
            <a:r>
              <a:rPr lang="en-US" sz="3200" b="0" i="0" u="none" strike="noStrike" cap="none" dirty="0">
                <a:solidFill>
                  <a:schemeClr val="dk1"/>
                </a:solidFill>
                <a:latin typeface="Arial"/>
                <a:ea typeface="Arial"/>
                <a:cs typeface="Arial"/>
                <a:sym typeface="Arial"/>
              </a:rPr>
              <a:t>1101100000110</a:t>
            </a:r>
            <a:r>
              <a:rPr lang="en-US" sz="3200" b="0" i="0" u="none" strike="noStrike" cap="none" baseline="-25000" dirty="0">
                <a:solidFill>
                  <a:schemeClr val="dk1"/>
                </a:solidFill>
                <a:latin typeface="Arial"/>
                <a:ea typeface="Arial"/>
                <a:cs typeface="Arial"/>
                <a:sym typeface="Arial"/>
              </a:rPr>
              <a:t>2</a:t>
            </a:r>
            <a:r>
              <a:rPr lang="en-US" sz="3200" b="0" i="0" u="none" strike="noStrike" cap="none" dirty="0">
                <a:solidFill>
                  <a:schemeClr val="dk1"/>
                </a:solidFill>
                <a:latin typeface="Arial"/>
                <a:ea typeface="Arial"/>
                <a:cs typeface="Arial"/>
                <a:sym typeface="Arial"/>
              </a:rPr>
              <a:t> = ?</a:t>
            </a:r>
            <a:endParaRPr dirty="0"/>
          </a:p>
          <a:p>
            <a:pPr marL="342900" marR="0" lvl="0" indent="-139700" algn="l" rtl="0">
              <a:spcBef>
                <a:spcPts val="640"/>
              </a:spcBef>
              <a:spcAft>
                <a:spcPts val="0"/>
              </a:spcAft>
              <a:buClr>
                <a:schemeClr val="dk1"/>
              </a:buClr>
              <a:buSzPts val="3200"/>
              <a:buFont typeface="Arial"/>
              <a:buNone/>
            </a:pPr>
            <a:endParaRPr sz="3200" b="0" i="0" u="none" strike="noStrike" cap="none" dirty="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Hexadecimal Number System</a:t>
            </a:r>
            <a:endParaRPr/>
          </a:p>
        </p:txBody>
      </p:sp>
      <p:sp>
        <p:nvSpPr>
          <p:cNvPr id="260" name="Google Shape;260;p3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Base 16</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0, 1, 2, 3, 4, 5, 6, 7, 8, 9, A, B, C, D, E, F</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Representing Binary in compact form</a:t>
            </a:r>
            <a:endParaRPr/>
          </a:p>
          <a:p>
            <a:pPr marL="742950" marR="0" lvl="1" indent="-28575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Arial"/>
                <a:ea typeface="Arial"/>
                <a:cs typeface="Arial"/>
                <a:sym typeface="Arial"/>
              </a:rPr>
              <a:t>1101100000110</a:t>
            </a:r>
            <a:r>
              <a:rPr lang="en-US" sz="3200" b="0" i="0" u="none" strike="noStrike" cap="none" baseline="-25000">
                <a:solidFill>
                  <a:schemeClr val="dk1"/>
                </a:solidFill>
                <a:latin typeface="Arial"/>
                <a:ea typeface="Arial"/>
                <a:cs typeface="Arial"/>
                <a:sym typeface="Arial"/>
              </a:rPr>
              <a:t>2</a:t>
            </a:r>
            <a:r>
              <a:rPr lang="en-US" sz="3200" b="0" i="0" u="none" strike="noStrike" cap="none">
                <a:solidFill>
                  <a:schemeClr val="dk1"/>
                </a:solidFill>
                <a:latin typeface="Arial"/>
                <a:ea typeface="Arial"/>
                <a:cs typeface="Arial"/>
                <a:sym typeface="Arial"/>
              </a:rPr>
              <a:t> = 1B06 H</a:t>
            </a:r>
            <a:endParaRPr/>
          </a:p>
          <a:p>
            <a:pPr marL="342900" marR="0" lvl="0" indent="-139700" algn="l" rtl="0">
              <a:spcBef>
                <a:spcPts val="640"/>
              </a:spcBef>
              <a:spcAft>
                <a:spcPts val="0"/>
              </a:spcAft>
              <a:buClr>
                <a:schemeClr val="dk1"/>
              </a:buClr>
              <a:buSzPts val="3200"/>
              <a:buFont typeface="Arial"/>
              <a:buNone/>
            </a:pPr>
            <a:endParaRPr sz="3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55947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8"/>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Counting in Hexadecimal</a:t>
            </a:r>
            <a:endParaRPr/>
          </a:p>
        </p:txBody>
      </p:sp>
      <p:graphicFrame>
        <p:nvGraphicFramePr>
          <p:cNvPr id="266" name="Google Shape;266;p38"/>
          <p:cNvGraphicFramePr/>
          <p:nvPr/>
        </p:nvGraphicFramePr>
        <p:xfrm>
          <a:off x="457200" y="1524000"/>
          <a:ext cx="8229600" cy="4606875"/>
        </p:xfrm>
        <a:graphic>
          <a:graphicData uri="http://schemas.openxmlformats.org/drawingml/2006/table">
            <a:tbl>
              <a:tblPr>
                <a:noFill/>
                <a:tableStyleId>{49788923-E6B8-4E0E-953D-D27BE8CEFD33}</a:tableStyleId>
              </a:tblPr>
              <a:tblGrid>
                <a:gridCol w="1143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905000">
                  <a:extLst>
                    <a:ext uri="{9D8B030D-6E8A-4147-A177-3AD203B41FA5}">
                      <a16:colId xmlns:a16="http://schemas.microsoft.com/office/drawing/2014/main" val="20005"/>
                    </a:ext>
                  </a:extLst>
                </a:gridCol>
              </a:tblGrid>
              <a:tr h="854075">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Decimal</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Binary</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Hexadecimal</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Decimal</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Binary</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Hexadecimal</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469900">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0000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8</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1000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8</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68300">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0001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9</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1001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9</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69900">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2</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0010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2</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10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1010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A</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68300">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3</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0011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3</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11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1011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B</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69900">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4</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0100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4</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12</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1100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C</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68300">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5</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0101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5</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13</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1101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D</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69900">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0110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14</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1110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E</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468300">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7</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0111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7</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15</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1111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F</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9"/>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Counting in Hexadecimal</a:t>
            </a:r>
            <a:endParaRPr/>
          </a:p>
        </p:txBody>
      </p:sp>
      <p:graphicFrame>
        <p:nvGraphicFramePr>
          <p:cNvPr id="272" name="Google Shape;272;p39"/>
          <p:cNvGraphicFramePr/>
          <p:nvPr/>
        </p:nvGraphicFramePr>
        <p:xfrm>
          <a:off x="381000" y="1905000"/>
          <a:ext cx="8458200" cy="4575770"/>
        </p:xfrm>
        <a:graphic>
          <a:graphicData uri="http://schemas.openxmlformats.org/drawingml/2006/table">
            <a:tbl>
              <a:tblPr>
                <a:noFill/>
                <a:tableStyleId>{49788923-E6B8-4E0E-953D-D27BE8CEFD33}</a:tableStyleId>
              </a:tblPr>
              <a:tblGrid>
                <a:gridCol w="12954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1600200">
                  <a:extLst>
                    <a:ext uri="{9D8B030D-6E8A-4147-A177-3AD203B41FA5}">
                      <a16:colId xmlns:a16="http://schemas.microsoft.com/office/drawing/2014/main" val="20005"/>
                    </a:ext>
                  </a:extLst>
                </a:gridCol>
              </a:tblGrid>
              <a:tr h="822325">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Decimal</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Hexa-</a:t>
                      </a:r>
                      <a:endParaRPr/>
                    </a:p>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Decimal</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Decimal</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Hexa-</a:t>
                      </a:r>
                      <a:endParaRPr/>
                    </a:p>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Decimal</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Decimal</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Hexa-</a:t>
                      </a:r>
                      <a:endParaRPr/>
                    </a:p>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Decimal</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4699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16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10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24</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18</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32</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20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extLst>
                  <a:ext uri="{0D108BD9-81ED-4DB2-BD59-A6C34878D82A}">
                    <a16:rowId xmlns:a16="http://schemas.microsoft.com/office/drawing/2014/main" val="10001"/>
                  </a:ext>
                </a:extLst>
              </a:tr>
              <a:tr h="4683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17</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11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25</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19</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33</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21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extLst>
                  <a:ext uri="{0D108BD9-81ED-4DB2-BD59-A6C34878D82A}">
                    <a16:rowId xmlns:a16="http://schemas.microsoft.com/office/drawing/2014/main" val="10002"/>
                  </a:ext>
                </a:extLst>
              </a:tr>
              <a:tr h="4699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18</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12</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26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1A</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34</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22</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extLst>
                  <a:ext uri="{0D108BD9-81ED-4DB2-BD59-A6C34878D82A}">
                    <a16:rowId xmlns:a16="http://schemas.microsoft.com/office/drawing/2014/main" val="10003"/>
                  </a:ext>
                </a:extLst>
              </a:tr>
              <a:tr h="4683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19</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13</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27</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1B</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35</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23</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extLst>
                  <a:ext uri="{0D108BD9-81ED-4DB2-BD59-A6C34878D82A}">
                    <a16:rowId xmlns:a16="http://schemas.microsoft.com/office/drawing/2014/main" val="10004"/>
                  </a:ext>
                </a:extLst>
              </a:tr>
              <a:tr h="4699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20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14</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28</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1C</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36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24</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extLst>
                  <a:ext uri="{0D108BD9-81ED-4DB2-BD59-A6C34878D82A}">
                    <a16:rowId xmlns:a16="http://schemas.microsoft.com/office/drawing/2014/main" val="10005"/>
                  </a:ext>
                </a:extLst>
              </a:tr>
              <a:tr h="4683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21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15</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29</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1D</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37</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25</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extLst>
                  <a:ext uri="{0D108BD9-81ED-4DB2-BD59-A6C34878D82A}">
                    <a16:rowId xmlns:a16="http://schemas.microsoft.com/office/drawing/2014/main" val="10006"/>
                  </a:ext>
                </a:extLst>
              </a:tr>
              <a:tr h="4699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22</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16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30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1E</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38</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26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extLst>
                  <a:ext uri="{0D108BD9-81ED-4DB2-BD59-A6C34878D82A}">
                    <a16:rowId xmlns:a16="http://schemas.microsoft.com/office/drawing/2014/main" val="10007"/>
                  </a:ext>
                </a:extLst>
              </a:tr>
              <a:tr h="4683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23</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17</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31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1F</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39</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27</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0"/>
          <p:cNvSpPr txBox="1">
            <a:spLocks noGrp="1"/>
          </p:cNvSpPr>
          <p:nvPr>
            <p:ph type="body" idx="1"/>
          </p:nvPr>
        </p:nvSpPr>
        <p:spPr>
          <a:xfrm>
            <a:off x="457200" y="1143000"/>
            <a:ext cx="8229600" cy="55165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   (1E) </a:t>
            </a:r>
            <a:r>
              <a:rPr lang="en-US" sz="3200" b="0" i="0" u="none" baseline="-25000">
                <a:solidFill>
                  <a:schemeClr val="dk1"/>
                </a:solidFill>
                <a:latin typeface="Calibri"/>
                <a:ea typeface="Calibri"/>
                <a:cs typeface="Calibri"/>
                <a:sym typeface="Calibri"/>
              </a:rPr>
              <a:t>16 </a:t>
            </a:r>
            <a:r>
              <a:rPr lang="en-US" sz="3200" b="0" i="0" u="none">
                <a:solidFill>
                  <a:schemeClr val="dk1"/>
                </a:solidFill>
                <a:latin typeface="Calibri"/>
                <a:ea typeface="Calibri"/>
                <a:cs typeface="Calibri"/>
                <a:sym typeface="Calibri"/>
              </a:rPr>
              <a:t>=  (?)</a:t>
            </a:r>
            <a:r>
              <a:rPr lang="en-US" sz="3200" b="0" i="0" u="none" baseline="-25000">
                <a:solidFill>
                  <a:schemeClr val="dk1"/>
                </a:solidFill>
                <a:latin typeface="Calibri"/>
                <a:ea typeface="Calibri"/>
                <a:cs typeface="Calibri"/>
                <a:sym typeface="Calibri"/>
              </a:rPr>
              <a:t> 10</a:t>
            </a:r>
            <a:endParaRPr/>
          </a:p>
          <a:p>
            <a:pPr marL="342900" marR="0" lvl="0" indent="-342900" algn="l" rtl="0">
              <a:lnSpc>
                <a:spcPct val="100000"/>
              </a:lnSpc>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342900" marR="0" lvl="0" indent="-3429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=(1 x 16</a:t>
            </a:r>
            <a:r>
              <a:rPr lang="en-US" sz="3200" b="0" i="0" u="none" baseline="30000">
                <a:solidFill>
                  <a:schemeClr val="dk1"/>
                </a:solidFill>
                <a:latin typeface="Calibri"/>
                <a:ea typeface="Calibri"/>
                <a:cs typeface="Calibri"/>
                <a:sym typeface="Calibri"/>
              </a:rPr>
              <a:t>1</a:t>
            </a:r>
            <a:r>
              <a:rPr lang="en-US" sz="3200" b="0" i="0" u="none">
                <a:solidFill>
                  <a:schemeClr val="dk1"/>
                </a:solidFill>
                <a:latin typeface="Calibri"/>
                <a:ea typeface="Calibri"/>
                <a:cs typeface="Calibri"/>
                <a:sym typeface="Calibri"/>
              </a:rPr>
              <a:t>) + (E x 16</a:t>
            </a:r>
            <a:r>
              <a:rPr lang="en-US" sz="3200" b="0" i="0" u="none" baseline="30000">
                <a:solidFill>
                  <a:schemeClr val="dk1"/>
                </a:solidFill>
                <a:latin typeface="Calibri"/>
                <a:ea typeface="Calibri"/>
                <a:cs typeface="Calibri"/>
                <a:sym typeface="Calibri"/>
              </a:rPr>
              <a:t>0</a:t>
            </a:r>
            <a:r>
              <a:rPr lang="en-US" sz="3200" b="0" i="0" u="none">
                <a:solidFill>
                  <a:schemeClr val="dk1"/>
                </a:solidFill>
                <a:latin typeface="Calibri"/>
                <a:ea typeface="Calibri"/>
                <a:cs typeface="Calibri"/>
                <a:sym typeface="Calibri"/>
              </a:rPr>
              <a:t>)</a:t>
            </a:r>
            <a:endParaRPr/>
          </a:p>
          <a:p>
            <a:pPr marL="342900" marR="0" lvl="0" indent="-342900" algn="l" rtl="0">
              <a:lnSpc>
                <a:spcPct val="100000"/>
              </a:lnSpc>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342900" marR="0" lvl="0" indent="-3429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=1 x 16 + E x 1</a:t>
            </a:r>
            <a:endParaRPr/>
          </a:p>
          <a:p>
            <a:pPr marL="342900" marR="0" lvl="0" indent="-342900" algn="l" rtl="0">
              <a:lnSpc>
                <a:spcPct val="100000"/>
              </a:lnSpc>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342900" marR="0" lvl="0" indent="-3429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=16 + 14 x1       =16 + 14</a:t>
            </a:r>
            <a:endParaRPr/>
          </a:p>
          <a:p>
            <a:pPr marL="342900" marR="0" lvl="0" indent="-342900" algn="l" rtl="0">
              <a:lnSpc>
                <a:spcPct val="100000"/>
              </a:lnSpc>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342900" marR="0" lvl="0" indent="-3429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=(30) </a:t>
            </a:r>
            <a:r>
              <a:rPr lang="en-US" sz="3200" b="0" i="0" u="none" baseline="-25000">
                <a:solidFill>
                  <a:schemeClr val="dk1"/>
                </a:solidFill>
                <a:latin typeface="Calibri"/>
                <a:ea typeface="Calibri"/>
                <a:cs typeface="Calibri"/>
                <a:sym typeface="Calibri"/>
              </a:rPr>
              <a:t>10</a:t>
            </a:r>
            <a:endParaRPr/>
          </a:p>
        </p:txBody>
      </p:sp>
      <p:sp>
        <p:nvSpPr>
          <p:cNvPr id="278" name="Google Shape;278;p40"/>
          <p:cNvSpPr txBox="1"/>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Hexadecimal to Decimal Conversion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1"/>
          <p:cNvSpPr txBox="1">
            <a:spLocks noGrp="1"/>
          </p:cNvSpPr>
          <p:nvPr>
            <p:ph type="body" idx="1"/>
          </p:nvPr>
        </p:nvSpPr>
        <p:spPr>
          <a:xfrm>
            <a:off x="466725" y="16764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342900" marR="0" lvl="0" indent="-3429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(CA02) </a:t>
            </a:r>
            <a:r>
              <a:rPr lang="en-US" sz="3200" b="0" i="0" u="none" baseline="-25000">
                <a:solidFill>
                  <a:schemeClr val="dk1"/>
                </a:solidFill>
                <a:latin typeface="Calibri"/>
                <a:ea typeface="Calibri"/>
                <a:cs typeface="Calibri"/>
                <a:sym typeface="Calibri"/>
              </a:rPr>
              <a:t>16 </a:t>
            </a:r>
            <a:r>
              <a:rPr lang="en-US" sz="3200" b="0" i="0" u="none">
                <a:solidFill>
                  <a:schemeClr val="dk1"/>
                </a:solidFill>
                <a:latin typeface="Calibri"/>
                <a:ea typeface="Calibri"/>
                <a:cs typeface="Calibri"/>
                <a:sym typeface="Calibri"/>
              </a:rPr>
              <a:t>=  (?)</a:t>
            </a:r>
            <a:r>
              <a:rPr lang="en-US" sz="3200" b="0" i="0" u="none" baseline="-25000">
                <a:solidFill>
                  <a:schemeClr val="dk1"/>
                </a:solidFill>
                <a:latin typeface="Calibri"/>
                <a:ea typeface="Calibri"/>
                <a:cs typeface="Calibri"/>
                <a:sym typeface="Calibri"/>
              </a:rPr>
              <a:t> 10</a:t>
            </a:r>
            <a:endParaRPr/>
          </a:p>
        </p:txBody>
      </p:sp>
      <p:sp>
        <p:nvSpPr>
          <p:cNvPr id="284" name="Google Shape;284;p41"/>
          <p:cNvSpPr txBox="1"/>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Hexadecimal to Decimal Conversion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2"/>
          <p:cNvSpPr txBox="1">
            <a:spLocks noGrp="1"/>
          </p:cNvSpPr>
          <p:nvPr>
            <p:ph type="title"/>
          </p:nvPr>
        </p:nvSpPr>
        <p:spPr>
          <a:xfrm>
            <a:off x="2819400" y="1295400"/>
            <a:ext cx="3886200" cy="65563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Sum-of-Weights</a:t>
            </a:r>
            <a:endParaRPr/>
          </a:p>
        </p:txBody>
      </p:sp>
      <p:sp>
        <p:nvSpPr>
          <p:cNvPr id="290" name="Google Shape;290;p42"/>
          <p:cNvSpPr txBox="1">
            <a:spLocks noGrp="1"/>
          </p:cNvSpPr>
          <p:nvPr>
            <p:ph type="body" idx="1"/>
          </p:nvPr>
        </p:nvSpPr>
        <p:spPr>
          <a:xfrm>
            <a:off x="457200" y="21336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342900" marR="0" lvl="0" indent="-3429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(CA02) </a:t>
            </a:r>
            <a:r>
              <a:rPr lang="en-US" sz="3200" b="0" i="0" u="none" baseline="-25000">
                <a:solidFill>
                  <a:schemeClr val="dk1"/>
                </a:solidFill>
                <a:latin typeface="Calibri"/>
                <a:ea typeface="Calibri"/>
                <a:cs typeface="Calibri"/>
                <a:sym typeface="Calibri"/>
              </a:rPr>
              <a:t>16 </a:t>
            </a:r>
            <a:r>
              <a:rPr lang="en-US" sz="3200" b="0" i="0" u="none">
                <a:solidFill>
                  <a:schemeClr val="dk1"/>
                </a:solidFill>
                <a:latin typeface="Calibri"/>
                <a:ea typeface="Calibri"/>
                <a:cs typeface="Calibri"/>
                <a:sym typeface="Calibri"/>
              </a:rPr>
              <a:t>=  (?)</a:t>
            </a:r>
            <a:r>
              <a:rPr lang="en-US" sz="3200" b="0" i="0" u="none" baseline="-25000">
                <a:solidFill>
                  <a:schemeClr val="dk1"/>
                </a:solidFill>
                <a:latin typeface="Calibri"/>
                <a:ea typeface="Calibri"/>
                <a:cs typeface="Calibri"/>
                <a:sym typeface="Calibri"/>
              </a:rPr>
              <a:t> 10</a:t>
            </a:r>
            <a:endParaRPr/>
          </a:p>
          <a:p>
            <a:pPr marL="342900" marR="0" lvl="0" indent="-3429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=(C x 16</a:t>
            </a:r>
            <a:r>
              <a:rPr lang="en-US" sz="3200" b="0" i="0" u="none" baseline="30000">
                <a:solidFill>
                  <a:schemeClr val="dk1"/>
                </a:solidFill>
                <a:latin typeface="Calibri"/>
                <a:ea typeface="Calibri"/>
                <a:cs typeface="Calibri"/>
                <a:sym typeface="Calibri"/>
              </a:rPr>
              <a:t>3</a:t>
            </a:r>
            <a:r>
              <a:rPr lang="en-US" sz="3200" b="0" i="0" u="none">
                <a:solidFill>
                  <a:schemeClr val="dk1"/>
                </a:solidFill>
                <a:latin typeface="Calibri"/>
                <a:ea typeface="Calibri"/>
                <a:cs typeface="Calibri"/>
                <a:sym typeface="Calibri"/>
              </a:rPr>
              <a:t>) + (A x 16</a:t>
            </a:r>
            <a:r>
              <a:rPr lang="en-US" sz="3200" b="0" i="0" u="none" baseline="30000">
                <a:solidFill>
                  <a:schemeClr val="dk1"/>
                </a:solidFill>
                <a:latin typeface="Calibri"/>
                <a:ea typeface="Calibri"/>
                <a:cs typeface="Calibri"/>
                <a:sym typeface="Calibri"/>
              </a:rPr>
              <a:t>2</a:t>
            </a:r>
            <a:r>
              <a:rPr lang="en-US" sz="3200" b="0" i="0" u="none">
                <a:solidFill>
                  <a:schemeClr val="dk1"/>
                </a:solidFill>
                <a:latin typeface="Calibri"/>
                <a:ea typeface="Calibri"/>
                <a:cs typeface="Calibri"/>
                <a:sym typeface="Calibri"/>
              </a:rPr>
              <a:t>) + (0 x 16</a:t>
            </a:r>
            <a:r>
              <a:rPr lang="en-US" sz="3200" b="0" i="0" u="none" baseline="30000">
                <a:solidFill>
                  <a:schemeClr val="dk1"/>
                </a:solidFill>
                <a:latin typeface="Calibri"/>
                <a:ea typeface="Calibri"/>
                <a:cs typeface="Calibri"/>
                <a:sym typeface="Calibri"/>
              </a:rPr>
              <a:t>1</a:t>
            </a:r>
            <a:r>
              <a:rPr lang="en-US" sz="3200" b="0" i="0" u="none">
                <a:solidFill>
                  <a:schemeClr val="dk1"/>
                </a:solidFill>
                <a:latin typeface="Calibri"/>
                <a:ea typeface="Calibri"/>
                <a:cs typeface="Calibri"/>
                <a:sym typeface="Calibri"/>
              </a:rPr>
              <a:t>) + (2 x 16</a:t>
            </a:r>
            <a:r>
              <a:rPr lang="en-US" sz="3200" b="0" i="0" u="none" baseline="30000">
                <a:solidFill>
                  <a:schemeClr val="dk1"/>
                </a:solidFill>
                <a:latin typeface="Calibri"/>
                <a:ea typeface="Calibri"/>
                <a:cs typeface="Calibri"/>
                <a:sym typeface="Calibri"/>
              </a:rPr>
              <a:t>0</a:t>
            </a:r>
            <a:r>
              <a:rPr lang="en-US" sz="3200" b="0" i="0" u="none">
                <a:solidFill>
                  <a:schemeClr val="dk1"/>
                </a:solidFill>
                <a:latin typeface="Calibri"/>
                <a:ea typeface="Calibri"/>
                <a:cs typeface="Calibri"/>
                <a:sym typeface="Calibri"/>
              </a:rPr>
              <a:t>)</a:t>
            </a:r>
            <a:endParaRPr/>
          </a:p>
          <a:p>
            <a:pPr marL="342900" marR="0" lvl="0" indent="-3429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=(12 x 16</a:t>
            </a:r>
            <a:r>
              <a:rPr lang="en-US" sz="3200" b="0" i="0" u="none" baseline="30000">
                <a:solidFill>
                  <a:schemeClr val="dk1"/>
                </a:solidFill>
                <a:latin typeface="Calibri"/>
                <a:ea typeface="Calibri"/>
                <a:cs typeface="Calibri"/>
                <a:sym typeface="Calibri"/>
              </a:rPr>
              <a:t>3</a:t>
            </a:r>
            <a:r>
              <a:rPr lang="en-US" sz="3200" b="0" i="0" u="none">
                <a:solidFill>
                  <a:schemeClr val="dk1"/>
                </a:solidFill>
                <a:latin typeface="Calibri"/>
                <a:ea typeface="Calibri"/>
                <a:cs typeface="Calibri"/>
                <a:sym typeface="Calibri"/>
              </a:rPr>
              <a:t>) + (10 x 16</a:t>
            </a:r>
            <a:r>
              <a:rPr lang="en-US" sz="3200" b="0" i="0" u="none" baseline="30000">
                <a:solidFill>
                  <a:schemeClr val="dk1"/>
                </a:solidFill>
                <a:latin typeface="Calibri"/>
                <a:ea typeface="Calibri"/>
                <a:cs typeface="Calibri"/>
                <a:sym typeface="Calibri"/>
              </a:rPr>
              <a:t>2</a:t>
            </a:r>
            <a:r>
              <a:rPr lang="en-US" sz="3200" b="0" i="0" u="none">
                <a:solidFill>
                  <a:schemeClr val="dk1"/>
                </a:solidFill>
                <a:latin typeface="Calibri"/>
                <a:ea typeface="Calibri"/>
                <a:cs typeface="Calibri"/>
                <a:sym typeface="Calibri"/>
              </a:rPr>
              <a:t>) + (0 x 16</a:t>
            </a:r>
            <a:r>
              <a:rPr lang="en-US" sz="3200" b="0" i="0" u="none" baseline="30000">
                <a:solidFill>
                  <a:schemeClr val="dk1"/>
                </a:solidFill>
                <a:latin typeface="Calibri"/>
                <a:ea typeface="Calibri"/>
                <a:cs typeface="Calibri"/>
                <a:sym typeface="Calibri"/>
              </a:rPr>
              <a:t>1</a:t>
            </a:r>
            <a:r>
              <a:rPr lang="en-US" sz="3200" b="0" i="0" u="none">
                <a:solidFill>
                  <a:schemeClr val="dk1"/>
                </a:solidFill>
                <a:latin typeface="Calibri"/>
                <a:ea typeface="Calibri"/>
                <a:cs typeface="Calibri"/>
                <a:sym typeface="Calibri"/>
              </a:rPr>
              <a:t>) + (2 x 16</a:t>
            </a:r>
            <a:r>
              <a:rPr lang="en-US" sz="3200" b="0" i="0" u="none" baseline="30000">
                <a:solidFill>
                  <a:schemeClr val="dk1"/>
                </a:solidFill>
                <a:latin typeface="Calibri"/>
                <a:ea typeface="Calibri"/>
                <a:cs typeface="Calibri"/>
                <a:sym typeface="Calibri"/>
              </a:rPr>
              <a:t>0</a:t>
            </a:r>
            <a:r>
              <a:rPr lang="en-US" sz="3200" b="0" i="0" u="none">
                <a:solidFill>
                  <a:schemeClr val="dk1"/>
                </a:solidFill>
                <a:latin typeface="Calibri"/>
                <a:ea typeface="Calibri"/>
                <a:cs typeface="Calibri"/>
                <a:sym typeface="Calibri"/>
              </a:rPr>
              <a:t>)</a:t>
            </a:r>
            <a:endParaRPr/>
          </a:p>
          <a:p>
            <a:pPr marL="342900" marR="0" lvl="0" indent="-3429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=(12 x 4096) + (10 x 256) + (0 x 16) + (2 x 1)</a:t>
            </a:r>
            <a:endParaRPr/>
          </a:p>
          <a:p>
            <a:pPr marL="342900" marR="0" lvl="0" indent="-3429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=49152 + 2560 + 0 + 2</a:t>
            </a:r>
            <a:endParaRPr/>
          </a:p>
          <a:p>
            <a:pPr marL="342900" marR="0" lvl="0" indent="-3429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=(51714) </a:t>
            </a:r>
            <a:r>
              <a:rPr lang="en-US" sz="3200" b="0" i="0" u="none" baseline="-25000">
                <a:solidFill>
                  <a:schemeClr val="dk1"/>
                </a:solidFill>
                <a:latin typeface="Calibri"/>
                <a:ea typeface="Calibri"/>
                <a:cs typeface="Calibri"/>
                <a:sym typeface="Calibri"/>
              </a:rPr>
              <a:t>10</a:t>
            </a:r>
            <a:endParaRPr/>
          </a:p>
        </p:txBody>
      </p:sp>
      <p:sp>
        <p:nvSpPr>
          <p:cNvPr id="291" name="Google Shape;291;p42"/>
          <p:cNvSpPr txBox="1"/>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Hexadecimal to Decimal Conversion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Number Systems and Codes</a:t>
            </a:r>
            <a:endParaRPr/>
          </a:p>
        </p:txBody>
      </p:sp>
      <p:sp>
        <p:nvSpPr>
          <p:cNvPr id="198" name="Google Shape;198;p2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Decimal Number System</a:t>
            </a:r>
            <a:endParaRPr sz="2800" dirty="0"/>
          </a:p>
          <a:p>
            <a:pPr marL="342900">
              <a:spcBef>
                <a:spcPts val="560"/>
              </a:spcBef>
              <a:buSzPts val="2800"/>
            </a:pPr>
            <a:r>
              <a:rPr lang="en-US" sz="2800" b="0" i="0" u="none" strike="noStrike" cap="none" dirty="0">
                <a:solidFill>
                  <a:schemeClr val="dk1"/>
                </a:solidFill>
                <a:latin typeface="Calibri"/>
                <a:ea typeface="Calibri"/>
                <a:cs typeface="Calibri"/>
                <a:sym typeface="Calibri"/>
              </a:rPr>
              <a:t>Octal Number System</a:t>
            </a:r>
          </a:p>
          <a:p>
            <a:pPr marL="342900" marR="0" lvl="0" indent="-342900" algn="l" rtl="0">
              <a:lnSpc>
                <a:spcPct val="100000"/>
              </a:lnSpc>
              <a:spcBef>
                <a:spcPts val="56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Hexadecimal Number System</a:t>
            </a:r>
            <a:endParaRPr sz="2800" dirty="0"/>
          </a:p>
          <a:p>
            <a:pPr marL="342900" marR="0" lvl="0" indent="-342900" algn="l" rtl="0">
              <a:lnSpc>
                <a:spcPct val="100000"/>
              </a:lnSpc>
              <a:spcBef>
                <a:spcPts val="56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Caveman Number System</a:t>
            </a:r>
            <a:endParaRPr lang="en-US" sz="2800" dirty="0"/>
          </a:p>
          <a:p>
            <a:pPr marL="342900" marR="0" lvl="0" indent="-342900" algn="l" rtl="0">
              <a:lnSpc>
                <a:spcPct val="100000"/>
              </a:lnSpc>
              <a:spcBef>
                <a:spcPts val="56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Binary Number System</a:t>
            </a:r>
            <a:endParaRPr lang="en-US" sz="2800" dirty="0"/>
          </a:p>
          <a:p>
            <a:pPr marL="342900" marR="0" lvl="0" indent="-342900" algn="l" rtl="0">
              <a:lnSpc>
                <a:spcPct val="100000"/>
              </a:lnSpc>
              <a:spcBef>
                <a:spcPts val="560"/>
              </a:spcBef>
              <a:spcAft>
                <a:spcPts val="0"/>
              </a:spcAft>
              <a:buClr>
                <a:schemeClr val="dk1"/>
              </a:buClr>
              <a:buSzPts val="2800"/>
              <a:buFont typeface="Arial"/>
              <a:buChar char="•"/>
            </a:pPr>
            <a:endParaRPr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3"/>
          <p:cNvSpPr txBox="1">
            <a:spLocks noGrp="1"/>
          </p:cNvSpPr>
          <p:nvPr>
            <p:ph type="title"/>
          </p:nvPr>
        </p:nvSpPr>
        <p:spPr>
          <a:xfrm>
            <a:off x="2819400" y="1295400"/>
            <a:ext cx="3886200" cy="65563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Sum-of-Weights</a:t>
            </a:r>
            <a:endParaRPr/>
          </a:p>
        </p:txBody>
      </p:sp>
      <p:sp>
        <p:nvSpPr>
          <p:cNvPr id="297" name="Google Shape;297;p43"/>
          <p:cNvSpPr txBox="1">
            <a:spLocks noGrp="1"/>
          </p:cNvSpPr>
          <p:nvPr>
            <p:ph type="body" idx="1"/>
          </p:nvPr>
        </p:nvSpPr>
        <p:spPr>
          <a:xfrm>
            <a:off x="457200" y="21336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342900" marR="0" lvl="0" indent="-3429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(CA02) </a:t>
            </a:r>
            <a:r>
              <a:rPr lang="en-US" sz="3200" b="0" i="0" u="none" baseline="-25000">
                <a:solidFill>
                  <a:schemeClr val="dk1"/>
                </a:solidFill>
                <a:latin typeface="Calibri"/>
                <a:ea typeface="Calibri"/>
                <a:cs typeface="Calibri"/>
                <a:sym typeface="Calibri"/>
              </a:rPr>
              <a:t>16 </a:t>
            </a:r>
            <a:r>
              <a:rPr lang="en-US" sz="3200" b="0" i="0" u="none">
                <a:solidFill>
                  <a:schemeClr val="dk1"/>
                </a:solidFill>
                <a:latin typeface="Calibri"/>
                <a:ea typeface="Calibri"/>
                <a:cs typeface="Calibri"/>
                <a:sym typeface="Calibri"/>
              </a:rPr>
              <a:t>=  (?)</a:t>
            </a:r>
            <a:r>
              <a:rPr lang="en-US" sz="3200" b="0" i="0" u="none" baseline="-25000">
                <a:solidFill>
                  <a:schemeClr val="dk1"/>
                </a:solidFill>
                <a:latin typeface="Calibri"/>
                <a:ea typeface="Calibri"/>
                <a:cs typeface="Calibri"/>
                <a:sym typeface="Calibri"/>
              </a:rPr>
              <a:t> 10</a:t>
            </a:r>
            <a:endParaRPr/>
          </a:p>
          <a:p>
            <a:pPr marL="342900" marR="0" lvl="0" indent="-3429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=(C x 16</a:t>
            </a:r>
            <a:r>
              <a:rPr lang="en-US" sz="3200" b="0" i="0" u="none" baseline="30000">
                <a:solidFill>
                  <a:schemeClr val="dk1"/>
                </a:solidFill>
                <a:latin typeface="Calibri"/>
                <a:ea typeface="Calibri"/>
                <a:cs typeface="Calibri"/>
                <a:sym typeface="Calibri"/>
              </a:rPr>
              <a:t>3</a:t>
            </a:r>
            <a:r>
              <a:rPr lang="en-US" sz="3200" b="0" i="0" u="none">
                <a:solidFill>
                  <a:schemeClr val="dk1"/>
                </a:solidFill>
                <a:latin typeface="Calibri"/>
                <a:ea typeface="Calibri"/>
                <a:cs typeface="Calibri"/>
                <a:sym typeface="Calibri"/>
              </a:rPr>
              <a:t>) + (A x 16</a:t>
            </a:r>
            <a:r>
              <a:rPr lang="en-US" sz="3200" b="0" i="0" u="none" baseline="30000">
                <a:solidFill>
                  <a:schemeClr val="dk1"/>
                </a:solidFill>
                <a:latin typeface="Calibri"/>
                <a:ea typeface="Calibri"/>
                <a:cs typeface="Calibri"/>
                <a:sym typeface="Calibri"/>
              </a:rPr>
              <a:t>2</a:t>
            </a:r>
            <a:r>
              <a:rPr lang="en-US" sz="3200" b="0" i="0" u="none">
                <a:solidFill>
                  <a:schemeClr val="dk1"/>
                </a:solidFill>
                <a:latin typeface="Calibri"/>
                <a:ea typeface="Calibri"/>
                <a:cs typeface="Calibri"/>
                <a:sym typeface="Calibri"/>
              </a:rPr>
              <a:t>) + (0 x 16</a:t>
            </a:r>
            <a:r>
              <a:rPr lang="en-US" sz="3200" b="0" i="0" u="none" baseline="30000">
                <a:solidFill>
                  <a:schemeClr val="dk1"/>
                </a:solidFill>
                <a:latin typeface="Calibri"/>
                <a:ea typeface="Calibri"/>
                <a:cs typeface="Calibri"/>
                <a:sym typeface="Calibri"/>
              </a:rPr>
              <a:t>1</a:t>
            </a:r>
            <a:r>
              <a:rPr lang="en-US" sz="3200" b="0" i="0" u="none">
                <a:solidFill>
                  <a:schemeClr val="dk1"/>
                </a:solidFill>
                <a:latin typeface="Calibri"/>
                <a:ea typeface="Calibri"/>
                <a:cs typeface="Calibri"/>
                <a:sym typeface="Calibri"/>
              </a:rPr>
              <a:t>) + (2 x 16</a:t>
            </a:r>
            <a:r>
              <a:rPr lang="en-US" sz="3200" b="0" i="0" u="none" baseline="30000">
                <a:solidFill>
                  <a:schemeClr val="dk1"/>
                </a:solidFill>
                <a:latin typeface="Calibri"/>
                <a:ea typeface="Calibri"/>
                <a:cs typeface="Calibri"/>
                <a:sym typeface="Calibri"/>
              </a:rPr>
              <a:t>0</a:t>
            </a:r>
            <a:r>
              <a:rPr lang="en-US" sz="3200" b="0" i="0" u="none">
                <a:solidFill>
                  <a:schemeClr val="dk1"/>
                </a:solidFill>
                <a:latin typeface="Calibri"/>
                <a:ea typeface="Calibri"/>
                <a:cs typeface="Calibri"/>
                <a:sym typeface="Calibri"/>
              </a:rPr>
              <a:t>)</a:t>
            </a:r>
            <a:endParaRPr/>
          </a:p>
          <a:p>
            <a:pPr marL="342900" marR="0" lvl="0" indent="-3429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=(12 x 16</a:t>
            </a:r>
            <a:r>
              <a:rPr lang="en-US" sz="3200" b="0" i="0" u="none" baseline="30000">
                <a:solidFill>
                  <a:schemeClr val="dk1"/>
                </a:solidFill>
                <a:latin typeface="Calibri"/>
                <a:ea typeface="Calibri"/>
                <a:cs typeface="Calibri"/>
                <a:sym typeface="Calibri"/>
              </a:rPr>
              <a:t>3</a:t>
            </a:r>
            <a:r>
              <a:rPr lang="en-US" sz="3200" b="0" i="0" u="none">
                <a:solidFill>
                  <a:schemeClr val="dk1"/>
                </a:solidFill>
                <a:latin typeface="Calibri"/>
                <a:ea typeface="Calibri"/>
                <a:cs typeface="Calibri"/>
                <a:sym typeface="Calibri"/>
              </a:rPr>
              <a:t>) + (10 x 16</a:t>
            </a:r>
            <a:r>
              <a:rPr lang="en-US" sz="3200" b="0" i="0" u="none" baseline="30000">
                <a:solidFill>
                  <a:schemeClr val="dk1"/>
                </a:solidFill>
                <a:latin typeface="Calibri"/>
                <a:ea typeface="Calibri"/>
                <a:cs typeface="Calibri"/>
                <a:sym typeface="Calibri"/>
              </a:rPr>
              <a:t>2</a:t>
            </a:r>
            <a:r>
              <a:rPr lang="en-US" sz="3200" b="0" i="0" u="none">
                <a:solidFill>
                  <a:schemeClr val="dk1"/>
                </a:solidFill>
                <a:latin typeface="Calibri"/>
                <a:ea typeface="Calibri"/>
                <a:cs typeface="Calibri"/>
                <a:sym typeface="Calibri"/>
              </a:rPr>
              <a:t>) + (0 x 16</a:t>
            </a:r>
            <a:r>
              <a:rPr lang="en-US" sz="3200" b="0" i="0" u="none" baseline="30000">
                <a:solidFill>
                  <a:schemeClr val="dk1"/>
                </a:solidFill>
                <a:latin typeface="Calibri"/>
                <a:ea typeface="Calibri"/>
                <a:cs typeface="Calibri"/>
                <a:sym typeface="Calibri"/>
              </a:rPr>
              <a:t>1</a:t>
            </a:r>
            <a:r>
              <a:rPr lang="en-US" sz="3200" b="0" i="0" u="none">
                <a:solidFill>
                  <a:schemeClr val="dk1"/>
                </a:solidFill>
                <a:latin typeface="Calibri"/>
                <a:ea typeface="Calibri"/>
                <a:cs typeface="Calibri"/>
                <a:sym typeface="Calibri"/>
              </a:rPr>
              <a:t>) + (2 x 16</a:t>
            </a:r>
            <a:r>
              <a:rPr lang="en-US" sz="3200" b="0" i="0" u="none" baseline="30000">
                <a:solidFill>
                  <a:schemeClr val="dk1"/>
                </a:solidFill>
                <a:latin typeface="Calibri"/>
                <a:ea typeface="Calibri"/>
                <a:cs typeface="Calibri"/>
                <a:sym typeface="Calibri"/>
              </a:rPr>
              <a:t>0</a:t>
            </a:r>
            <a:r>
              <a:rPr lang="en-US" sz="3200" b="0" i="0" u="none">
                <a:solidFill>
                  <a:schemeClr val="dk1"/>
                </a:solidFill>
                <a:latin typeface="Calibri"/>
                <a:ea typeface="Calibri"/>
                <a:cs typeface="Calibri"/>
                <a:sym typeface="Calibri"/>
              </a:rPr>
              <a:t>)</a:t>
            </a:r>
            <a:endParaRPr/>
          </a:p>
          <a:p>
            <a:pPr marL="342900" marR="0" lvl="0" indent="-3429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=(12 x 4096) + (10 x 256) + (0 x 16) + (2 x 1)</a:t>
            </a:r>
            <a:endParaRPr/>
          </a:p>
          <a:p>
            <a:pPr marL="342900" marR="0" lvl="0" indent="-3429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=49152 + 2560 + 0 + 2</a:t>
            </a:r>
            <a:endParaRPr/>
          </a:p>
          <a:p>
            <a:pPr marL="342900" marR="0" lvl="0" indent="-3429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=(51714) </a:t>
            </a:r>
            <a:r>
              <a:rPr lang="en-US" sz="3200" b="0" i="0" u="none" baseline="-25000">
                <a:solidFill>
                  <a:schemeClr val="dk1"/>
                </a:solidFill>
                <a:latin typeface="Calibri"/>
                <a:ea typeface="Calibri"/>
                <a:cs typeface="Calibri"/>
                <a:sym typeface="Calibri"/>
              </a:rPr>
              <a:t>10</a:t>
            </a:r>
            <a:endParaRPr/>
          </a:p>
        </p:txBody>
      </p:sp>
      <p:sp>
        <p:nvSpPr>
          <p:cNvPr id="298" name="Google Shape;298;p43"/>
          <p:cNvSpPr txBox="1"/>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Hexadecimal to Decimal Conversion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4"/>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Caveman Number System</a:t>
            </a:r>
            <a:endParaRPr/>
          </a:p>
        </p:txBody>
      </p:sp>
      <p:graphicFrame>
        <p:nvGraphicFramePr>
          <p:cNvPr id="305" name="Google Shape;305;p44"/>
          <p:cNvGraphicFramePr/>
          <p:nvPr/>
        </p:nvGraphicFramePr>
        <p:xfrm>
          <a:off x="457200" y="1524000"/>
          <a:ext cx="8229600" cy="4293245"/>
        </p:xfrm>
        <a:graphic>
          <a:graphicData uri="http://schemas.openxmlformats.org/drawingml/2006/table">
            <a:tbl>
              <a:tblPr>
                <a:noFill/>
                <a:tableStyleId>{49788923-E6B8-4E0E-953D-D27BE8CEFD33}</a:tableStyleId>
              </a:tblPr>
              <a:tblGrid>
                <a:gridCol w="1939925">
                  <a:extLst>
                    <a:ext uri="{9D8B030D-6E8A-4147-A177-3AD203B41FA5}">
                      <a16:colId xmlns:a16="http://schemas.microsoft.com/office/drawing/2014/main" val="20000"/>
                    </a:ext>
                  </a:extLst>
                </a:gridCol>
                <a:gridCol w="2082800">
                  <a:extLst>
                    <a:ext uri="{9D8B030D-6E8A-4147-A177-3AD203B41FA5}">
                      <a16:colId xmlns:a16="http://schemas.microsoft.com/office/drawing/2014/main" val="20001"/>
                    </a:ext>
                  </a:extLst>
                </a:gridCol>
                <a:gridCol w="2025650">
                  <a:extLst>
                    <a:ext uri="{9D8B030D-6E8A-4147-A177-3AD203B41FA5}">
                      <a16:colId xmlns:a16="http://schemas.microsoft.com/office/drawing/2014/main" val="20002"/>
                    </a:ext>
                  </a:extLst>
                </a:gridCol>
                <a:gridCol w="2181225">
                  <a:extLst>
                    <a:ext uri="{9D8B030D-6E8A-4147-A177-3AD203B41FA5}">
                      <a16:colId xmlns:a16="http://schemas.microsoft.com/office/drawing/2014/main" val="20003"/>
                    </a:ext>
                  </a:extLst>
                </a:gridCol>
              </a:tblGrid>
              <a:tr h="631825">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Decimal Number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Caveman Number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Decimal Number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Caveman Number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65125">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a:t>
                      </a:r>
                      <a:endParaRPr dirty="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&gt;∑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66700">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&gt;∆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65125">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2</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&gt;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12</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&gt;&gt;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66700">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3</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Ω</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13</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&gt;Ω</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65125">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4</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14</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&gt;↑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65125">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5</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a:t>
                      </a:r>
                      <a:endParaRPr dirty="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15</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Ω∑</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66700">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a:t>
                      </a:r>
                      <a:endParaRPr dirty="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Ω∆</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65125">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7</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∆&gt;</a:t>
                      </a:r>
                      <a:endParaRPr dirty="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17</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Ω&gt;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66700">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8</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∆Ω</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18</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ΩΩ</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365125">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9</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a:t>
                      </a:r>
                      <a:endParaRPr dirty="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19</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Ω↑</a:t>
                      </a:r>
                      <a:endParaRPr dirty="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Caveman Number System</a:t>
            </a:r>
            <a:endParaRPr/>
          </a:p>
        </p:txBody>
      </p:sp>
      <p:sp>
        <p:nvSpPr>
          <p:cNvPr id="312" name="Google Shape;312;p4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 ∆, &gt;, Ω and ↑</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Base – 5 Number System</a:t>
            </a:r>
            <a:endParaRPr/>
          </a:p>
          <a:p>
            <a:pPr marL="342900" marR="0" lvl="0" indent="-165100" algn="l" rtl="0">
              <a:lnSpc>
                <a:spcPct val="100000"/>
              </a:lnSpc>
              <a:spcBef>
                <a:spcPts val="56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a:p>
            <a:pPr marL="342900" marR="0" lvl="0" indent="-165100" algn="l" rtl="0">
              <a:spcBef>
                <a:spcPts val="56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Caveman Number System to Decimal</a:t>
            </a:r>
            <a:endParaRPr/>
          </a:p>
        </p:txBody>
      </p:sp>
      <p:sp>
        <p:nvSpPr>
          <p:cNvPr id="319" name="Google Shape;319;p4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Char char="•"/>
            </a:pPr>
            <a:r>
              <a:rPr lang="en-US" sz="2800" b="0" i="0" u="none" dirty="0">
                <a:solidFill>
                  <a:schemeClr val="dk1"/>
                </a:solidFill>
                <a:latin typeface="Calibri"/>
                <a:ea typeface="Calibri"/>
                <a:cs typeface="Calibri"/>
                <a:sym typeface="Calibri"/>
              </a:rPr>
              <a:t>Mr. Caveman is a base 5 number system. </a:t>
            </a:r>
            <a:endParaRPr sz="2800" b="0" i="0" u="none" dirty="0">
              <a:solidFill>
                <a:schemeClr val="dk1"/>
              </a:solidFill>
              <a:latin typeface="Calibri"/>
              <a:ea typeface="Calibri"/>
              <a:cs typeface="Calibri"/>
              <a:sym typeface="Calibri"/>
            </a:endParaRPr>
          </a:p>
          <a:p>
            <a:pPr marL="342900" marR="0" lvl="0" indent="-165100" algn="l" rtl="0">
              <a:lnSpc>
                <a:spcPct val="100000"/>
              </a:lnSpc>
              <a:spcBef>
                <a:spcPts val="560"/>
              </a:spcBef>
              <a:spcAft>
                <a:spcPts val="0"/>
              </a:spcAft>
              <a:buClr>
                <a:schemeClr val="dk1"/>
              </a:buClr>
              <a:buSzPts val="2800"/>
              <a:buFont typeface="Arial"/>
              <a:buNone/>
            </a:pPr>
            <a:endParaRPr sz="2800" b="0" i="0" u="none" dirty="0">
              <a:solidFill>
                <a:schemeClr val="dk1"/>
              </a:solidFill>
              <a:latin typeface="Calibri"/>
              <a:ea typeface="Calibri"/>
              <a:cs typeface="Calibri"/>
              <a:sym typeface="Calibri"/>
            </a:endParaRPr>
          </a:p>
          <a:p>
            <a:pPr marL="342900" marR="0" lvl="0" indent="-342900" algn="l" rtl="0">
              <a:lnSpc>
                <a:spcPct val="100000"/>
              </a:lnSpc>
              <a:spcBef>
                <a:spcPts val="560"/>
              </a:spcBef>
              <a:spcAft>
                <a:spcPts val="0"/>
              </a:spcAft>
              <a:buClr>
                <a:schemeClr val="dk1"/>
              </a:buClr>
              <a:buSzPts val="2800"/>
              <a:buFont typeface="Arial"/>
              <a:buNone/>
            </a:pPr>
            <a:r>
              <a:rPr lang="en-US" sz="2800" b="0" i="0" u="none" dirty="0">
                <a:solidFill>
                  <a:schemeClr val="dk1"/>
                </a:solidFill>
                <a:latin typeface="Calibri"/>
                <a:ea typeface="Calibri"/>
                <a:cs typeface="Calibri"/>
                <a:sym typeface="Calibri"/>
              </a:rPr>
              <a:t>      ( </a:t>
            </a:r>
            <a:r>
              <a:rPr lang="en-US" sz="2800" b="0" i="0" u="none" dirty="0">
                <a:solidFill>
                  <a:schemeClr val="dk1"/>
                </a:solidFill>
                <a:latin typeface="Arial"/>
                <a:ea typeface="Arial"/>
                <a:cs typeface="Arial"/>
                <a:sym typeface="Arial"/>
              </a:rPr>
              <a:t>Ω∆ </a:t>
            </a:r>
            <a:r>
              <a:rPr lang="en-US" sz="2800" b="0" i="0" u="none" dirty="0">
                <a:solidFill>
                  <a:schemeClr val="dk1"/>
                </a:solidFill>
                <a:latin typeface="Calibri"/>
                <a:ea typeface="Calibri"/>
                <a:cs typeface="Calibri"/>
                <a:sym typeface="Calibri"/>
              </a:rPr>
              <a:t>) </a:t>
            </a:r>
            <a:r>
              <a:rPr lang="en-US" sz="2800" b="0" i="0" u="none" baseline="-25000" dirty="0">
                <a:solidFill>
                  <a:schemeClr val="dk1"/>
                </a:solidFill>
                <a:latin typeface="Calibri"/>
                <a:ea typeface="Calibri"/>
                <a:cs typeface="Calibri"/>
                <a:sym typeface="Calibri"/>
              </a:rPr>
              <a:t>5</a:t>
            </a:r>
            <a:r>
              <a:rPr lang="en-US" sz="2800" b="0" i="0" u="none" dirty="0">
                <a:solidFill>
                  <a:schemeClr val="dk1"/>
                </a:solidFill>
                <a:latin typeface="Calibri"/>
                <a:ea typeface="Calibri"/>
                <a:cs typeface="Calibri"/>
                <a:sym typeface="Calibri"/>
              </a:rPr>
              <a:t>   = (    ?    )</a:t>
            </a:r>
            <a:r>
              <a:rPr lang="en-US" sz="2800" b="0" i="0" u="none" baseline="-25000" dirty="0">
                <a:solidFill>
                  <a:schemeClr val="dk1"/>
                </a:solidFill>
                <a:latin typeface="Calibri"/>
                <a:ea typeface="Calibri"/>
                <a:cs typeface="Calibri"/>
                <a:sym typeface="Calibri"/>
              </a:rPr>
              <a:t>10</a:t>
            </a:r>
            <a:endParaRPr dirty="0"/>
          </a:p>
          <a:p>
            <a:pPr marL="342900" marR="0" lvl="0" indent="-342900" algn="l" rtl="0">
              <a:lnSpc>
                <a:spcPct val="100000"/>
              </a:lnSpc>
              <a:spcBef>
                <a:spcPts val="560"/>
              </a:spcBef>
              <a:spcAft>
                <a:spcPts val="0"/>
              </a:spcAft>
              <a:buClr>
                <a:schemeClr val="dk1"/>
              </a:buClr>
              <a:buSzPts val="2800"/>
              <a:buFont typeface="Arial"/>
              <a:buNone/>
            </a:pPr>
            <a:endParaRPr sz="2800" b="0" i="0" u="none" dirty="0">
              <a:solidFill>
                <a:schemeClr val="dk1"/>
              </a:solidFill>
              <a:latin typeface="Calibri"/>
              <a:ea typeface="Calibri"/>
              <a:cs typeface="Calibri"/>
              <a:sym typeface="Calibri"/>
            </a:endParaRPr>
          </a:p>
          <a:p>
            <a:pPr marL="342900" marR="0" lvl="0" indent="-342900" algn="l" rtl="0">
              <a:lnSpc>
                <a:spcPct val="100000"/>
              </a:lnSpc>
              <a:spcBef>
                <a:spcPts val="560"/>
              </a:spcBef>
              <a:spcAft>
                <a:spcPts val="0"/>
              </a:spcAft>
              <a:buClr>
                <a:schemeClr val="dk1"/>
              </a:buClr>
              <a:buSzPts val="2800"/>
              <a:buFont typeface="Arial"/>
              <a:buNone/>
            </a:pPr>
            <a:r>
              <a:rPr lang="en-US" sz="2800" b="0" i="0" u="none" dirty="0">
                <a:solidFill>
                  <a:schemeClr val="dk1"/>
                </a:solidFill>
                <a:latin typeface="Calibri"/>
                <a:ea typeface="Calibri"/>
                <a:cs typeface="Calibri"/>
                <a:sym typeface="Calibri"/>
              </a:rPr>
              <a:t>	= Ω x 5</a:t>
            </a:r>
            <a:r>
              <a:rPr lang="en-US" sz="2800" b="0" i="0" u="none" baseline="30000" dirty="0">
                <a:solidFill>
                  <a:schemeClr val="dk1"/>
                </a:solidFill>
                <a:latin typeface="Calibri"/>
                <a:ea typeface="Calibri"/>
                <a:cs typeface="Calibri"/>
                <a:sym typeface="Calibri"/>
              </a:rPr>
              <a:t>1</a:t>
            </a:r>
            <a:r>
              <a:rPr lang="en-US" sz="2800" b="0" i="0" u="none" dirty="0">
                <a:solidFill>
                  <a:schemeClr val="dk1"/>
                </a:solidFill>
                <a:latin typeface="Calibri"/>
                <a:ea typeface="Calibri"/>
                <a:cs typeface="Calibri"/>
                <a:sym typeface="Calibri"/>
              </a:rPr>
              <a:t> + </a:t>
            </a:r>
            <a:r>
              <a:rPr lang="en-US" sz="2800" b="0" i="0" u="none" dirty="0">
                <a:solidFill>
                  <a:schemeClr val="dk1"/>
                </a:solidFill>
                <a:latin typeface="Arial"/>
                <a:ea typeface="Arial"/>
                <a:cs typeface="Arial"/>
                <a:sym typeface="Arial"/>
              </a:rPr>
              <a:t>∆</a:t>
            </a:r>
            <a:r>
              <a:rPr lang="en-US" sz="2800" b="0" i="0" u="none" dirty="0">
                <a:solidFill>
                  <a:schemeClr val="dk1"/>
                </a:solidFill>
                <a:latin typeface="Calibri"/>
                <a:ea typeface="Calibri"/>
                <a:cs typeface="Calibri"/>
                <a:sym typeface="Calibri"/>
              </a:rPr>
              <a:t> x 5</a:t>
            </a:r>
            <a:r>
              <a:rPr lang="en-US" sz="2800" b="0" i="0" u="none" baseline="30000" dirty="0">
                <a:solidFill>
                  <a:schemeClr val="dk1"/>
                </a:solidFill>
                <a:latin typeface="Calibri"/>
                <a:ea typeface="Calibri"/>
                <a:cs typeface="Calibri"/>
                <a:sym typeface="Calibri"/>
              </a:rPr>
              <a:t>0</a:t>
            </a:r>
            <a:r>
              <a:rPr lang="en-US" sz="2800" b="0" i="0" u="none" dirty="0">
                <a:solidFill>
                  <a:schemeClr val="dk1"/>
                </a:solidFill>
                <a:latin typeface="Calibri"/>
                <a:ea typeface="Calibri"/>
                <a:cs typeface="Calibri"/>
                <a:sym typeface="Calibri"/>
              </a:rPr>
              <a:t> </a:t>
            </a:r>
            <a:endParaRPr dirty="0"/>
          </a:p>
          <a:p>
            <a:pPr marL="342900" marR="0" lvl="0" indent="-342900" algn="l" rtl="0">
              <a:lnSpc>
                <a:spcPct val="100000"/>
              </a:lnSpc>
              <a:spcBef>
                <a:spcPts val="560"/>
              </a:spcBef>
              <a:spcAft>
                <a:spcPts val="0"/>
              </a:spcAft>
              <a:buClr>
                <a:schemeClr val="dk1"/>
              </a:buClr>
              <a:buSzPts val="2800"/>
              <a:buFont typeface="Arial"/>
              <a:buNone/>
            </a:pPr>
            <a:r>
              <a:rPr lang="en-US" sz="2800" b="0" i="0" u="none" dirty="0">
                <a:solidFill>
                  <a:schemeClr val="dk1"/>
                </a:solidFill>
                <a:latin typeface="Calibri"/>
                <a:ea typeface="Calibri"/>
                <a:cs typeface="Calibri"/>
                <a:sym typeface="Calibri"/>
              </a:rPr>
              <a:t>	= Ω x 5 + </a:t>
            </a:r>
            <a:r>
              <a:rPr lang="en-US" sz="2800" b="0" i="0" u="none" dirty="0">
                <a:solidFill>
                  <a:schemeClr val="dk1"/>
                </a:solidFill>
                <a:latin typeface="Arial"/>
                <a:ea typeface="Arial"/>
                <a:cs typeface="Arial"/>
                <a:sym typeface="Arial"/>
              </a:rPr>
              <a:t>∆</a:t>
            </a:r>
            <a:r>
              <a:rPr lang="en-US" sz="2800" b="0" i="0" u="none" dirty="0">
                <a:solidFill>
                  <a:schemeClr val="dk1"/>
                </a:solidFill>
                <a:latin typeface="Calibri"/>
                <a:ea typeface="Calibri"/>
                <a:cs typeface="Calibri"/>
                <a:sym typeface="Calibri"/>
              </a:rPr>
              <a:t> x 1 </a:t>
            </a:r>
            <a:endParaRPr dirty="0"/>
          </a:p>
          <a:p>
            <a:pPr marL="342900" marR="0" lvl="0" indent="-342900" algn="l" rtl="0">
              <a:lnSpc>
                <a:spcPct val="100000"/>
              </a:lnSpc>
              <a:spcBef>
                <a:spcPts val="560"/>
              </a:spcBef>
              <a:spcAft>
                <a:spcPts val="0"/>
              </a:spcAft>
              <a:buClr>
                <a:schemeClr val="dk1"/>
              </a:buClr>
              <a:buSzPts val="2800"/>
              <a:buFont typeface="Arial"/>
              <a:buNone/>
            </a:pPr>
            <a:r>
              <a:rPr lang="en-US" sz="2800" b="0" i="0" u="none" dirty="0">
                <a:solidFill>
                  <a:schemeClr val="dk1"/>
                </a:solidFill>
                <a:latin typeface="Calibri"/>
                <a:ea typeface="Calibri"/>
                <a:cs typeface="Calibri"/>
                <a:sym typeface="Calibri"/>
              </a:rPr>
              <a:t>	=  (3) x 5 + (1) x 1 </a:t>
            </a:r>
            <a:endParaRPr dirty="0"/>
          </a:p>
          <a:p>
            <a:pPr marL="342900" marR="0" lvl="0" indent="-342900" algn="l" rtl="0">
              <a:lnSpc>
                <a:spcPct val="100000"/>
              </a:lnSpc>
              <a:spcBef>
                <a:spcPts val="560"/>
              </a:spcBef>
              <a:spcAft>
                <a:spcPts val="0"/>
              </a:spcAft>
              <a:buClr>
                <a:schemeClr val="dk1"/>
              </a:buClr>
              <a:buSzPts val="2800"/>
              <a:buFont typeface="Arial"/>
              <a:buNone/>
            </a:pPr>
            <a:r>
              <a:rPr lang="en-US" sz="2800" b="0" i="0" u="none" dirty="0">
                <a:solidFill>
                  <a:schemeClr val="dk1"/>
                </a:solidFill>
                <a:latin typeface="Calibri"/>
                <a:ea typeface="Calibri"/>
                <a:cs typeface="Calibri"/>
                <a:sym typeface="Calibri"/>
              </a:rPr>
              <a:t>	=  15 + 1 = 16</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Caveman Number System to Decimal</a:t>
            </a:r>
            <a:endParaRPr/>
          </a:p>
        </p:txBody>
      </p:sp>
      <p:sp>
        <p:nvSpPr>
          <p:cNvPr id="326" name="Google Shape;326;p4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      (</a:t>
            </a:r>
            <a:r>
              <a:rPr lang="en-US" sz="2800" b="0" i="0" u="none">
                <a:solidFill>
                  <a:schemeClr val="dk1"/>
                </a:solidFill>
                <a:latin typeface="Arial"/>
                <a:ea typeface="Arial"/>
                <a:cs typeface="Arial"/>
                <a:sym typeface="Arial"/>
              </a:rPr>
              <a:t>&gt;↑</a:t>
            </a:r>
            <a:r>
              <a:rPr lang="en-US" sz="2800" b="0" i="0" u="none">
                <a:solidFill>
                  <a:schemeClr val="dk1"/>
                </a:solidFill>
                <a:latin typeface="Calibri"/>
                <a:ea typeface="Calibri"/>
                <a:cs typeface="Calibri"/>
                <a:sym typeface="Calibri"/>
              </a:rPr>
              <a:t>) </a:t>
            </a:r>
            <a:r>
              <a:rPr lang="en-US" sz="2800" b="0" i="0" u="none" baseline="-25000">
                <a:solidFill>
                  <a:schemeClr val="dk1"/>
                </a:solidFill>
                <a:latin typeface="Calibri"/>
                <a:ea typeface="Calibri"/>
                <a:cs typeface="Calibri"/>
                <a:sym typeface="Calibri"/>
              </a:rPr>
              <a:t>5</a:t>
            </a:r>
            <a:r>
              <a:rPr lang="en-US" sz="2800" b="0" i="0" u="none">
                <a:solidFill>
                  <a:schemeClr val="dk1"/>
                </a:solidFill>
                <a:latin typeface="Calibri"/>
                <a:ea typeface="Calibri"/>
                <a:cs typeface="Calibri"/>
                <a:sym typeface="Calibri"/>
              </a:rPr>
              <a:t>   = (    ?    )</a:t>
            </a:r>
            <a:r>
              <a:rPr lang="en-US" sz="2800" b="0" i="0" u="none" baseline="-25000">
                <a:solidFill>
                  <a:schemeClr val="dk1"/>
                </a:solidFill>
                <a:latin typeface="Calibri"/>
                <a:ea typeface="Calibri"/>
                <a:cs typeface="Calibri"/>
                <a:sym typeface="Calibri"/>
              </a:rPr>
              <a:t>10</a:t>
            </a:r>
            <a:endParaRPr/>
          </a:p>
          <a:p>
            <a:pPr marL="0" marR="0" lvl="0" indent="0" algn="l" rtl="0">
              <a:lnSpc>
                <a:spcPct val="100000"/>
              </a:lnSpc>
              <a:spcBef>
                <a:spcPts val="56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Caveman Number System to Decimal</a:t>
            </a:r>
            <a:endParaRPr/>
          </a:p>
        </p:txBody>
      </p:sp>
      <p:sp>
        <p:nvSpPr>
          <p:cNvPr id="333" name="Google Shape;333;p4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      (</a:t>
            </a:r>
            <a:r>
              <a:rPr lang="en-US" sz="2800" b="0" i="0" u="none">
                <a:solidFill>
                  <a:schemeClr val="dk1"/>
                </a:solidFill>
                <a:latin typeface="Arial"/>
                <a:ea typeface="Arial"/>
                <a:cs typeface="Arial"/>
                <a:sym typeface="Arial"/>
              </a:rPr>
              <a:t>&gt;↑</a:t>
            </a:r>
            <a:r>
              <a:rPr lang="en-US" sz="2800" b="0" i="0" u="none">
                <a:solidFill>
                  <a:schemeClr val="dk1"/>
                </a:solidFill>
                <a:latin typeface="Calibri"/>
                <a:ea typeface="Calibri"/>
                <a:cs typeface="Calibri"/>
                <a:sym typeface="Calibri"/>
              </a:rPr>
              <a:t>) </a:t>
            </a:r>
            <a:r>
              <a:rPr lang="en-US" sz="2800" b="0" i="0" u="none" baseline="-25000">
                <a:solidFill>
                  <a:schemeClr val="dk1"/>
                </a:solidFill>
                <a:latin typeface="Calibri"/>
                <a:ea typeface="Calibri"/>
                <a:cs typeface="Calibri"/>
                <a:sym typeface="Calibri"/>
              </a:rPr>
              <a:t>5</a:t>
            </a:r>
            <a:r>
              <a:rPr lang="en-US" sz="2800" b="0" i="0" u="none">
                <a:solidFill>
                  <a:schemeClr val="dk1"/>
                </a:solidFill>
                <a:latin typeface="Calibri"/>
                <a:ea typeface="Calibri"/>
                <a:cs typeface="Calibri"/>
                <a:sym typeface="Calibri"/>
              </a:rPr>
              <a:t>   = (    14    )</a:t>
            </a:r>
            <a:r>
              <a:rPr lang="en-US" sz="2800" b="0" i="0" u="none" baseline="-25000">
                <a:solidFill>
                  <a:schemeClr val="dk1"/>
                </a:solidFill>
                <a:latin typeface="Calibri"/>
                <a:ea typeface="Calibri"/>
                <a:cs typeface="Calibri"/>
                <a:sym typeface="Calibri"/>
              </a:rPr>
              <a:t>10</a:t>
            </a:r>
            <a:endParaRPr/>
          </a:p>
          <a:p>
            <a:pPr marL="0" marR="0" lvl="0" indent="0" algn="l" rtl="0">
              <a:lnSpc>
                <a:spcPct val="100000"/>
              </a:lnSpc>
              <a:spcBef>
                <a:spcPts val="56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Caveman Number System to Decimal</a:t>
            </a:r>
            <a:endParaRPr/>
          </a:p>
        </p:txBody>
      </p:sp>
      <p:sp>
        <p:nvSpPr>
          <p:cNvPr id="340" name="Google Shape;340;p4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     (∆Ω↑∑ ) </a:t>
            </a:r>
            <a:r>
              <a:rPr lang="en-US" sz="2800" b="0" i="0" u="none" baseline="-25000">
                <a:solidFill>
                  <a:schemeClr val="dk1"/>
                </a:solidFill>
                <a:latin typeface="Calibri"/>
                <a:ea typeface="Calibri"/>
                <a:cs typeface="Calibri"/>
                <a:sym typeface="Calibri"/>
              </a:rPr>
              <a:t>5</a:t>
            </a:r>
            <a:r>
              <a:rPr lang="en-US" sz="2800" b="0" i="0" u="none">
                <a:solidFill>
                  <a:schemeClr val="dk1"/>
                </a:solidFill>
                <a:latin typeface="Calibri"/>
                <a:ea typeface="Calibri"/>
                <a:cs typeface="Calibri"/>
                <a:sym typeface="Calibri"/>
              </a:rPr>
              <a:t>   = (    ?    )</a:t>
            </a:r>
            <a:r>
              <a:rPr lang="en-US" sz="2800" b="0" i="0" u="none" baseline="-25000">
                <a:solidFill>
                  <a:schemeClr val="dk1"/>
                </a:solidFill>
                <a:latin typeface="Calibri"/>
                <a:ea typeface="Calibri"/>
                <a:cs typeface="Calibri"/>
                <a:sym typeface="Calibri"/>
              </a:rPr>
              <a:t>10</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0"/>
          <p:cNvSpPr txBox="1">
            <a:spLocks noGrp="1"/>
          </p:cNvSpPr>
          <p:nvPr>
            <p:ph type="title"/>
          </p:nvPr>
        </p:nvSpPr>
        <p:spPr>
          <a:xfrm>
            <a:off x="466725" y="3810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Caveman Number System to Decimal</a:t>
            </a:r>
            <a:endParaRPr/>
          </a:p>
        </p:txBody>
      </p:sp>
      <p:sp>
        <p:nvSpPr>
          <p:cNvPr id="347" name="Google Shape;347;p5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     (∆Ω↑∑ ) </a:t>
            </a:r>
            <a:r>
              <a:rPr lang="en-US" sz="2800" b="0" i="0" u="none" baseline="-25000">
                <a:solidFill>
                  <a:schemeClr val="dk1"/>
                </a:solidFill>
                <a:latin typeface="Calibri"/>
                <a:ea typeface="Calibri"/>
                <a:cs typeface="Calibri"/>
                <a:sym typeface="Calibri"/>
              </a:rPr>
              <a:t>5</a:t>
            </a:r>
            <a:r>
              <a:rPr lang="en-US" sz="2800" b="0" i="0" u="none">
                <a:solidFill>
                  <a:schemeClr val="dk1"/>
                </a:solidFill>
                <a:latin typeface="Calibri"/>
                <a:ea typeface="Calibri"/>
                <a:cs typeface="Calibri"/>
                <a:sym typeface="Calibri"/>
              </a:rPr>
              <a:t>   = (    ?    )</a:t>
            </a:r>
            <a:r>
              <a:rPr lang="en-US" sz="2800" b="0" i="0" u="none" baseline="-25000">
                <a:solidFill>
                  <a:schemeClr val="dk1"/>
                </a:solidFill>
                <a:latin typeface="Calibri"/>
                <a:ea typeface="Calibri"/>
                <a:cs typeface="Calibri"/>
                <a:sym typeface="Calibri"/>
              </a:rPr>
              <a:t>10</a:t>
            </a:r>
            <a:endParaRPr/>
          </a:p>
          <a:p>
            <a:pPr marL="0" marR="0" lvl="0" indent="0" algn="l" rtl="0">
              <a:lnSpc>
                <a:spcPct val="100000"/>
              </a:lnSpc>
              <a:spcBef>
                <a:spcPts val="56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	= ∆ x 5</a:t>
            </a:r>
            <a:r>
              <a:rPr lang="en-US" sz="2800" b="0" i="0" u="none" baseline="30000">
                <a:solidFill>
                  <a:schemeClr val="dk1"/>
                </a:solidFill>
                <a:latin typeface="Calibri"/>
                <a:ea typeface="Calibri"/>
                <a:cs typeface="Calibri"/>
                <a:sym typeface="Calibri"/>
              </a:rPr>
              <a:t>3</a:t>
            </a:r>
            <a:r>
              <a:rPr lang="en-US" sz="2800" b="0" i="0" u="none">
                <a:solidFill>
                  <a:schemeClr val="dk1"/>
                </a:solidFill>
                <a:latin typeface="Calibri"/>
                <a:ea typeface="Calibri"/>
                <a:cs typeface="Calibri"/>
                <a:sym typeface="Calibri"/>
              </a:rPr>
              <a:t> + Ω x 5</a:t>
            </a:r>
            <a:r>
              <a:rPr lang="en-US" sz="2800" b="0" i="0" u="none" baseline="30000">
                <a:solidFill>
                  <a:schemeClr val="dk1"/>
                </a:solidFill>
                <a:latin typeface="Calibri"/>
                <a:ea typeface="Calibri"/>
                <a:cs typeface="Calibri"/>
                <a:sym typeface="Calibri"/>
              </a:rPr>
              <a:t>2</a:t>
            </a:r>
            <a:r>
              <a:rPr lang="en-US" sz="2800" b="0" i="0" u="none">
                <a:solidFill>
                  <a:schemeClr val="dk1"/>
                </a:solidFill>
                <a:latin typeface="Calibri"/>
                <a:ea typeface="Calibri"/>
                <a:cs typeface="Calibri"/>
                <a:sym typeface="Calibri"/>
              </a:rPr>
              <a:t> + ↑ x 5</a:t>
            </a:r>
            <a:r>
              <a:rPr lang="en-US" sz="2800" b="0" i="0" u="none" baseline="30000">
                <a:solidFill>
                  <a:schemeClr val="dk1"/>
                </a:solidFill>
                <a:latin typeface="Calibri"/>
                <a:ea typeface="Calibri"/>
                <a:cs typeface="Calibri"/>
                <a:sym typeface="Calibri"/>
              </a:rPr>
              <a:t>1</a:t>
            </a:r>
            <a:r>
              <a:rPr lang="en-US" sz="2800" b="0" i="0" u="none">
                <a:solidFill>
                  <a:schemeClr val="dk1"/>
                </a:solidFill>
                <a:latin typeface="Calibri"/>
                <a:ea typeface="Calibri"/>
                <a:cs typeface="Calibri"/>
                <a:sym typeface="Calibri"/>
              </a:rPr>
              <a:t> + ∑ x 5</a:t>
            </a:r>
            <a:r>
              <a:rPr lang="en-US" sz="2800" b="0" i="0" u="none" baseline="30000">
                <a:solidFill>
                  <a:schemeClr val="dk1"/>
                </a:solidFill>
                <a:latin typeface="Calibri"/>
                <a:ea typeface="Calibri"/>
                <a:cs typeface="Calibri"/>
                <a:sym typeface="Calibri"/>
              </a:rPr>
              <a:t>0</a:t>
            </a:r>
            <a:r>
              <a:rPr lang="en-US" sz="2800" b="0" i="0" u="none">
                <a:solidFill>
                  <a:schemeClr val="dk1"/>
                </a:solidFill>
                <a:latin typeface="Calibri"/>
                <a:ea typeface="Calibri"/>
                <a:cs typeface="Calibri"/>
                <a:sym typeface="Calibri"/>
              </a:rPr>
              <a:t> </a:t>
            </a:r>
            <a:endParaRPr/>
          </a:p>
          <a:p>
            <a:pPr marL="0" marR="0" lvl="0" indent="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	= ∆ x 125 + Ω x 25 + ↑ x 5 + ∑ x 1 </a:t>
            </a:r>
            <a:endParaRPr/>
          </a:p>
          <a:p>
            <a:pPr marL="0" marR="0" lvl="0" indent="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	= (1) x 125 + (3) x 25 + (4) x 5 + (0) x 1 </a:t>
            </a:r>
            <a:endParaRPr/>
          </a:p>
          <a:p>
            <a:pPr marL="0" marR="0" lvl="0" indent="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	= 125 + 75 + 20 + 0 = 220</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1"/>
          <p:cNvSpPr txBox="1">
            <a:spLocks noGrp="1"/>
          </p:cNvSpPr>
          <p:nvPr>
            <p:ph type="title"/>
          </p:nvPr>
        </p:nvSpPr>
        <p:spPr>
          <a:xfrm>
            <a:off x="466725" y="3810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Caveman Number FRACTIONS</a:t>
            </a:r>
            <a:br>
              <a:rPr lang="en-US" sz="3200" b="0" i="0" u="none">
                <a:solidFill>
                  <a:schemeClr val="dk1"/>
                </a:solidFill>
                <a:latin typeface="Calibri"/>
                <a:ea typeface="Calibri"/>
                <a:cs typeface="Calibri"/>
                <a:sym typeface="Calibri"/>
              </a:rPr>
            </a:br>
            <a:r>
              <a:rPr lang="en-US" sz="3200" b="0" i="0" u="none">
                <a:solidFill>
                  <a:schemeClr val="dk1"/>
                </a:solidFill>
                <a:latin typeface="Calibri"/>
                <a:ea typeface="Calibri"/>
                <a:cs typeface="Calibri"/>
                <a:sym typeface="Calibri"/>
              </a:rPr>
              <a:t> to Decimal</a:t>
            </a:r>
            <a:endParaRPr/>
          </a:p>
        </p:txBody>
      </p:sp>
      <p:sp>
        <p:nvSpPr>
          <p:cNvPr id="354" name="Google Shape;354;p5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0" i="0" u="none" dirty="0">
                <a:solidFill>
                  <a:schemeClr val="dk1"/>
                </a:solidFill>
                <a:latin typeface="Calibri"/>
                <a:ea typeface="Calibri"/>
                <a:cs typeface="Calibri"/>
                <a:sym typeface="Calibri"/>
              </a:rPr>
              <a:t>     (Ω ∑. ∆&gt; ) </a:t>
            </a:r>
            <a:r>
              <a:rPr lang="en-US" sz="2800" b="0" i="0" u="none" baseline="-25000" dirty="0">
                <a:solidFill>
                  <a:schemeClr val="dk1"/>
                </a:solidFill>
                <a:latin typeface="Calibri"/>
                <a:ea typeface="Calibri"/>
                <a:cs typeface="Calibri"/>
                <a:sym typeface="Calibri"/>
              </a:rPr>
              <a:t>5</a:t>
            </a:r>
            <a:r>
              <a:rPr lang="en-US" sz="2800" b="0" i="0" u="none" dirty="0">
                <a:solidFill>
                  <a:schemeClr val="dk1"/>
                </a:solidFill>
                <a:latin typeface="Calibri"/>
                <a:ea typeface="Calibri"/>
                <a:cs typeface="Calibri"/>
                <a:sym typeface="Calibri"/>
              </a:rPr>
              <a:t>   = (    ?    )</a:t>
            </a:r>
            <a:r>
              <a:rPr lang="en-US" sz="2800" b="0" i="0" u="none" baseline="-25000" dirty="0">
                <a:solidFill>
                  <a:schemeClr val="dk1"/>
                </a:solidFill>
                <a:latin typeface="Calibri"/>
                <a:ea typeface="Calibri"/>
                <a:cs typeface="Calibri"/>
                <a:sym typeface="Calibri"/>
              </a:rPr>
              <a:t>10</a:t>
            </a:r>
            <a:endParaRPr dirty="0"/>
          </a:p>
          <a:p>
            <a:pPr marL="0" marR="0" lvl="0" indent="0" algn="l" rtl="0">
              <a:lnSpc>
                <a:spcPct val="100000"/>
              </a:lnSpc>
              <a:spcBef>
                <a:spcPts val="560"/>
              </a:spcBef>
              <a:spcAft>
                <a:spcPts val="0"/>
              </a:spcAft>
              <a:buClr>
                <a:schemeClr val="dk1"/>
              </a:buClr>
              <a:buSzPts val="2800"/>
              <a:buFont typeface="Arial"/>
              <a:buNone/>
            </a:pPr>
            <a:endParaRPr sz="2800" b="0" i="0" u="none" dirty="0">
              <a:solidFill>
                <a:schemeClr val="dk1"/>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SzPts val="2800"/>
              <a:buFont typeface="Arial"/>
              <a:buNone/>
            </a:pPr>
            <a:r>
              <a:rPr lang="en-US" sz="2800" b="0" i="0" u="none" dirty="0">
                <a:solidFill>
                  <a:schemeClr val="dk1"/>
                </a:solidFill>
                <a:latin typeface="Calibri"/>
                <a:ea typeface="Calibri"/>
                <a:cs typeface="Calibri"/>
                <a:sym typeface="Calibri"/>
              </a:rPr>
              <a:t>	</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1"/>
          <p:cNvSpPr txBox="1">
            <a:spLocks noGrp="1"/>
          </p:cNvSpPr>
          <p:nvPr>
            <p:ph type="title"/>
          </p:nvPr>
        </p:nvSpPr>
        <p:spPr>
          <a:xfrm>
            <a:off x="466725" y="3810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Caveman Number FRACTIONS</a:t>
            </a:r>
            <a:br>
              <a:rPr lang="en-US" sz="3200" b="0" i="0" u="none">
                <a:solidFill>
                  <a:schemeClr val="dk1"/>
                </a:solidFill>
                <a:latin typeface="Calibri"/>
                <a:ea typeface="Calibri"/>
                <a:cs typeface="Calibri"/>
                <a:sym typeface="Calibri"/>
              </a:rPr>
            </a:br>
            <a:r>
              <a:rPr lang="en-US" sz="3200" b="0" i="0" u="none">
                <a:solidFill>
                  <a:schemeClr val="dk1"/>
                </a:solidFill>
                <a:latin typeface="Calibri"/>
                <a:ea typeface="Calibri"/>
                <a:cs typeface="Calibri"/>
                <a:sym typeface="Calibri"/>
              </a:rPr>
              <a:t> to Decimal</a:t>
            </a:r>
            <a:endParaRPr/>
          </a:p>
        </p:txBody>
      </p:sp>
      <p:sp>
        <p:nvSpPr>
          <p:cNvPr id="354" name="Google Shape;354;p5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     (Ω ∑. ∆&gt; ) </a:t>
            </a:r>
            <a:r>
              <a:rPr lang="en-US" sz="2800" b="0" i="0" u="none" baseline="-25000">
                <a:solidFill>
                  <a:schemeClr val="dk1"/>
                </a:solidFill>
                <a:latin typeface="Calibri"/>
                <a:ea typeface="Calibri"/>
                <a:cs typeface="Calibri"/>
                <a:sym typeface="Calibri"/>
              </a:rPr>
              <a:t>5</a:t>
            </a:r>
            <a:r>
              <a:rPr lang="en-US" sz="2800" b="0" i="0" u="none">
                <a:solidFill>
                  <a:schemeClr val="dk1"/>
                </a:solidFill>
                <a:latin typeface="Calibri"/>
                <a:ea typeface="Calibri"/>
                <a:cs typeface="Calibri"/>
                <a:sym typeface="Calibri"/>
              </a:rPr>
              <a:t>   = (    ?    )</a:t>
            </a:r>
            <a:r>
              <a:rPr lang="en-US" sz="2800" b="0" i="0" u="none" baseline="-25000">
                <a:solidFill>
                  <a:schemeClr val="dk1"/>
                </a:solidFill>
                <a:latin typeface="Calibri"/>
                <a:ea typeface="Calibri"/>
                <a:cs typeface="Calibri"/>
                <a:sym typeface="Calibri"/>
              </a:rPr>
              <a:t>10</a:t>
            </a:r>
            <a:endParaRPr/>
          </a:p>
          <a:p>
            <a:pPr marL="0" marR="0" lvl="0" indent="0" algn="l" rtl="0">
              <a:lnSpc>
                <a:spcPct val="100000"/>
              </a:lnSpc>
              <a:spcBef>
                <a:spcPts val="56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	= Ω x 5</a:t>
            </a:r>
            <a:r>
              <a:rPr lang="en-US" sz="2800" b="0" i="0" u="none" baseline="30000">
                <a:solidFill>
                  <a:schemeClr val="dk1"/>
                </a:solidFill>
                <a:latin typeface="Calibri"/>
                <a:ea typeface="Calibri"/>
                <a:cs typeface="Calibri"/>
                <a:sym typeface="Calibri"/>
              </a:rPr>
              <a:t>1</a:t>
            </a:r>
            <a:r>
              <a:rPr lang="en-US" sz="2800" b="0" i="0" u="none">
                <a:solidFill>
                  <a:schemeClr val="dk1"/>
                </a:solidFill>
                <a:latin typeface="Calibri"/>
                <a:ea typeface="Calibri"/>
                <a:cs typeface="Calibri"/>
                <a:sym typeface="Calibri"/>
              </a:rPr>
              <a:t> + ∑ x 5</a:t>
            </a:r>
            <a:r>
              <a:rPr lang="en-US" sz="2800" b="0" i="0" u="none" baseline="30000">
                <a:solidFill>
                  <a:schemeClr val="dk1"/>
                </a:solidFill>
                <a:latin typeface="Calibri"/>
                <a:ea typeface="Calibri"/>
                <a:cs typeface="Calibri"/>
                <a:sym typeface="Calibri"/>
              </a:rPr>
              <a:t>0</a:t>
            </a:r>
            <a:r>
              <a:rPr lang="en-US" sz="2800" b="0" i="0" u="none">
                <a:solidFill>
                  <a:schemeClr val="dk1"/>
                </a:solidFill>
                <a:latin typeface="Calibri"/>
                <a:ea typeface="Calibri"/>
                <a:cs typeface="Calibri"/>
                <a:sym typeface="Calibri"/>
              </a:rPr>
              <a:t> + ∆ x 5</a:t>
            </a:r>
            <a:r>
              <a:rPr lang="en-US" sz="2800" b="0" i="0" u="none" baseline="30000">
                <a:solidFill>
                  <a:schemeClr val="dk1"/>
                </a:solidFill>
                <a:latin typeface="Calibri"/>
                <a:ea typeface="Calibri"/>
                <a:cs typeface="Calibri"/>
                <a:sym typeface="Calibri"/>
              </a:rPr>
              <a:t>-1</a:t>
            </a:r>
            <a:r>
              <a:rPr lang="en-US" sz="2800" b="0" i="0" u="none">
                <a:solidFill>
                  <a:schemeClr val="dk1"/>
                </a:solidFill>
                <a:latin typeface="Calibri"/>
                <a:ea typeface="Calibri"/>
                <a:cs typeface="Calibri"/>
                <a:sym typeface="Calibri"/>
              </a:rPr>
              <a:t> + &gt; x 5</a:t>
            </a:r>
            <a:r>
              <a:rPr lang="en-US" sz="2800" b="0" i="0" u="none" baseline="30000">
                <a:solidFill>
                  <a:schemeClr val="dk1"/>
                </a:solidFill>
                <a:latin typeface="Calibri"/>
                <a:ea typeface="Calibri"/>
                <a:cs typeface="Calibri"/>
                <a:sym typeface="Calibri"/>
              </a:rPr>
              <a:t>-2</a:t>
            </a:r>
            <a:endParaRPr sz="2800" b="0" i="0" u="none">
              <a:solidFill>
                <a:schemeClr val="dk1"/>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	</a:t>
            </a:r>
            <a:endParaRPr/>
          </a:p>
          <a:p>
            <a:pPr marL="0" marR="0" lvl="0" indent="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     = Ω x 5 + ∑ x 1 + ∆ /5 + &gt; /5</a:t>
            </a:r>
            <a:r>
              <a:rPr lang="en-US" sz="2800" b="0" i="0" u="none" baseline="30000">
                <a:solidFill>
                  <a:schemeClr val="dk1"/>
                </a:solidFill>
                <a:latin typeface="Calibri"/>
                <a:ea typeface="Calibri"/>
                <a:cs typeface="Calibri"/>
                <a:sym typeface="Calibri"/>
              </a:rPr>
              <a:t>-2</a:t>
            </a:r>
            <a:endParaRPr sz="2800" b="0" i="0" u="none">
              <a:solidFill>
                <a:schemeClr val="dk1"/>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 </a:t>
            </a:r>
            <a:endParaRPr/>
          </a:p>
          <a:p>
            <a:pPr marL="0" marR="0" lvl="0" indent="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	=  3 x 5 +  0 x 1 +  1/ 5 + 2/25</a:t>
            </a:r>
            <a:endParaRPr/>
          </a:p>
          <a:p>
            <a:pPr marL="0" marR="0" lvl="0" indent="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	</a:t>
            </a:r>
            <a:endParaRPr/>
          </a:p>
          <a:p>
            <a:pPr marL="0" marR="0" lvl="0" indent="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    =15 + 0 + 0.2 + 0.08  = (15.28)</a:t>
            </a:r>
            <a:r>
              <a:rPr lang="en-US" sz="2800" b="0" i="0" u="none" baseline="-25000">
                <a:solidFill>
                  <a:schemeClr val="dk1"/>
                </a:solidFill>
                <a:latin typeface="Calibri"/>
                <a:ea typeface="Calibri"/>
                <a:cs typeface="Calibri"/>
                <a:sym typeface="Calibri"/>
              </a:rPr>
              <a:t>10</a:t>
            </a:r>
            <a:endParaRPr/>
          </a:p>
          <a:p>
            <a:pPr marL="0" marR="0" lvl="0" indent="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	</a:t>
            </a:r>
            <a:endParaRPr/>
          </a:p>
        </p:txBody>
      </p:sp>
    </p:spTree>
    <p:extLst>
      <p:ext uri="{BB962C8B-B14F-4D97-AF65-F5344CB8AC3E}">
        <p14:creationId xmlns:p14="http://schemas.microsoft.com/office/powerpoint/2010/main" val="963889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Decimal Number System</a:t>
            </a:r>
            <a:endParaRPr/>
          </a:p>
        </p:txBody>
      </p:sp>
      <p:sp>
        <p:nvSpPr>
          <p:cNvPr id="205" name="Google Shape;205;p2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Ten unique numbers 0,1,2,3,4,5,6,7,8,9</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Combination of digits</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Positional Number System</a:t>
            </a:r>
            <a:endParaRPr/>
          </a:p>
          <a:p>
            <a:pPr marL="342900" marR="0" lvl="0" indent="-342900" algn="l" rtl="0">
              <a:lnSpc>
                <a:spcPct val="100000"/>
              </a:lnSpc>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275 = 2 x 10</a:t>
            </a:r>
            <a:r>
              <a:rPr lang="en-US" sz="2800" b="0" i="0" u="none" strike="noStrike" cap="none" baseline="30000">
                <a:solidFill>
                  <a:schemeClr val="dk1"/>
                </a:solidFill>
                <a:latin typeface="Calibri"/>
                <a:ea typeface="Calibri"/>
                <a:cs typeface="Calibri"/>
                <a:sym typeface="Calibri"/>
              </a:rPr>
              <a:t>2</a:t>
            </a:r>
            <a:r>
              <a:rPr lang="en-US" sz="2800" b="0" i="0" u="none" strike="noStrike" cap="none">
                <a:solidFill>
                  <a:schemeClr val="dk1"/>
                </a:solidFill>
                <a:latin typeface="Calibri"/>
                <a:ea typeface="Calibri"/>
                <a:cs typeface="Calibri"/>
                <a:sym typeface="Calibri"/>
              </a:rPr>
              <a:t> + 7 x 10</a:t>
            </a:r>
            <a:r>
              <a:rPr lang="en-US" sz="2800" b="0" i="0" u="none" strike="noStrike" cap="none" baseline="30000">
                <a:solidFill>
                  <a:schemeClr val="dk1"/>
                </a:solidFill>
                <a:latin typeface="Calibri"/>
                <a:ea typeface="Calibri"/>
                <a:cs typeface="Calibri"/>
                <a:sym typeface="Calibri"/>
              </a:rPr>
              <a:t>1</a:t>
            </a:r>
            <a:r>
              <a:rPr lang="en-US" sz="2800" b="0" i="0" u="none" strike="noStrike" cap="none">
                <a:solidFill>
                  <a:schemeClr val="dk1"/>
                </a:solidFill>
                <a:latin typeface="Calibri"/>
                <a:ea typeface="Calibri"/>
                <a:cs typeface="Calibri"/>
                <a:sym typeface="Calibri"/>
              </a:rPr>
              <a:t> + 5 x 10</a:t>
            </a:r>
            <a:r>
              <a:rPr lang="en-US" sz="2800" b="0" i="0" u="none" strike="noStrike" cap="none" baseline="30000">
                <a:solidFill>
                  <a:schemeClr val="dk1"/>
                </a:solidFill>
                <a:latin typeface="Calibri"/>
                <a:ea typeface="Calibri"/>
                <a:cs typeface="Calibri"/>
                <a:sym typeface="Calibri"/>
              </a:rPr>
              <a:t>0</a:t>
            </a:r>
            <a:endParaRPr sz="2800" b="0" i="0" u="none" strike="noStrike" cap="none">
              <a:solidFill>
                <a:schemeClr val="dk1"/>
              </a:solidFill>
              <a:latin typeface="Calibri"/>
              <a:ea typeface="Calibri"/>
              <a:cs typeface="Calibri"/>
              <a:sym typeface="Calibri"/>
            </a:endParaRPr>
          </a:p>
          <a:p>
            <a:pPr marL="742950" marR="0" lvl="1" indent="-28575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Base or Radix 10</a:t>
            </a:r>
            <a:endParaRPr/>
          </a:p>
          <a:p>
            <a:pPr marL="742950" marR="0" lvl="1" indent="-28575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Weight 1, 10, 100, 1000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Binary Number System</a:t>
            </a:r>
            <a:endParaRPr/>
          </a:p>
        </p:txBody>
      </p:sp>
      <p:sp>
        <p:nvSpPr>
          <p:cNvPr id="361" name="Google Shape;361;p5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Two unique numbers 0 and 1</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Base – 2</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A binary digit is a bit</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Combination of bits to represent larger values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3"/>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Binary Number System</a:t>
            </a:r>
            <a:endParaRPr/>
          </a:p>
        </p:txBody>
      </p:sp>
      <p:graphicFrame>
        <p:nvGraphicFramePr>
          <p:cNvPr id="368" name="Google Shape;368;p53"/>
          <p:cNvGraphicFramePr/>
          <p:nvPr/>
        </p:nvGraphicFramePr>
        <p:xfrm>
          <a:off x="457200" y="1600200"/>
          <a:ext cx="8229600" cy="4508400"/>
        </p:xfrm>
        <a:graphic>
          <a:graphicData uri="http://schemas.openxmlformats.org/drawingml/2006/table">
            <a:tbl>
              <a:tblPr>
                <a:noFill/>
                <a:tableStyleId>{49788923-E6B8-4E0E-953D-D27BE8CEFD33}</a:tableStyleId>
              </a:tblPr>
              <a:tblGrid>
                <a:gridCol w="1939925">
                  <a:extLst>
                    <a:ext uri="{9D8B030D-6E8A-4147-A177-3AD203B41FA5}">
                      <a16:colId xmlns:a16="http://schemas.microsoft.com/office/drawing/2014/main" val="20000"/>
                    </a:ext>
                  </a:extLst>
                </a:gridCol>
                <a:gridCol w="2082800">
                  <a:extLst>
                    <a:ext uri="{9D8B030D-6E8A-4147-A177-3AD203B41FA5}">
                      <a16:colId xmlns:a16="http://schemas.microsoft.com/office/drawing/2014/main" val="20001"/>
                    </a:ext>
                  </a:extLst>
                </a:gridCol>
                <a:gridCol w="2025650">
                  <a:extLst>
                    <a:ext uri="{9D8B030D-6E8A-4147-A177-3AD203B41FA5}">
                      <a16:colId xmlns:a16="http://schemas.microsoft.com/office/drawing/2014/main" val="20002"/>
                    </a:ext>
                  </a:extLst>
                </a:gridCol>
                <a:gridCol w="2181225">
                  <a:extLst>
                    <a:ext uri="{9D8B030D-6E8A-4147-A177-3AD203B41FA5}">
                      <a16:colId xmlns:a16="http://schemas.microsoft.com/office/drawing/2014/main" val="20003"/>
                    </a:ext>
                  </a:extLst>
                </a:gridCol>
              </a:tblGrid>
              <a:tr h="644525">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Decimal Number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Binary Number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Decimal Number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Binary Number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66700">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1010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88925">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1011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87350">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2</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12</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1100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88925">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3</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13</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1101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88925">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4</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100</a:t>
                      </a:r>
                      <a:endParaRPr dirty="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14</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1110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88925">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5</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101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15</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1111</a:t>
                      </a:r>
                      <a:endParaRPr dirty="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88925">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110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10000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87350">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7</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111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17</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10001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88925">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8</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1000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18</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10010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388925">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9</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1001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19</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10011</a:t>
                      </a:r>
                      <a:endParaRPr dirty="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Conversion Binary to Decimal </a:t>
            </a:r>
            <a:endParaRPr/>
          </a:p>
        </p:txBody>
      </p:sp>
      <p:sp>
        <p:nvSpPr>
          <p:cNvPr id="375" name="Google Shape;375;p5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800"/>
              <a:buFont typeface="Arial"/>
              <a:buChar char="•"/>
            </a:pPr>
            <a:r>
              <a:rPr lang="en-US" sz="2800" b="0" i="0" u="none" dirty="0">
                <a:solidFill>
                  <a:schemeClr val="dk1"/>
                </a:solidFill>
                <a:latin typeface="Calibri"/>
                <a:ea typeface="Calibri"/>
                <a:cs typeface="Calibri"/>
                <a:sym typeface="Calibri"/>
              </a:rPr>
              <a:t>10011</a:t>
            </a:r>
            <a:r>
              <a:rPr lang="en-US" sz="2800" b="0" i="0" u="none" baseline="-25000" dirty="0">
                <a:solidFill>
                  <a:schemeClr val="dk1"/>
                </a:solidFill>
                <a:latin typeface="Calibri"/>
                <a:ea typeface="Calibri"/>
                <a:cs typeface="Calibri"/>
                <a:sym typeface="Calibri"/>
              </a:rPr>
              <a:t>2</a:t>
            </a:r>
            <a:r>
              <a:rPr lang="en-US" sz="2800" b="0" i="0" u="none" dirty="0">
                <a:solidFill>
                  <a:schemeClr val="dk1"/>
                </a:solidFill>
                <a:latin typeface="Calibri"/>
                <a:ea typeface="Calibri"/>
                <a:cs typeface="Calibri"/>
                <a:sym typeface="Calibri"/>
              </a:rPr>
              <a:t> = (?)</a:t>
            </a:r>
            <a:r>
              <a:rPr lang="en-US" sz="2800" b="0" i="0" u="none" baseline="-25000" dirty="0">
                <a:solidFill>
                  <a:schemeClr val="dk1"/>
                </a:solidFill>
                <a:latin typeface="Calibri"/>
                <a:ea typeface="Calibri"/>
                <a:cs typeface="Calibri"/>
                <a:sym typeface="Calibri"/>
              </a:rPr>
              <a:t>10</a:t>
            </a:r>
            <a:endParaRPr dirty="0"/>
          </a:p>
          <a:p>
            <a:pPr marL="342900" marR="0" lvl="0" indent="-342900" algn="l" rtl="0">
              <a:lnSpc>
                <a:spcPct val="90000"/>
              </a:lnSpc>
              <a:spcBef>
                <a:spcPts val="560"/>
              </a:spcBef>
              <a:spcAft>
                <a:spcPts val="0"/>
              </a:spcAft>
              <a:buClr>
                <a:schemeClr val="dk1"/>
              </a:buClr>
              <a:buSzPts val="2800"/>
              <a:buFont typeface="Arial"/>
              <a:buNone/>
            </a:pPr>
            <a:r>
              <a:rPr lang="en-US" sz="2800" b="0" i="0" u="none" dirty="0">
                <a:solidFill>
                  <a:schemeClr val="dk1"/>
                </a:solidFill>
                <a:latin typeface="Calibri"/>
                <a:ea typeface="Calibri"/>
                <a:cs typeface="Calibri"/>
                <a:sym typeface="Calibri"/>
              </a:rPr>
              <a:t>	</a:t>
            </a:r>
            <a:endParaRPr dirty="0"/>
          </a:p>
          <a:p>
            <a:pPr marL="342900" marR="0" lvl="0" indent="-342900" algn="l" rtl="0">
              <a:lnSpc>
                <a:spcPct val="90000"/>
              </a:lnSpc>
              <a:spcBef>
                <a:spcPts val="560"/>
              </a:spcBef>
              <a:spcAft>
                <a:spcPts val="0"/>
              </a:spcAft>
              <a:buClr>
                <a:schemeClr val="dk1"/>
              </a:buClr>
              <a:buSzPts val="2800"/>
              <a:buFont typeface="Arial"/>
              <a:buNone/>
            </a:pPr>
            <a:r>
              <a:rPr lang="en-US" sz="2800" b="0" i="0" u="none" dirty="0">
                <a:solidFill>
                  <a:schemeClr val="dk1"/>
                </a:solidFill>
                <a:latin typeface="Calibri"/>
                <a:ea typeface="Calibri"/>
                <a:cs typeface="Calibri"/>
                <a:sym typeface="Calibri"/>
              </a:rPr>
              <a:t>	</a:t>
            </a:r>
            <a:endParaRPr dirty="0"/>
          </a:p>
          <a:p>
            <a:pPr marL="342900" marR="0" lvl="0" indent="-165100" algn="l" rtl="0">
              <a:spcBef>
                <a:spcPts val="560"/>
              </a:spcBef>
              <a:spcAft>
                <a:spcPts val="0"/>
              </a:spcAft>
              <a:buClr>
                <a:schemeClr val="dk1"/>
              </a:buClr>
              <a:buSzPts val="2800"/>
              <a:buFont typeface="Arial"/>
              <a:buNone/>
            </a:pPr>
            <a:endParaRPr sz="2800" b="0" i="0" u="none" dirty="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Conversion Binary to Decimal </a:t>
            </a:r>
            <a:endParaRPr/>
          </a:p>
        </p:txBody>
      </p:sp>
      <p:sp>
        <p:nvSpPr>
          <p:cNvPr id="375" name="Google Shape;375;p5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10011</a:t>
            </a:r>
            <a:r>
              <a:rPr lang="en-US" sz="2800" b="0" i="0" u="none" baseline="-25000">
                <a:solidFill>
                  <a:schemeClr val="dk1"/>
                </a:solidFill>
                <a:latin typeface="Calibri"/>
                <a:ea typeface="Calibri"/>
                <a:cs typeface="Calibri"/>
                <a:sym typeface="Calibri"/>
              </a:rPr>
              <a:t>2</a:t>
            </a:r>
            <a:r>
              <a:rPr lang="en-US" sz="2800" b="0" i="0" u="none">
                <a:solidFill>
                  <a:schemeClr val="dk1"/>
                </a:solidFill>
                <a:latin typeface="Calibri"/>
                <a:ea typeface="Calibri"/>
                <a:cs typeface="Calibri"/>
                <a:sym typeface="Calibri"/>
              </a:rPr>
              <a:t> = (?)</a:t>
            </a:r>
            <a:r>
              <a:rPr lang="en-US" sz="2800" b="0" i="0" u="none" baseline="-25000">
                <a:solidFill>
                  <a:schemeClr val="dk1"/>
                </a:solidFill>
                <a:latin typeface="Calibri"/>
                <a:ea typeface="Calibri"/>
                <a:cs typeface="Calibri"/>
                <a:sym typeface="Calibri"/>
              </a:rPr>
              <a:t>10</a:t>
            </a:r>
            <a:endParaRPr/>
          </a:p>
          <a:p>
            <a:pPr marL="342900" marR="0" lvl="0" indent="-342900" algn="l" rtl="0">
              <a:lnSpc>
                <a:spcPct val="90000"/>
              </a:lnSpc>
              <a:spcBef>
                <a:spcPts val="56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	</a:t>
            </a:r>
            <a:endParaRPr/>
          </a:p>
          <a:p>
            <a:pPr marL="342900" marR="0" lvl="0" indent="-342900" algn="l" rtl="0">
              <a:lnSpc>
                <a:spcPct val="90000"/>
              </a:lnSpc>
              <a:spcBef>
                <a:spcPts val="56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 (1 x 2</a:t>
            </a:r>
            <a:r>
              <a:rPr lang="en-US" sz="2800" b="0" i="0" u="none" baseline="30000">
                <a:solidFill>
                  <a:schemeClr val="dk1"/>
                </a:solidFill>
                <a:latin typeface="Calibri"/>
                <a:ea typeface="Calibri"/>
                <a:cs typeface="Calibri"/>
                <a:sym typeface="Calibri"/>
              </a:rPr>
              <a:t>4</a:t>
            </a:r>
            <a:r>
              <a:rPr lang="en-US" sz="2800" b="0" i="0" u="none">
                <a:solidFill>
                  <a:schemeClr val="dk1"/>
                </a:solidFill>
                <a:latin typeface="Calibri"/>
                <a:ea typeface="Calibri"/>
                <a:cs typeface="Calibri"/>
                <a:sym typeface="Calibri"/>
              </a:rPr>
              <a:t>) + (0 x 2</a:t>
            </a:r>
            <a:r>
              <a:rPr lang="en-US" sz="2800" b="0" i="0" u="none" baseline="30000">
                <a:solidFill>
                  <a:schemeClr val="dk1"/>
                </a:solidFill>
                <a:latin typeface="Calibri"/>
                <a:ea typeface="Calibri"/>
                <a:cs typeface="Calibri"/>
                <a:sym typeface="Calibri"/>
              </a:rPr>
              <a:t>3</a:t>
            </a:r>
            <a:r>
              <a:rPr lang="en-US" sz="2800" b="0" i="0" u="none">
                <a:solidFill>
                  <a:schemeClr val="dk1"/>
                </a:solidFill>
                <a:latin typeface="Calibri"/>
                <a:ea typeface="Calibri"/>
                <a:cs typeface="Calibri"/>
                <a:sym typeface="Calibri"/>
              </a:rPr>
              <a:t>) + (0 x 2</a:t>
            </a:r>
            <a:r>
              <a:rPr lang="en-US" sz="2800" b="0" i="0" u="none" baseline="30000">
                <a:solidFill>
                  <a:schemeClr val="dk1"/>
                </a:solidFill>
                <a:latin typeface="Calibri"/>
                <a:ea typeface="Calibri"/>
                <a:cs typeface="Calibri"/>
                <a:sym typeface="Calibri"/>
              </a:rPr>
              <a:t>2</a:t>
            </a:r>
            <a:r>
              <a:rPr lang="en-US" sz="2800" b="0" i="0" u="none">
                <a:solidFill>
                  <a:schemeClr val="dk1"/>
                </a:solidFill>
                <a:latin typeface="Calibri"/>
                <a:ea typeface="Calibri"/>
                <a:cs typeface="Calibri"/>
                <a:sym typeface="Calibri"/>
              </a:rPr>
              <a:t>) + (1 x 2</a:t>
            </a:r>
            <a:r>
              <a:rPr lang="en-US" sz="2800" b="0" i="0" u="none" baseline="30000">
                <a:solidFill>
                  <a:schemeClr val="dk1"/>
                </a:solidFill>
                <a:latin typeface="Calibri"/>
                <a:ea typeface="Calibri"/>
                <a:cs typeface="Calibri"/>
                <a:sym typeface="Calibri"/>
              </a:rPr>
              <a:t>1</a:t>
            </a:r>
            <a:r>
              <a:rPr lang="en-US" sz="2800" b="0" i="0" u="none">
                <a:solidFill>
                  <a:schemeClr val="dk1"/>
                </a:solidFill>
                <a:latin typeface="Calibri"/>
                <a:ea typeface="Calibri"/>
                <a:cs typeface="Calibri"/>
                <a:sym typeface="Calibri"/>
              </a:rPr>
              <a:t>) + (1 x 2</a:t>
            </a:r>
            <a:r>
              <a:rPr lang="en-US" sz="2800" b="0" i="0" u="none" baseline="30000">
                <a:solidFill>
                  <a:schemeClr val="dk1"/>
                </a:solidFill>
                <a:latin typeface="Calibri"/>
                <a:ea typeface="Calibri"/>
                <a:cs typeface="Calibri"/>
                <a:sym typeface="Calibri"/>
              </a:rPr>
              <a:t>0</a:t>
            </a:r>
            <a:r>
              <a:rPr lang="en-US" sz="2800" b="0" i="0" u="none">
                <a:solidFill>
                  <a:schemeClr val="dk1"/>
                </a:solidFill>
                <a:latin typeface="Calibri"/>
                <a:ea typeface="Calibri"/>
                <a:cs typeface="Calibri"/>
                <a:sym typeface="Calibri"/>
              </a:rPr>
              <a:t>)</a:t>
            </a:r>
            <a:endParaRPr/>
          </a:p>
          <a:p>
            <a:pPr marL="342900" marR="0" lvl="0" indent="-342900" algn="l" rtl="0">
              <a:lnSpc>
                <a:spcPct val="90000"/>
              </a:lnSpc>
              <a:spcBef>
                <a:spcPts val="56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a:p>
            <a:pPr marL="342900" marR="0" lvl="0" indent="-342900" algn="l" rtl="0">
              <a:lnSpc>
                <a:spcPct val="90000"/>
              </a:lnSpc>
              <a:spcBef>
                <a:spcPts val="56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 (1 x 16) + (0 x 8) + (0 x 4) + (1 x 2) + (1 x 1)</a:t>
            </a:r>
            <a:endParaRPr/>
          </a:p>
          <a:p>
            <a:pPr marL="342900" marR="0" lvl="0" indent="-342900" algn="l" rtl="0">
              <a:lnSpc>
                <a:spcPct val="90000"/>
              </a:lnSpc>
              <a:spcBef>
                <a:spcPts val="56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	</a:t>
            </a:r>
            <a:endParaRPr/>
          </a:p>
          <a:p>
            <a:pPr marL="342900" marR="0" lvl="0" indent="-342900" algn="l" rtl="0">
              <a:lnSpc>
                <a:spcPct val="90000"/>
              </a:lnSpc>
              <a:spcBef>
                <a:spcPts val="56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 = 16 + 0 + 0 + 2 + 1</a:t>
            </a:r>
            <a:endParaRPr/>
          </a:p>
          <a:p>
            <a:pPr marL="342900" marR="0" lvl="0" indent="-342900" algn="l" rtl="0">
              <a:lnSpc>
                <a:spcPct val="90000"/>
              </a:lnSpc>
              <a:spcBef>
                <a:spcPts val="56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a:p>
            <a:pPr marL="342900" marR="0" lvl="0" indent="-342900" algn="l" rtl="0">
              <a:lnSpc>
                <a:spcPct val="90000"/>
              </a:lnSpc>
              <a:spcBef>
                <a:spcPts val="56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 = (19)</a:t>
            </a:r>
            <a:r>
              <a:rPr lang="en-US" sz="2800" b="0" i="0" u="none" baseline="-25000">
                <a:solidFill>
                  <a:schemeClr val="dk1"/>
                </a:solidFill>
                <a:latin typeface="Calibri"/>
                <a:ea typeface="Calibri"/>
                <a:cs typeface="Calibri"/>
                <a:sym typeface="Calibri"/>
              </a:rPr>
              <a:t>10</a:t>
            </a:r>
            <a:r>
              <a:rPr lang="en-US" sz="2800" b="0" i="0" u="none">
                <a:solidFill>
                  <a:schemeClr val="dk1"/>
                </a:solidFill>
                <a:latin typeface="Calibri"/>
                <a:ea typeface="Calibri"/>
                <a:cs typeface="Calibri"/>
                <a:sym typeface="Calibri"/>
              </a:rPr>
              <a:t>	</a:t>
            </a:r>
            <a:endParaRPr/>
          </a:p>
          <a:p>
            <a:pPr marL="342900" marR="0" lvl="0" indent="-165100" algn="l" rtl="0">
              <a:spcBef>
                <a:spcPts val="56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135253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Binary FRACTIONS to Decimal</a:t>
            </a:r>
            <a:endParaRPr/>
          </a:p>
        </p:txBody>
      </p:sp>
      <p:sp>
        <p:nvSpPr>
          <p:cNvPr id="382" name="Google Shape;382;p55"/>
          <p:cNvSpPr txBox="1">
            <a:spLocks noGrp="1"/>
          </p:cNvSpPr>
          <p:nvPr>
            <p:ph type="body" idx="1"/>
          </p:nvPr>
        </p:nvSpPr>
        <p:spPr>
          <a:xfrm>
            <a:off x="474662" y="1371600"/>
            <a:ext cx="8229600" cy="4724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800"/>
              <a:buFont typeface="Arial"/>
              <a:buChar char="•"/>
            </a:pPr>
            <a:r>
              <a:rPr lang="en-US" sz="2800" b="0" i="0" u="none" dirty="0">
                <a:solidFill>
                  <a:schemeClr val="dk1"/>
                </a:solidFill>
                <a:latin typeface="Calibri"/>
                <a:ea typeface="Calibri"/>
                <a:cs typeface="Calibri"/>
                <a:sym typeface="Calibri"/>
              </a:rPr>
              <a:t>1011.101</a:t>
            </a:r>
            <a:r>
              <a:rPr lang="en-US" sz="2800" b="0" i="0" u="none" baseline="-25000" dirty="0">
                <a:solidFill>
                  <a:schemeClr val="dk1"/>
                </a:solidFill>
                <a:latin typeface="Calibri"/>
                <a:ea typeface="Calibri"/>
                <a:cs typeface="Calibri"/>
                <a:sym typeface="Calibri"/>
              </a:rPr>
              <a:t>2</a:t>
            </a:r>
            <a:r>
              <a:rPr lang="en-US" sz="2800" b="0" i="0" u="none" dirty="0">
                <a:solidFill>
                  <a:schemeClr val="dk1"/>
                </a:solidFill>
                <a:latin typeface="Calibri"/>
                <a:ea typeface="Calibri"/>
                <a:cs typeface="Calibri"/>
                <a:sym typeface="Calibri"/>
              </a:rPr>
              <a:t> = (?)</a:t>
            </a:r>
            <a:r>
              <a:rPr lang="en-US" sz="2800" b="0" i="0" u="none" baseline="-25000" dirty="0">
                <a:solidFill>
                  <a:schemeClr val="dk1"/>
                </a:solidFill>
                <a:latin typeface="Calibri"/>
                <a:ea typeface="Calibri"/>
                <a:cs typeface="Calibri"/>
                <a:sym typeface="Calibri"/>
              </a:rPr>
              <a:t>10</a:t>
            </a:r>
            <a:endParaRPr dirty="0"/>
          </a:p>
          <a:p>
            <a:pPr marL="742950" marR="0" lvl="1" indent="-285750" algn="l" rtl="0">
              <a:lnSpc>
                <a:spcPct val="80000"/>
              </a:lnSpc>
              <a:spcBef>
                <a:spcPts val="560"/>
              </a:spcBef>
              <a:spcAft>
                <a:spcPts val="0"/>
              </a:spcAft>
              <a:buClr>
                <a:schemeClr val="dk1"/>
              </a:buClr>
              <a:buSzPts val="2800"/>
              <a:buFont typeface="Arial"/>
              <a:buNone/>
            </a:pPr>
            <a:endParaRPr sz="2800" b="0" i="0" u="none" strike="noStrike" cap="none" dirty="0">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Binary FRACTIONS to Decimal</a:t>
            </a:r>
            <a:endParaRPr/>
          </a:p>
        </p:txBody>
      </p:sp>
      <p:sp>
        <p:nvSpPr>
          <p:cNvPr id="382" name="Google Shape;382;p55"/>
          <p:cNvSpPr txBox="1">
            <a:spLocks noGrp="1"/>
          </p:cNvSpPr>
          <p:nvPr>
            <p:ph type="body" idx="1"/>
          </p:nvPr>
        </p:nvSpPr>
        <p:spPr>
          <a:xfrm>
            <a:off x="474662" y="1371600"/>
            <a:ext cx="8229600" cy="4724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1011.101</a:t>
            </a:r>
            <a:r>
              <a:rPr lang="en-US" sz="2800" b="0" i="0" u="none" baseline="-25000">
                <a:solidFill>
                  <a:schemeClr val="dk1"/>
                </a:solidFill>
                <a:latin typeface="Calibri"/>
                <a:ea typeface="Calibri"/>
                <a:cs typeface="Calibri"/>
                <a:sym typeface="Calibri"/>
              </a:rPr>
              <a:t>2</a:t>
            </a:r>
            <a:r>
              <a:rPr lang="en-US" sz="2800" b="0" i="0" u="none">
                <a:solidFill>
                  <a:schemeClr val="dk1"/>
                </a:solidFill>
                <a:latin typeface="Calibri"/>
                <a:ea typeface="Calibri"/>
                <a:cs typeface="Calibri"/>
                <a:sym typeface="Calibri"/>
              </a:rPr>
              <a:t> = (?)</a:t>
            </a:r>
            <a:r>
              <a:rPr lang="en-US" sz="2800" b="0" i="0" u="none" baseline="-25000">
                <a:solidFill>
                  <a:schemeClr val="dk1"/>
                </a:solidFill>
                <a:latin typeface="Calibri"/>
                <a:ea typeface="Calibri"/>
                <a:cs typeface="Calibri"/>
                <a:sym typeface="Calibri"/>
              </a:rPr>
              <a:t>10</a:t>
            </a:r>
            <a:endParaRPr/>
          </a:p>
          <a:p>
            <a:pPr marL="742950" marR="0" lvl="1" indent="-285750" algn="l" rtl="0">
              <a:lnSpc>
                <a:spcPct val="80000"/>
              </a:lnSpc>
              <a:spcBef>
                <a:spcPts val="56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a:p>
            <a:pPr marL="742950" marR="0" lvl="1" indent="-285750" algn="l" rtl="0">
              <a:lnSpc>
                <a:spcPct val="80000"/>
              </a:lnSpc>
              <a:spcBef>
                <a:spcPts val="56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 (1 x 2</a:t>
            </a:r>
            <a:r>
              <a:rPr lang="en-US" sz="2800" b="0" i="0" u="none" strike="noStrike" cap="none" baseline="30000">
                <a:solidFill>
                  <a:schemeClr val="dk1"/>
                </a:solidFill>
                <a:latin typeface="Arial"/>
                <a:ea typeface="Arial"/>
                <a:cs typeface="Arial"/>
                <a:sym typeface="Arial"/>
              </a:rPr>
              <a:t>3</a:t>
            </a:r>
            <a:r>
              <a:rPr lang="en-US" sz="2800" b="0" i="0" u="none" strike="noStrike" cap="none">
                <a:solidFill>
                  <a:schemeClr val="dk1"/>
                </a:solidFill>
                <a:latin typeface="Arial"/>
                <a:ea typeface="Arial"/>
                <a:cs typeface="Arial"/>
                <a:sym typeface="Arial"/>
              </a:rPr>
              <a:t>) + (0 x 2</a:t>
            </a:r>
            <a:r>
              <a:rPr lang="en-US" sz="2800" b="0" i="0" u="none" strike="noStrike" cap="none" baseline="30000">
                <a:solidFill>
                  <a:schemeClr val="dk1"/>
                </a:solidFill>
                <a:latin typeface="Arial"/>
                <a:ea typeface="Arial"/>
                <a:cs typeface="Arial"/>
                <a:sym typeface="Arial"/>
              </a:rPr>
              <a:t>2</a:t>
            </a:r>
            <a:r>
              <a:rPr lang="en-US" sz="2800" b="0" i="0" u="none" strike="noStrike" cap="none">
                <a:solidFill>
                  <a:schemeClr val="dk1"/>
                </a:solidFill>
                <a:latin typeface="Arial"/>
                <a:ea typeface="Arial"/>
                <a:cs typeface="Arial"/>
                <a:sym typeface="Arial"/>
              </a:rPr>
              <a:t>) + (1 x 2</a:t>
            </a:r>
            <a:r>
              <a:rPr lang="en-US" sz="2800" b="0" i="0" u="none" strike="noStrike" cap="none" baseline="30000">
                <a:solidFill>
                  <a:schemeClr val="dk1"/>
                </a:solidFill>
                <a:latin typeface="Arial"/>
                <a:ea typeface="Arial"/>
                <a:cs typeface="Arial"/>
                <a:sym typeface="Arial"/>
              </a:rPr>
              <a:t>1</a:t>
            </a:r>
            <a:r>
              <a:rPr lang="en-US" sz="2800" b="0" i="0" u="none" strike="noStrike" cap="none">
                <a:solidFill>
                  <a:schemeClr val="dk1"/>
                </a:solidFill>
                <a:latin typeface="Arial"/>
                <a:ea typeface="Arial"/>
                <a:cs typeface="Arial"/>
                <a:sym typeface="Arial"/>
              </a:rPr>
              <a:t>) + (1 x 2</a:t>
            </a:r>
            <a:r>
              <a:rPr lang="en-US" sz="2800" b="0" i="0" u="none" strike="noStrike" cap="none" baseline="30000">
                <a:solidFill>
                  <a:schemeClr val="dk1"/>
                </a:solidFill>
                <a:latin typeface="Arial"/>
                <a:ea typeface="Arial"/>
                <a:cs typeface="Arial"/>
                <a:sym typeface="Arial"/>
              </a:rPr>
              <a:t>0</a:t>
            </a:r>
            <a:r>
              <a:rPr lang="en-US" sz="2800" b="0" i="0" u="none" strike="noStrike" cap="none">
                <a:solidFill>
                  <a:schemeClr val="dk1"/>
                </a:solidFill>
                <a:latin typeface="Arial"/>
                <a:ea typeface="Arial"/>
                <a:cs typeface="Arial"/>
                <a:sym typeface="Arial"/>
              </a:rPr>
              <a:t>) </a:t>
            </a:r>
            <a:endParaRPr/>
          </a:p>
          <a:p>
            <a:pPr marL="742950" marR="0" lvl="1" indent="-285750" algn="l" rtl="0">
              <a:lnSpc>
                <a:spcPct val="80000"/>
              </a:lnSpc>
              <a:spcBef>
                <a:spcPts val="56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	+ (1 x 2</a:t>
            </a:r>
            <a:r>
              <a:rPr lang="en-US" sz="2800" b="0" i="0" u="none" strike="noStrike" cap="none" baseline="30000">
                <a:solidFill>
                  <a:schemeClr val="dk1"/>
                </a:solidFill>
                <a:latin typeface="Arial"/>
                <a:ea typeface="Arial"/>
                <a:cs typeface="Arial"/>
                <a:sym typeface="Arial"/>
              </a:rPr>
              <a:t>-1</a:t>
            </a:r>
            <a:r>
              <a:rPr lang="en-US" sz="2800" b="0" i="0" u="none" strike="noStrike" cap="none">
                <a:solidFill>
                  <a:schemeClr val="dk1"/>
                </a:solidFill>
                <a:latin typeface="Arial"/>
                <a:ea typeface="Arial"/>
                <a:cs typeface="Arial"/>
                <a:sym typeface="Arial"/>
              </a:rPr>
              <a:t>) + (0 x 2</a:t>
            </a:r>
            <a:r>
              <a:rPr lang="en-US" sz="2800" b="0" i="0" u="none" strike="noStrike" cap="none" baseline="30000">
                <a:solidFill>
                  <a:schemeClr val="dk1"/>
                </a:solidFill>
                <a:latin typeface="Arial"/>
                <a:ea typeface="Arial"/>
                <a:cs typeface="Arial"/>
                <a:sym typeface="Arial"/>
              </a:rPr>
              <a:t>-2</a:t>
            </a:r>
            <a:r>
              <a:rPr lang="en-US" sz="2800" b="0" i="0" u="none" strike="noStrike" cap="none">
                <a:solidFill>
                  <a:schemeClr val="dk1"/>
                </a:solidFill>
                <a:latin typeface="Arial"/>
                <a:ea typeface="Arial"/>
                <a:cs typeface="Arial"/>
                <a:sym typeface="Arial"/>
              </a:rPr>
              <a:t>) + (1 x 2</a:t>
            </a:r>
            <a:r>
              <a:rPr lang="en-US" sz="2800" b="0" i="0" u="none" strike="noStrike" cap="none" baseline="30000">
                <a:solidFill>
                  <a:schemeClr val="dk1"/>
                </a:solidFill>
                <a:latin typeface="Arial"/>
                <a:ea typeface="Arial"/>
                <a:cs typeface="Arial"/>
                <a:sym typeface="Arial"/>
              </a:rPr>
              <a:t>-3</a:t>
            </a:r>
            <a:r>
              <a:rPr lang="en-US" sz="2800" b="0" i="0" u="none" strike="noStrike" cap="none">
                <a:solidFill>
                  <a:schemeClr val="dk1"/>
                </a:solidFill>
                <a:latin typeface="Arial"/>
                <a:ea typeface="Arial"/>
                <a:cs typeface="Arial"/>
                <a:sym typeface="Arial"/>
              </a:rPr>
              <a:t>)</a:t>
            </a:r>
            <a:endParaRPr/>
          </a:p>
          <a:p>
            <a:pPr marL="742950" marR="0" lvl="1" indent="-285750" algn="l" rtl="0">
              <a:lnSpc>
                <a:spcPct val="80000"/>
              </a:lnSpc>
              <a:spcBef>
                <a:spcPts val="56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a:p>
            <a:pPr marL="742950" marR="0" lvl="1" indent="-285750" algn="l" rtl="0">
              <a:lnSpc>
                <a:spcPct val="80000"/>
              </a:lnSpc>
              <a:spcBef>
                <a:spcPts val="56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 (1 x 8) + (0 x 4) + (1 x 2) + (1 x 1) </a:t>
            </a:r>
            <a:endParaRPr/>
          </a:p>
          <a:p>
            <a:pPr marL="742950" marR="0" lvl="1" indent="-285750" algn="l" rtl="0">
              <a:lnSpc>
                <a:spcPct val="80000"/>
              </a:lnSpc>
              <a:spcBef>
                <a:spcPts val="56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	+ (1 x 1/2) + (0 x 1/4) + (1 x 1/8)</a:t>
            </a:r>
            <a:endParaRPr/>
          </a:p>
          <a:p>
            <a:pPr marL="742950" marR="0" lvl="1" indent="-285750" algn="l" rtl="0">
              <a:lnSpc>
                <a:spcPct val="80000"/>
              </a:lnSpc>
              <a:spcBef>
                <a:spcPts val="56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a:p>
            <a:pPr marL="742950" marR="0" lvl="1" indent="-285750" algn="l" rtl="0">
              <a:lnSpc>
                <a:spcPct val="80000"/>
              </a:lnSpc>
              <a:spcBef>
                <a:spcPts val="56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 8 + 0 + 2 + 1 + 0.5 + 0 + 0.125</a:t>
            </a:r>
            <a:endParaRPr/>
          </a:p>
          <a:p>
            <a:pPr marL="742950" marR="0" lvl="1" indent="-285750" algn="l" rtl="0">
              <a:lnSpc>
                <a:spcPct val="80000"/>
              </a:lnSpc>
              <a:spcBef>
                <a:spcPts val="56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a:p>
            <a:pPr marL="742950" marR="0" lvl="1" indent="-285750" algn="l" rtl="0">
              <a:lnSpc>
                <a:spcPct val="80000"/>
              </a:lnSpc>
              <a:spcBef>
                <a:spcPts val="56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 11.625 </a:t>
            </a:r>
            <a:endParaRPr/>
          </a:p>
        </p:txBody>
      </p:sp>
    </p:spTree>
    <p:extLst>
      <p:ext uri="{BB962C8B-B14F-4D97-AF65-F5344CB8AC3E}">
        <p14:creationId xmlns:p14="http://schemas.microsoft.com/office/powerpoint/2010/main" val="1869216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387"/>
        <p:cNvGrpSpPr/>
        <p:nvPr/>
      </p:nvGrpSpPr>
      <p:grpSpPr>
        <a:xfrm>
          <a:off x="0" y="0"/>
          <a:ext cx="0" cy="0"/>
          <a:chOff x="0" y="0"/>
          <a:chExt cx="0" cy="0"/>
        </a:xfrm>
      </p:grpSpPr>
      <p:sp>
        <p:nvSpPr>
          <p:cNvPr id="388" name="Google Shape;388;p5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Binary to Decimal Conversion</a:t>
            </a:r>
            <a:endParaRPr/>
          </a:p>
        </p:txBody>
      </p:sp>
      <p:sp>
        <p:nvSpPr>
          <p:cNvPr id="389" name="Google Shape;389;p5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Sum-of-Weights</a:t>
            </a:r>
            <a:endParaRPr/>
          </a:p>
          <a:p>
            <a:pPr marL="742950" marR="0" lvl="1" indent="-28575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Expression base number &amp; weights</a:t>
            </a:r>
            <a:endParaRPr/>
          </a:p>
          <a:p>
            <a:pPr marL="742950" marR="0" lvl="1" indent="-28575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Sum terms</a:t>
            </a:r>
            <a:endParaRPr/>
          </a:p>
          <a:p>
            <a:pPr marL="742950" marR="0" lvl="1" indent="-28575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Paper and pencil method</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Sum of non-zero terms</a:t>
            </a:r>
            <a:endParaRPr/>
          </a:p>
          <a:p>
            <a:pPr marL="742950" marR="0" lvl="1" indent="-28575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Mental Arithmetic, quick method</a:t>
            </a:r>
            <a:endParaRPr/>
          </a:p>
          <a:p>
            <a:pPr marL="742950" marR="0" lvl="1" indent="-28575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Sum of weights of non-zero terms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394"/>
        <p:cNvGrpSpPr/>
        <p:nvPr/>
      </p:nvGrpSpPr>
      <p:grpSpPr>
        <a:xfrm>
          <a:off x="0" y="0"/>
          <a:ext cx="0" cy="0"/>
          <a:chOff x="0" y="0"/>
          <a:chExt cx="0" cy="0"/>
        </a:xfrm>
      </p:grpSpPr>
      <p:sp>
        <p:nvSpPr>
          <p:cNvPr id="395" name="Google Shape;395;p5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Binary to Decimal Conversion</a:t>
            </a:r>
            <a:endParaRPr/>
          </a:p>
        </p:txBody>
      </p:sp>
      <p:sp>
        <p:nvSpPr>
          <p:cNvPr id="396" name="Google Shape;396;p5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Add weights of non-zero terms</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Weights increase/decrease by power of 2</a:t>
            </a:r>
            <a:endParaRPr/>
          </a:p>
          <a:p>
            <a:pPr marL="342900" marR="0" lvl="0" indent="-34290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	</a:t>
            </a:r>
            <a:endParaRPr sz="2800" b="0" i="0" u="none">
              <a:solidFill>
                <a:schemeClr val="dk1"/>
              </a:solidFill>
              <a:latin typeface="Calibri"/>
              <a:ea typeface="Calibri"/>
              <a:cs typeface="Calibri"/>
              <a:sym typeface="Calibri"/>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10011</a:t>
            </a:r>
            <a:r>
              <a:rPr lang="en-US" sz="2800" b="0" i="0" u="none" baseline="-25000">
                <a:solidFill>
                  <a:schemeClr val="dk1"/>
                </a:solidFill>
                <a:latin typeface="Calibri"/>
                <a:ea typeface="Calibri"/>
                <a:cs typeface="Calibri"/>
                <a:sym typeface="Calibri"/>
              </a:rPr>
              <a:t>2</a:t>
            </a:r>
            <a:r>
              <a:rPr lang="en-US" sz="2800" b="0" i="0" u="none">
                <a:solidFill>
                  <a:schemeClr val="dk1"/>
                </a:solidFill>
                <a:latin typeface="Calibri"/>
                <a:ea typeface="Calibri"/>
                <a:cs typeface="Calibri"/>
                <a:sym typeface="Calibri"/>
              </a:rPr>
              <a:t> = 16 + 2 + 1 = 19</a:t>
            </a:r>
            <a:endParaRPr/>
          </a:p>
          <a:p>
            <a:pPr marL="342900" marR="0" lvl="0" indent="-342900" algn="l" rtl="0">
              <a:lnSpc>
                <a:spcPct val="100000"/>
              </a:lnSpc>
              <a:spcBef>
                <a:spcPts val="56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1011.101</a:t>
            </a:r>
            <a:r>
              <a:rPr lang="en-US" sz="2800" b="0" i="0" u="none" baseline="-25000">
                <a:solidFill>
                  <a:schemeClr val="dk1"/>
                </a:solidFill>
                <a:latin typeface="Calibri"/>
                <a:ea typeface="Calibri"/>
                <a:cs typeface="Calibri"/>
                <a:sym typeface="Calibri"/>
              </a:rPr>
              <a:t>2</a:t>
            </a:r>
            <a:r>
              <a:rPr lang="en-US" sz="2800" b="0" i="0" u="none">
                <a:solidFill>
                  <a:schemeClr val="dk1"/>
                </a:solidFill>
                <a:latin typeface="Calibri"/>
                <a:ea typeface="Calibri"/>
                <a:cs typeface="Calibri"/>
                <a:sym typeface="Calibri"/>
              </a:rPr>
              <a:t> = 8 + 2 + 1 + 1/2 + 1/8 </a:t>
            </a:r>
            <a:endParaRPr/>
          </a:p>
          <a:p>
            <a:pPr marL="342900" marR="0" lvl="0" indent="-34290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			    = 11 + 5/8 </a:t>
            </a:r>
            <a:endParaRPr/>
          </a:p>
          <a:p>
            <a:pPr marL="342900" marR="0" lvl="0" indent="-34290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			    = 11.625</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8"/>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Decimal to Octal Conversion</a:t>
            </a:r>
            <a:endParaRPr/>
          </a:p>
        </p:txBody>
      </p:sp>
      <p:graphicFrame>
        <p:nvGraphicFramePr>
          <p:cNvPr id="402" name="Google Shape;402;p58"/>
          <p:cNvGraphicFramePr/>
          <p:nvPr/>
        </p:nvGraphicFramePr>
        <p:xfrm>
          <a:off x="457200" y="2819400"/>
          <a:ext cx="8229575" cy="3311475"/>
        </p:xfrm>
        <a:graphic>
          <a:graphicData uri="http://schemas.openxmlformats.org/drawingml/2006/table">
            <a:tbl>
              <a:tblPr>
                <a:noFill/>
                <a:tableStyleId>{49788923-E6B8-4E0E-953D-D27BE8CEFD33}</a:tableStyleId>
              </a:tblPr>
              <a:tblGrid>
                <a:gridCol w="1785925">
                  <a:extLst>
                    <a:ext uri="{9D8B030D-6E8A-4147-A177-3AD203B41FA5}">
                      <a16:colId xmlns:a16="http://schemas.microsoft.com/office/drawing/2014/main" val="20000"/>
                    </a:ext>
                  </a:extLst>
                </a:gridCol>
                <a:gridCol w="2024050">
                  <a:extLst>
                    <a:ext uri="{9D8B030D-6E8A-4147-A177-3AD203B41FA5}">
                      <a16:colId xmlns:a16="http://schemas.microsoft.com/office/drawing/2014/main" val="20001"/>
                    </a:ext>
                  </a:extLst>
                </a:gridCol>
                <a:gridCol w="4419600">
                  <a:extLst>
                    <a:ext uri="{9D8B030D-6E8A-4147-A177-3AD203B41FA5}">
                      <a16:colId xmlns:a16="http://schemas.microsoft.com/office/drawing/2014/main" val="20002"/>
                    </a:ext>
                  </a:extLst>
                </a:gridCol>
              </a:tblGrid>
              <a:tr h="661975">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Number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Quotient </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Remainder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61975">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2075/8</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=259.375</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=0.375 x 8 = 3         (O</a:t>
                      </a:r>
                      <a:r>
                        <a:rPr lang="en-US" sz="2800" b="0" i="0" u="none" strike="noStrike" cap="none" baseline="-25000">
                          <a:solidFill>
                            <a:schemeClr val="dk1"/>
                          </a:solidFill>
                          <a:latin typeface="Arial"/>
                          <a:ea typeface="Arial"/>
                          <a:cs typeface="Arial"/>
                          <a:sym typeface="Arial"/>
                        </a:rPr>
                        <a:t>0</a:t>
                      </a:r>
                      <a:r>
                        <a:rPr lang="en-US" sz="2800" b="0" i="0" u="none" strike="noStrike" cap="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635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619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619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03" name="Google Shape;403;p58"/>
          <p:cNvSpPr txBox="1"/>
          <p:nvPr/>
        </p:nvSpPr>
        <p:spPr>
          <a:xfrm>
            <a:off x="457200" y="1403350"/>
            <a:ext cx="6172200" cy="3683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a:buChar char="•"/>
            </a:pPr>
            <a:r>
              <a:rPr lang="en-US" sz="1800" b="1" i="0" u="none">
                <a:solidFill>
                  <a:schemeClr val="dk1"/>
                </a:solidFill>
                <a:latin typeface="Arial"/>
                <a:ea typeface="Arial"/>
                <a:cs typeface="Arial"/>
                <a:sym typeface="Arial"/>
              </a:rPr>
              <a:t>Repeated Division by 8</a:t>
            </a:r>
            <a:endParaRPr/>
          </a:p>
        </p:txBody>
      </p:sp>
      <p:sp>
        <p:nvSpPr>
          <p:cNvPr id="404" name="Google Shape;404;p58"/>
          <p:cNvSpPr txBox="1"/>
          <p:nvPr/>
        </p:nvSpPr>
        <p:spPr>
          <a:xfrm>
            <a:off x="1104900" y="1790700"/>
            <a:ext cx="4876800" cy="6778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(2075)</a:t>
            </a:r>
            <a:r>
              <a:rPr lang="en-US" sz="3800" b="0" i="0" u="none" baseline="-25000">
                <a:solidFill>
                  <a:schemeClr val="dk1"/>
                </a:solidFill>
                <a:latin typeface="Arial"/>
                <a:ea typeface="Arial"/>
                <a:cs typeface="Arial"/>
                <a:sym typeface="Arial"/>
              </a:rPr>
              <a:t>10</a:t>
            </a:r>
            <a:r>
              <a:rPr lang="en-US" sz="3800" b="0" i="0" u="none">
                <a:solidFill>
                  <a:schemeClr val="dk1"/>
                </a:solidFill>
                <a:latin typeface="Arial"/>
                <a:ea typeface="Arial"/>
                <a:cs typeface="Arial"/>
                <a:sym typeface="Arial"/>
              </a:rPr>
              <a:t> =( ?) </a:t>
            </a:r>
            <a:r>
              <a:rPr lang="en-US" sz="3800" b="0" i="0" u="none" baseline="-25000">
                <a:solidFill>
                  <a:schemeClr val="dk1"/>
                </a:solidFill>
                <a:latin typeface="Arial"/>
                <a:ea typeface="Arial"/>
                <a:cs typeface="Arial"/>
                <a:sym typeface="Arial"/>
              </a:rPr>
              <a:t>8</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59"/>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Decimal to Octal Conversion</a:t>
            </a:r>
            <a:endParaRPr/>
          </a:p>
        </p:txBody>
      </p:sp>
      <p:graphicFrame>
        <p:nvGraphicFramePr>
          <p:cNvPr id="410" name="Google Shape;410;p59"/>
          <p:cNvGraphicFramePr/>
          <p:nvPr/>
        </p:nvGraphicFramePr>
        <p:xfrm>
          <a:off x="457200" y="2819400"/>
          <a:ext cx="8229575" cy="3311475"/>
        </p:xfrm>
        <a:graphic>
          <a:graphicData uri="http://schemas.openxmlformats.org/drawingml/2006/table">
            <a:tbl>
              <a:tblPr>
                <a:noFill/>
                <a:tableStyleId>{49788923-E6B8-4E0E-953D-D27BE8CEFD33}</a:tableStyleId>
              </a:tblPr>
              <a:tblGrid>
                <a:gridCol w="1785925">
                  <a:extLst>
                    <a:ext uri="{9D8B030D-6E8A-4147-A177-3AD203B41FA5}">
                      <a16:colId xmlns:a16="http://schemas.microsoft.com/office/drawing/2014/main" val="20000"/>
                    </a:ext>
                  </a:extLst>
                </a:gridCol>
                <a:gridCol w="2024050">
                  <a:extLst>
                    <a:ext uri="{9D8B030D-6E8A-4147-A177-3AD203B41FA5}">
                      <a16:colId xmlns:a16="http://schemas.microsoft.com/office/drawing/2014/main" val="20001"/>
                    </a:ext>
                  </a:extLst>
                </a:gridCol>
                <a:gridCol w="4419600">
                  <a:extLst>
                    <a:ext uri="{9D8B030D-6E8A-4147-A177-3AD203B41FA5}">
                      <a16:colId xmlns:a16="http://schemas.microsoft.com/office/drawing/2014/main" val="20002"/>
                    </a:ext>
                  </a:extLst>
                </a:gridCol>
              </a:tblGrid>
              <a:tr h="661975">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Number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Quotient </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Remainder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61975">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2075</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=259</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=0.375 x 8 = 3         (O</a:t>
                      </a:r>
                      <a:r>
                        <a:rPr lang="en-US" sz="2800" b="0" i="0" u="none" baseline="-25000">
                          <a:solidFill>
                            <a:schemeClr val="dk1"/>
                          </a:solidFill>
                          <a:latin typeface="Arial"/>
                          <a:ea typeface="Arial"/>
                          <a:cs typeface="Arial"/>
                          <a:sym typeface="Arial"/>
                        </a:rPr>
                        <a:t>0</a:t>
                      </a:r>
                      <a:r>
                        <a:rPr lang="en-US" sz="28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63575">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259/8</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619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619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11" name="Google Shape;411;p59"/>
          <p:cNvSpPr txBox="1"/>
          <p:nvPr/>
        </p:nvSpPr>
        <p:spPr>
          <a:xfrm>
            <a:off x="457200" y="1403350"/>
            <a:ext cx="6172200" cy="3683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a:buChar char="•"/>
            </a:pPr>
            <a:r>
              <a:rPr lang="en-US" sz="1800" b="1" i="0" u="none">
                <a:solidFill>
                  <a:schemeClr val="dk1"/>
                </a:solidFill>
                <a:latin typeface="Arial"/>
                <a:ea typeface="Arial"/>
                <a:cs typeface="Arial"/>
                <a:sym typeface="Arial"/>
              </a:rPr>
              <a:t>Repeated Division by 8</a:t>
            </a:r>
            <a:endParaRPr/>
          </a:p>
        </p:txBody>
      </p:sp>
      <p:sp>
        <p:nvSpPr>
          <p:cNvPr id="412" name="Google Shape;412;p59"/>
          <p:cNvSpPr txBox="1"/>
          <p:nvPr/>
        </p:nvSpPr>
        <p:spPr>
          <a:xfrm>
            <a:off x="1104900" y="1790700"/>
            <a:ext cx="4876800" cy="6778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(2075)</a:t>
            </a:r>
            <a:r>
              <a:rPr lang="en-US" sz="3800" b="0" i="0" u="none" baseline="-25000">
                <a:solidFill>
                  <a:schemeClr val="dk1"/>
                </a:solidFill>
                <a:latin typeface="Arial"/>
                <a:ea typeface="Arial"/>
                <a:cs typeface="Arial"/>
                <a:sym typeface="Arial"/>
              </a:rPr>
              <a:t>10</a:t>
            </a:r>
            <a:r>
              <a:rPr lang="en-US" sz="3800" b="0" i="0" u="none">
                <a:solidFill>
                  <a:schemeClr val="dk1"/>
                </a:solidFill>
                <a:latin typeface="Arial"/>
                <a:ea typeface="Arial"/>
                <a:cs typeface="Arial"/>
                <a:sym typeface="Arial"/>
              </a:rPr>
              <a:t> =( ?) </a:t>
            </a:r>
            <a:r>
              <a:rPr lang="en-US" sz="3800" b="0" i="0" u="none" baseline="-25000">
                <a:solidFill>
                  <a:schemeClr val="dk1"/>
                </a:solidFill>
                <a:latin typeface="Arial"/>
                <a:ea typeface="Arial"/>
                <a:cs typeface="Arial"/>
                <a:sym typeface="Arial"/>
              </a:rPr>
              <a:t>8</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Representing Fractions</a:t>
            </a:r>
            <a:endParaRPr/>
          </a:p>
        </p:txBody>
      </p:sp>
      <p:sp>
        <p:nvSpPr>
          <p:cNvPr id="212" name="Google Shape;212;p2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Fractions can be represented in decimal number system in a manner</a:t>
            </a:r>
            <a:endParaRPr/>
          </a:p>
          <a:p>
            <a:pPr marL="342900" marR="0" lvl="0" indent="-342900" algn="l" rtl="0">
              <a:lnSpc>
                <a:spcPct val="100000"/>
              </a:lnSpc>
              <a:spcBef>
                <a:spcPts val="560"/>
              </a:spcBef>
              <a:spcAft>
                <a:spcPts val="0"/>
              </a:spcAft>
              <a:buClr>
                <a:schemeClr val="dk1"/>
              </a:buClr>
              <a:buSzPts val="2800"/>
              <a:buFont typeface="Arial"/>
              <a:buNone/>
            </a:pPr>
            <a:r>
              <a:rPr lang="en-US" sz="2800" b="0" i="0" u="none" strike="noStrike" cap="none">
                <a:solidFill>
                  <a:schemeClr val="dk1"/>
                </a:solidFill>
                <a:latin typeface="Calibri"/>
                <a:ea typeface="Calibri"/>
                <a:cs typeface="Calibri"/>
                <a:sym typeface="Calibri"/>
              </a:rPr>
              <a:t>    = 382.91</a:t>
            </a:r>
            <a:endParaRPr/>
          </a:p>
          <a:p>
            <a:pPr marL="342900" marR="0" lvl="0" indent="-342900" algn="l" rtl="0">
              <a:lnSpc>
                <a:spcPct val="100000"/>
              </a:lnSpc>
              <a:spcBef>
                <a:spcPts val="560"/>
              </a:spcBef>
              <a:spcAft>
                <a:spcPts val="0"/>
              </a:spcAft>
              <a:buClr>
                <a:schemeClr val="dk1"/>
              </a:buClr>
              <a:buSzPts val="2800"/>
              <a:buFont typeface="Arial"/>
              <a:buNone/>
            </a:pPr>
            <a:r>
              <a:rPr lang="en-US" sz="2800" b="0" i="0" u="none" strike="noStrike" cap="none">
                <a:solidFill>
                  <a:schemeClr val="dk1"/>
                </a:solidFill>
                <a:latin typeface="Calibri"/>
                <a:ea typeface="Calibri"/>
                <a:cs typeface="Calibri"/>
                <a:sym typeface="Calibri"/>
              </a:rPr>
              <a:t>    </a:t>
            </a:r>
            <a:endParaRPr/>
          </a:p>
          <a:p>
            <a:pPr marL="342900" marR="0" lvl="0" indent="-342900" algn="l" rtl="0">
              <a:lnSpc>
                <a:spcPct val="100000"/>
              </a:lnSpc>
              <a:spcBef>
                <a:spcPts val="560"/>
              </a:spcBef>
              <a:spcAft>
                <a:spcPts val="0"/>
              </a:spcAft>
              <a:buClr>
                <a:schemeClr val="dk1"/>
              </a:buClr>
              <a:buSzPts val="2800"/>
              <a:buFont typeface="Arial"/>
              <a:buNone/>
            </a:pPr>
            <a:r>
              <a:rPr lang="en-US" sz="2800" b="0" i="0" u="none" strike="noStrike" cap="none">
                <a:solidFill>
                  <a:schemeClr val="dk1"/>
                </a:solidFill>
                <a:latin typeface="Calibri"/>
                <a:ea typeface="Calibri"/>
                <a:cs typeface="Calibri"/>
                <a:sym typeface="Calibri"/>
              </a:rPr>
              <a:t>    = 300 + 80 + 2 + 0.9 + 0.01 </a:t>
            </a:r>
            <a:endParaRPr/>
          </a:p>
          <a:p>
            <a:pPr marL="342900" marR="0" lvl="0" indent="-342900" algn="l" rtl="0">
              <a:lnSpc>
                <a:spcPct val="100000"/>
              </a:lnSpc>
              <a:spcBef>
                <a:spcPts val="560"/>
              </a:spcBef>
              <a:spcAft>
                <a:spcPts val="0"/>
              </a:spcAft>
              <a:buClr>
                <a:schemeClr val="dk1"/>
              </a:buClr>
              <a:buSzPts val="2800"/>
              <a:buFont typeface="Arial"/>
              <a:buNone/>
            </a:pPr>
            <a:r>
              <a:rPr lang="en-US" sz="2800" b="0" i="0" u="none" strike="noStrike" cap="none">
                <a:solidFill>
                  <a:schemeClr val="dk1"/>
                </a:solidFill>
                <a:latin typeface="Calibri"/>
                <a:ea typeface="Calibri"/>
                <a:cs typeface="Calibri"/>
                <a:sym typeface="Calibri"/>
              </a:rPr>
              <a:t> </a:t>
            </a:r>
            <a:endParaRPr/>
          </a:p>
          <a:p>
            <a:pPr marL="342900" marR="0" lvl="0" indent="-342900" algn="l" rtl="0">
              <a:lnSpc>
                <a:spcPct val="100000"/>
              </a:lnSpc>
              <a:spcBef>
                <a:spcPts val="560"/>
              </a:spcBef>
              <a:spcAft>
                <a:spcPts val="0"/>
              </a:spcAft>
              <a:buClr>
                <a:schemeClr val="dk1"/>
              </a:buClr>
              <a:buSzPts val="2800"/>
              <a:buFont typeface="Arial"/>
              <a:buNone/>
            </a:pPr>
            <a:r>
              <a:rPr lang="en-US" sz="2800" b="0" i="0" u="none" strike="noStrike" cap="none">
                <a:solidFill>
                  <a:schemeClr val="dk1"/>
                </a:solidFill>
                <a:latin typeface="Calibri"/>
                <a:ea typeface="Calibri"/>
                <a:cs typeface="Calibri"/>
                <a:sym typeface="Calibri"/>
              </a:rPr>
              <a:t>    = 3 x 100 + 8 x 10 + 2 x 1 + 9/10+ 1/100 </a:t>
            </a:r>
            <a:endParaRPr/>
          </a:p>
          <a:p>
            <a:pPr marL="342900" marR="0" lvl="0" indent="-342900" algn="l" rtl="0">
              <a:lnSpc>
                <a:spcPct val="100000"/>
              </a:lnSpc>
              <a:spcBef>
                <a:spcPts val="560"/>
              </a:spcBef>
              <a:spcAft>
                <a:spcPts val="0"/>
              </a:spcAft>
              <a:buClr>
                <a:schemeClr val="dk1"/>
              </a:buClr>
              <a:buSzPts val="2800"/>
              <a:buFont typeface="Arial"/>
              <a:buNone/>
            </a:pPr>
            <a:r>
              <a:rPr lang="en-US" sz="2800" b="0" i="0" u="none" strike="noStrike" cap="none">
                <a:solidFill>
                  <a:schemeClr val="dk1"/>
                </a:solidFill>
                <a:latin typeface="Calibri"/>
                <a:ea typeface="Calibri"/>
                <a:cs typeface="Calibri"/>
                <a:sym typeface="Calibri"/>
              </a:rPr>
              <a:t>	</a:t>
            </a:r>
            <a:endParaRPr/>
          </a:p>
          <a:p>
            <a:pPr marL="342900" marR="0" lvl="0" indent="-342900" algn="l" rtl="0">
              <a:lnSpc>
                <a:spcPct val="100000"/>
              </a:lnSpc>
              <a:spcBef>
                <a:spcPts val="560"/>
              </a:spcBef>
              <a:spcAft>
                <a:spcPts val="0"/>
              </a:spcAft>
              <a:buClr>
                <a:schemeClr val="dk1"/>
              </a:buClr>
              <a:buSzPts val="2800"/>
              <a:buFont typeface="Arial"/>
              <a:buNone/>
            </a:pPr>
            <a:r>
              <a:rPr lang="en-US" sz="2800" b="0" i="0" u="none" strike="noStrike" cap="none">
                <a:solidFill>
                  <a:schemeClr val="dk1"/>
                </a:solidFill>
                <a:latin typeface="Calibri"/>
                <a:ea typeface="Calibri"/>
                <a:cs typeface="Calibri"/>
                <a:sym typeface="Calibri"/>
              </a:rPr>
              <a:t>	= 3 x 10</a:t>
            </a:r>
            <a:r>
              <a:rPr lang="en-US" sz="2800" b="0" i="0" u="none" strike="noStrike" cap="none" baseline="30000">
                <a:solidFill>
                  <a:schemeClr val="dk1"/>
                </a:solidFill>
                <a:latin typeface="Calibri"/>
                <a:ea typeface="Calibri"/>
                <a:cs typeface="Calibri"/>
                <a:sym typeface="Calibri"/>
              </a:rPr>
              <a:t>2</a:t>
            </a:r>
            <a:r>
              <a:rPr lang="en-US" sz="2800" b="0" i="0" u="none" strike="noStrike" cap="none">
                <a:solidFill>
                  <a:schemeClr val="dk1"/>
                </a:solidFill>
                <a:latin typeface="Calibri"/>
                <a:ea typeface="Calibri"/>
                <a:cs typeface="Calibri"/>
                <a:sym typeface="Calibri"/>
              </a:rPr>
              <a:t> + 8 x 10</a:t>
            </a:r>
            <a:r>
              <a:rPr lang="en-US" sz="2800" b="0" i="0" u="none" strike="noStrike" cap="none" baseline="30000">
                <a:solidFill>
                  <a:schemeClr val="dk1"/>
                </a:solidFill>
                <a:latin typeface="Calibri"/>
                <a:ea typeface="Calibri"/>
                <a:cs typeface="Calibri"/>
                <a:sym typeface="Calibri"/>
              </a:rPr>
              <a:t>1</a:t>
            </a:r>
            <a:r>
              <a:rPr lang="en-US" sz="2800" b="0" i="0" u="none" strike="noStrike" cap="none">
                <a:solidFill>
                  <a:schemeClr val="dk1"/>
                </a:solidFill>
                <a:latin typeface="Calibri"/>
                <a:ea typeface="Calibri"/>
                <a:cs typeface="Calibri"/>
                <a:sym typeface="Calibri"/>
              </a:rPr>
              <a:t> + 2 x 10</a:t>
            </a:r>
            <a:r>
              <a:rPr lang="en-US" sz="2800" b="0" i="0" u="none" strike="noStrike" cap="none" baseline="30000">
                <a:solidFill>
                  <a:schemeClr val="dk1"/>
                </a:solidFill>
                <a:latin typeface="Calibri"/>
                <a:ea typeface="Calibri"/>
                <a:cs typeface="Calibri"/>
                <a:sym typeface="Calibri"/>
              </a:rPr>
              <a:t>0</a:t>
            </a:r>
            <a:r>
              <a:rPr lang="en-US" sz="2800" b="0" i="0" u="none" strike="noStrike" cap="none">
                <a:solidFill>
                  <a:schemeClr val="dk1"/>
                </a:solidFill>
                <a:latin typeface="Calibri"/>
                <a:ea typeface="Calibri"/>
                <a:cs typeface="Calibri"/>
                <a:sym typeface="Calibri"/>
              </a:rPr>
              <a:t> + 9 x 10</a:t>
            </a:r>
            <a:r>
              <a:rPr lang="en-US" sz="2800" b="0" i="0" u="none" strike="noStrike" cap="none" baseline="30000">
                <a:solidFill>
                  <a:schemeClr val="dk1"/>
                </a:solidFill>
                <a:latin typeface="Calibri"/>
                <a:ea typeface="Calibri"/>
                <a:cs typeface="Calibri"/>
                <a:sym typeface="Calibri"/>
              </a:rPr>
              <a:t>-1</a:t>
            </a:r>
            <a:r>
              <a:rPr lang="en-US" sz="2800" b="0" i="0" u="none" strike="noStrike" cap="none">
                <a:solidFill>
                  <a:schemeClr val="dk1"/>
                </a:solidFill>
                <a:latin typeface="Calibri"/>
                <a:ea typeface="Calibri"/>
                <a:cs typeface="Calibri"/>
                <a:sym typeface="Calibri"/>
              </a:rPr>
              <a:t>+ 1 x 10</a:t>
            </a:r>
            <a:r>
              <a:rPr lang="en-US" sz="2800" b="0" i="0" u="none" strike="noStrike" cap="none" baseline="30000">
                <a:solidFill>
                  <a:schemeClr val="dk1"/>
                </a:solidFill>
                <a:latin typeface="Calibri"/>
                <a:ea typeface="Calibri"/>
                <a:cs typeface="Calibri"/>
                <a:sym typeface="Calibri"/>
              </a:rPr>
              <a:t>-2</a:t>
            </a:r>
            <a:r>
              <a:rPr lang="en-US" sz="2800" b="0" i="0" u="none" strike="noStrike" cap="none">
                <a:solidFill>
                  <a:schemeClr val="dk1"/>
                </a:solidFill>
                <a:latin typeface="Calibri"/>
                <a:ea typeface="Calibri"/>
                <a:cs typeface="Calibri"/>
                <a:sym typeface="Calibri"/>
              </a:rPr>
              <a:t> </a:t>
            </a:r>
            <a:endParaRPr sz="2800" b="0" i="0" u="none" strike="noStrike" cap="none">
              <a:solidFill>
                <a:schemeClr val="dk1"/>
              </a:solidFill>
              <a:latin typeface="Calibri"/>
              <a:ea typeface="Calibri"/>
              <a:cs typeface="Calibri"/>
              <a:sym typeface="Calibri"/>
            </a:endParaRPr>
          </a:p>
          <a:p>
            <a:pPr marL="342900" marR="0" lvl="0" indent="-342900" algn="l" rtl="0">
              <a:lnSpc>
                <a:spcPct val="100000"/>
              </a:lnSpc>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342900" marR="0" lvl="0" indent="-342900" algn="l" rtl="0">
              <a:lnSpc>
                <a:spcPct val="100000"/>
              </a:lnSpc>
              <a:spcBef>
                <a:spcPts val="560"/>
              </a:spcBef>
              <a:spcAft>
                <a:spcPts val="0"/>
              </a:spcAft>
              <a:buClr>
                <a:schemeClr val="dk1"/>
              </a:buClr>
              <a:buSzPts val="2800"/>
              <a:buFont typeface="Arial"/>
              <a:buNone/>
            </a:pPr>
            <a:r>
              <a:rPr lang="en-US" sz="2800" b="0" i="0" u="none" strike="noStrike" cap="none">
                <a:solidFill>
                  <a:schemeClr val="dk1"/>
                </a:solidFill>
                <a:latin typeface="Calibri"/>
                <a:ea typeface="Calibri"/>
                <a:cs typeface="Calibri"/>
                <a:sym typeface="Calibri"/>
              </a:rPr>
              <a: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60"/>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Decimal to Octal Conversion</a:t>
            </a:r>
            <a:endParaRPr/>
          </a:p>
        </p:txBody>
      </p:sp>
      <p:graphicFrame>
        <p:nvGraphicFramePr>
          <p:cNvPr id="418" name="Google Shape;418;p60"/>
          <p:cNvGraphicFramePr/>
          <p:nvPr/>
        </p:nvGraphicFramePr>
        <p:xfrm>
          <a:off x="457200" y="2819400"/>
          <a:ext cx="8229575" cy="3311475"/>
        </p:xfrm>
        <a:graphic>
          <a:graphicData uri="http://schemas.openxmlformats.org/drawingml/2006/table">
            <a:tbl>
              <a:tblPr>
                <a:noFill/>
                <a:tableStyleId>{49788923-E6B8-4E0E-953D-D27BE8CEFD33}</a:tableStyleId>
              </a:tblPr>
              <a:tblGrid>
                <a:gridCol w="1785925">
                  <a:extLst>
                    <a:ext uri="{9D8B030D-6E8A-4147-A177-3AD203B41FA5}">
                      <a16:colId xmlns:a16="http://schemas.microsoft.com/office/drawing/2014/main" val="20000"/>
                    </a:ext>
                  </a:extLst>
                </a:gridCol>
                <a:gridCol w="2024050">
                  <a:extLst>
                    <a:ext uri="{9D8B030D-6E8A-4147-A177-3AD203B41FA5}">
                      <a16:colId xmlns:a16="http://schemas.microsoft.com/office/drawing/2014/main" val="20001"/>
                    </a:ext>
                  </a:extLst>
                </a:gridCol>
                <a:gridCol w="4419600">
                  <a:extLst>
                    <a:ext uri="{9D8B030D-6E8A-4147-A177-3AD203B41FA5}">
                      <a16:colId xmlns:a16="http://schemas.microsoft.com/office/drawing/2014/main" val="20002"/>
                    </a:ext>
                  </a:extLst>
                </a:gridCol>
              </a:tblGrid>
              <a:tr h="661975">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Number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Quotient </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Remainder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61975">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2075</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=259</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=0.375 x 8 = 3         (O</a:t>
                      </a:r>
                      <a:r>
                        <a:rPr lang="en-US" sz="2800" b="0" i="0" u="none" baseline="-25000">
                          <a:solidFill>
                            <a:schemeClr val="dk1"/>
                          </a:solidFill>
                          <a:latin typeface="Arial"/>
                          <a:ea typeface="Arial"/>
                          <a:cs typeface="Arial"/>
                          <a:sym typeface="Arial"/>
                        </a:rPr>
                        <a:t>0</a:t>
                      </a:r>
                      <a:r>
                        <a:rPr lang="en-US" sz="28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63575">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259/8</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=32</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=0.375 x 8 = 3         (O</a:t>
                      </a:r>
                      <a:r>
                        <a:rPr lang="en-US" sz="2800" b="0" i="0" u="none" baseline="-25000">
                          <a:solidFill>
                            <a:schemeClr val="dk1"/>
                          </a:solidFill>
                          <a:latin typeface="Arial"/>
                          <a:ea typeface="Arial"/>
                          <a:cs typeface="Arial"/>
                          <a:sym typeface="Arial"/>
                        </a:rPr>
                        <a:t>1</a:t>
                      </a:r>
                      <a:r>
                        <a:rPr lang="en-US" sz="28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619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619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19" name="Google Shape;419;p60"/>
          <p:cNvSpPr txBox="1"/>
          <p:nvPr/>
        </p:nvSpPr>
        <p:spPr>
          <a:xfrm>
            <a:off x="457200" y="1403350"/>
            <a:ext cx="6172200" cy="3683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a:buChar char="•"/>
            </a:pPr>
            <a:r>
              <a:rPr lang="en-US" sz="1800" b="1" i="0" u="none">
                <a:solidFill>
                  <a:schemeClr val="dk1"/>
                </a:solidFill>
                <a:latin typeface="Arial"/>
                <a:ea typeface="Arial"/>
                <a:cs typeface="Arial"/>
                <a:sym typeface="Arial"/>
              </a:rPr>
              <a:t>Repeated Division by 8</a:t>
            </a:r>
            <a:endParaRPr/>
          </a:p>
        </p:txBody>
      </p:sp>
      <p:sp>
        <p:nvSpPr>
          <p:cNvPr id="420" name="Google Shape;420;p60"/>
          <p:cNvSpPr txBox="1"/>
          <p:nvPr/>
        </p:nvSpPr>
        <p:spPr>
          <a:xfrm>
            <a:off x="1104900" y="1790700"/>
            <a:ext cx="4876800" cy="6778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(2075)</a:t>
            </a:r>
            <a:r>
              <a:rPr lang="en-US" sz="3800" b="0" i="0" u="none" baseline="-25000">
                <a:solidFill>
                  <a:schemeClr val="dk1"/>
                </a:solidFill>
                <a:latin typeface="Arial"/>
                <a:ea typeface="Arial"/>
                <a:cs typeface="Arial"/>
                <a:sym typeface="Arial"/>
              </a:rPr>
              <a:t>10</a:t>
            </a:r>
            <a:r>
              <a:rPr lang="en-US" sz="3800" b="0" i="0" u="none">
                <a:solidFill>
                  <a:schemeClr val="dk1"/>
                </a:solidFill>
                <a:latin typeface="Arial"/>
                <a:ea typeface="Arial"/>
                <a:cs typeface="Arial"/>
                <a:sym typeface="Arial"/>
              </a:rPr>
              <a:t> =( ?) </a:t>
            </a:r>
            <a:r>
              <a:rPr lang="en-US" sz="3800" b="0" i="0" u="none" baseline="-25000">
                <a:solidFill>
                  <a:schemeClr val="dk1"/>
                </a:solidFill>
                <a:latin typeface="Arial"/>
                <a:ea typeface="Arial"/>
                <a:cs typeface="Arial"/>
                <a:sym typeface="Arial"/>
              </a:rPr>
              <a:t>8</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61"/>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Decimal to Octal Conversion</a:t>
            </a:r>
            <a:endParaRPr/>
          </a:p>
        </p:txBody>
      </p:sp>
      <p:graphicFrame>
        <p:nvGraphicFramePr>
          <p:cNvPr id="426" name="Google Shape;426;p61"/>
          <p:cNvGraphicFramePr/>
          <p:nvPr/>
        </p:nvGraphicFramePr>
        <p:xfrm>
          <a:off x="457200" y="2819400"/>
          <a:ext cx="8229575" cy="3311475"/>
        </p:xfrm>
        <a:graphic>
          <a:graphicData uri="http://schemas.openxmlformats.org/drawingml/2006/table">
            <a:tbl>
              <a:tblPr>
                <a:noFill/>
                <a:tableStyleId>{49788923-E6B8-4E0E-953D-D27BE8CEFD33}</a:tableStyleId>
              </a:tblPr>
              <a:tblGrid>
                <a:gridCol w="1785925">
                  <a:extLst>
                    <a:ext uri="{9D8B030D-6E8A-4147-A177-3AD203B41FA5}">
                      <a16:colId xmlns:a16="http://schemas.microsoft.com/office/drawing/2014/main" val="20000"/>
                    </a:ext>
                  </a:extLst>
                </a:gridCol>
                <a:gridCol w="2024050">
                  <a:extLst>
                    <a:ext uri="{9D8B030D-6E8A-4147-A177-3AD203B41FA5}">
                      <a16:colId xmlns:a16="http://schemas.microsoft.com/office/drawing/2014/main" val="20001"/>
                    </a:ext>
                  </a:extLst>
                </a:gridCol>
                <a:gridCol w="4419600">
                  <a:extLst>
                    <a:ext uri="{9D8B030D-6E8A-4147-A177-3AD203B41FA5}">
                      <a16:colId xmlns:a16="http://schemas.microsoft.com/office/drawing/2014/main" val="20002"/>
                    </a:ext>
                  </a:extLst>
                </a:gridCol>
              </a:tblGrid>
              <a:tr h="661975">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Number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Quotient </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Remainder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61975">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2075</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=259</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=0.375 x 8 = 3         (O</a:t>
                      </a:r>
                      <a:r>
                        <a:rPr lang="en-US" sz="2800" b="0" i="0" u="none" baseline="-25000">
                          <a:solidFill>
                            <a:schemeClr val="dk1"/>
                          </a:solidFill>
                          <a:latin typeface="Arial"/>
                          <a:ea typeface="Arial"/>
                          <a:cs typeface="Arial"/>
                          <a:sym typeface="Arial"/>
                        </a:rPr>
                        <a:t>0</a:t>
                      </a:r>
                      <a:r>
                        <a:rPr lang="en-US" sz="28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63575">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259</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=32</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=0.375 x 8 = 3         (O</a:t>
                      </a:r>
                      <a:r>
                        <a:rPr lang="en-US" sz="2800" b="0" i="0" u="none" baseline="-25000">
                          <a:solidFill>
                            <a:schemeClr val="dk1"/>
                          </a:solidFill>
                          <a:latin typeface="Arial"/>
                          <a:ea typeface="Arial"/>
                          <a:cs typeface="Arial"/>
                          <a:sym typeface="Arial"/>
                        </a:rPr>
                        <a:t>1</a:t>
                      </a:r>
                      <a:r>
                        <a:rPr lang="en-US" sz="28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61975">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32/4</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=4</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=0 x 8 = 0                (O</a:t>
                      </a:r>
                      <a:r>
                        <a:rPr lang="en-US" sz="2800" b="0" i="0" u="none" baseline="-25000">
                          <a:solidFill>
                            <a:schemeClr val="dk1"/>
                          </a:solidFill>
                          <a:latin typeface="Arial"/>
                          <a:ea typeface="Arial"/>
                          <a:cs typeface="Arial"/>
                          <a:sym typeface="Arial"/>
                        </a:rPr>
                        <a:t>2</a:t>
                      </a:r>
                      <a:r>
                        <a:rPr lang="en-US" sz="28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619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27" name="Google Shape;427;p61"/>
          <p:cNvSpPr txBox="1"/>
          <p:nvPr/>
        </p:nvSpPr>
        <p:spPr>
          <a:xfrm>
            <a:off x="457200" y="1403350"/>
            <a:ext cx="6172200" cy="3683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a:buChar char="•"/>
            </a:pPr>
            <a:r>
              <a:rPr lang="en-US" sz="1800" b="1" i="0" u="none">
                <a:solidFill>
                  <a:schemeClr val="dk1"/>
                </a:solidFill>
                <a:latin typeface="Arial"/>
                <a:ea typeface="Arial"/>
                <a:cs typeface="Arial"/>
                <a:sym typeface="Arial"/>
              </a:rPr>
              <a:t>Repeated Division by 8</a:t>
            </a:r>
            <a:endParaRPr/>
          </a:p>
        </p:txBody>
      </p:sp>
      <p:sp>
        <p:nvSpPr>
          <p:cNvPr id="428" name="Google Shape;428;p61"/>
          <p:cNvSpPr txBox="1"/>
          <p:nvPr/>
        </p:nvSpPr>
        <p:spPr>
          <a:xfrm>
            <a:off x="1104900" y="1790700"/>
            <a:ext cx="4876800" cy="6778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(2075)</a:t>
            </a:r>
            <a:r>
              <a:rPr lang="en-US" sz="3800" b="0" i="0" u="none" baseline="-25000">
                <a:solidFill>
                  <a:schemeClr val="dk1"/>
                </a:solidFill>
                <a:latin typeface="Arial"/>
                <a:ea typeface="Arial"/>
                <a:cs typeface="Arial"/>
                <a:sym typeface="Arial"/>
              </a:rPr>
              <a:t>10</a:t>
            </a:r>
            <a:r>
              <a:rPr lang="en-US" sz="3800" b="0" i="0" u="none">
                <a:solidFill>
                  <a:schemeClr val="dk1"/>
                </a:solidFill>
                <a:latin typeface="Arial"/>
                <a:ea typeface="Arial"/>
                <a:cs typeface="Arial"/>
                <a:sym typeface="Arial"/>
              </a:rPr>
              <a:t> =( ?) </a:t>
            </a:r>
            <a:r>
              <a:rPr lang="en-US" sz="3800" b="0" i="0" u="none" baseline="-25000">
                <a:solidFill>
                  <a:schemeClr val="dk1"/>
                </a:solidFill>
                <a:latin typeface="Arial"/>
                <a:ea typeface="Arial"/>
                <a:cs typeface="Arial"/>
                <a:sym typeface="Arial"/>
              </a:rPr>
              <a:t>8</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62"/>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Decimal to Octal Conversion</a:t>
            </a:r>
            <a:endParaRPr/>
          </a:p>
        </p:txBody>
      </p:sp>
      <p:graphicFrame>
        <p:nvGraphicFramePr>
          <p:cNvPr id="434" name="Google Shape;434;p62"/>
          <p:cNvGraphicFramePr/>
          <p:nvPr/>
        </p:nvGraphicFramePr>
        <p:xfrm>
          <a:off x="457200" y="2819400"/>
          <a:ext cx="8229575" cy="3311475"/>
        </p:xfrm>
        <a:graphic>
          <a:graphicData uri="http://schemas.openxmlformats.org/drawingml/2006/table">
            <a:tbl>
              <a:tblPr>
                <a:noFill/>
                <a:tableStyleId>{49788923-E6B8-4E0E-953D-D27BE8CEFD33}</a:tableStyleId>
              </a:tblPr>
              <a:tblGrid>
                <a:gridCol w="1785925">
                  <a:extLst>
                    <a:ext uri="{9D8B030D-6E8A-4147-A177-3AD203B41FA5}">
                      <a16:colId xmlns:a16="http://schemas.microsoft.com/office/drawing/2014/main" val="20000"/>
                    </a:ext>
                  </a:extLst>
                </a:gridCol>
                <a:gridCol w="2024050">
                  <a:extLst>
                    <a:ext uri="{9D8B030D-6E8A-4147-A177-3AD203B41FA5}">
                      <a16:colId xmlns:a16="http://schemas.microsoft.com/office/drawing/2014/main" val="20001"/>
                    </a:ext>
                  </a:extLst>
                </a:gridCol>
                <a:gridCol w="4419600">
                  <a:extLst>
                    <a:ext uri="{9D8B030D-6E8A-4147-A177-3AD203B41FA5}">
                      <a16:colId xmlns:a16="http://schemas.microsoft.com/office/drawing/2014/main" val="20002"/>
                    </a:ext>
                  </a:extLst>
                </a:gridCol>
              </a:tblGrid>
              <a:tr h="661975">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Number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Quotient </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Remainder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61975">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2075</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=259</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=0.375 x 8 = 3         (O</a:t>
                      </a:r>
                      <a:r>
                        <a:rPr lang="en-US" sz="2800" b="0" i="0" u="none" baseline="-25000">
                          <a:solidFill>
                            <a:schemeClr val="dk1"/>
                          </a:solidFill>
                          <a:latin typeface="Arial"/>
                          <a:ea typeface="Arial"/>
                          <a:cs typeface="Arial"/>
                          <a:sym typeface="Arial"/>
                        </a:rPr>
                        <a:t>0</a:t>
                      </a:r>
                      <a:r>
                        <a:rPr lang="en-US" sz="28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63575">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259</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=32</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=0.375 x 8 = 3         (O</a:t>
                      </a:r>
                      <a:r>
                        <a:rPr lang="en-US" sz="2800" b="0" i="0" u="none" baseline="-25000">
                          <a:solidFill>
                            <a:schemeClr val="dk1"/>
                          </a:solidFill>
                          <a:latin typeface="Arial"/>
                          <a:ea typeface="Arial"/>
                          <a:cs typeface="Arial"/>
                          <a:sym typeface="Arial"/>
                        </a:rPr>
                        <a:t>1</a:t>
                      </a:r>
                      <a:r>
                        <a:rPr lang="en-US" sz="28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61975">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32</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=4</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=0 x 8 =  0               (O</a:t>
                      </a:r>
                      <a:r>
                        <a:rPr lang="en-US" sz="2800" b="0" i="0" u="none" baseline="-25000">
                          <a:solidFill>
                            <a:schemeClr val="dk1"/>
                          </a:solidFill>
                          <a:latin typeface="Arial"/>
                          <a:ea typeface="Arial"/>
                          <a:cs typeface="Arial"/>
                          <a:sym typeface="Arial"/>
                        </a:rPr>
                        <a:t>2</a:t>
                      </a:r>
                      <a:r>
                        <a:rPr lang="en-US" sz="28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61975">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4</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 0.5 x 8= 4              (O</a:t>
                      </a:r>
                      <a:r>
                        <a:rPr lang="en-US" sz="2800" b="0" i="0" u="none" baseline="-25000">
                          <a:solidFill>
                            <a:schemeClr val="dk1"/>
                          </a:solidFill>
                          <a:latin typeface="Arial"/>
                          <a:ea typeface="Arial"/>
                          <a:cs typeface="Arial"/>
                          <a:sym typeface="Arial"/>
                        </a:rPr>
                        <a:t>3</a:t>
                      </a:r>
                      <a:r>
                        <a:rPr lang="en-US" sz="28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35" name="Google Shape;435;p62"/>
          <p:cNvSpPr txBox="1"/>
          <p:nvPr/>
        </p:nvSpPr>
        <p:spPr>
          <a:xfrm>
            <a:off x="457200" y="1403350"/>
            <a:ext cx="6172200" cy="3683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a:buChar char="•"/>
            </a:pPr>
            <a:r>
              <a:rPr lang="en-US" sz="1800" b="1" i="0" u="none">
                <a:solidFill>
                  <a:schemeClr val="dk1"/>
                </a:solidFill>
                <a:latin typeface="Arial"/>
                <a:ea typeface="Arial"/>
                <a:cs typeface="Arial"/>
                <a:sym typeface="Arial"/>
              </a:rPr>
              <a:t>Repeated Division by 8</a:t>
            </a:r>
            <a:endParaRPr/>
          </a:p>
        </p:txBody>
      </p:sp>
      <p:sp>
        <p:nvSpPr>
          <p:cNvPr id="436" name="Google Shape;436;p62"/>
          <p:cNvSpPr txBox="1"/>
          <p:nvPr/>
        </p:nvSpPr>
        <p:spPr>
          <a:xfrm>
            <a:off x="1104900" y="1790700"/>
            <a:ext cx="4876800" cy="6778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(2075)</a:t>
            </a:r>
            <a:r>
              <a:rPr lang="en-US" sz="3800" b="0" i="0" u="none" baseline="-25000">
                <a:solidFill>
                  <a:schemeClr val="dk1"/>
                </a:solidFill>
                <a:latin typeface="Arial"/>
                <a:ea typeface="Arial"/>
                <a:cs typeface="Arial"/>
                <a:sym typeface="Arial"/>
              </a:rPr>
              <a:t>10</a:t>
            </a:r>
            <a:r>
              <a:rPr lang="en-US" sz="3800" b="0" i="0" u="none">
                <a:solidFill>
                  <a:schemeClr val="dk1"/>
                </a:solidFill>
                <a:latin typeface="Arial"/>
                <a:ea typeface="Arial"/>
                <a:cs typeface="Arial"/>
                <a:sym typeface="Arial"/>
              </a:rPr>
              <a:t> =( ?) </a:t>
            </a:r>
            <a:r>
              <a:rPr lang="en-US" sz="3800" b="0" i="0" u="none" baseline="-25000">
                <a:solidFill>
                  <a:schemeClr val="dk1"/>
                </a:solidFill>
                <a:latin typeface="Arial"/>
                <a:ea typeface="Arial"/>
                <a:cs typeface="Arial"/>
                <a:sym typeface="Arial"/>
              </a:rPr>
              <a:t>8</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62"/>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Decimal to Octal Conversion</a:t>
            </a:r>
            <a:endParaRPr/>
          </a:p>
        </p:txBody>
      </p:sp>
      <p:graphicFrame>
        <p:nvGraphicFramePr>
          <p:cNvPr id="434" name="Google Shape;434;p62"/>
          <p:cNvGraphicFramePr/>
          <p:nvPr>
            <p:extLst>
              <p:ext uri="{D42A27DB-BD31-4B8C-83A1-F6EECF244321}">
                <p14:modId xmlns:p14="http://schemas.microsoft.com/office/powerpoint/2010/main" val="2182213737"/>
              </p:ext>
            </p:extLst>
          </p:nvPr>
        </p:nvGraphicFramePr>
        <p:xfrm>
          <a:off x="457200" y="2819400"/>
          <a:ext cx="8229575" cy="3311475"/>
        </p:xfrm>
        <a:graphic>
          <a:graphicData uri="http://schemas.openxmlformats.org/drawingml/2006/table">
            <a:tbl>
              <a:tblPr>
                <a:noFill/>
                <a:tableStyleId>{49788923-E6B8-4E0E-953D-D27BE8CEFD33}</a:tableStyleId>
              </a:tblPr>
              <a:tblGrid>
                <a:gridCol w="1785925">
                  <a:extLst>
                    <a:ext uri="{9D8B030D-6E8A-4147-A177-3AD203B41FA5}">
                      <a16:colId xmlns:a16="http://schemas.microsoft.com/office/drawing/2014/main" val="20000"/>
                    </a:ext>
                  </a:extLst>
                </a:gridCol>
                <a:gridCol w="2024050">
                  <a:extLst>
                    <a:ext uri="{9D8B030D-6E8A-4147-A177-3AD203B41FA5}">
                      <a16:colId xmlns:a16="http://schemas.microsoft.com/office/drawing/2014/main" val="20001"/>
                    </a:ext>
                  </a:extLst>
                </a:gridCol>
                <a:gridCol w="4419600">
                  <a:extLst>
                    <a:ext uri="{9D8B030D-6E8A-4147-A177-3AD203B41FA5}">
                      <a16:colId xmlns:a16="http://schemas.microsoft.com/office/drawing/2014/main" val="20002"/>
                    </a:ext>
                  </a:extLst>
                </a:gridCol>
              </a:tblGrid>
              <a:tr h="661975">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Number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Quotient </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Remainder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61975">
                <a:tc>
                  <a:txBody>
                    <a:bodyPr/>
                    <a:lstStyle/>
                    <a:p>
                      <a:pPr marL="0" marR="0" lvl="0" indent="0" algn="just" rtl="0">
                        <a:lnSpc>
                          <a:spcPct val="100000"/>
                        </a:lnSpc>
                        <a:spcBef>
                          <a:spcPts val="0"/>
                        </a:spcBef>
                        <a:spcAft>
                          <a:spcPts val="0"/>
                        </a:spcAft>
                        <a:buClr>
                          <a:schemeClr val="dk1"/>
                        </a:buClr>
                        <a:buSzPts val="2800"/>
                        <a:buFont typeface="Arial"/>
                        <a:buNone/>
                      </a:pPr>
                      <a:endParaRPr dirty="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63575">
                <a:tc>
                  <a:txBody>
                    <a:bodyPr/>
                    <a:lstStyle/>
                    <a:p>
                      <a:pPr marL="0" marR="0" lvl="0" indent="0" algn="just" rtl="0">
                        <a:lnSpc>
                          <a:spcPct val="100000"/>
                        </a:lnSpc>
                        <a:spcBef>
                          <a:spcPts val="0"/>
                        </a:spcBef>
                        <a:spcAft>
                          <a:spcPts val="0"/>
                        </a:spcAft>
                        <a:buClr>
                          <a:schemeClr val="dk1"/>
                        </a:buClr>
                        <a:buSzPts val="2800"/>
                        <a:buFont typeface="Arial"/>
                        <a:buNone/>
                      </a:pP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61975">
                <a:tc>
                  <a:txBody>
                    <a:bodyPr/>
                    <a:lstStyle/>
                    <a:p>
                      <a:pPr marL="0" marR="0" lvl="0" indent="0" algn="just" rtl="0">
                        <a:lnSpc>
                          <a:spcPct val="100000"/>
                        </a:lnSpc>
                        <a:spcBef>
                          <a:spcPts val="0"/>
                        </a:spcBef>
                        <a:spcAft>
                          <a:spcPts val="0"/>
                        </a:spcAft>
                        <a:buClr>
                          <a:schemeClr val="dk1"/>
                        </a:buClr>
                        <a:buSzPts val="2800"/>
                        <a:buFont typeface="Arial"/>
                        <a:buNone/>
                      </a:pP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61975">
                <a:tc>
                  <a:txBody>
                    <a:bodyPr/>
                    <a:lstStyle/>
                    <a:p>
                      <a:pPr marL="0" marR="0" lvl="0" indent="0" algn="just" rtl="0">
                        <a:lnSpc>
                          <a:spcPct val="100000"/>
                        </a:lnSpc>
                        <a:spcBef>
                          <a:spcPts val="0"/>
                        </a:spcBef>
                        <a:spcAft>
                          <a:spcPts val="0"/>
                        </a:spcAft>
                        <a:buClr>
                          <a:schemeClr val="dk1"/>
                        </a:buClr>
                        <a:buSzPts val="2800"/>
                        <a:buFont typeface="Arial"/>
                        <a:buNone/>
                      </a:pP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endParaRPr dirty="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35" name="Google Shape;435;p62"/>
          <p:cNvSpPr txBox="1"/>
          <p:nvPr/>
        </p:nvSpPr>
        <p:spPr>
          <a:xfrm>
            <a:off x="457200" y="1403350"/>
            <a:ext cx="6172200" cy="3683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a:buChar char="•"/>
            </a:pPr>
            <a:r>
              <a:rPr lang="en-US" sz="1800" b="1" i="0" u="none">
                <a:solidFill>
                  <a:schemeClr val="dk1"/>
                </a:solidFill>
                <a:latin typeface="Arial"/>
                <a:ea typeface="Arial"/>
                <a:cs typeface="Arial"/>
                <a:sym typeface="Arial"/>
              </a:rPr>
              <a:t>Repeated Division by 8</a:t>
            </a:r>
            <a:endParaRPr/>
          </a:p>
        </p:txBody>
      </p:sp>
      <p:sp>
        <p:nvSpPr>
          <p:cNvPr id="436" name="Google Shape;436;p62"/>
          <p:cNvSpPr txBox="1"/>
          <p:nvPr/>
        </p:nvSpPr>
        <p:spPr>
          <a:xfrm>
            <a:off x="1104900" y="1790700"/>
            <a:ext cx="4876800" cy="6778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800"/>
              <a:buFont typeface="Arial"/>
              <a:buNone/>
            </a:pPr>
            <a:r>
              <a:rPr lang="en-US" sz="3800" b="0" i="0" u="none" dirty="0">
                <a:solidFill>
                  <a:schemeClr val="dk1"/>
                </a:solidFill>
                <a:latin typeface="Arial"/>
                <a:ea typeface="Arial"/>
                <a:cs typeface="Arial"/>
                <a:sym typeface="Arial"/>
              </a:rPr>
              <a:t>(3182)</a:t>
            </a:r>
            <a:r>
              <a:rPr lang="en-US" sz="3800" b="0" i="0" u="none" baseline="-25000" dirty="0">
                <a:solidFill>
                  <a:schemeClr val="dk1"/>
                </a:solidFill>
                <a:latin typeface="Arial"/>
                <a:ea typeface="Arial"/>
                <a:cs typeface="Arial"/>
                <a:sym typeface="Arial"/>
              </a:rPr>
              <a:t>10</a:t>
            </a:r>
            <a:r>
              <a:rPr lang="en-US" sz="3800" b="0" i="0" u="none" dirty="0">
                <a:solidFill>
                  <a:schemeClr val="dk1"/>
                </a:solidFill>
                <a:latin typeface="Arial"/>
                <a:ea typeface="Arial"/>
                <a:cs typeface="Arial"/>
                <a:sym typeface="Arial"/>
              </a:rPr>
              <a:t> =( ?) </a:t>
            </a:r>
            <a:r>
              <a:rPr lang="en-US" sz="3800" b="0" i="0" u="none" baseline="-25000" dirty="0">
                <a:solidFill>
                  <a:schemeClr val="dk1"/>
                </a:solidFill>
                <a:latin typeface="Arial"/>
                <a:ea typeface="Arial"/>
                <a:cs typeface="Arial"/>
                <a:sym typeface="Arial"/>
              </a:rPr>
              <a:t>8</a:t>
            </a:r>
            <a:endParaRPr dirty="0"/>
          </a:p>
        </p:txBody>
      </p:sp>
    </p:spTree>
    <p:extLst>
      <p:ext uri="{BB962C8B-B14F-4D97-AF65-F5344CB8AC3E}">
        <p14:creationId xmlns:p14="http://schemas.microsoft.com/office/powerpoint/2010/main" val="39237185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63"/>
          <p:cNvSpPr txBox="1">
            <a:spLocks noGrp="1"/>
          </p:cNvSpPr>
          <p:nvPr>
            <p:ph type="title"/>
          </p:nvPr>
        </p:nvSpPr>
        <p:spPr>
          <a:xfrm>
            <a:off x="685800" y="1230312"/>
            <a:ext cx="3352800" cy="381000"/>
          </a:xfrm>
          <a:prstGeom prst="rect">
            <a:avLst/>
          </a:prstGeom>
          <a:noFill/>
          <a:ln>
            <a:noFill/>
          </a:ln>
        </p:spPr>
        <p:txBody>
          <a:bodyPr spcFirstLastPara="1" wrap="square" lIns="91425" tIns="45700" rIns="91425" bIns="45700" anchor="ctr" anchorCtr="0">
            <a:noAutofit/>
          </a:bodyPr>
          <a:lstStyle/>
          <a:p>
            <a:pPr marL="285750" lvl="0" indent="-285750" algn="ctr" rtl="0">
              <a:lnSpc>
                <a:spcPct val="100000"/>
              </a:lnSpc>
              <a:spcBef>
                <a:spcPts val="0"/>
              </a:spcBef>
              <a:spcAft>
                <a:spcPts val="0"/>
              </a:spcAft>
              <a:buClr>
                <a:schemeClr val="dk1"/>
              </a:buClr>
              <a:buSzPts val="1800"/>
              <a:buFont typeface="Arial"/>
              <a:buChar char="•"/>
            </a:pPr>
            <a:r>
              <a:rPr lang="en-US" sz="1800" b="1" i="0" u="none">
                <a:solidFill>
                  <a:schemeClr val="dk1"/>
                </a:solidFill>
                <a:latin typeface="Arial"/>
                <a:ea typeface="Arial"/>
                <a:cs typeface="Arial"/>
                <a:sym typeface="Arial"/>
              </a:rPr>
              <a:t>Repeated Division by 16</a:t>
            </a:r>
            <a:endParaRPr/>
          </a:p>
        </p:txBody>
      </p:sp>
      <p:graphicFrame>
        <p:nvGraphicFramePr>
          <p:cNvPr id="442" name="Google Shape;442;p63"/>
          <p:cNvGraphicFramePr/>
          <p:nvPr/>
        </p:nvGraphicFramePr>
        <p:xfrm>
          <a:off x="457200" y="2362200"/>
          <a:ext cx="8229575" cy="3768700"/>
        </p:xfrm>
        <a:graphic>
          <a:graphicData uri="http://schemas.openxmlformats.org/drawingml/2006/table">
            <a:tbl>
              <a:tblPr>
                <a:noFill/>
                <a:tableStyleId>{49788923-E6B8-4E0E-953D-D27BE8CEFD33}</a:tableStyleId>
              </a:tblPr>
              <a:tblGrid>
                <a:gridCol w="1785925">
                  <a:extLst>
                    <a:ext uri="{9D8B030D-6E8A-4147-A177-3AD203B41FA5}">
                      <a16:colId xmlns:a16="http://schemas.microsoft.com/office/drawing/2014/main" val="20000"/>
                    </a:ext>
                  </a:extLst>
                </a:gridCol>
                <a:gridCol w="2916225">
                  <a:extLst>
                    <a:ext uri="{9D8B030D-6E8A-4147-A177-3AD203B41FA5}">
                      <a16:colId xmlns:a16="http://schemas.microsoft.com/office/drawing/2014/main" val="20001"/>
                    </a:ext>
                  </a:extLst>
                </a:gridCol>
                <a:gridCol w="3527425">
                  <a:extLst>
                    <a:ext uri="{9D8B030D-6E8A-4147-A177-3AD203B41FA5}">
                      <a16:colId xmlns:a16="http://schemas.microsoft.com/office/drawing/2014/main" val="20002"/>
                    </a:ext>
                  </a:extLst>
                </a:gridCol>
              </a:tblGrid>
              <a:tr h="942975">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Number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Quotient </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Remainder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41375">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2096/16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429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413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443" name="Google Shape;443;p63"/>
          <p:cNvSpPr txBox="1"/>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Decimal to Hexadecimal Conversion </a:t>
            </a:r>
            <a:endParaRPr/>
          </a:p>
        </p:txBody>
      </p:sp>
      <p:sp>
        <p:nvSpPr>
          <p:cNvPr id="444" name="Google Shape;444;p63"/>
          <p:cNvSpPr txBox="1"/>
          <p:nvPr/>
        </p:nvSpPr>
        <p:spPr>
          <a:xfrm>
            <a:off x="2835275" y="1530220"/>
            <a:ext cx="4386619" cy="67706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800"/>
              <a:buFont typeface="Arial"/>
              <a:buNone/>
            </a:pPr>
            <a:r>
              <a:rPr lang="en-US" sz="3800" b="0" i="0" u="none" dirty="0">
                <a:solidFill>
                  <a:schemeClr val="dk1"/>
                </a:solidFill>
                <a:latin typeface="Arial"/>
                <a:ea typeface="Arial"/>
                <a:cs typeface="Arial"/>
                <a:sym typeface="Arial"/>
              </a:rPr>
              <a:t>(2096)</a:t>
            </a:r>
            <a:r>
              <a:rPr lang="en-US" sz="3800" b="0" i="0" u="none" baseline="-25000" dirty="0">
                <a:solidFill>
                  <a:schemeClr val="dk1"/>
                </a:solidFill>
                <a:latin typeface="Arial"/>
                <a:ea typeface="Arial"/>
                <a:cs typeface="Arial"/>
                <a:sym typeface="Arial"/>
              </a:rPr>
              <a:t>10</a:t>
            </a:r>
            <a:r>
              <a:rPr lang="en-US" sz="3800" b="0" i="0" u="none" dirty="0">
                <a:solidFill>
                  <a:schemeClr val="dk1"/>
                </a:solidFill>
                <a:latin typeface="Arial"/>
                <a:ea typeface="Arial"/>
                <a:cs typeface="Arial"/>
                <a:sym typeface="Arial"/>
              </a:rPr>
              <a:t> =( ? ) </a:t>
            </a:r>
            <a:r>
              <a:rPr lang="en-US" sz="3800" b="0" i="0" u="none" baseline="-25000" dirty="0">
                <a:solidFill>
                  <a:schemeClr val="dk1"/>
                </a:solidFill>
                <a:latin typeface="Arial"/>
                <a:ea typeface="Arial"/>
                <a:cs typeface="Arial"/>
                <a:sym typeface="Arial"/>
              </a:rPr>
              <a:t>16</a:t>
            </a: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64"/>
          <p:cNvSpPr txBox="1">
            <a:spLocks noGrp="1"/>
          </p:cNvSpPr>
          <p:nvPr>
            <p:ph type="title"/>
          </p:nvPr>
        </p:nvSpPr>
        <p:spPr>
          <a:xfrm>
            <a:off x="1828800" y="1524000"/>
            <a:ext cx="6096000" cy="762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Repeated Division by 16</a:t>
            </a:r>
            <a:endParaRPr/>
          </a:p>
        </p:txBody>
      </p:sp>
      <p:graphicFrame>
        <p:nvGraphicFramePr>
          <p:cNvPr id="450" name="Google Shape;450;p64"/>
          <p:cNvGraphicFramePr/>
          <p:nvPr/>
        </p:nvGraphicFramePr>
        <p:xfrm>
          <a:off x="457200" y="2362200"/>
          <a:ext cx="8229575" cy="3772215"/>
        </p:xfrm>
        <a:graphic>
          <a:graphicData uri="http://schemas.openxmlformats.org/drawingml/2006/table">
            <a:tbl>
              <a:tblPr>
                <a:noFill/>
                <a:tableStyleId>{49788923-E6B8-4E0E-953D-D27BE8CEFD33}</a:tableStyleId>
              </a:tblPr>
              <a:tblGrid>
                <a:gridCol w="1785925">
                  <a:extLst>
                    <a:ext uri="{9D8B030D-6E8A-4147-A177-3AD203B41FA5}">
                      <a16:colId xmlns:a16="http://schemas.microsoft.com/office/drawing/2014/main" val="20000"/>
                    </a:ext>
                  </a:extLst>
                </a:gridCol>
                <a:gridCol w="2916225">
                  <a:extLst>
                    <a:ext uri="{9D8B030D-6E8A-4147-A177-3AD203B41FA5}">
                      <a16:colId xmlns:a16="http://schemas.microsoft.com/office/drawing/2014/main" val="20001"/>
                    </a:ext>
                  </a:extLst>
                </a:gridCol>
                <a:gridCol w="3527425">
                  <a:extLst>
                    <a:ext uri="{9D8B030D-6E8A-4147-A177-3AD203B41FA5}">
                      <a16:colId xmlns:a16="http://schemas.microsoft.com/office/drawing/2014/main" val="20002"/>
                    </a:ext>
                  </a:extLst>
                </a:gridCol>
              </a:tblGrid>
              <a:tr h="942975">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Number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Quotient </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Remainder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44550">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2096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131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=0x 16 = 0 (O</a:t>
                      </a:r>
                      <a:r>
                        <a:rPr lang="en-US" sz="2800" b="0" i="0" u="none" baseline="-25000">
                          <a:solidFill>
                            <a:schemeClr val="dk1"/>
                          </a:solidFill>
                          <a:latin typeface="Arial"/>
                          <a:ea typeface="Arial"/>
                          <a:cs typeface="Arial"/>
                          <a:sym typeface="Arial"/>
                        </a:rPr>
                        <a:t>0</a:t>
                      </a:r>
                      <a:r>
                        <a:rPr lang="en-US" sz="2800" b="0" i="0" u="none">
                          <a:solidFill>
                            <a:schemeClr val="dk1"/>
                          </a:solidFill>
                          <a:latin typeface="Arial"/>
                          <a:ea typeface="Arial"/>
                          <a:cs typeface="Arial"/>
                          <a:sym typeface="Arial"/>
                        </a:rPr>
                        <a:t>)</a:t>
                      </a:r>
                      <a:endParaRPr sz="2800" b="0" i="0" u="none">
                        <a:solidFill>
                          <a:schemeClr val="dk1"/>
                        </a:solidFill>
                        <a:latin typeface="Arial"/>
                        <a:ea typeface="Arial"/>
                        <a:cs typeface="Arial"/>
                        <a:sym typeface="Arial"/>
                      </a:endParaRPr>
                    </a:p>
                    <a:p>
                      <a:pPr marL="0" marR="0" lvl="0" indent="0" algn="l" rtl="0">
                        <a:spcBef>
                          <a:spcPts val="0"/>
                        </a:spcBef>
                        <a:spcAft>
                          <a:spcPts val="0"/>
                        </a:spcAft>
                        <a:buNone/>
                      </a:pPr>
                      <a:endParaRPr sz="2800" b="0" i="0" u="none">
                        <a:solidFill>
                          <a:schemeClr val="dk1"/>
                        </a:solidFill>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429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413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451" name="Google Shape;451;p64"/>
          <p:cNvSpPr txBox="1"/>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Decimal to Hexadecimal Conversion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65"/>
          <p:cNvSpPr txBox="1">
            <a:spLocks noGrp="1"/>
          </p:cNvSpPr>
          <p:nvPr>
            <p:ph type="title"/>
          </p:nvPr>
        </p:nvSpPr>
        <p:spPr>
          <a:xfrm>
            <a:off x="1828800" y="1524000"/>
            <a:ext cx="6096000" cy="762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Repeated Division by 16</a:t>
            </a:r>
            <a:endParaRPr/>
          </a:p>
        </p:txBody>
      </p:sp>
      <p:graphicFrame>
        <p:nvGraphicFramePr>
          <p:cNvPr id="457" name="Google Shape;457;p65"/>
          <p:cNvGraphicFramePr/>
          <p:nvPr/>
        </p:nvGraphicFramePr>
        <p:xfrm>
          <a:off x="457200" y="2362200"/>
          <a:ext cx="8229575" cy="3772215"/>
        </p:xfrm>
        <a:graphic>
          <a:graphicData uri="http://schemas.openxmlformats.org/drawingml/2006/table">
            <a:tbl>
              <a:tblPr>
                <a:noFill/>
                <a:tableStyleId>{49788923-E6B8-4E0E-953D-D27BE8CEFD33}</a:tableStyleId>
              </a:tblPr>
              <a:tblGrid>
                <a:gridCol w="1785925">
                  <a:extLst>
                    <a:ext uri="{9D8B030D-6E8A-4147-A177-3AD203B41FA5}">
                      <a16:colId xmlns:a16="http://schemas.microsoft.com/office/drawing/2014/main" val="20000"/>
                    </a:ext>
                  </a:extLst>
                </a:gridCol>
                <a:gridCol w="2916225">
                  <a:extLst>
                    <a:ext uri="{9D8B030D-6E8A-4147-A177-3AD203B41FA5}">
                      <a16:colId xmlns:a16="http://schemas.microsoft.com/office/drawing/2014/main" val="20001"/>
                    </a:ext>
                  </a:extLst>
                </a:gridCol>
                <a:gridCol w="3527425">
                  <a:extLst>
                    <a:ext uri="{9D8B030D-6E8A-4147-A177-3AD203B41FA5}">
                      <a16:colId xmlns:a16="http://schemas.microsoft.com/office/drawing/2014/main" val="20002"/>
                    </a:ext>
                  </a:extLst>
                </a:gridCol>
              </a:tblGrid>
              <a:tr h="942975">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Number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Quotient </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Remainder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44550">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2096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131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=0x 16 = 0 (O</a:t>
                      </a:r>
                      <a:r>
                        <a:rPr lang="en-US" sz="2800" b="0" i="0" u="none" baseline="-25000">
                          <a:solidFill>
                            <a:schemeClr val="dk1"/>
                          </a:solidFill>
                          <a:latin typeface="Arial"/>
                          <a:ea typeface="Arial"/>
                          <a:cs typeface="Arial"/>
                          <a:sym typeface="Arial"/>
                        </a:rPr>
                        <a:t>0</a:t>
                      </a:r>
                      <a:r>
                        <a:rPr lang="en-US" sz="2800" b="0" i="0" u="none">
                          <a:solidFill>
                            <a:schemeClr val="dk1"/>
                          </a:solidFill>
                          <a:latin typeface="Arial"/>
                          <a:ea typeface="Arial"/>
                          <a:cs typeface="Arial"/>
                          <a:sym typeface="Arial"/>
                        </a:rPr>
                        <a:t>)</a:t>
                      </a:r>
                      <a:endParaRPr sz="2800" b="0" i="0" u="none">
                        <a:solidFill>
                          <a:schemeClr val="dk1"/>
                        </a:solidFill>
                        <a:latin typeface="Arial"/>
                        <a:ea typeface="Arial"/>
                        <a:cs typeface="Arial"/>
                        <a:sym typeface="Arial"/>
                      </a:endParaRPr>
                    </a:p>
                    <a:p>
                      <a:pPr marL="0" marR="0" lvl="0" indent="0" algn="l" rtl="0">
                        <a:spcBef>
                          <a:spcPts val="0"/>
                        </a:spcBef>
                        <a:spcAft>
                          <a:spcPts val="0"/>
                        </a:spcAft>
                        <a:buNone/>
                      </a:pPr>
                      <a:endParaRPr sz="2800" b="0" i="0" u="none">
                        <a:solidFill>
                          <a:schemeClr val="dk1"/>
                        </a:solidFill>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42975">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131/16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413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458" name="Google Shape;458;p65"/>
          <p:cNvSpPr txBox="1"/>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Decimal to Hexadecimal Conversion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66"/>
          <p:cNvSpPr txBox="1">
            <a:spLocks noGrp="1"/>
          </p:cNvSpPr>
          <p:nvPr>
            <p:ph type="title"/>
          </p:nvPr>
        </p:nvSpPr>
        <p:spPr>
          <a:xfrm>
            <a:off x="685800" y="1230312"/>
            <a:ext cx="3352800" cy="381000"/>
          </a:xfrm>
          <a:prstGeom prst="rect">
            <a:avLst/>
          </a:prstGeom>
          <a:noFill/>
          <a:ln>
            <a:noFill/>
          </a:ln>
        </p:spPr>
        <p:txBody>
          <a:bodyPr spcFirstLastPara="1" wrap="square" lIns="91425" tIns="45700" rIns="91425" bIns="45700" anchor="ctr" anchorCtr="0">
            <a:noAutofit/>
          </a:bodyPr>
          <a:lstStyle/>
          <a:p>
            <a:pPr marL="285750" lvl="0" indent="-285750" algn="ctr" rtl="0">
              <a:lnSpc>
                <a:spcPct val="100000"/>
              </a:lnSpc>
              <a:spcBef>
                <a:spcPts val="0"/>
              </a:spcBef>
              <a:spcAft>
                <a:spcPts val="0"/>
              </a:spcAft>
              <a:buClr>
                <a:schemeClr val="dk1"/>
              </a:buClr>
              <a:buSzPts val="1800"/>
              <a:buFont typeface="Arial"/>
              <a:buChar char="•"/>
            </a:pPr>
            <a:r>
              <a:rPr lang="en-US" sz="1800" b="1" i="0" u="none">
                <a:solidFill>
                  <a:schemeClr val="dk1"/>
                </a:solidFill>
                <a:latin typeface="Arial"/>
                <a:ea typeface="Arial"/>
                <a:cs typeface="Arial"/>
                <a:sym typeface="Arial"/>
              </a:rPr>
              <a:t>Repeated Division by 16</a:t>
            </a:r>
            <a:endParaRPr/>
          </a:p>
        </p:txBody>
      </p:sp>
      <p:graphicFrame>
        <p:nvGraphicFramePr>
          <p:cNvPr id="464" name="Google Shape;464;p66"/>
          <p:cNvGraphicFramePr/>
          <p:nvPr/>
        </p:nvGraphicFramePr>
        <p:xfrm>
          <a:off x="457200" y="2362200"/>
          <a:ext cx="8229575" cy="3768700"/>
        </p:xfrm>
        <a:graphic>
          <a:graphicData uri="http://schemas.openxmlformats.org/drawingml/2006/table">
            <a:tbl>
              <a:tblPr>
                <a:noFill/>
                <a:tableStyleId>{49788923-E6B8-4E0E-953D-D27BE8CEFD33}</a:tableStyleId>
              </a:tblPr>
              <a:tblGrid>
                <a:gridCol w="1785925">
                  <a:extLst>
                    <a:ext uri="{9D8B030D-6E8A-4147-A177-3AD203B41FA5}">
                      <a16:colId xmlns:a16="http://schemas.microsoft.com/office/drawing/2014/main" val="20000"/>
                    </a:ext>
                  </a:extLst>
                </a:gridCol>
                <a:gridCol w="2916225">
                  <a:extLst>
                    <a:ext uri="{9D8B030D-6E8A-4147-A177-3AD203B41FA5}">
                      <a16:colId xmlns:a16="http://schemas.microsoft.com/office/drawing/2014/main" val="20001"/>
                    </a:ext>
                  </a:extLst>
                </a:gridCol>
                <a:gridCol w="3527425">
                  <a:extLst>
                    <a:ext uri="{9D8B030D-6E8A-4147-A177-3AD203B41FA5}">
                      <a16:colId xmlns:a16="http://schemas.microsoft.com/office/drawing/2014/main" val="20002"/>
                    </a:ext>
                  </a:extLst>
                </a:gridCol>
              </a:tblGrid>
              <a:tr h="942975">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Number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Quotient </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Remainder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41375">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2096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131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=0x16  = 0   </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42975">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131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8</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=0.1875x16=3</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413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465" name="Google Shape;465;p66"/>
          <p:cNvSpPr txBox="1"/>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Decimal to Hexadecimal Conversion </a:t>
            </a:r>
            <a:endParaRPr/>
          </a:p>
        </p:txBody>
      </p:sp>
      <p:sp>
        <p:nvSpPr>
          <p:cNvPr id="466" name="Google Shape;466;p66"/>
          <p:cNvSpPr txBox="1"/>
          <p:nvPr/>
        </p:nvSpPr>
        <p:spPr>
          <a:xfrm>
            <a:off x="2835275" y="1611312"/>
            <a:ext cx="3892096" cy="67706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800"/>
              <a:buFont typeface="Arial"/>
              <a:buNone/>
            </a:pPr>
            <a:r>
              <a:rPr lang="en-US" sz="3800" b="0" i="0" u="none" dirty="0">
                <a:solidFill>
                  <a:schemeClr val="dk1"/>
                </a:solidFill>
                <a:latin typeface="Arial"/>
                <a:ea typeface="Arial"/>
                <a:cs typeface="Arial"/>
                <a:sym typeface="Arial"/>
              </a:rPr>
              <a:t>(2096)</a:t>
            </a:r>
            <a:r>
              <a:rPr lang="en-US" sz="3800" b="0" i="0" u="none" baseline="-25000" dirty="0">
                <a:solidFill>
                  <a:schemeClr val="dk1"/>
                </a:solidFill>
                <a:latin typeface="Arial"/>
                <a:ea typeface="Arial"/>
                <a:cs typeface="Arial"/>
                <a:sym typeface="Arial"/>
              </a:rPr>
              <a:t>10</a:t>
            </a:r>
            <a:r>
              <a:rPr lang="en-US" sz="3800" b="0" i="0" u="none" dirty="0">
                <a:solidFill>
                  <a:schemeClr val="dk1"/>
                </a:solidFill>
                <a:latin typeface="Arial"/>
                <a:ea typeface="Arial"/>
                <a:cs typeface="Arial"/>
                <a:sym typeface="Arial"/>
              </a:rPr>
              <a:t> =( ? ) </a:t>
            </a:r>
            <a:r>
              <a:rPr lang="en-US" sz="3800" b="0" i="0" u="none" baseline="-25000" dirty="0">
                <a:solidFill>
                  <a:schemeClr val="dk1"/>
                </a:solidFill>
                <a:latin typeface="Arial"/>
                <a:ea typeface="Arial"/>
                <a:cs typeface="Arial"/>
                <a:sym typeface="Arial"/>
              </a:rPr>
              <a:t>16</a:t>
            </a:r>
            <a:endParaRP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67"/>
          <p:cNvSpPr txBox="1">
            <a:spLocks noGrp="1"/>
          </p:cNvSpPr>
          <p:nvPr>
            <p:ph type="title"/>
          </p:nvPr>
        </p:nvSpPr>
        <p:spPr>
          <a:xfrm>
            <a:off x="685800" y="1230312"/>
            <a:ext cx="3352800" cy="381000"/>
          </a:xfrm>
          <a:prstGeom prst="rect">
            <a:avLst/>
          </a:prstGeom>
          <a:noFill/>
          <a:ln>
            <a:noFill/>
          </a:ln>
        </p:spPr>
        <p:txBody>
          <a:bodyPr spcFirstLastPara="1" wrap="square" lIns="91425" tIns="45700" rIns="91425" bIns="45700" anchor="ctr" anchorCtr="0">
            <a:noAutofit/>
          </a:bodyPr>
          <a:lstStyle/>
          <a:p>
            <a:pPr marL="285750" lvl="0" indent="-285750" algn="ctr" rtl="0">
              <a:lnSpc>
                <a:spcPct val="100000"/>
              </a:lnSpc>
              <a:spcBef>
                <a:spcPts val="0"/>
              </a:spcBef>
              <a:spcAft>
                <a:spcPts val="0"/>
              </a:spcAft>
              <a:buClr>
                <a:schemeClr val="dk1"/>
              </a:buClr>
              <a:buSzPts val="1800"/>
              <a:buFont typeface="Arial"/>
              <a:buChar char="•"/>
            </a:pPr>
            <a:r>
              <a:rPr lang="en-US" sz="1800" b="1" i="0" u="none">
                <a:solidFill>
                  <a:schemeClr val="dk1"/>
                </a:solidFill>
                <a:latin typeface="Arial"/>
                <a:ea typeface="Arial"/>
                <a:cs typeface="Arial"/>
                <a:sym typeface="Arial"/>
              </a:rPr>
              <a:t>Repeated Division by 16</a:t>
            </a:r>
            <a:endParaRPr/>
          </a:p>
        </p:txBody>
      </p:sp>
      <p:graphicFrame>
        <p:nvGraphicFramePr>
          <p:cNvPr id="472" name="Google Shape;472;p67"/>
          <p:cNvGraphicFramePr/>
          <p:nvPr/>
        </p:nvGraphicFramePr>
        <p:xfrm>
          <a:off x="457200" y="2362200"/>
          <a:ext cx="8229575" cy="3768700"/>
        </p:xfrm>
        <a:graphic>
          <a:graphicData uri="http://schemas.openxmlformats.org/drawingml/2006/table">
            <a:tbl>
              <a:tblPr>
                <a:noFill/>
                <a:tableStyleId>{49788923-E6B8-4E0E-953D-D27BE8CEFD33}</a:tableStyleId>
              </a:tblPr>
              <a:tblGrid>
                <a:gridCol w="1785925">
                  <a:extLst>
                    <a:ext uri="{9D8B030D-6E8A-4147-A177-3AD203B41FA5}">
                      <a16:colId xmlns:a16="http://schemas.microsoft.com/office/drawing/2014/main" val="20000"/>
                    </a:ext>
                  </a:extLst>
                </a:gridCol>
                <a:gridCol w="2916225">
                  <a:extLst>
                    <a:ext uri="{9D8B030D-6E8A-4147-A177-3AD203B41FA5}">
                      <a16:colId xmlns:a16="http://schemas.microsoft.com/office/drawing/2014/main" val="20001"/>
                    </a:ext>
                  </a:extLst>
                </a:gridCol>
                <a:gridCol w="3527425">
                  <a:extLst>
                    <a:ext uri="{9D8B030D-6E8A-4147-A177-3AD203B41FA5}">
                      <a16:colId xmlns:a16="http://schemas.microsoft.com/office/drawing/2014/main" val="20002"/>
                    </a:ext>
                  </a:extLst>
                </a:gridCol>
              </a:tblGrid>
              <a:tr h="942975">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Number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Quotient </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Remainder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41375">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2096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131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=0x 16= 0        (O</a:t>
                      </a:r>
                      <a:r>
                        <a:rPr lang="en-US" sz="2800" b="0" i="0" u="none" baseline="-25000">
                          <a:solidFill>
                            <a:schemeClr val="dk1"/>
                          </a:solidFill>
                          <a:latin typeface="Arial"/>
                          <a:ea typeface="Arial"/>
                          <a:cs typeface="Arial"/>
                          <a:sym typeface="Arial"/>
                        </a:rPr>
                        <a:t>0</a:t>
                      </a:r>
                      <a:r>
                        <a:rPr lang="en-US" sz="2800" b="0" i="0" u="none">
                          <a:solidFill>
                            <a:schemeClr val="dk1"/>
                          </a:solidFill>
                          <a:latin typeface="Arial"/>
                          <a:ea typeface="Arial"/>
                          <a:cs typeface="Arial"/>
                          <a:sym typeface="Arial"/>
                        </a:rPr>
                        <a:t>)    </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42975">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131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8</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=0.1875x16=3    (O</a:t>
                      </a:r>
                      <a:r>
                        <a:rPr lang="en-US" sz="2800" b="0" i="0" u="none" baseline="-25000">
                          <a:solidFill>
                            <a:schemeClr val="dk1"/>
                          </a:solidFill>
                          <a:latin typeface="Arial"/>
                          <a:ea typeface="Arial"/>
                          <a:cs typeface="Arial"/>
                          <a:sym typeface="Arial"/>
                        </a:rPr>
                        <a:t>1</a:t>
                      </a:r>
                      <a:r>
                        <a:rPr lang="en-US" sz="2800" b="0" i="0" u="none">
                          <a:solidFill>
                            <a:schemeClr val="dk1"/>
                          </a:solidFill>
                          <a:latin typeface="Arial"/>
                          <a:ea typeface="Arial"/>
                          <a:cs typeface="Arial"/>
                          <a:sym typeface="Arial"/>
                        </a:rPr>
                        <a:t>) </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41375">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8/16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=0.5 x16= 8      (O</a:t>
                      </a:r>
                      <a:r>
                        <a:rPr lang="en-US" sz="2800" b="0" i="0" u="none" baseline="-25000">
                          <a:solidFill>
                            <a:schemeClr val="dk1"/>
                          </a:solidFill>
                          <a:latin typeface="Arial"/>
                          <a:ea typeface="Arial"/>
                          <a:cs typeface="Arial"/>
                          <a:sym typeface="Arial"/>
                        </a:rPr>
                        <a:t>2</a:t>
                      </a:r>
                      <a:r>
                        <a:rPr lang="en-US" sz="2800" b="0" i="0" u="none">
                          <a:solidFill>
                            <a:schemeClr val="dk1"/>
                          </a:solidFill>
                          <a:latin typeface="Arial"/>
                          <a:ea typeface="Arial"/>
                          <a:cs typeface="Arial"/>
                          <a:sym typeface="Arial"/>
                        </a:rPr>
                        <a:t>) </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473" name="Google Shape;473;p67"/>
          <p:cNvSpPr txBox="1"/>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Decimal to Hexadecimal Conversion </a:t>
            </a:r>
            <a:endParaRPr/>
          </a:p>
        </p:txBody>
      </p:sp>
      <p:sp>
        <p:nvSpPr>
          <p:cNvPr id="474" name="Google Shape;474;p67"/>
          <p:cNvSpPr txBox="1"/>
          <p:nvPr/>
        </p:nvSpPr>
        <p:spPr>
          <a:xfrm>
            <a:off x="2835275" y="1611312"/>
            <a:ext cx="4116031" cy="67706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800"/>
              <a:buFont typeface="Arial"/>
              <a:buNone/>
            </a:pPr>
            <a:r>
              <a:rPr lang="en-US" sz="3800" b="0" i="0" u="none" dirty="0">
                <a:solidFill>
                  <a:schemeClr val="dk1"/>
                </a:solidFill>
                <a:latin typeface="Arial"/>
                <a:ea typeface="Arial"/>
                <a:cs typeface="Arial"/>
                <a:sym typeface="Arial"/>
              </a:rPr>
              <a:t>(2096)</a:t>
            </a:r>
            <a:r>
              <a:rPr lang="en-US" sz="3800" baseline="-25000" dirty="0">
                <a:solidFill>
                  <a:schemeClr val="dk1"/>
                </a:solidFill>
              </a:rPr>
              <a:t>10</a:t>
            </a:r>
            <a:r>
              <a:rPr lang="en-US" sz="3800" b="0" i="0" u="none" dirty="0">
                <a:solidFill>
                  <a:schemeClr val="dk1"/>
                </a:solidFill>
                <a:latin typeface="Arial"/>
                <a:ea typeface="Arial"/>
                <a:cs typeface="Arial"/>
                <a:sym typeface="Arial"/>
              </a:rPr>
              <a:t> =( ? ) </a:t>
            </a:r>
            <a:r>
              <a:rPr lang="en-US" sz="3800" b="0" i="0" u="none" baseline="-25000" dirty="0">
                <a:solidFill>
                  <a:schemeClr val="dk1"/>
                </a:solidFill>
                <a:latin typeface="Arial"/>
                <a:ea typeface="Arial"/>
                <a:cs typeface="Arial"/>
                <a:sym typeface="Arial"/>
              </a:rPr>
              <a:t>16</a:t>
            </a:r>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68"/>
          <p:cNvSpPr txBox="1">
            <a:spLocks noGrp="1"/>
          </p:cNvSpPr>
          <p:nvPr>
            <p:ph type="title"/>
          </p:nvPr>
        </p:nvSpPr>
        <p:spPr>
          <a:xfrm>
            <a:off x="685800" y="1230312"/>
            <a:ext cx="3352800" cy="381000"/>
          </a:xfrm>
          <a:prstGeom prst="rect">
            <a:avLst/>
          </a:prstGeom>
          <a:noFill/>
          <a:ln>
            <a:noFill/>
          </a:ln>
        </p:spPr>
        <p:txBody>
          <a:bodyPr spcFirstLastPara="1" wrap="square" lIns="91425" tIns="45700" rIns="91425" bIns="45700" anchor="ctr" anchorCtr="0">
            <a:noAutofit/>
          </a:bodyPr>
          <a:lstStyle/>
          <a:p>
            <a:pPr marL="285750" lvl="0" indent="-285750" algn="ctr" rtl="0">
              <a:lnSpc>
                <a:spcPct val="100000"/>
              </a:lnSpc>
              <a:spcBef>
                <a:spcPts val="0"/>
              </a:spcBef>
              <a:spcAft>
                <a:spcPts val="0"/>
              </a:spcAft>
              <a:buClr>
                <a:schemeClr val="dk1"/>
              </a:buClr>
              <a:buSzPts val="1800"/>
              <a:buFont typeface="Arial"/>
              <a:buChar char="•"/>
            </a:pPr>
            <a:r>
              <a:rPr lang="en-US" sz="1800" b="1" i="0" u="none">
                <a:solidFill>
                  <a:schemeClr val="dk1"/>
                </a:solidFill>
                <a:latin typeface="Arial"/>
                <a:ea typeface="Arial"/>
                <a:cs typeface="Arial"/>
                <a:sym typeface="Arial"/>
              </a:rPr>
              <a:t>Repeated Division by 16</a:t>
            </a:r>
            <a:endParaRPr/>
          </a:p>
        </p:txBody>
      </p:sp>
      <p:graphicFrame>
        <p:nvGraphicFramePr>
          <p:cNvPr id="480" name="Google Shape;480;p68"/>
          <p:cNvGraphicFramePr/>
          <p:nvPr/>
        </p:nvGraphicFramePr>
        <p:xfrm>
          <a:off x="457200" y="2362200"/>
          <a:ext cx="8229575" cy="3768700"/>
        </p:xfrm>
        <a:graphic>
          <a:graphicData uri="http://schemas.openxmlformats.org/drawingml/2006/table">
            <a:tbl>
              <a:tblPr>
                <a:noFill/>
                <a:tableStyleId>{49788923-E6B8-4E0E-953D-D27BE8CEFD33}</a:tableStyleId>
              </a:tblPr>
              <a:tblGrid>
                <a:gridCol w="1785925">
                  <a:extLst>
                    <a:ext uri="{9D8B030D-6E8A-4147-A177-3AD203B41FA5}">
                      <a16:colId xmlns:a16="http://schemas.microsoft.com/office/drawing/2014/main" val="20000"/>
                    </a:ext>
                  </a:extLst>
                </a:gridCol>
                <a:gridCol w="2916225">
                  <a:extLst>
                    <a:ext uri="{9D8B030D-6E8A-4147-A177-3AD203B41FA5}">
                      <a16:colId xmlns:a16="http://schemas.microsoft.com/office/drawing/2014/main" val="20001"/>
                    </a:ext>
                  </a:extLst>
                </a:gridCol>
                <a:gridCol w="3527425">
                  <a:extLst>
                    <a:ext uri="{9D8B030D-6E8A-4147-A177-3AD203B41FA5}">
                      <a16:colId xmlns:a16="http://schemas.microsoft.com/office/drawing/2014/main" val="20002"/>
                    </a:ext>
                  </a:extLst>
                </a:gridCol>
              </a:tblGrid>
              <a:tr h="942975">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Number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Quotient </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Remainder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41375">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2096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131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=0x 16= 0        (O</a:t>
                      </a:r>
                      <a:r>
                        <a:rPr lang="en-US" sz="2800" b="0" i="0" u="none" baseline="-25000">
                          <a:solidFill>
                            <a:schemeClr val="dk1"/>
                          </a:solidFill>
                          <a:latin typeface="Arial"/>
                          <a:ea typeface="Arial"/>
                          <a:cs typeface="Arial"/>
                          <a:sym typeface="Arial"/>
                        </a:rPr>
                        <a:t>0</a:t>
                      </a:r>
                      <a:r>
                        <a:rPr lang="en-US" sz="2800" b="0" i="0" u="none">
                          <a:solidFill>
                            <a:schemeClr val="dk1"/>
                          </a:solidFill>
                          <a:latin typeface="Arial"/>
                          <a:ea typeface="Arial"/>
                          <a:cs typeface="Arial"/>
                          <a:sym typeface="Arial"/>
                        </a:rPr>
                        <a:t>)    </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42975">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131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8</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=0.1875x16=3    (O</a:t>
                      </a:r>
                      <a:r>
                        <a:rPr lang="en-US" sz="2800" b="0" i="0" u="none" baseline="-25000">
                          <a:solidFill>
                            <a:schemeClr val="dk1"/>
                          </a:solidFill>
                          <a:latin typeface="Arial"/>
                          <a:ea typeface="Arial"/>
                          <a:cs typeface="Arial"/>
                          <a:sym typeface="Arial"/>
                        </a:rPr>
                        <a:t>1</a:t>
                      </a:r>
                      <a:r>
                        <a:rPr lang="en-US" sz="2800" b="0" i="0" u="none">
                          <a:solidFill>
                            <a:schemeClr val="dk1"/>
                          </a:solidFill>
                          <a:latin typeface="Arial"/>
                          <a:ea typeface="Arial"/>
                          <a:cs typeface="Arial"/>
                          <a:sym typeface="Arial"/>
                        </a:rPr>
                        <a:t>) </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41375">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8</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=0.5 x16= 8      (O</a:t>
                      </a:r>
                      <a:r>
                        <a:rPr lang="en-US" sz="2800" b="0" i="0" u="none" baseline="-25000">
                          <a:solidFill>
                            <a:schemeClr val="dk1"/>
                          </a:solidFill>
                          <a:latin typeface="Arial"/>
                          <a:ea typeface="Arial"/>
                          <a:cs typeface="Arial"/>
                          <a:sym typeface="Arial"/>
                        </a:rPr>
                        <a:t>2</a:t>
                      </a:r>
                      <a:r>
                        <a:rPr lang="en-US" sz="2800" b="0" i="0" u="none">
                          <a:solidFill>
                            <a:schemeClr val="dk1"/>
                          </a:solidFill>
                          <a:latin typeface="Arial"/>
                          <a:ea typeface="Arial"/>
                          <a:cs typeface="Arial"/>
                          <a:sym typeface="Arial"/>
                        </a:rPr>
                        <a:t>) </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481" name="Google Shape;481;p68"/>
          <p:cNvSpPr txBox="1"/>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Decimal to Hexadecimal Conversion </a:t>
            </a:r>
            <a:endParaRPr/>
          </a:p>
        </p:txBody>
      </p:sp>
      <p:sp>
        <p:nvSpPr>
          <p:cNvPr id="482" name="Google Shape;482;p68"/>
          <p:cNvSpPr txBox="1"/>
          <p:nvPr/>
        </p:nvSpPr>
        <p:spPr>
          <a:xfrm>
            <a:off x="2835275" y="1611312"/>
            <a:ext cx="4339966" cy="67706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800"/>
              <a:buFont typeface="Arial"/>
              <a:buNone/>
            </a:pPr>
            <a:r>
              <a:rPr lang="en-US" sz="3800" b="0" i="0" u="none" dirty="0">
                <a:solidFill>
                  <a:schemeClr val="dk1"/>
                </a:solidFill>
                <a:latin typeface="Arial"/>
                <a:ea typeface="Arial"/>
                <a:cs typeface="Arial"/>
                <a:sym typeface="Arial"/>
              </a:rPr>
              <a:t>(2096)</a:t>
            </a:r>
            <a:r>
              <a:rPr lang="en-US" sz="3800" b="0" i="0" u="none" baseline="-25000" dirty="0">
                <a:solidFill>
                  <a:schemeClr val="dk1"/>
                </a:solidFill>
                <a:latin typeface="Arial"/>
                <a:ea typeface="Arial"/>
                <a:cs typeface="Arial"/>
                <a:sym typeface="Arial"/>
              </a:rPr>
              <a:t>10</a:t>
            </a:r>
            <a:r>
              <a:rPr lang="en-US" sz="3800" b="0" i="0" u="none" dirty="0">
                <a:solidFill>
                  <a:schemeClr val="dk1"/>
                </a:solidFill>
                <a:latin typeface="Arial"/>
                <a:ea typeface="Arial"/>
                <a:cs typeface="Arial"/>
                <a:sym typeface="Arial"/>
              </a:rPr>
              <a:t> =( ? ) </a:t>
            </a:r>
            <a:r>
              <a:rPr lang="en-US" sz="3800" b="0" i="0" u="none" baseline="-25000" dirty="0">
                <a:solidFill>
                  <a:schemeClr val="dk1"/>
                </a:solidFill>
                <a:latin typeface="Arial"/>
                <a:ea typeface="Arial"/>
                <a:cs typeface="Arial"/>
                <a:sym typeface="Arial"/>
              </a:rPr>
              <a:t>16</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Octal Number System</a:t>
            </a:r>
            <a:endParaRPr/>
          </a:p>
        </p:txBody>
      </p:sp>
      <p:sp>
        <p:nvSpPr>
          <p:cNvPr id="218" name="Google Shape;218;p3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strike="noStrike" cap="none" dirty="0">
                <a:solidFill>
                  <a:schemeClr val="dk1"/>
                </a:solidFill>
                <a:latin typeface="Calibri"/>
                <a:ea typeface="Calibri"/>
                <a:cs typeface="Calibri"/>
                <a:sym typeface="Calibri"/>
              </a:rPr>
              <a:t>Base 8</a:t>
            </a:r>
            <a:endParaRPr dirty="0"/>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dirty="0">
                <a:solidFill>
                  <a:schemeClr val="dk1"/>
                </a:solidFill>
                <a:latin typeface="Calibri"/>
                <a:ea typeface="Calibri"/>
                <a:cs typeface="Calibri"/>
                <a:sym typeface="Calibri"/>
              </a:rPr>
              <a:t>0, 1, 2, 3, 4, 5, 6, 7</a:t>
            </a:r>
            <a:endParaRPr dirty="0"/>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dirty="0">
                <a:solidFill>
                  <a:schemeClr val="dk1"/>
                </a:solidFill>
                <a:latin typeface="Calibri"/>
                <a:ea typeface="Calibri"/>
                <a:cs typeface="Calibri"/>
                <a:sym typeface="Calibri"/>
              </a:rPr>
              <a:t>Representing Binary in compact form </a:t>
            </a:r>
            <a:endParaRPr dirty="0"/>
          </a:p>
          <a:p>
            <a:pPr marL="742950" marR="0" lvl="1" indent="-285750" algn="l" rtl="0">
              <a:lnSpc>
                <a:spcPct val="100000"/>
              </a:lnSpc>
              <a:spcBef>
                <a:spcPts val="640"/>
              </a:spcBef>
              <a:spcAft>
                <a:spcPts val="0"/>
              </a:spcAft>
              <a:buClr>
                <a:schemeClr val="dk1"/>
              </a:buClr>
              <a:buSzPts val="3200"/>
              <a:buFont typeface="Arial"/>
              <a:buChar char="–"/>
            </a:pPr>
            <a:r>
              <a:rPr lang="en-US" sz="3200" b="0" i="0" u="none" strike="noStrike" cap="none" dirty="0">
                <a:solidFill>
                  <a:schemeClr val="dk1"/>
                </a:solidFill>
                <a:latin typeface="Arial"/>
                <a:ea typeface="Arial"/>
                <a:cs typeface="Arial"/>
                <a:sym typeface="Arial"/>
              </a:rPr>
              <a:t>1101100000110</a:t>
            </a:r>
            <a:r>
              <a:rPr lang="en-US" sz="3200" b="0" i="0" u="none" strike="noStrike" cap="none" baseline="-25000" dirty="0">
                <a:solidFill>
                  <a:schemeClr val="dk1"/>
                </a:solidFill>
                <a:latin typeface="Arial"/>
                <a:ea typeface="Arial"/>
                <a:cs typeface="Arial"/>
                <a:sym typeface="Arial"/>
              </a:rPr>
              <a:t>2</a:t>
            </a:r>
            <a:r>
              <a:rPr lang="en-US" sz="3200" b="0" i="0" u="none" strike="noStrike" cap="none" dirty="0">
                <a:solidFill>
                  <a:schemeClr val="dk1"/>
                </a:solidFill>
                <a:latin typeface="Arial"/>
                <a:ea typeface="Arial"/>
                <a:cs typeface="Arial"/>
                <a:sym typeface="Arial"/>
              </a:rPr>
              <a:t> = ? </a:t>
            </a:r>
            <a:endParaRPr dirty="0"/>
          </a:p>
        </p:txBody>
      </p:sp>
    </p:spTree>
    <p:extLst>
      <p:ext uri="{BB962C8B-B14F-4D97-AF65-F5344CB8AC3E}">
        <p14:creationId xmlns:p14="http://schemas.microsoft.com/office/powerpoint/2010/main" val="38052553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68"/>
          <p:cNvSpPr txBox="1">
            <a:spLocks noGrp="1"/>
          </p:cNvSpPr>
          <p:nvPr>
            <p:ph type="title"/>
          </p:nvPr>
        </p:nvSpPr>
        <p:spPr>
          <a:xfrm>
            <a:off x="685800" y="1230312"/>
            <a:ext cx="3352800" cy="381000"/>
          </a:xfrm>
          <a:prstGeom prst="rect">
            <a:avLst/>
          </a:prstGeom>
          <a:noFill/>
          <a:ln>
            <a:noFill/>
          </a:ln>
        </p:spPr>
        <p:txBody>
          <a:bodyPr spcFirstLastPara="1" wrap="square" lIns="91425" tIns="45700" rIns="91425" bIns="45700" anchor="ctr" anchorCtr="0">
            <a:noAutofit/>
          </a:bodyPr>
          <a:lstStyle/>
          <a:p>
            <a:pPr marL="285750" lvl="0" indent="-285750" algn="ctr" rtl="0">
              <a:lnSpc>
                <a:spcPct val="100000"/>
              </a:lnSpc>
              <a:spcBef>
                <a:spcPts val="0"/>
              </a:spcBef>
              <a:spcAft>
                <a:spcPts val="0"/>
              </a:spcAft>
              <a:buClr>
                <a:schemeClr val="dk1"/>
              </a:buClr>
              <a:buSzPts val="1800"/>
              <a:buFont typeface="Arial"/>
              <a:buChar char="•"/>
            </a:pPr>
            <a:r>
              <a:rPr lang="en-US" sz="1800" b="1" i="0" u="none">
                <a:solidFill>
                  <a:schemeClr val="dk1"/>
                </a:solidFill>
                <a:latin typeface="Arial"/>
                <a:ea typeface="Arial"/>
                <a:cs typeface="Arial"/>
                <a:sym typeface="Arial"/>
              </a:rPr>
              <a:t>Repeated Division by 16</a:t>
            </a:r>
            <a:endParaRPr/>
          </a:p>
        </p:txBody>
      </p:sp>
      <p:graphicFrame>
        <p:nvGraphicFramePr>
          <p:cNvPr id="480" name="Google Shape;480;p68"/>
          <p:cNvGraphicFramePr/>
          <p:nvPr>
            <p:extLst>
              <p:ext uri="{D42A27DB-BD31-4B8C-83A1-F6EECF244321}">
                <p14:modId xmlns:p14="http://schemas.microsoft.com/office/powerpoint/2010/main" val="2840133683"/>
              </p:ext>
            </p:extLst>
          </p:nvPr>
        </p:nvGraphicFramePr>
        <p:xfrm>
          <a:off x="457200" y="2362200"/>
          <a:ext cx="8229575" cy="3768700"/>
        </p:xfrm>
        <a:graphic>
          <a:graphicData uri="http://schemas.openxmlformats.org/drawingml/2006/table">
            <a:tbl>
              <a:tblPr>
                <a:noFill/>
                <a:tableStyleId>{49788923-E6B8-4E0E-953D-D27BE8CEFD33}</a:tableStyleId>
              </a:tblPr>
              <a:tblGrid>
                <a:gridCol w="1785925">
                  <a:extLst>
                    <a:ext uri="{9D8B030D-6E8A-4147-A177-3AD203B41FA5}">
                      <a16:colId xmlns:a16="http://schemas.microsoft.com/office/drawing/2014/main" val="20000"/>
                    </a:ext>
                  </a:extLst>
                </a:gridCol>
                <a:gridCol w="2916225">
                  <a:extLst>
                    <a:ext uri="{9D8B030D-6E8A-4147-A177-3AD203B41FA5}">
                      <a16:colId xmlns:a16="http://schemas.microsoft.com/office/drawing/2014/main" val="20001"/>
                    </a:ext>
                  </a:extLst>
                </a:gridCol>
                <a:gridCol w="3527425">
                  <a:extLst>
                    <a:ext uri="{9D8B030D-6E8A-4147-A177-3AD203B41FA5}">
                      <a16:colId xmlns:a16="http://schemas.microsoft.com/office/drawing/2014/main" val="20002"/>
                    </a:ext>
                  </a:extLst>
                </a:gridCol>
              </a:tblGrid>
              <a:tr h="942975">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Number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Quotient </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Remainder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41375">
                <a:tc>
                  <a:txBody>
                    <a:bodyPr/>
                    <a:lstStyle/>
                    <a:p>
                      <a:pPr marL="342900" marR="0" lvl="0" indent="-342900" algn="just" rtl="0">
                        <a:lnSpc>
                          <a:spcPct val="100000"/>
                        </a:lnSpc>
                        <a:spcBef>
                          <a:spcPts val="0"/>
                        </a:spcBef>
                        <a:spcAft>
                          <a:spcPts val="0"/>
                        </a:spcAft>
                        <a:buClr>
                          <a:schemeClr val="dk1"/>
                        </a:buClr>
                        <a:buSzPts val="2800"/>
                        <a:buFont typeface="Arial"/>
                        <a:buNone/>
                      </a:pPr>
                      <a:endParaRPr dirty="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42975">
                <a:tc>
                  <a:txBody>
                    <a:bodyPr/>
                    <a:lstStyle/>
                    <a:p>
                      <a:pPr marL="342900" marR="0" lvl="0" indent="-342900" algn="just" rtl="0">
                        <a:lnSpc>
                          <a:spcPct val="100000"/>
                        </a:lnSpc>
                        <a:spcBef>
                          <a:spcPts val="0"/>
                        </a:spcBef>
                        <a:spcAft>
                          <a:spcPts val="0"/>
                        </a:spcAft>
                        <a:buClr>
                          <a:schemeClr val="dk1"/>
                        </a:buClr>
                        <a:buSzPts val="2800"/>
                        <a:buFont typeface="Arial"/>
                        <a:buNone/>
                      </a:pP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41375">
                <a:tc>
                  <a:txBody>
                    <a:bodyPr/>
                    <a:lstStyle/>
                    <a:p>
                      <a:pPr marL="342900" marR="0" lvl="0" indent="-342900" algn="just" rtl="0">
                        <a:lnSpc>
                          <a:spcPct val="100000"/>
                        </a:lnSpc>
                        <a:spcBef>
                          <a:spcPts val="0"/>
                        </a:spcBef>
                        <a:spcAft>
                          <a:spcPts val="0"/>
                        </a:spcAft>
                        <a:buClr>
                          <a:schemeClr val="dk1"/>
                        </a:buClr>
                        <a:buSzPts val="2800"/>
                        <a:buFont typeface="Arial"/>
                        <a:buNone/>
                      </a:pP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endParaRPr dirty="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481" name="Google Shape;481;p68"/>
          <p:cNvSpPr txBox="1"/>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Decimal to Hexadecimal Conversion </a:t>
            </a:r>
            <a:endParaRPr/>
          </a:p>
        </p:txBody>
      </p:sp>
      <p:sp>
        <p:nvSpPr>
          <p:cNvPr id="482" name="Google Shape;482;p68"/>
          <p:cNvSpPr txBox="1"/>
          <p:nvPr/>
        </p:nvSpPr>
        <p:spPr>
          <a:xfrm>
            <a:off x="2835275" y="1611312"/>
            <a:ext cx="4339966" cy="67706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800"/>
              <a:buFont typeface="Arial"/>
              <a:buNone/>
            </a:pPr>
            <a:r>
              <a:rPr lang="en-US" sz="3800" b="0" i="0" u="none" dirty="0">
                <a:solidFill>
                  <a:schemeClr val="dk1"/>
                </a:solidFill>
                <a:latin typeface="Arial"/>
                <a:ea typeface="Arial"/>
                <a:cs typeface="Arial"/>
                <a:sym typeface="Arial"/>
              </a:rPr>
              <a:t>(3182)</a:t>
            </a:r>
            <a:r>
              <a:rPr lang="en-US" sz="3800" b="0" i="0" u="none" baseline="-25000" dirty="0">
                <a:solidFill>
                  <a:schemeClr val="dk1"/>
                </a:solidFill>
                <a:latin typeface="Arial"/>
                <a:ea typeface="Arial"/>
                <a:cs typeface="Arial"/>
                <a:sym typeface="Arial"/>
              </a:rPr>
              <a:t>16</a:t>
            </a:r>
            <a:r>
              <a:rPr lang="en-US" sz="3800" b="0" i="0" u="none" dirty="0">
                <a:solidFill>
                  <a:schemeClr val="dk1"/>
                </a:solidFill>
                <a:latin typeface="Arial"/>
                <a:ea typeface="Arial"/>
                <a:cs typeface="Arial"/>
                <a:sym typeface="Arial"/>
              </a:rPr>
              <a:t> =( ? ) </a:t>
            </a:r>
            <a:r>
              <a:rPr lang="en-US" sz="3800" b="0" i="0" u="none" baseline="-25000" dirty="0">
                <a:solidFill>
                  <a:schemeClr val="dk1"/>
                </a:solidFill>
                <a:latin typeface="Arial"/>
                <a:ea typeface="Arial"/>
                <a:cs typeface="Arial"/>
                <a:sym typeface="Arial"/>
              </a:rPr>
              <a:t>10</a:t>
            </a:r>
            <a:endParaRPr dirty="0"/>
          </a:p>
        </p:txBody>
      </p:sp>
    </p:spTree>
    <p:extLst>
      <p:ext uri="{BB962C8B-B14F-4D97-AF65-F5344CB8AC3E}">
        <p14:creationId xmlns:p14="http://schemas.microsoft.com/office/powerpoint/2010/main" val="36703186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69"/>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Decimal to CAVEMAN Conversion</a:t>
            </a:r>
            <a:endParaRPr/>
          </a:p>
        </p:txBody>
      </p:sp>
      <p:graphicFrame>
        <p:nvGraphicFramePr>
          <p:cNvPr id="488" name="Google Shape;488;p69"/>
          <p:cNvGraphicFramePr/>
          <p:nvPr/>
        </p:nvGraphicFramePr>
        <p:xfrm>
          <a:off x="457200" y="2819400"/>
          <a:ext cx="8229575" cy="3311475"/>
        </p:xfrm>
        <a:graphic>
          <a:graphicData uri="http://schemas.openxmlformats.org/drawingml/2006/table">
            <a:tbl>
              <a:tblPr>
                <a:noFill/>
                <a:tableStyleId>{49788923-E6B8-4E0E-953D-D27BE8CEFD33}</a:tableStyleId>
              </a:tblPr>
              <a:tblGrid>
                <a:gridCol w="1785925">
                  <a:extLst>
                    <a:ext uri="{9D8B030D-6E8A-4147-A177-3AD203B41FA5}">
                      <a16:colId xmlns:a16="http://schemas.microsoft.com/office/drawing/2014/main" val="20000"/>
                    </a:ext>
                  </a:extLst>
                </a:gridCol>
                <a:gridCol w="2024050">
                  <a:extLst>
                    <a:ext uri="{9D8B030D-6E8A-4147-A177-3AD203B41FA5}">
                      <a16:colId xmlns:a16="http://schemas.microsoft.com/office/drawing/2014/main" val="20001"/>
                    </a:ext>
                  </a:extLst>
                </a:gridCol>
                <a:gridCol w="4419600">
                  <a:extLst>
                    <a:ext uri="{9D8B030D-6E8A-4147-A177-3AD203B41FA5}">
                      <a16:colId xmlns:a16="http://schemas.microsoft.com/office/drawing/2014/main" val="20002"/>
                    </a:ext>
                  </a:extLst>
                </a:gridCol>
              </a:tblGrid>
              <a:tr h="661975">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Number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Quotient </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Remainder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61975">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220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=44</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=0 x 5 = 0 (∑)         (O</a:t>
                      </a:r>
                      <a:r>
                        <a:rPr lang="en-US" sz="2800" b="0" i="0" u="none" baseline="-25000">
                          <a:solidFill>
                            <a:schemeClr val="dk1"/>
                          </a:solidFill>
                          <a:latin typeface="Arial"/>
                          <a:ea typeface="Arial"/>
                          <a:cs typeface="Arial"/>
                          <a:sym typeface="Arial"/>
                        </a:rPr>
                        <a:t>0</a:t>
                      </a:r>
                      <a:r>
                        <a:rPr lang="en-US" sz="28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63575">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44</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=8</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=0.8 x 5 = 4 (↑)     (O</a:t>
                      </a:r>
                      <a:r>
                        <a:rPr lang="en-US" sz="2800" b="0" i="0" u="none" baseline="-25000">
                          <a:solidFill>
                            <a:schemeClr val="dk1"/>
                          </a:solidFill>
                          <a:latin typeface="Arial"/>
                          <a:ea typeface="Arial"/>
                          <a:cs typeface="Arial"/>
                          <a:sym typeface="Arial"/>
                        </a:rPr>
                        <a:t>1</a:t>
                      </a:r>
                      <a:r>
                        <a:rPr lang="en-US" sz="28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61975">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8</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=0.6 x 5 =  3(Ω)     (O</a:t>
                      </a:r>
                      <a:r>
                        <a:rPr lang="en-US" sz="2800" b="0" i="0" u="none" baseline="-25000">
                          <a:solidFill>
                            <a:schemeClr val="dk1"/>
                          </a:solidFill>
                          <a:latin typeface="Arial"/>
                          <a:ea typeface="Arial"/>
                          <a:cs typeface="Arial"/>
                          <a:sym typeface="Arial"/>
                        </a:rPr>
                        <a:t>2</a:t>
                      </a:r>
                      <a:r>
                        <a:rPr lang="en-US" sz="28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61975">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 0.2 x 5= 1(∆)      (O</a:t>
                      </a:r>
                      <a:r>
                        <a:rPr lang="en-US" sz="2800" b="0" i="0" u="none" baseline="-25000">
                          <a:solidFill>
                            <a:schemeClr val="dk1"/>
                          </a:solidFill>
                          <a:latin typeface="Arial"/>
                          <a:ea typeface="Arial"/>
                          <a:cs typeface="Arial"/>
                          <a:sym typeface="Arial"/>
                        </a:rPr>
                        <a:t>3</a:t>
                      </a:r>
                      <a:r>
                        <a:rPr lang="en-US" sz="28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89" name="Google Shape;489;p69"/>
          <p:cNvSpPr txBox="1"/>
          <p:nvPr/>
        </p:nvSpPr>
        <p:spPr>
          <a:xfrm>
            <a:off x="457200" y="1403350"/>
            <a:ext cx="6172200" cy="3683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a:buChar char="•"/>
            </a:pPr>
            <a:r>
              <a:rPr lang="en-US" sz="1800" b="1" i="0" u="none">
                <a:solidFill>
                  <a:schemeClr val="dk1"/>
                </a:solidFill>
                <a:latin typeface="Arial"/>
                <a:ea typeface="Arial"/>
                <a:cs typeface="Arial"/>
                <a:sym typeface="Arial"/>
              </a:rPr>
              <a:t>Repeated Division by 8</a:t>
            </a:r>
            <a:endParaRPr/>
          </a:p>
        </p:txBody>
      </p:sp>
      <p:sp>
        <p:nvSpPr>
          <p:cNvPr id="490" name="Google Shape;490;p69"/>
          <p:cNvSpPr txBox="1"/>
          <p:nvPr/>
        </p:nvSpPr>
        <p:spPr>
          <a:xfrm>
            <a:off x="1104900" y="1790700"/>
            <a:ext cx="4876800" cy="6778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(220)</a:t>
            </a:r>
            <a:r>
              <a:rPr lang="en-US" sz="3800" b="0" i="0" u="none" baseline="-25000">
                <a:solidFill>
                  <a:schemeClr val="dk1"/>
                </a:solidFill>
                <a:latin typeface="Arial"/>
                <a:ea typeface="Arial"/>
                <a:cs typeface="Arial"/>
                <a:sym typeface="Arial"/>
              </a:rPr>
              <a:t>10</a:t>
            </a:r>
            <a:r>
              <a:rPr lang="en-US" sz="3800" b="0" i="0" u="none">
                <a:solidFill>
                  <a:schemeClr val="dk1"/>
                </a:solidFill>
                <a:latin typeface="Arial"/>
                <a:ea typeface="Arial"/>
                <a:cs typeface="Arial"/>
                <a:sym typeface="Arial"/>
              </a:rPr>
              <a:t> =( ?) </a:t>
            </a:r>
            <a:r>
              <a:rPr lang="en-US" sz="3800" b="0" i="0" u="none" baseline="-25000">
                <a:solidFill>
                  <a:schemeClr val="dk1"/>
                </a:solidFill>
                <a:latin typeface="Arial"/>
                <a:ea typeface="Arial"/>
                <a:cs typeface="Arial"/>
                <a:sym typeface="Arial"/>
              </a:rPr>
              <a:t>5</a:t>
            </a:r>
            <a:endParaRPr/>
          </a:p>
        </p:txBody>
      </p:sp>
      <p:cxnSp>
        <p:nvCxnSpPr>
          <p:cNvPr id="491" name="Google Shape;491;p69"/>
          <p:cNvCxnSpPr/>
          <p:nvPr/>
        </p:nvCxnSpPr>
        <p:spPr>
          <a:xfrm rot="10800000">
            <a:off x="7086600" y="3657600"/>
            <a:ext cx="0" cy="2133600"/>
          </a:xfrm>
          <a:prstGeom prst="straightConnector1">
            <a:avLst/>
          </a:prstGeom>
          <a:noFill/>
          <a:ln w="57150" cap="flat" cmpd="sng">
            <a:solidFill>
              <a:srgbClr val="000000"/>
            </a:solidFill>
            <a:prstDash val="solid"/>
            <a:miter lim="800000"/>
            <a:headEnd type="none" w="med" len="med"/>
            <a:tailEnd type="triangle" w="med" len="med"/>
          </a:ln>
        </p:spPr>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Shape 496"/>
        <p:cNvGrpSpPr/>
        <p:nvPr/>
      </p:nvGrpSpPr>
      <p:grpSpPr>
        <a:xfrm>
          <a:off x="0" y="0"/>
          <a:ext cx="0" cy="0"/>
          <a:chOff x="0" y="0"/>
          <a:chExt cx="0" cy="0"/>
        </a:xfrm>
      </p:grpSpPr>
      <p:sp>
        <p:nvSpPr>
          <p:cNvPr id="497" name="Google Shape;497;p70"/>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Decimal to Binary Conversion</a:t>
            </a:r>
            <a:br>
              <a:rPr lang="en-US" sz="3800" b="0" i="0" u="none">
                <a:solidFill>
                  <a:schemeClr val="dk1"/>
                </a:solidFill>
                <a:latin typeface="Arial"/>
                <a:ea typeface="Arial"/>
                <a:cs typeface="Arial"/>
                <a:sym typeface="Arial"/>
              </a:rPr>
            </a:br>
            <a:r>
              <a:rPr lang="en-US" sz="3200" b="0" i="0" u="none">
                <a:solidFill>
                  <a:schemeClr val="dk1"/>
                </a:solidFill>
                <a:latin typeface="Calibri"/>
                <a:ea typeface="Calibri"/>
                <a:cs typeface="Calibri"/>
                <a:sym typeface="Calibri"/>
              </a:rPr>
              <a:t>Repeated division by 2</a:t>
            </a:r>
            <a:endParaRPr/>
          </a:p>
        </p:txBody>
      </p:sp>
      <p:graphicFrame>
        <p:nvGraphicFramePr>
          <p:cNvPr id="498" name="Google Shape;498;p70"/>
          <p:cNvGraphicFramePr/>
          <p:nvPr/>
        </p:nvGraphicFramePr>
        <p:xfrm>
          <a:off x="457200" y="1600200"/>
          <a:ext cx="8229575" cy="4656145"/>
        </p:xfrm>
        <a:graphic>
          <a:graphicData uri="http://schemas.openxmlformats.org/drawingml/2006/table">
            <a:tbl>
              <a:tblPr>
                <a:noFill/>
                <a:tableStyleId>{49788923-E6B8-4E0E-953D-D27BE8CEFD33}</a:tableStyleId>
              </a:tblPr>
              <a:tblGrid>
                <a:gridCol w="1411275">
                  <a:extLst>
                    <a:ext uri="{9D8B030D-6E8A-4147-A177-3AD203B41FA5}">
                      <a16:colId xmlns:a16="http://schemas.microsoft.com/office/drawing/2014/main" val="20000"/>
                    </a:ext>
                  </a:extLst>
                </a:gridCol>
                <a:gridCol w="3290875">
                  <a:extLst>
                    <a:ext uri="{9D8B030D-6E8A-4147-A177-3AD203B41FA5}">
                      <a16:colId xmlns:a16="http://schemas.microsoft.com/office/drawing/2014/main" val="20001"/>
                    </a:ext>
                  </a:extLst>
                </a:gridCol>
                <a:gridCol w="3527425">
                  <a:extLst>
                    <a:ext uri="{9D8B030D-6E8A-4147-A177-3AD203B41FA5}">
                      <a16:colId xmlns:a16="http://schemas.microsoft.com/office/drawing/2014/main" val="20002"/>
                    </a:ext>
                  </a:extLst>
                </a:gridCol>
              </a:tblGrid>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number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Quotient after division</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Remainder after division</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392</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196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0                      (b</a:t>
                      </a:r>
                      <a:r>
                        <a:rPr lang="en-US" sz="2400" b="0" i="0" u="none" baseline="-25000">
                          <a:solidFill>
                            <a:schemeClr val="dk1"/>
                          </a:solidFill>
                          <a:latin typeface="Arial"/>
                          <a:ea typeface="Arial"/>
                          <a:cs typeface="Arial"/>
                          <a:sym typeface="Arial"/>
                        </a:rPr>
                        <a:t>0</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57200">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57200">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57200">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4132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57200">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57200">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457200">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457200">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Shape 503"/>
        <p:cNvGrpSpPr/>
        <p:nvPr/>
      </p:nvGrpSpPr>
      <p:grpSpPr>
        <a:xfrm>
          <a:off x="0" y="0"/>
          <a:ext cx="0" cy="0"/>
          <a:chOff x="0" y="0"/>
          <a:chExt cx="0" cy="0"/>
        </a:xfrm>
      </p:grpSpPr>
      <p:sp>
        <p:nvSpPr>
          <p:cNvPr id="504" name="Google Shape;504;p71"/>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Decimal to Binary Conversion</a:t>
            </a:r>
            <a:br>
              <a:rPr lang="en-US" sz="3800" b="0" i="0" u="none">
                <a:solidFill>
                  <a:schemeClr val="dk1"/>
                </a:solidFill>
                <a:latin typeface="Arial"/>
                <a:ea typeface="Arial"/>
                <a:cs typeface="Arial"/>
                <a:sym typeface="Arial"/>
              </a:rPr>
            </a:br>
            <a:r>
              <a:rPr lang="en-US" sz="3200" b="0" i="0" u="none">
                <a:solidFill>
                  <a:schemeClr val="dk1"/>
                </a:solidFill>
                <a:latin typeface="Calibri"/>
                <a:ea typeface="Calibri"/>
                <a:cs typeface="Calibri"/>
                <a:sym typeface="Calibri"/>
              </a:rPr>
              <a:t>Repeated division by 2</a:t>
            </a:r>
            <a:endParaRPr/>
          </a:p>
        </p:txBody>
      </p:sp>
      <p:graphicFrame>
        <p:nvGraphicFramePr>
          <p:cNvPr id="505" name="Google Shape;505;p71"/>
          <p:cNvGraphicFramePr/>
          <p:nvPr/>
        </p:nvGraphicFramePr>
        <p:xfrm>
          <a:off x="457200" y="1600200"/>
          <a:ext cx="8229575" cy="4656155"/>
        </p:xfrm>
        <a:graphic>
          <a:graphicData uri="http://schemas.openxmlformats.org/drawingml/2006/table">
            <a:tbl>
              <a:tblPr>
                <a:noFill/>
                <a:tableStyleId>{49788923-E6B8-4E0E-953D-D27BE8CEFD33}</a:tableStyleId>
              </a:tblPr>
              <a:tblGrid>
                <a:gridCol w="1411275">
                  <a:extLst>
                    <a:ext uri="{9D8B030D-6E8A-4147-A177-3AD203B41FA5}">
                      <a16:colId xmlns:a16="http://schemas.microsoft.com/office/drawing/2014/main" val="20000"/>
                    </a:ext>
                  </a:extLst>
                </a:gridCol>
                <a:gridCol w="3290875">
                  <a:extLst>
                    <a:ext uri="{9D8B030D-6E8A-4147-A177-3AD203B41FA5}">
                      <a16:colId xmlns:a16="http://schemas.microsoft.com/office/drawing/2014/main" val="20001"/>
                    </a:ext>
                  </a:extLst>
                </a:gridCol>
                <a:gridCol w="3527425">
                  <a:extLst>
                    <a:ext uri="{9D8B030D-6E8A-4147-A177-3AD203B41FA5}">
                      <a16:colId xmlns:a16="http://schemas.microsoft.com/office/drawing/2014/main" val="20002"/>
                    </a:ext>
                  </a:extLst>
                </a:gridCol>
              </a:tblGrid>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number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Quotient after division</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Remainder after division</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392</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196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0                      (b</a:t>
                      </a:r>
                      <a:r>
                        <a:rPr lang="en-US" sz="2400" b="0" i="0" u="none" baseline="-25000">
                          <a:solidFill>
                            <a:schemeClr val="dk1"/>
                          </a:solidFill>
                          <a:latin typeface="Arial"/>
                          <a:ea typeface="Arial"/>
                          <a:cs typeface="Arial"/>
                          <a:sym typeface="Arial"/>
                        </a:rPr>
                        <a:t>0</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196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98</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0                      (b</a:t>
                      </a:r>
                      <a:r>
                        <a:rPr lang="en-US" sz="2400" b="0" i="0" u="none" baseline="-25000">
                          <a:solidFill>
                            <a:schemeClr val="dk1"/>
                          </a:solidFill>
                          <a:latin typeface="Arial"/>
                          <a:ea typeface="Arial"/>
                          <a:cs typeface="Arial"/>
                          <a:sym typeface="Arial"/>
                        </a:rPr>
                        <a:t>1</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57200">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57200">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4132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57200">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57200">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457200">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457200">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Shape 510"/>
        <p:cNvGrpSpPr/>
        <p:nvPr/>
      </p:nvGrpSpPr>
      <p:grpSpPr>
        <a:xfrm>
          <a:off x="0" y="0"/>
          <a:ext cx="0" cy="0"/>
          <a:chOff x="0" y="0"/>
          <a:chExt cx="0" cy="0"/>
        </a:xfrm>
      </p:grpSpPr>
      <p:sp>
        <p:nvSpPr>
          <p:cNvPr id="511" name="Google Shape;511;p72"/>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Decimal to Binary Conversion</a:t>
            </a:r>
            <a:br>
              <a:rPr lang="en-US" sz="3800" b="0" i="0" u="none">
                <a:solidFill>
                  <a:schemeClr val="dk1"/>
                </a:solidFill>
                <a:latin typeface="Arial"/>
                <a:ea typeface="Arial"/>
                <a:cs typeface="Arial"/>
                <a:sym typeface="Arial"/>
              </a:rPr>
            </a:br>
            <a:r>
              <a:rPr lang="en-US" sz="3200" b="0" i="0" u="none">
                <a:solidFill>
                  <a:schemeClr val="dk1"/>
                </a:solidFill>
                <a:latin typeface="Calibri"/>
                <a:ea typeface="Calibri"/>
                <a:cs typeface="Calibri"/>
                <a:sym typeface="Calibri"/>
              </a:rPr>
              <a:t>Repeated division by 2</a:t>
            </a:r>
            <a:endParaRPr/>
          </a:p>
        </p:txBody>
      </p:sp>
      <p:graphicFrame>
        <p:nvGraphicFramePr>
          <p:cNvPr id="512" name="Google Shape;512;p72"/>
          <p:cNvGraphicFramePr/>
          <p:nvPr/>
        </p:nvGraphicFramePr>
        <p:xfrm>
          <a:off x="457200" y="1600200"/>
          <a:ext cx="8229575" cy="4656165"/>
        </p:xfrm>
        <a:graphic>
          <a:graphicData uri="http://schemas.openxmlformats.org/drawingml/2006/table">
            <a:tbl>
              <a:tblPr>
                <a:noFill/>
                <a:tableStyleId>{49788923-E6B8-4E0E-953D-D27BE8CEFD33}</a:tableStyleId>
              </a:tblPr>
              <a:tblGrid>
                <a:gridCol w="1411275">
                  <a:extLst>
                    <a:ext uri="{9D8B030D-6E8A-4147-A177-3AD203B41FA5}">
                      <a16:colId xmlns:a16="http://schemas.microsoft.com/office/drawing/2014/main" val="20000"/>
                    </a:ext>
                  </a:extLst>
                </a:gridCol>
                <a:gridCol w="3290875">
                  <a:extLst>
                    <a:ext uri="{9D8B030D-6E8A-4147-A177-3AD203B41FA5}">
                      <a16:colId xmlns:a16="http://schemas.microsoft.com/office/drawing/2014/main" val="20001"/>
                    </a:ext>
                  </a:extLst>
                </a:gridCol>
                <a:gridCol w="3527425">
                  <a:extLst>
                    <a:ext uri="{9D8B030D-6E8A-4147-A177-3AD203B41FA5}">
                      <a16:colId xmlns:a16="http://schemas.microsoft.com/office/drawing/2014/main" val="20002"/>
                    </a:ext>
                  </a:extLst>
                </a:gridCol>
              </a:tblGrid>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number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Quotient after division</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Remainder after division</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392</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196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0                      (b</a:t>
                      </a:r>
                      <a:r>
                        <a:rPr lang="en-US" sz="2400" b="0" i="0" u="none" baseline="-25000">
                          <a:solidFill>
                            <a:schemeClr val="dk1"/>
                          </a:solidFill>
                          <a:latin typeface="Arial"/>
                          <a:ea typeface="Arial"/>
                          <a:cs typeface="Arial"/>
                          <a:sym typeface="Arial"/>
                        </a:rPr>
                        <a:t>0</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196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98</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0                      (b</a:t>
                      </a:r>
                      <a:r>
                        <a:rPr lang="en-US" sz="2400" b="0" i="0" u="none" baseline="-25000">
                          <a:solidFill>
                            <a:schemeClr val="dk1"/>
                          </a:solidFill>
                          <a:latin typeface="Arial"/>
                          <a:ea typeface="Arial"/>
                          <a:cs typeface="Arial"/>
                          <a:sym typeface="Arial"/>
                        </a:rPr>
                        <a:t>1</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98</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49</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0                      (b</a:t>
                      </a:r>
                      <a:r>
                        <a:rPr lang="en-US" sz="2400" b="0" i="0" u="none" baseline="-25000">
                          <a:solidFill>
                            <a:schemeClr val="dk1"/>
                          </a:solidFill>
                          <a:latin typeface="Arial"/>
                          <a:ea typeface="Arial"/>
                          <a:cs typeface="Arial"/>
                          <a:sym typeface="Arial"/>
                        </a:rPr>
                        <a:t>2</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57200">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4132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57200">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57200">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457200">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457200">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Shape 517"/>
        <p:cNvGrpSpPr/>
        <p:nvPr/>
      </p:nvGrpSpPr>
      <p:grpSpPr>
        <a:xfrm>
          <a:off x="0" y="0"/>
          <a:ext cx="0" cy="0"/>
          <a:chOff x="0" y="0"/>
          <a:chExt cx="0" cy="0"/>
        </a:xfrm>
      </p:grpSpPr>
      <p:sp>
        <p:nvSpPr>
          <p:cNvPr id="518" name="Google Shape;518;p73"/>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Decimal to Binary Conversion</a:t>
            </a:r>
            <a:br>
              <a:rPr lang="en-US" sz="3800" b="0" i="0" u="none">
                <a:solidFill>
                  <a:schemeClr val="dk1"/>
                </a:solidFill>
                <a:latin typeface="Arial"/>
                <a:ea typeface="Arial"/>
                <a:cs typeface="Arial"/>
                <a:sym typeface="Arial"/>
              </a:rPr>
            </a:br>
            <a:r>
              <a:rPr lang="en-US" sz="3200" b="0" i="0" u="none">
                <a:solidFill>
                  <a:schemeClr val="dk1"/>
                </a:solidFill>
                <a:latin typeface="Calibri"/>
                <a:ea typeface="Calibri"/>
                <a:cs typeface="Calibri"/>
                <a:sym typeface="Calibri"/>
              </a:rPr>
              <a:t>Repeated division by 2</a:t>
            </a:r>
            <a:endParaRPr/>
          </a:p>
        </p:txBody>
      </p:sp>
      <p:graphicFrame>
        <p:nvGraphicFramePr>
          <p:cNvPr id="519" name="Google Shape;519;p73"/>
          <p:cNvGraphicFramePr/>
          <p:nvPr/>
        </p:nvGraphicFramePr>
        <p:xfrm>
          <a:off x="457200" y="1600200"/>
          <a:ext cx="8229575" cy="4656175"/>
        </p:xfrm>
        <a:graphic>
          <a:graphicData uri="http://schemas.openxmlformats.org/drawingml/2006/table">
            <a:tbl>
              <a:tblPr>
                <a:noFill/>
                <a:tableStyleId>{49788923-E6B8-4E0E-953D-D27BE8CEFD33}</a:tableStyleId>
              </a:tblPr>
              <a:tblGrid>
                <a:gridCol w="1411275">
                  <a:extLst>
                    <a:ext uri="{9D8B030D-6E8A-4147-A177-3AD203B41FA5}">
                      <a16:colId xmlns:a16="http://schemas.microsoft.com/office/drawing/2014/main" val="20000"/>
                    </a:ext>
                  </a:extLst>
                </a:gridCol>
                <a:gridCol w="3290875">
                  <a:extLst>
                    <a:ext uri="{9D8B030D-6E8A-4147-A177-3AD203B41FA5}">
                      <a16:colId xmlns:a16="http://schemas.microsoft.com/office/drawing/2014/main" val="20001"/>
                    </a:ext>
                  </a:extLst>
                </a:gridCol>
                <a:gridCol w="3527425">
                  <a:extLst>
                    <a:ext uri="{9D8B030D-6E8A-4147-A177-3AD203B41FA5}">
                      <a16:colId xmlns:a16="http://schemas.microsoft.com/office/drawing/2014/main" val="20002"/>
                    </a:ext>
                  </a:extLst>
                </a:gridCol>
              </a:tblGrid>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number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Quotient after division</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Remainder after division</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392</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196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0                      (b</a:t>
                      </a:r>
                      <a:r>
                        <a:rPr lang="en-US" sz="2400" b="0" i="0" u="none" baseline="-25000">
                          <a:solidFill>
                            <a:schemeClr val="dk1"/>
                          </a:solidFill>
                          <a:latin typeface="Arial"/>
                          <a:ea typeface="Arial"/>
                          <a:cs typeface="Arial"/>
                          <a:sym typeface="Arial"/>
                        </a:rPr>
                        <a:t>0</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196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98</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0                      (b</a:t>
                      </a:r>
                      <a:r>
                        <a:rPr lang="en-US" sz="2400" b="0" i="0" u="none" baseline="-25000">
                          <a:solidFill>
                            <a:schemeClr val="dk1"/>
                          </a:solidFill>
                          <a:latin typeface="Arial"/>
                          <a:ea typeface="Arial"/>
                          <a:cs typeface="Arial"/>
                          <a:sym typeface="Arial"/>
                        </a:rPr>
                        <a:t>1</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98</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49</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0                      (b</a:t>
                      </a:r>
                      <a:r>
                        <a:rPr lang="en-US" sz="2400" b="0" i="0" u="none" baseline="-25000">
                          <a:solidFill>
                            <a:schemeClr val="dk1"/>
                          </a:solidFill>
                          <a:latin typeface="Arial"/>
                          <a:ea typeface="Arial"/>
                          <a:cs typeface="Arial"/>
                          <a:sym typeface="Arial"/>
                        </a:rPr>
                        <a:t>2</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49</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24</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1                      (b</a:t>
                      </a:r>
                      <a:r>
                        <a:rPr lang="en-US" sz="2400" b="0" i="0" u="none" baseline="-25000">
                          <a:solidFill>
                            <a:schemeClr val="dk1"/>
                          </a:solidFill>
                          <a:latin typeface="Arial"/>
                          <a:ea typeface="Arial"/>
                          <a:cs typeface="Arial"/>
                          <a:sym typeface="Arial"/>
                        </a:rPr>
                        <a:t>3</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4132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57200">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57200">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457200">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457200">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Shape 524"/>
        <p:cNvGrpSpPr/>
        <p:nvPr/>
      </p:nvGrpSpPr>
      <p:grpSpPr>
        <a:xfrm>
          <a:off x="0" y="0"/>
          <a:ext cx="0" cy="0"/>
          <a:chOff x="0" y="0"/>
          <a:chExt cx="0" cy="0"/>
        </a:xfrm>
      </p:grpSpPr>
      <p:sp>
        <p:nvSpPr>
          <p:cNvPr id="525" name="Google Shape;525;p74"/>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Decimal to Binary Conversion</a:t>
            </a:r>
            <a:br>
              <a:rPr lang="en-US" sz="3800" b="0" i="0" u="none">
                <a:solidFill>
                  <a:schemeClr val="dk1"/>
                </a:solidFill>
                <a:latin typeface="Arial"/>
                <a:ea typeface="Arial"/>
                <a:cs typeface="Arial"/>
                <a:sym typeface="Arial"/>
              </a:rPr>
            </a:br>
            <a:r>
              <a:rPr lang="en-US" sz="3200" b="0" i="0" u="none">
                <a:solidFill>
                  <a:schemeClr val="dk1"/>
                </a:solidFill>
                <a:latin typeface="Calibri"/>
                <a:ea typeface="Calibri"/>
                <a:cs typeface="Calibri"/>
                <a:sym typeface="Calibri"/>
              </a:rPr>
              <a:t>Repeated division by 2</a:t>
            </a:r>
            <a:endParaRPr/>
          </a:p>
        </p:txBody>
      </p:sp>
      <p:graphicFrame>
        <p:nvGraphicFramePr>
          <p:cNvPr id="526" name="Google Shape;526;p74"/>
          <p:cNvGraphicFramePr/>
          <p:nvPr/>
        </p:nvGraphicFramePr>
        <p:xfrm>
          <a:off x="457200" y="1600200"/>
          <a:ext cx="8229575" cy="4656175"/>
        </p:xfrm>
        <a:graphic>
          <a:graphicData uri="http://schemas.openxmlformats.org/drawingml/2006/table">
            <a:tbl>
              <a:tblPr>
                <a:noFill/>
                <a:tableStyleId>{49788923-E6B8-4E0E-953D-D27BE8CEFD33}</a:tableStyleId>
              </a:tblPr>
              <a:tblGrid>
                <a:gridCol w="1411275">
                  <a:extLst>
                    <a:ext uri="{9D8B030D-6E8A-4147-A177-3AD203B41FA5}">
                      <a16:colId xmlns:a16="http://schemas.microsoft.com/office/drawing/2014/main" val="20000"/>
                    </a:ext>
                  </a:extLst>
                </a:gridCol>
                <a:gridCol w="3290875">
                  <a:extLst>
                    <a:ext uri="{9D8B030D-6E8A-4147-A177-3AD203B41FA5}">
                      <a16:colId xmlns:a16="http://schemas.microsoft.com/office/drawing/2014/main" val="20001"/>
                    </a:ext>
                  </a:extLst>
                </a:gridCol>
                <a:gridCol w="3527425">
                  <a:extLst>
                    <a:ext uri="{9D8B030D-6E8A-4147-A177-3AD203B41FA5}">
                      <a16:colId xmlns:a16="http://schemas.microsoft.com/office/drawing/2014/main" val="20002"/>
                    </a:ext>
                  </a:extLst>
                </a:gridCol>
              </a:tblGrid>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number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Quotient after division</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Remainder after division</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392</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196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0                      (b</a:t>
                      </a:r>
                      <a:r>
                        <a:rPr lang="en-US" sz="2400" b="0" i="0" u="none" baseline="-25000">
                          <a:solidFill>
                            <a:schemeClr val="dk1"/>
                          </a:solidFill>
                          <a:latin typeface="Arial"/>
                          <a:ea typeface="Arial"/>
                          <a:cs typeface="Arial"/>
                          <a:sym typeface="Arial"/>
                        </a:rPr>
                        <a:t>0</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196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98</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0                      (b</a:t>
                      </a:r>
                      <a:r>
                        <a:rPr lang="en-US" sz="2400" b="0" i="0" u="none" baseline="-25000">
                          <a:solidFill>
                            <a:schemeClr val="dk1"/>
                          </a:solidFill>
                          <a:latin typeface="Arial"/>
                          <a:ea typeface="Arial"/>
                          <a:cs typeface="Arial"/>
                          <a:sym typeface="Arial"/>
                        </a:rPr>
                        <a:t>1</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98</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49</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0                      (b</a:t>
                      </a:r>
                      <a:r>
                        <a:rPr lang="en-US" sz="2400" b="0" i="0" u="none" baseline="-25000">
                          <a:solidFill>
                            <a:schemeClr val="dk1"/>
                          </a:solidFill>
                          <a:latin typeface="Arial"/>
                          <a:ea typeface="Arial"/>
                          <a:cs typeface="Arial"/>
                          <a:sym typeface="Arial"/>
                        </a:rPr>
                        <a:t>2</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49</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24</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1                      (b</a:t>
                      </a:r>
                      <a:r>
                        <a:rPr lang="en-US" sz="2400" b="0" i="0" u="none" baseline="-25000">
                          <a:solidFill>
                            <a:schemeClr val="dk1"/>
                          </a:solidFill>
                          <a:latin typeface="Arial"/>
                          <a:ea typeface="Arial"/>
                          <a:cs typeface="Arial"/>
                          <a:sym typeface="Arial"/>
                        </a:rPr>
                        <a:t>3</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41325">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24</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12</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0                      (b</a:t>
                      </a:r>
                      <a:r>
                        <a:rPr lang="en-US" sz="2400" b="0" i="0" u="none" baseline="-25000">
                          <a:solidFill>
                            <a:schemeClr val="dk1"/>
                          </a:solidFill>
                          <a:latin typeface="Arial"/>
                          <a:ea typeface="Arial"/>
                          <a:cs typeface="Arial"/>
                          <a:sym typeface="Arial"/>
                        </a:rPr>
                        <a:t>4</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57200">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57200">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457200">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457200">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Shape 531"/>
        <p:cNvGrpSpPr/>
        <p:nvPr/>
      </p:nvGrpSpPr>
      <p:grpSpPr>
        <a:xfrm>
          <a:off x="0" y="0"/>
          <a:ext cx="0" cy="0"/>
          <a:chOff x="0" y="0"/>
          <a:chExt cx="0" cy="0"/>
        </a:xfrm>
      </p:grpSpPr>
      <p:sp>
        <p:nvSpPr>
          <p:cNvPr id="532" name="Google Shape;532;p75"/>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Decimal to Binary Conversion</a:t>
            </a:r>
            <a:br>
              <a:rPr lang="en-US" sz="3800" b="0" i="0" u="none">
                <a:solidFill>
                  <a:schemeClr val="dk1"/>
                </a:solidFill>
                <a:latin typeface="Arial"/>
                <a:ea typeface="Arial"/>
                <a:cs typeface="Arial"/>
                <a:sym typeface="Arial"/>
              </a:rPr>
            </a:br>
            <a:r>
              <a:rPr lang="en-US" sz="3200" b="0" i="0" u="none">
                <a:solidFill>
                  <a:schemeClr val="dk1"/>
                </a:solidFill>
                <a:latin typeface="Calibri"/>
                <a:ea typeface="Calibri"/>
                <a:cs typeface="Calibri"/>
                <a:sym typeface="Calibri"/>
              </a:rPr>
              <a:t>Repeated division by 2</a:t>
            </a:r>
            <a:endParaRPr/>
          </a:p>
        </p:txBody>
      </p:sp>
      <p:graphicFrame>
        <p:nvGraphicFramePr>
          <p:cNvPr id="533" name="Google Shape;533;p75"/>
          <p:cNvGraphicFramePr/>
          <p:nvPr/>
        </p:nvGraphicFramePr>
        <p:xfrm>
          <a:off x="457200" y="1600200"/>
          <a:ext cx="8229575" cy="4656185"/>
        </p:xfrm>
        <a:graphic>
          <a:graphicData uri="http://schemas.openxmlformats.org/drawingml/2006/table">
            <a:tbl>
              <a:tblPr>
                <a:noFill/>
                <a:tableStyleId>{49788923-E6B8-4E0E-953D-D27BE8CEFD33}</a:tableStyleId>
              </a:tblPr>
              <a:tblGrid>
                <a:gridCol w="1411275">
                  <a:extLst>
                    <a:ext uri="{9D8B030D-6E8A-4147-A177-3AD203B41FA5}">
                      <a16:colId xmlns:a16="http://schemas.microsoft.com/office/drawing/2014/main" val="20000"/>
                    </a:ext>
                  </a:extLst>
                </a:gridCol>
                <a:gridCol w="3290875">
                  <a:extLst>
                    <a:ext uri="{9D8B030D-6E8A-4147-A177-3AD203B41FA5}">
                      <a16:colId xmlns:a16="http://schemas.microsoft.com/office/drawing/2014/main" val="20001"/>
                    </a:ext>
                  </a:extLst>
                </a:gridCol>
                <a:gridCol w="3527425">
                  <a:extLst>
                    <a:ext uri="{9D8B030D-6E8A-4147-A177-3AD203B41FA5}">
                      <a16:colId xmlns:a16="http://schemas.microsoft.com/office/drawing/2014/main" val="20002"/>
                    </a:ext>
                  </a:extLst>
                </a:gridCol>
              </a:tblGrid>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number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Quotient after division</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Remainder after division</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392</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196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0                      (b</a:t>
                      </a:r>
                      <a:r>
                        <a:rPr lang="en-US" sz="2400" b="0" i="0" u="none" baseline="-25000">
                          <a:solidFill>
                            <a:schemeClr val="dk1"/>
                          </a:solidFill>
                          <a:latin typeface="Arial"/>
                          <a:ea typeface="Arial"/>
                          <a:cs typeface="Arial"/>
                          <a:sym typeface="Arial"/>
                        </a:rPr>
                        <a:t>0</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196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98</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0                      (b</a:t>
                      </a:r>
                      <a:r>
                        <a:rPr lang="en-US" sz="2400" b="0" i="0" u="none" baseline="-25000">
                          <a:solidFill>
                            <a:schemeClr val="dk1"/>
                          </a:solidFill>
                          <a:latin typeface="Arial"/>
                          <a:ea typeface="Arial"/>
                          <a:cs typeface="Arial"/>
                          <a:sym typeface="Arial"/>
                        </a:rPr>
                        <a:t>1</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98</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49</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0                      (b</a:t>
                      </a:r>
                      <a:r>
                        <a:rPr lang="en-US" sz="2400" b="0" i="0" u="none" baseline="-25000">
                          <a:solidFill>
                            <a:schemeClr val="dk1"/>
                          </a:solidFill>
                          <a:latin typeface="Arial"/>
                          <a:ea typeface="Arial"/>
                          <a:cs typeface="Arial"/>
                          <a:sym typeface="Arial"/>
                        </a:rPr>
                        <a:t>2</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49</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24</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1                      (b</a:t>
                      </a:r>
                      <a:r>
                        <a:rPr lang="en-US" sz="2400" b="0" i="0" u="none" baseline="-25000">
                          <a:solidFill>
                            <a:schemeClr val="dk1"/>
                          </a:solidFill>
                          <a:latin typeface="Arial"/>
                          <a:ea typeface="Arial"/>
                          <a:cs typeface="Arial"/>
                          <a:sym typeface="Arial"/>
                        </a:rPr>
                        <a:t>3</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41325">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24</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12</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0                      (b</a:t>
                      </a:r>
                      <a:r>
                        <a:rPr lang="en-US" sz="2400" b="0" i="0" u="none" baseline="-25000">
                          <a:solidFill>
                            <a:schemeClr val="dk1"/>
                          </a:solidFill>
                          <a:latin typeface="Arial"/>
                          <a:ea typeface="Arial"/>
                          <a:cs typeface="Arial"/>
                          <a:sym typeface="Arial"/>
                        </a:rPr>
                        <a:t>4</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12</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0                      (b</a:t>
                      </a:r>
                      <a:r>
                        <a:rPr lang="en-US" sz="2400" b="0" i="0" u="none" baseline="-25000">
                          <a:solidFill>
                            <a:schemeClr val="dk1"/>
                          </a:solidFill>
                          <a:latin typeface="Arial"/>
                          <a:ea typeface="Arial"/>
                          <a:cs typeface="Arial"/>
                          <a:sym typeface="Arial"/>
                        </a:rPr>
                        <a:t>5</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57200">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457200">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457200">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Shape 538"/>
        <p:cNvGrpSpPr/>
        <p:nvPr/>
      </p:nvGrpSpPr>
      <p:grpSpPr>
        <a:xfrm>
          <a:off x="0" y="0"/>
          <a:ext cx="0" cy="0"/>
          <a:chOff x="0" y="0"/>
          <a:chExt cx="0" cy="0"/>
        </a:xfrm>
      </p:grpSpPr>
      <p:sp>
        <p:nvSpPr>
          <p:cNvPr id="539" name="Google Shape;539;p76"/>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Decimal to Binary Conversion</a:t>
            </a:r>
            <a:br>
              <a:rPr lang="en-US" sz="3800" b="0" i="0" u="none">
                <a:solidFill>
                  <a:schemeClr val="dk1"/>
                </a:solidFill>
                <a:latin typeface="Arial"/>
                <a:ea typeface="Arial"/>
                <a:cs typeface="Arial"/>
                <a:sym typeface="Arial"/>
              </a:rPr>
            </a:br>
            <a:r>
              <a:rPr lang="en-US" sz="3200" b="0" i="0" u="none">
                <a:solidFill>
                  <a:schemeClr val="dk1"/>
                </a:solidFill>
                <a:latin typeface="Calibri"/>
                <a:ea typeface="Calibri"/>
                <a:cs typeface="Calibri"/>
                <a:sym typeface="Calibri"/>
              </a:rPr>
              <a:t>Repeated division by 2</a:t>
            </a:r>
            <a:endParaRPr/>
          </a:p>
        </p:txBody>
      </p:sp>
      <p:graphicFrame>
        <p:nvGraphicFramePr>
          <p:cNvPr id="540" name="Google Shape;540;p76"/>
          <p:cNvGraphicFramePr/>
          <p:nvPr/>
        </p:nvGraphicFramePr>
        <p:xfrm>
          <a:off x="457200" y="1600200"/>
          <a:ext cx="8229575" cy="4656195"/>
        </p:xfrm>
        <a:graphic>
          <a:graphicData uri="http://schemas.openxmlformats.org/drawingml/2006/table">
            <a:tbl>
              <a:tblPr>
                <a:noFill/>
                <a:tableStyleId>{49788923-E6B8-4E0E-953D-D27BE8CEFD33}</a:tableStyleId>
              </a:tblPr>
              <a:tblGrid>
                <a:gridCol w="1411275">
                  <a:extLst>
                    <a:ext uri="{9D8B030D-6E8A-4147-A177-3AD203B41FA5}">
                      <a16:colId xmlns:a16="http://schemas.microsoft.com/office/drawing/2014/main" val="20000"/>
                    </a:ext>
                  </a:extLst>
                </a:gridCol>
                <a:gridCol w="3290875">
                  <a:extLst>
                    <a:ext uri="{9D8B030D-6E8A-4147-A177-3AD203B41FA5}">
                      <a16:colId xmlns:a16="http://schemas.microsoft.com/office/drawing/2014/main" val="20001"/>
                    </a:ext>
                  </a:extLst>
                </a:gridCol>
                <a:gridCol w="3527425">
                  <a:extLst>
                    <a:ext uri="{9D8B030D-6E8A-4147-A177-3AD203B41FA5}">
                      <a16:colId xmlns:a16="http://schemas.microsoft.com/office/drawing/2014/main" val="20002"/>
                    </a:ext>
                  </a:extLst>
                </a:gridCol>
              </a:tblGrid>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number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Quotient after division</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Remainder after division</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392</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196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0                      (b</a:t>
                      </a:r>
                      <a:r>
                        <a:rPr lang="en-US" sz="2400" b="0" i="0" u="none" baseline="-25000">
                          <a:solidFill>
                            <a:schemeClr val="dk1"/>
                          </a:solidFill>
                          <a:latin typeface="Arial"/>
                          <a:ea typeface="Arial"/>
                          <a:cs typeface="Arial"/>
                          <a:sym typeface="Arial"/>
                        </a:rPr>
                        <a:t>0</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196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98</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0                      (b</a:t>
                      </a:r>
                      <a:r>
                        <a:rPr lang="en-US" sz="2400" b="0" i="0" u="none" baseline="-25000">
                          <a:solidFill>
                            <a:schemeClr val="dk1"/>
                          </a:solidFill>
                          <a:latin typeface="Arial"/>
                          <a:ea typeface="Arial"/>
                          <a:cs typeface="Arial"/>
                          <a:sym typeface="Arial"/>
                        </a:rPr>
                        <a:t>1</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98</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49</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0                      (b</a:t>
                      </a:r>
                      <a:r>
                        <a:rPr lang="en-US" sz="2400" b="0" i="0" u="none" baseline="-25000">
                          <a:solidFill>
                            <a:schemeClr val="dk1"/>
                          </a:solidFill>
                          <a:latin typeface="Arial"/>
                          <a:ea typeface="Arial"/>
                          <a:cs typeface="Arial"/>
                          <a:sym typeface="Arial"/>
                        </a:rPr>
                        <a:t>2</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49</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24</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1                      (b</a:t>
                      </a:r>
                      <a:r>
                        <a:rPr lang="en-US" sz="2400" b="0" i="0" u="none" baseline="-25000">
                          <a:solidFill>
                            <a:schemeClr val="dk1"/>
                          </a:solidFill>
                          <a:latin typeface="Arial"/>
                          <a:ea typeface="Arial"/>
                          <a:cs typeface="Arial"/>
                          <a:sym typeface="Arial"/>
                        </a:rPr>
                        <a:t>3</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41325">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24</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12</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0                      (b</a:t>
                      </a:r>
                      <a:r>
                        <a:rPr lang="en-US" sz="2400" b="0" i="0" u="none" baseline="-25000">
                          <a:solidFill>
                            <a:schemeClr val="dk1"/>
                          </a:solidFill>
                          <a:latin typeface="Arial"/>
                          <a:ea typeface="Arial"/>
                          <a:cs typeface="Arial"/>
                          <a:sym typeface="Arial"/>
                        </a:rPr>
                        <a:t>4</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12</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0                      (b</a:t>
                      </a:r>
                      <a:r>
                        <a:rPr lang="en-US" sz="2400" b="0" i="0" u="none" baseline="-25000">
                          <a:solidFill>
                            <a:schemeClr val="dk1"/>
                          </a:solidFill>
                          <a:latin typeface="Arial"/>
                          <a:ea typeface="Arial"/>
                          <a:cs typeface="Arial"/>
                          <a:sym typeface="Arial"/>
                        </a:rPr>
                        <a:t>5</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3</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0                      (b</a:t>
                      </a:r>
                      <a:r>
                        <a:rPr lang="en-US" sz="2400" b="0" i="0" u="none" baseline="-25000">
                          <a:solidFill>
                            <a:schemeClr val="dk1"/>
                          </a:solidFill>
                          <a:latin typeface="Arial"/>
                          <a:ea typeface="Arial"/>
                          <a:cs typeface="Arial"/>
                          <a:sym typeface="Arial"/>
                        </a:rPr>
                        <a:t>6</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457200">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457200">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Shape 545"/>
        <p:cNvGrpSpPr/>
        <p:nvPr/>
      </p:nvGrpSpPr>
      <p:grpSpPr>
        <a:xfrm>
          <a:off x="0" y="0"/>
          <a:ext cx="0" cy="0"/>
          <a:chOff x="0" y="0"/>
          <a:chExt cx="0" cy="0"/>
        </a:xfrm>
      </p:grpSpPr>
      <p:sp>
        <p:nvSpPr>
          <p:cNvPr id="546" name="Google Shape;546;p77"/>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Decimal to Binary Conversion</a:t>
            </a:r>
            <a:br>
              <a:rPr lang="en-US" sz="3800" b="0" i="0" u="none">
                <a:solidFill>
                  <a:schemeClr val="dk1"/>
                </a:solidFill>
                <a:latin typeface="Arial"/>
                <a:ea typeface="Arial"/>
                <a:cs typeface="Arial"/>
                <a:sym typeface="Arial"/>
              </a:rPr>
            </a:br>
            <a:r>
              <a:rPr lang="en-US" sz="3200" b="0" i="0" u="none">
                <a:solidFill>
                  <a:schemeClr val="dk1"/>
                </a:solidFill>
                <a:latin typeface="Calibri"/>
                <a:ea typeface="Calibri"/>
                <a:cs typeface="Calibri"/>
                <a:sym typeface="Calibri"/>
              </a:rPr>
              <a:t>Repeated division by 2</a:t>
            </a:r>
            <a:endParaRPr/>
          </a:p>
        </p:txBody>
      </p:sp>
      <p:graphicFrame>
        <p:nvGraphicFramePr>
          <p:cNvPr id="547" name="Google Shape;547;p77"/>
          <p:cNvGraphicFramePr/>
          <p:nvPr/>
        </p:nvGraphicFramePr>
        <p:xfrm>
          <a:off x="457200" y="1592262"/>
          <a:ext cx="8229575" cy="4656205"/>
        </p:xfrm>
        <a:graphic>
          <a:graphicData uri="http://schemas.openxmlformats.org/drawingml/2006/table">
            <a:tbl>
              <a:tblPr>
                <a:noFill/>
                <a:tableStyleId>{49788923-E6B8-4E0E-953D-D27BE8CEFD33}</a:tableStyleId>
              </a:tblPr>
              <a:tblGrid>
                <a:gridCol w="1411275">
                  <a:extLst>
                    <a:ext uri="{9D8B030D-6E8A-4147-A177-3AD203B41FA5}">
                      <a16:colId xmlns:a16="http://schemas.microsoft.com/office/drawing/2014/main" val="20000"/>
                    </a:ext>
                  </a:extLst>
                </a:gridCol>
                <a:gridCol w="3290875">
                  <a:extLst>
                    <a:ext uri="{9D8B030D-6E8A-4147-A177-3AD203B41FA5}">
                      <a16:colId xmlns:a16="http://schemas.microsoft.com/office/drawing/2014/main" val="20001"/>
                    </a:ext>
                  </a:extLst>
                </a:gridCol>
                <a:gridCol w="3527425">
                  <a:extLst>
                    <a:ext uri="{9D8B030D-6E8A-4147-A177-3AD203B41FA5}">
                      <a16:colId xmlns:a16="http://schemas.microsoft.com/office/drawing/2014/main" val="20002"/>
                    </a:ext>
                  </a:extLst>
                </a:gridCol>
              </a:tblGrid>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number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Quotient after division</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Remainder after division</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392</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196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0                      (b</a:t>
                      </a:r>
                      <a:r>
                        <a:rPr lang="en-US" sz="2400" b="0" i="0" u="none" baseline="-25000">
                          <a:solidFill>
                            <a:schemeClr val="dk1"/>
                          </a:solidFill>
                          <a:latin typeface="Arial"/>
                          <a:ea typeface="Arial"/>
                          <a:cs typeface="Arial"/>
                          <a:sym typeface="Arial"/>
                        </a:rPr>
                        <a:t>0</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196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98</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0                      (b</a:t>
                      </a:r>
                      <a:r>
                        <a:rPr lang="en-US" sz="2400" b="0" i="0" u="none" baseline="-25000">
                          <a:solidFill>
                            <a:schemeClr val="dk1"/>
                          </a:solidFill>
                          <a:latin typeface="Arial"/>
                          <a:ea typeface="Arial"/>
                          <a:cs typeface="Arial"/>
                          <a:sym typeface="Arial"/>
                        </a:rPr>
                        <a:t>1</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98</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49</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0                      (b</a:t>
                      </a:r>
                      <a:r>
                        <a:rPr lang="en-US" sz="2400" b="0" i="0" u="none" baseline="-25000">
                          <a:solidFill>
                            <a:schemeClr val="dk1"/>
                          </a:solidFill>
                          <a:latin typeface="Arial"/>
                          <a:ea typeface="Arial"/>
                          <a:cs typeface="Arial"/>
                          <a:sym typeface="Arial"/>
                        </a:rPr>
                        <a:t>2</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49</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24</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1                      (b</a:t>
                      </a:r>
                      <a:r>
                        <a:rPr lang="en-US" sz="2400" b="0" i="0" u="none" baseline="-25000">
                          <a:solidFill>
                            <a:schemeClr val="dk1"/>
                          </a:solidFill>
                          <a:latin typeface="Arial"/>
                          <a:ea typeface="Arial"/>
                          <a:cs typeface="Arial"/>
                          <a:sym typeface="Arial"/>
                        </a:rPr>
                        <a:t>3</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41325">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24</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12</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0                      (b</a:t>
                      </a:r>
                      <a:r>
                        <a:rPr lang="en-US" sz="2400" b="0" i="0" u="none" baseline="-25000">
                          <a:solidFill>
                            <a:schemeClr val="dk1"/>
                          </a:solidFill>
                          <a:latin typeface="Arial"/>
                          <a:ea typeface="Arial"/>
                          <a:cs typeface="Arial"/>
                          <a:sym typeface="Arial"/>
                        </a:rPr>
                        <a:t>4</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12</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0                      (b</a:t>
                      </a:r>
                      <a:r>
                        <a:rPr lang="en-US" sz="2400" b="0" i="0" u="none" baseline="-25000">
                          <a:solidFill>
                            <a:schemeClr val="dk1"/>
                          </a:solidFill>
                          <a:latin typeface="Arial"/>
                          <a:ea typeface="Arial"/>
                          <a:cs typeface="Arial"/>
                          <a:sym typeface="Arial"/>
                        </a:rPr>
                        <a:t>5</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3</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0                      (b</a:t>
                      </a:r>
                      <a:r>
                        <a:rPr lang="en-US" sz="2400" b="0" i="0" u="none" baseline="-25000">
                          <a:solidFill>
                            <a:schemeClr val="dk1"/>
                          </a:solidFill>
                          <a:latin typeface="Arial"/>
                          <a:ea typeface="Arial"/>
                          <a:cs typeface="Arial"/>
                          <a:sym typeface="Arial"/>
                        </a:rPr>
                        <a:t>6</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3</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1                      (b</a:t>
                      </a:r>
                      <a:r>
                        <a:rPr lang="en-US" sz="2400" b="0" i="0" u="none" baseline="-25000">
                          <a:solidFill>
                            <a:schemeClr val="dk1"/>
                          </a:solidFill>
                          <a:latin typeface="Arial"/>
                          <a:ea typeface="Arial"/>
                          <a:cs typeface="Arial"/>
                          <a:sym typeface="Arial"/>
                        </a:rPr>
                        <a:t>7</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457200">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Octal Number System</a:t>
            </a:r>
            <a:endParaRPr/>
          </a:p>
        </p:txBody>
      </p:sp>
      <p:sp>
        <p:nvSpPr>
          <p:cNvPr id="218" name="Google Shape;218;p3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Base 8</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0, 1, 2, 3, 4, 5, 6, 7</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Representing Binary in compact form</a:t>
            </a:r>
            <a:endParaRPr/>
          </a:p>
          <a:p>
            <a:pPr marL="742950" marR="0" lvl="1" indent="-28575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Arial"/>
                <a:ea typeface="Arial"/>
                <a:cs typeface="Arial"/>
                <a:sym typeface="Arial"/>
              </a:rPr>
              <a:t>1101100000110</a:t>
            </a:r>
            <a:r>
              <a:rPr lang="en-US" sz="3200" b="0" i="0" u="none" strike="noStrike" cap="none" baseline="-25000">
                <a:solidFill>
                  <a:schemeClr val="dk1"/>
                </a:solidFill>
                <a:latin typeface="Arial"/>
                <a:ea typeface="Arial"/>
                <a:cs typeface="Arial"/>
                <a:sym typeface="Arial"/>
              </a:rPr>
              <a:t>2</a:t>
            </a:r>
            <a:r>
              <a:rPr lang="en-US" sz="3200" b="0" i="0" u="none" strike="noStrike" cap="none">
                <a:solidFill>
                  <a:schemeClr val="dk1"/>
                </a:solidFill>
                <a:latin typeface="Arial"/>
                <a:ea typeface="Arial"/>
                <a:cs typeface="Arial"/>
                <a:sym typeface="Arial"/>
              </a:rPr>
              <a:t> = 15406</a:t>
            </a:r>
            <a:r>
              <a:rPr lang="en-US" sz="3200" b="0" i="0" u="none" strike="noStrike" cap="none" baseline="-25000">
                <a:solidFill>
                  <a:schemeClr val="dk1"/>
                </a:solidFill>
                <a:latin typeface="Arial"/>
                <a:ea typeface="Arial"/>
                <a:cs typeface="Arial"/>
                <a:sym typeface="Arial"/>
              </a:rPr>
              <a:t>8</a:t>
            </a:r>
            <a:r>
              <a:rPr lang="en-US" sz="3200" b="0" i="0" u="none" strike="noStrike" cap="none">
                <a:solidFill>
                  <a:schemeClr val="dk1"/>
                </a:solidFill>
                <a:latin typeface="Arial"/>
                <a:ea typeface="Arial"/>
                <a:cs typeface="Arial"/>
                <a:sym typeface="Arial"/>
              </a:rPr>
              <a:t>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Shape 552"/>
        <p:cNvGrpSpPr/>
        <p:nvPr/>
      </p:nvGrpSpPr>
      <p:grpSpPr>
        <a:xfrm>
          <a:off x="0" y="0"/>
          <a:ext cx="0" cy="0"/>
          <a:chOff x="0" y="0"/>
          <a:chExt cx="0" cy="0"/>
        </a:xfrm>
      </p:grpSpPr>
      <p:sp>
        <p:nvSpPr>
          <p:cNvPr id="553" name="Google Shape;553;p78"/>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Decimal to Binary Conversion</a:t>
            </a:r>
            <a:br>
              <a:rPr lang="en-US" sz="3800" b="0" i="0" u="none">
                <a:solidFill>
                  <a:schemeClr val="dk1"/>
                </a:solidFill>
                <a:latin typeface="Arial"/>
                <a:ea typeface="Arial"/>
                <a:cs typeface="Arial"/>
                <a:sym typeface="Arial"/>
              </a:rPr>
            </a:br>
            <a:r>
              <a:rPr lang="en-US" sz="3200" b="0" i="0" u="none">
                <a:solidFill>
                  <a:schemeClr val="dk1"/>
                </a:solidFill>
                <a:latin typeface="Calibri"/>
                <a:ea typeface="Calibri"/>
                <a:cs typeface="Calibri"/>
                <a:sym typeface="Calibri"/>
              </a:rPr>
              <a:t>Repeated division by 2</a:t>
            </a:r>
            <a:endParaRPr/>
          </a:p>
        </p:txBody>
      </p:sp>
      <p:graphicFrame>
        <p:nvGraphicFramePr>
          <p:cNvPr id="554" name="Google Shape;554;p78"/>
          <p:cNvGraphicFramePr/>
          <p:nvPr/>
        </p:nvGraphicFramePr>
        <p:xfrm>
          <a:off x="457200" y="1600200"/>
          <a:ext cx="8229575" cy="4656215"/>
        </p:xfrm>
        <a:graphic>
          <a:graphicData uri="http://schemas.openxmlformats.org/drawingml/2006/table">
            <a:tbl>
              <a:tblPr>
                <a:noFill/>
                <a:tableStyleId>{49788923-E6B8-4E0E-953D-D27BE8CEFD33}</a:tableStyleId>
              </a:tblPr>
              <a:tblGrid>
                <a:gridCol w="1411275">
                  <a:extLst>
                    <a:ext uri="{9D8B030D-6E8A-4147-A177-3AD203B41FA5}">
                      <a16:colId xmlns:a16="http://schemas.microsoft.com/office/drawing/2014/main" val="20000"/>
                    </a:ext>
                  </a:extLst>
                </a:gridCol>
                <a:gridCol w="3290875">
                  <a:extLst>
                    <a:ext uri="{9D8B030D-6E8A-4147-A177-3AD203B41FA5}">
                      <a16:colId xmlns:a16="http://schemas.microsoft.com/office/drawing/2014/main" val="20001"/>
                    </a:ext>
                  </a:extLst>
                </a:gridCol>
                <a:gridCol w="3527425">
                  <a:extLst>
                    <a:ext uri="{9D8B030D-6E8A-4147-A177-3AD203B41FA5}">
                      <a16:colId xmlns:a16="http://schemas.microsoft.com/office/drawing/2014/main" val="20002"/>
                    </a:ext>
                  </a:extLst>
                </a:gridCol>
              </a:tblGrid>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number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Quotient after division</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Remainder after division</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392</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196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0                      (b</a:t>
                      </a:r>
                      <a:r>
                        <a:rPr lang="en-US" sz="2400" b="0" i="0" u="none" baseline="-25000">
                          <a:solidFill>
                            <a:schemeClr val="dk1"/>
                          </a:solidFill>
                          <a:latin typeface="Arial"/>
                          <a:ea typeface="Arial"/>
                          <a:cs typeface="Arial"/>
                          <a:sym typeface="Arial"/>
                        </a:rPr>
                        <a:t>0</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196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98</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0                      (b</a:t>
                      </a:r>
                      <a:r>
                        <a:rPr lang="en-US" sz="2400" b="0" i="0" u="none" baseline="-25000">
                          <a:solidFill>
                            <a:schemeClr val="dk1"/>
                          </a:solidFill>
                          <a:latin typeface="Arial"/>
                          <a:ea typeface="Arial"/>
                          <a:cs typeface="Arial"/>
                          <a:sym typeface="Arial"/>
                        </a:rPr>
                        <a:t>1</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98</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49</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0                      (b</a:t>
                      </a:r>
                      <a:r>
                        <a:rPr lang="en-US" sz="2400" b="0" i="0" u="none" baseline="-25000">
                          <a:solidFill>
                            <a:schemeClr val="dk1"/>
                          </a:solidFill>
                          <a:latin typeface="Arial"/>
                          <a:ea typeface="Arial"/>
                          <a:cs typeface="Arial"/>
                          <a:sym typeface="Arial"/>
                        </a:rPr>
                        <a:t>2</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49</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24</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1                      (b</a:t>
                      </a:r>
                      <a:r>
                        <a:rPr lang="en-US" sz="2400" b="0" i="0" u="none" baseline="-25000">
                          <a:solidFill>
                            <a:schemeClr val="dk1"/>
                          </a:solidFill>
                          <a:latin typeface="Arial"/>
                          <a:ea typeface="Arial"/>
                          <a:cs typeface="Arial"/>
                          <a:sym typeface="Arial"/>
                        </a:rPr>
                        <a:t>3</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41325">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24</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12</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0                      (b</a:t>
                      </a:r>
                      <a:r>
                        <a:rPr lang="en-US" sz="2400" b="0" i="0" u="none" baseline="-25000">
                          <a:solidFill>
                            <a:schemeClr val="dk1"/>
                          </a:solidFill>
                          <a:latin typeface="Arial"/>
                          <a:ea typeface="Arial"/>
                          <a:cs typeface="Arial"/>
                          <a:sym typeface="Arial"/>
                        </a:rPr>
                        <a:t>4</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12</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0                      (b</a:t>
                      </a:r>
                      <a:r>
                        <a:rPr lang="en-US" sz="2400" b="0" i="0" u="none" baseline="-25000">
                          <a:solidFill>
                            <a:schemeClr val="dk1"/>
                          </a:solidFill>
                          <a:latin typeface="Arial"/>
                          <a:ea typeface="Arial"/>
                          <a:cs typeface="Arial"/>
                          <a:sym typeface="Arial"/>
                        </a:rPr>
                        <a:t>5</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3</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0                      (b</a:t>
                      </a:r>
                      <a:r>
                        <a:rPr lang="en-US" sz="2400" b="0" i="0" u="none" baseline="-25000">
                          <a:solidFill>
                            <a:schemeClr val="dk1"/>
                          </a:solidFill>
                          <a:latin typeface="Arial"/>
                          <a:ea typeface="Arial"/>
                          <a:cs typeface="Arial"/>
                          <a:sym typeface="Arial"/>
                        </a:rPr>
                        <a:t>6</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3</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1                      (b</a:t>
                      </a:r>
                      <a:r>
                        <a:rPr lang="en-US" sz="2400" b="0" i="0" u="none" baseline="-25000">
                          <a:solidFill>
                            <a:schemeClr val="dk1"/>
                          </a:solidFill>
                          <a:latin typeface="Arial"/>
                          <a:ea typeface="Arial"/>
                          <a:cs typeface="Arial"/>
                          <a:sym typeface="Arial"/>
                        </a:rPr>
                        <a:t>7</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457200">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1                      (b</a:t>
                      </a:r>
                      <a:r>
                        <a:rPr lang="en-US" sz="2400" b="0" i="0" u="none" baseline="-25000">
                          <a:solidFill>
                            <a:schemeClr val="dk1"/>
                          </a:solidFill>
                          <a:latin typeface="Arial"/>
                          <a:ea typeface="Arial"/>
                          <a:cs typeface="Arial"/>
                          <a:sym typeface="Arial"/>
                        </a:rPr>
                        <a:t>8</a:t>
                      </a:r>
                      <a:r>
                        <a:rPr lang="en-US" sz="2400" b="0" i="0" u="none">
                          <a:solidFill>
                            <a:schemeClr val="dk1"/>
                          </a:solidFill>
                          <a:latin typeface="Arial"/>
                          <a:ea typeface="Arial"/>
                          <a:cs typeface="Arial"/>
                          <a:sym typeface="Arial"/>
                        </a:rPr>
                        <a: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Shape 559"/>
        <p:cNvGrpSpPr/>
        <p:nvPr/>
      </p:nvGrpSpPr>
      <p:grpSpPr>
        <a:xfrm>
          <a:off x="0" y="0"/>
          <a:ext cx="0" cy="0"/>
          <a:chOff x="0" y="0"/>
          <a:chExt cx="0" cy="0"/>
        </a:xfrm>
      </p:grpSpPr>
      <p:sp>
        <p:nvSpPr>
          <p:cNvPr id="560" name="Google Shape;560;p79"/>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Binary FRACTION to</a:t>
            </a:r>
            <a:br>
              <a:rPr lang="en-US" sz="3200" b="0" i="0" u="none">
                <a:solidFill>
                  <a:schemeClr val="dk1"/>
                </a:solidFill>
                <a:latin typeface="Arial"/>
                <a:ea typeface="Arial"/>
                <a:cs typeface="Arial"/>
                <a:sym typeface="Arial"/>
              </a:rPr>
            </a:br>
            <a:r>
              <a:rPr lang="en-US" sz="3200" b="0" i="0" u="none">
                <a:solidFill>
                  <a:schemeClr val="dk1"/>
                </a:solidFill>
                <a:latin typeface="Arial"/>
                <a:ea typeface="Arial"/>
                <a:cs typeface="Arial"/>
                <a:sym typeface="Arial"/>
              </a:rPr>
              <a:t>-Decimal FRACTION</a:t>
            </a:r>
            <a:endParaRPr/>
          </a:p>
        </p:txBody>
      </p:sp>
      <p:sp>
        <p:nvSpPr>
          <p:cNvPr id="561" name="Google Shape;561;p79"/>
          <p:cNvSpPr txBox="1">
            <a:spLocks noGrp="1"/>
          </p:cNvSpPr>
          <p:nvPr>
            <p:ph type="body" idx="1"/>
          </p:nvPr>
        </p:nvSpPr>
        <p:spPr>
          <a:xfrm>
            <a:off x="457200" y="1600200"/>
            <a:ext cx="7696200" cy="45307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Arial"/>
              <a:buChar char="•"/>
            </a:pPr>
            <a:r>
              <a:rPr lang="en-US" sz="2800" b="1" i="0" u="none">
                <a:solidFill>
                  <a:schemeClr val="dk1"/>
                </a:solidFill>
                <a:latin typeface="Calibri"/>
                <a:ea typeface="Calibri"/>
                <a:cs typeface="Calibri"/>
                <a:sym typeface="Calibri"/>
              </a:rPr>
              <a:t>Decimal to Binary Conversion</a:t>
            </a:r>
            <a:endParaRPr/>
          </a:p>
          <a:p>
            <a:pPr marL="342900" lvl="0" indent="-165100" algn="l" rtl="0">
              <a:lnSpc>
                <a:spcPct val="100000"/>
              </a:lnSpc>
              <a:spcBef>
                <a:spcPts val="56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a:p>
            <a:pPr marL="742950" lvl="1" indent="-28575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Repeated Multiplication by 2</a:t>
            </a:r>
            <a:endParaRPr/>
          </a:p>
          <a:p>
            <a:pPr marL="742950" lvl="1" indent="-285750" algn="l" rtl="0">
              <a:lnSpc>
                <a:spcPct val="100000"/>
              </a:lnSpc>
              <a:spcBef>
                <a:spcPts val="560"/>
              </a:spcBef>
              <a:spcAft>
                <a:spcPts val="0"/>
              </a:spcAft>
              <a:buClr>
                <a:schemeClr val="dk1"/>
              </a:buClr>
              <a:buSzPts val="2800"/>
              <a:buNone/>
            </a:pPr>
            <a:endParaRPr sz="2800" b="0" i="0" u="none">
              <a:solidFill>
                <a:schemeClr val="dk1"/>
              </a:solidFill>
              <a:latin typeface="Arial"/>
              <a:ea typeface="Arial"/>
              <a:cs typeface="Arial"/>
              <a:sym typeface="Arial"/>
            </a:endParaRPr>
          </a:p>
          <a:p>
            <a:pPr marL="342900" lvl="0" indent="-165100" algn="l" rtl="0">
              <a:spcBef>
                <a:spcPts val="560"/>
              </a:spcBef>
              <a:spcAft>
                <a:spcPts val="0"/>
              </a:spcAft>
              <a:buClr>
                <a:schemeClr val="dk1"/>
              </a:buClr>
              <a:buSzPts val="2800"/>
              <a:buNone/>
            </a:pPr>
            <a:endParaRPr sz="2800" b="0" i="0" u="none">
              <a:solidFill>
                <a:schemeClr val="dk1"/>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Shape 566"/>
        <p:cNvGrpSpPr/>
        <p:nvPr/>
      </p:nvGrpSpPr>
      <p:grpSpPr>
        <a:xfrm>
          <a:off x="0" y="0"/>
          <a:ext cx="0" cy="0"/>
          <a:chOff x="0" y="0"/>
          <a:chExt cx="0" cy="0"/>
        </a:xfrm>
      </p:grpSpPr>
      <p:sp>
        <p:nvSpPr>
          <p:cNvPr id="567" name="Google Shape;567;p80"/>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Decimal-Binary fraction conversion</a:t>
            </a:r>
            <a:endParaRPr/>
          </a:p>
        </p:txBody>
      </p:sp>
      <p:sp>
        <p:nvSpPr>
          <p:cNvPr id="568" name="Google Shape;568;p80"/>
          <p:cNvSpPr txBox="1">
            <a:spLocks noGrp="1"/>
          </p:cNvSpPr>
          <p:nvPr>
            <p:ph type="body" idx="1"/>
          </p:nvPr>
        </p:nvSpPr>
        <p:spPr>
          <a:xfrm>
            <a:off x="457200" y="1600200"/>
            <a:ext cx="8001000" cy="129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Arial"/>
              <a:buChar char="•"/>
            </a:pPr>
            <a:r>
              <a:rPr lang="en-US" sz="2800" b="1" i="0" u="none">
                <a:solidFill>
                  <a:schemeClr val="dk1"/>
                </a:solidFill>
                <a:latin typeface="Calibri"/>
                <a:ea typeface="Calibri"/>
                <a:cs typeface="Calibri"/>
                <a:sym typeface="Calibri"/>
              </a:rPr>
              <a:t>Decimal to Binary Conversion</a:t>
            </a:r>
            <a:endParaRPr/>
          </a:p>
          <a:p>
            <a:pPr marL="742950" lvl="1" indent="-28575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Repeated multiplication by 2</a:t>
            </a:r>
            <a:endParaRPr/>
          </a:p>
        </p:txBody>
      </p:sp>
      <p:graphicFrame>
        <p:nvGraphicFramePr>
          <p:cNvPr id="569" name="Google Shape;569;p80"/>
          <p:cNvGraphicFramePr/>
          <p:nvPr/>
        </p:nvGraphicFramePr>
        <p:xfrm>
          <a:off x="1143000" y="3048000"/>
          <a:ext cx="6781800" cy="3505200"/>
        </p:xfrm>
        <a:graphic>
          <a:graphicData uri="http://schemas.openxmlformats.org/drawingml/2006/table">
            <a:tbl>
              <a:tblPr>
                <a:noFill/>
                <a:tableStyleId>{49788923-E6B8-4E0E-953D-D27BE8CEFD33}</a:tableStyleId>
              </a:tblPr>
              <a:tblGrid>
                <a:gridCol w="1841500">
                  <a:extLst>
                    <a:ext uri="{9D8B030D-6E8A-4147-A177-3AD203B41FA5}">
                      <a16:colId xmlns:a16="http://schemas.microsoft.com/office/drawing/2014/main" val="20000"/>
                    </a:ext>
                  </a:extLst>
                </a:gridCol>
                <a:gridCol w="2847975">
                  <a:extLst>
                    <a:ext uri="{9D8B030D-6E8A-4147-A177-3AD203B41FA5}">
                      <a16:colId xmlns:a16="http://schemas.microsoft.com/office/drawing/2014/main" val="20001"/>
                    </a:ext>
                  </a:extLst>
                </a:gridCol>
                <a:gridCol w="2092325">
                  <a:extLst>
                    <a:ext uri="{9D8B030D-6E8A-4147-A177-3AD203B41FA5}">
                      <a16:colId xmlns:a16="http://schemas.microsoft.com/office/drawing/2014/main" val="20002"/>
                    </a:ext>
                  </a:extLst>
                </a:gridCol>
              </a:tblGrid>
              <a:tr h="762000">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Number</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Mult. By 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Integer</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85800">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0.8125</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1.625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1          (b</a:t>
                      </a:r>
                      <a:r>
                        <a:rPr lang="en-US" sz="2800" b="0" i="0" u="none" baseline="-25000">
                          <a:solidFill>
                            <a:schemeClr val="dk1"/>
                          </a:solidFill>
                          <a:latin typeface="Arial"/>
                          <a:ea typeface="Arial"/>
                          <a:cs typeface="Arial"/>
                          <a:sym typeface="Arial"/>
                        </a:rPr>
                        <a:t>-1</a:t>
                      </a:r>
                      <a:r>
                        <a:rPr lang="en-US" sz="2800" b="0" i="0" u="none">
                          <a:solidFill>
                            <a:schemeClr val="dk1"/>
                          </a:solidFill>
                          <a:latin typeface="Arial"/>
                          <a:ea typeface="Arial"/>
                          <a:cs typeface="Arial"/>
                          <a:sym typeface="Arial"/>
                        </a:rPr>
                        <a:t>)</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85800">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85800">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85800">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Shape 574"/>
        <p:cNvGrpSpPr/>
        <p:nvPr/>
      </p:nvGrpSpPr>
      <p:grpSpPr>
        <a:xfrm>
          <a:off x="0" y="0"/>
          <a:ext cx="0" cy="0"/>
          <a:chOff x="0" y="0"/>
          <a:chExt cx="0" cy="0"/>
        </a:xfrm>
      </p:grpSpPr>
      <p:sp>
        <p:nvSpPr>
          <p:cNvPr id="575" name="Google Shape;575;p81"/>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Decimal-Binary fraction conversion</a:t>
            </a:r>
            <a:endParaRPr/>
          </a:p>
        </p:txBody>
      </p:sp>
      <p:sp>
        <p:nvSpPr>
          <p:cNvPr id="576" name="Google Shape;576;p81"/>
          <p:cNvSpPr txBox="1">
            <a:spLocks noGrp="1"/>
          </p:cNvSpPr>
          <p:nvPr>
            <p:ph type="body" idx="1"/>
          </p:nvPr>
        </p:nvSpPr>
        <p:spPr>
          <a:xfrm>
            <a:off x="457200" y="1600200"/>
            <a:ext cx="8001000" cy="129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Arial"/>
              <a:buChar char="•"/>
            </a:pPr>
            <a:r>
              <a:rPr lang="en-US" sz="2800" b="1" i="0" u="none">
                <a:solidFill>
                  <a:schemeClr val="dk1"/>
                </a:solidFill>
                <a:latin typeface="Calibri"/>
                <a:ea typeface="Calibri"/>
                <a:cs typeface="Calibri"/>
                <a:sym typeface="Calibri"/>
              </a:rPr>
              <a:t>Decimal to Binary Conversion</a:t>
            </a:r>
            <a:endParaRPr/>
          </a:p>
          <a:p>
            <a:pPr marL="742950" lvl="1" indent="-28575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Repeated multiplication by 2</a:t>
            </a:r>
            <a:endParaRPr/>
          </a:p>
        </p:txBody>
      </p:sp>
      <p:graphicFrame>
        <p:nvGraphicFramePr>
          <p:cNvPr id="577" name="Google Shape;577;p81"/>
          <p:cNvGraphicFramePr/>
          <p:nvPr/>
        </p:nvGraphicFramePr>
        <p:xfrm>
          <a:off x="1143000" y="3048000"/>
          <a:ext cx="6781800" cy="3505200"/>
        </p:xfrm>
        <a:graphic>
          <a:graphicData uri="http://schemas.openxmlformats.org/drawingml/2006/table">
            <a:tbl>
              <a:tblPr>
                <a:noFill/>
                <a:tableStyleId>{49788923-E6B8-4E0E-953D-D27BE8CEFD33}</a:tableStyleId>
              </a:tblPr>
              <a:tblGrid>
                <a:gridCol w="1841500">
                  <a:extLst>
                    <a:ext uri="{9D8B030D-6E8A-4147-A177-3AD203B41FA5}">
                      <a16:colId xmlns:a16="http://schemas.microsoft.com/office/drawing/2014/main" val="20000"/>
                    </a:ext>
                  </a:extLst>
                </a:gridCol>
                <a:gridCol w="2847975">
                  <a:extLst>
                    <a:ext uri="{9D8B030D-6E8A-4147-A177-3AD203B41FA5}">
                      <a16:colId xmlns:a16="http://schemas.microsoft.com/office/drawing/2014/main" val="20001"/>
                    </a:ext>
                  </a:extLst>
                </a:gridCol>
                <a:gridCol w="2092325">
                  <a:extLst>
                    <a:ext uri="{9D8B030D-6E8A-4147-A177-3AD203B41FA5}">
                      <a16:colId xmlns:a16="http://schemas.microsoft.com/office/drawing/2014/main" val="20002"/>
                    </a:ext>
                  </a:extLst>
                </a:gridCol>
              </a:tblGrid>
              <a:tr h="762000">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Number</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Mult. By 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Integer</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85800">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0.8125</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1.625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1          (b</a:t>
                      </a:r>
                      <a:r>
                        <a:rPr lang="en-US" sz="2800" b="0" i="0" u="none" baseline="-25000">
                          <a:solidFill>
                            <a:schemeClr val="dk1"/>
                          </a:solidFill>
                          <a:latin typeface="Arial"/>
                          <a:ea typeface="Arial"/>
                          <a:cs typeface="Arial"/>
                          <a:sym typeface="Arial"/>
                        </a:rPr>
                        <a:t>-1</a:t>
                      </a:r>
                      <a:r>
                        <a:rPr lang="en-US" sz="2800" b="0" i="0" u="none">
                          <a:solidFill>
                            <a:schemeClr val="dk1"/>
                          </a:solidFill>
                          <a:latin typeface="Arial"/>
                          <a:ea typeface="Arial"/>
                          <a:cs typeface="Arial"/>
                          <a:sym typeface="Arial"/>
                        </a:rPr>
                        <a:t>)</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85800">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0.625</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1.250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1          (b</a:t>
                      </a:r>
                      <a:r>
                        <a:rPr lang="en-US" sz="2800" b="0" i="0" u="none" baseline="-25000">
                          <a:solidFill>
                            <a:schemeClr val="dk1"/>
                          </a:solidFill>
                          <a:latin typeface="Arial"/>
                          <a:ea typeface="Arial"/>
                          <a:cs typeface="Arial"/>
                          <a:sym typeface="Arial"/>
                        </a:rPr>
                        <a:t>-2</a:t>
                      </a:r>
                      <a:r>
                        <a:rPr lang="en-US" sz="2800" b="0" i="0" u="none">
                          <a:solidFill>
                            <a:schemeClr val="dk1"/>
                          </a:solidFill>
                          <a:latin typeface="Arial"/>
                          <a:ea typeface="Arial"/>
                          <a:cs typeface="Arial"/>
                          <a:sym typeface="Arial"/>
                        </a:rPr>
                        <a:t>)</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85800">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85800">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Shape 582"/>
        <p:cNvGrpSpPr/>
        <p:nvPr/>
      </p:nvGrpSpPr>
      <p:grpSpPr>
        <a:xfrm>
          <a:off x="0" y="0"/>
          <a:ext cx="0" cy="0"/>
          <a:chOff x="0" y="0"/>
          <a:chExt cx="0" cy="0"/>
        </a:xfrm>
      </p:grpSpPr>
      <p:sp>
        <p:nvSpPr>
          <p:cNvPr id="583" name="Google Shape;583;p82"/>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Decimal-Binary fraction conversion</a:t>
            </a:r>
            <a:endParaRPr/>
          </a:p>
        </p:txBody>
      </p:sp>
      <p:sp>
        <p:nvSpPr>
          <p:cNvPr id="584" name="Google Shape;584;p82"/>
          <p:cNvSpPr txBox="1">
            <a:spLocks noGrp="1"/>
          </p:cNvSpPr>
          <p:nvPr>
            <p:ph type="body" idx="1"/>
          </p:nvPr>
        </p:nvSpPr>
        <p:spPr>
          <a:xfrm>
            <a:off x="457200" y="1600200"/>
            <a:ext cx="8001000" cy="129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Arial"/>
              <a:buChar char="•"/>
            </a:pPr>
            <a:r>
              <a:rPr lang="en-US" sz="2800" b="1" i="0" u="none">
                <a:solidFill>
                  <a:schemeClr val="dk1"/>
                </a:solidFill>
                <a:latin typeface="Calibri"/>
                <a:ea typeface="Calibri"/>
                <a:cs typeface="Calibri"/>
                <a:sym typeface="Calibri"/>
              </a:rPr>
              <a:t>Decimal to Binary Conversion</a:t>
            </a:r>
            <a:endParaRPr/>
          </a:p>
          <a:p>
            <a:pPr marL="742950" lvl="1" indent="-28575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Repeated multiplication by 2</a:t>
            </a:r>
            <a:endParaRPr/>
          </a:p>
        </p:txBody>
      </p:sp>
      <p:graphicFrame>
        <p:nvGraphicFramePr>
          <p:cNvPr id="585" name="Google Shape;585;p82"/>
          <p:cNvGraphicFramePr/>
          <p:nvPr/>
        </p:nvGraphicFramePr>
        <p:xfrm>
          <a:off x="1143000" y="3048000"/>
          <a:ext cx="6781800" cy="3505200"/>
        </p:xfrm>
        <a:graphic>
          <a:graphicData uri="http://schemas.openxmlformats.org/drawingml/2006/table">
            <a:tbl>
              <a:tblPr>
                <a:noFill/>
                <a:tableStyleId>{49788923-E6B8-4E0E-953D-D27BE8CEFD33}</a:tableStyleId>
              </a:tblPr>
              <a:tblGrid>
                <a:gridCol w="1841500">
                  <a:extLst>
                    <a:ext uri="{9D8B030D-6E8A-4147-A177-3AD203B41FA5}">
                      <a16:colId xmlns:a16="http://schemas.microsoft.com/office/drawing/2014/main" val="20000"/>
                    </a:ext>
                  </a:extLst>
                </a:gridCol>
                <a:gridCol w="2847975">
                  <a:extLst>
                    <a:ext uri="{9D8B030D-6E8A-4147-A177-3AD203B41FA5}">
                      <a16:colId xmlns:a16="http://schemas.microsoft.com/office/drawing/2014/main" val="20001"/>
                    </a:ext>
                  </a:extLst>
                </a:gridCol>
                <a:gridCol w="2092325">
                  <a:extLst>
                    <a:ext uri="{9D8B030D-6E8A-4147-A177-3AD203B41FA5}">
                      <a16:colId xmlns:a16="http://schemas.microsoft.com/office/drawing/2014/main" val="20002"/>
                    </a:ext>
                  </a:extLst>
                </a:gridCol>
              </a:tblGrid>
              <a:tr h="762000">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Number</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Mult. By 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Integer</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85800">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0.8125</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1.625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1          (b</a:t>
                      </a:r>
                      <a:r>
                        <a:rPr lang="en-US" sz="2800" b="0" i="0" u="none" baseline="-25000">
                          <a:solidFill>
                            <a:schemeClr val="dk1"/>
                          </a:solidFill>
                          <a:latin typeface="Arial"/>
                          <a:ea typeface="Arial"/>
                          <a:cs typeface="Arial"/>
                          <a:sym typeface="Arial"/>
                        </a:rPr>
                        <a:t>-1</a:t>
                      </a:r>
                      <a:r>
                        <a:rPr lang="en-US" sz="2800" b="0" i="0" u="none">
                          <a:solidFill>
                            <a:schemeClr val="dk1"/>
                          </a:solidFill>
                          <a:latin typeface="Arial"/>
                          <a:ea typeface="Arial"/>
                          <a:cs typeface="Arial"/>
                          <a:sym typeface="Arial"/>
                        </a:rPr>
                        <a:t>)</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85800">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0.625</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1.250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1          (b</a:t>
                      </a:r>
                      <a:r>
                        <a:rPr lang="en-US" sz="2800" b="0" i="0" u="none" baseline="-25000">
                          <a:solidFill>
                            <a:schemeClr val="dk1"/>
                          </a:solidFill>
                          <a:latin typeface="Arial"/>
                          <a:ea typeface="Arial"/>
                          <a:cs typeface="Arial"/>
                          <a:sym typeface="Arial"/>
                        </a:rPr>
                        <a:t>-2</a:t>
                      </a:r>
                      <a:r>
                        <a:rPr lang="en-US" sz="2800" b="0" i="0" u="none">
                          <a:solidFill>
                            <a:schemeClr val="dk1"/>
                          </a:solidFill>
                          <a:latin typeface="Arial"/>
                          <a:ea typeface="Arial"/>
                          <a:cs typeface="Arial"/>
                          <a:sym typeface="Arial"/>
                        </a:rPr>
                        <a:t>)</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85800">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0.250</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0.500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0          (b</a:t>
                      </a:r>
                      <a:r>
                        <a:rPr lang="en-US" sz="2800" b="0" i="0" u="none" baseline="-25000">
                          <a:solidFill>
                            <a:schemeClr val="dk1"/>
                          </a:solidFill>
                          <a:latin typeface="Arial"/>
                          <a:ea typeface="Arial"/>
                          <a:cs typeface="Arial"/>
                          <a:sym typeface="Arial"/>
                        </a:rPr>
                        <a:t>-3</a:t>
                      </a:r>
                      <a:r>
                        <a:rPr lang="en-US" sz="2800" b="0" i="0" u="none">
                          <a:solidFill>
                            <a:schemeClr val="dk1"/>
                          </a:solidFill>
                          <a:latin typeface="Arial"/>
                          <a:ea typeface="Arial"/>
                          <a:cs typeface="Arial"/>
                          <a:sym typeface="Arial"/>
                        </a:rPr>
                        <a:t>)</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85800">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Shape 590"/>
        <p:cNvGrpSpPr/>
        <p:nvPr/>
      </p:nvGrpSpPr>
      <p:grpSpPr>
        <a:xfrm>
          <a:off x="0" y="0"/>
          <a:ext cx="0" cy="0"/>
          <a:chOff x="0" y="0"/>
          <a:chExt cx="0" cy="0"/>
        </a:xfrm>
      </p:grpSpPr>
      <p:sp>
        <p:nvSpPr>
          <p:cNvPr id="591" name="Google Shape;591;p83"/>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Decimal-Binary fraction conversion</a:t>
            </a:r>
            <a:endParaRPr/>
          </a:p>
        </p:txBody>
      </p:sp>
      <p:sp>
        <p:nvSpPr>
          <p:cNvPr id="592" name="Google Shape;592;p83"/>
          <p:cNvSpPr txBox="1">
            <a:spLocks noGrp="1"/>
          </p:cNvSpPr>
          <p:nvPr>
            <p:ph type="body" idx="1"/>
          </p:nvPr>
        </p:nvSpPr>
        <p:spPr>
          <a:xfrm>
            <a:off x="457200" y="1219200"/>
            <a:ext cx="8001000" cy="129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Arial"/>
              <a:buChar char="•"/>
            </a:pPr>
            <a:r>
              <a:rPr lang="en-US" sz="2800" b="1" i="0" u="none">
                <a:solidFill>
                  <a:schemeClr val="dk1"/>
                </a:solidFill>
                <a:latin typeface="Calibri"/>
                <a:ea typeface="Calibri"/>
                <a:cs typeface="Calibri"/>
                <a:sym typeface="Calibri"/>
              </a:rPr>
              <a:t>Decimal to Binary Conversion</a:t>
            </a:r>
            <a:endParaRPr/>
          </a:p>
          <a:p>
            <a:pPr marL="742950" lvl="1" indent="-28575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Repeated multiplication by 2</a:t>
            </a:r>
            <a:endParaRPr/>
          </a:p>
        </p:txBody>
      </p:sp>
      <p:graphicFrame>
        <p:nvGraphicFramePr>
          <p:cNvPr id="593" name="Google Shape;593;p83"/>
          <p:cNvGraphicFramePr/>
          <p:nvPr/>
        </p:nvGraphicFramePr>
        <p:xfrm>
          <a:off x="1143000" y="2438400"/>
          <a:ext cx="6781800" cy="3505200"/>
        </p:xfrm>
        <a:graphic>
          <a:graphicData uri="http://schemas.openxmlformats.org/drawingml/2006/table">
            <a:tbl>
              <a:tblPr>
                <a:noFill/>
                <a:tableStyleId>{49788923-E6B8-4E0E-953D-D27BE8CEFD33}</a:tableStyleId>
              </a:tblPr>
              <a:tblGrid>
                <a:gridCol w="1841500">
                  <a:extLst>
                    <a:ext uri="{9D8B030D-6E8A-4147-A177-3AD203B41FA5}">
                      <a16:colId xmlns:a16="http://schemas.microsoft.com/office/drawing/2014/main" val="20000"/>
                    </a:ext>
                  </a:extLst>
                </a:gridCol>
                <a:gridCol w="2847975">
                  <a:extLst>
                    <a:ext uri="{9D8B030D-6E8A-4147-A177-3AD203B41FA5}">
                      <a16:colId xmlns:a16="http://schemas.microsoft.com/office/drawing/2014/main" val="20001"/>
                    </a:ext>
                  </a:extLst>
                </a:gridCol>
                <a:gridCol w="2092325">
                  <a:extLst>
                    <a:ext uri="{9D8B030D-6E8A-4147-A177-3AD203B41FA5}">
                      <a16:colId xmlns:a16="http://schemas.microsoft.com/office/drawing/2014/main" val="20002"/>
                    </a:ext>
                  </a:extLst>
                </a:gridCol>
              </a:tblGrid>
              <a:tr h="762000">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Number</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Mult. By 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Integer</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85800">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0.8125</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1.625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1          (b</a:t>
                      </a:r>
                      <a:r>
                        <a:rPr lang="en-US" sz="2800" b="0" i="0" u="none" baseline="-25000">
                          <a:solidFill>
                            <a:schemeClr val="dk1"/>
                          </a:solidFill>
                          <a:latin typeface="Arial"/>
                          <a:ea typeface="Arial"/>
                          <a:cs typeface="Arial"/>
                          <a:sym typeface="Arial"/>
                        </a:rPr>
                        <a:t>-1</a:t>
                      </a:r>
                      <a:r>
                        <a:rPr lang="en-US" sz="2800" b="0" i="0" u="none">
                          <a:solidFill>
                            <a:schemeClr val="dk1"/>
                          </a:solidFill>
                          <a:latin typeface="Arial"/>
                          <a:ea typeface="Arial"/>
                          <a:cs typeface="Arial"/>
                          <a:sym typeface="Arial"/>
                        </a:rPr>
                        <a:t>)</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85800">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0.625</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1.250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1          (b</a:t>
                      </a:r>
                      <a:r>
                        <a:rPr lang="en-US" sz="2800" b="0" i="0" u="none" baseline="-25000">
                          <a:solidFill>
                            <a:schemeClr val="dk1"/>
                          </a:solidFill>
                          <a:latin typeface="Arial"/>
                          <a:ea typeface="Arial"/>
                          <a:cs typeface="Arial"/>
                          <a:sym typeface="Arial"/>
                        </a:rPr>
                        <a:t>-2</a:t>
                      </a:r>
                      <a:r>
                        <a:rPr lang="en-US" sz="2800" b="0" i="0" u="none">
                          <a:solidFill>
                            <a:schemeClr val="dk1"/>
                          </a:solidFill>
                          <a:latin typeface="Arial"/>
                          <a:ea typeface="Arial"/>
                          <a:cs typeface="Arial"/>
                          <a:sym typeface="Arial"/>
                        </a:rPr>
                        <a:t>)</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85800">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0.250</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0.500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0          (b</a:t>
                      </a:r>
                      <a:r>
                        <a:rPr lang="en-US" sz="2800" b="0" i="0" u="none" baseline="-25000">
                          <a:solidFill>
                            <a:schemeClr val="dk1"/>
                          </a:solidFill>
                          <a:latin typeface="Arial"/>
                          <a:ea typeface="Arial"/>
                          <a:cs typeface="Arial"/>
                          <a:sym typeface="Arial"/>
                        </a:rPr>
                        <a:t>-3</a:t>
                      </a:r>
                      <a:r>
                        <a:rPr lang="en-US" sz="2800" b="0" i="0" u="none">
                          <a:solidFill>
                            <a:schemeClr val="dk1"/>
                          </a:solidFill>
                          <a:latin typeface="Arial"/>
                          <a:ea typeface="Arial"/>
                          <a:cs typeface="Arial"/>
                          <a:sym typeface="Arial"/>
                        </a:rPr>
                        <a:t>)</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85800">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0.500</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1.000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1          (b</a:t>
                      </a:r>
                      <a:r>
                        <a:rPr lang="en-US" sz="2800" b="0" i="0" u="none" baseline="-25000">
                          <a:solidFill>
                            <a:schemeClr val="dk1"/>
                          </a:solidFill>
                          <a:latin typeface="Arial"/>
                          <a:ea typeface="Arial"/>
                          <a:cs typeface="Arial"/>
                          <a:sym typeface="Arial"/>
                        </a:rPr>
                        <a:t>-4</a:t>
                      </a:r>
                      <a:r>
                        <a:rPr lang="en-US" sz="2800" b="0" i="0" u="none">
                          <a:solidFill>
                            <a:schemeClr val="dk1"/>
                          </a:solidFill>
                          <a:latin typeface="Arial"/>
                          <a:ea typeface="Arial"/>
                          <a:cs typeface="Arial"/>
                          <a:sym typeface="Arial"/>
                        </a:rPr>
                        <a:t>)</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594" name="Google Shape;594;p83"/>
          <p:cNvSpPr txBox="1"/>
          <p:nvPr/>
        </p:nvSpPr>
        <p:spPr>
          <a:xfrm>
            <a:off x="2209800" y="6097587"/>
            <a:ext cx="5791200" cy="9128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  (0.8125)</a:t>
            </a:r>
            <a:r>
              <a:rPr lang="en-US" sz="3200" b="0" i="0" u="none" baseline="-25000">
                <a:solidFill>
                  <a:schemeClr val="dk1"/>
                </a:solidFill>
                <a:latin typeface="Arial"/>
                <a:ea typeface="Arial"/>
                <a:cs typeface="Arial"/>
                <a:sym typeface="Arial"/>
              </a:rPr>
              <a:t>10</a:t>
            </a:r>
            <a:r>
              <a:rPr lang="en-US" sz="3200" b="0" i="0" u="none">
                <a:solidFill>
                  <a:schemeClr val="dk1"/>
                </a:solidFill>
                <a:latin typeface="Arial"/>
                <a:ea typeface="Arial"/>
                <a:cs typeface="Arial"/>
                <a:sym typeface="Arial"/>
              </a:rPr>
              <a:t>=(0.1101)</a:t>
            </a:r>
            <a:r>
              <a:rPr lang="en-US" sz="3200" b="0" i="0" u="none" baseline="-25000">
                <a:solidFill>
                  <a:schemeClr val="dk1"/>
                </a:solidFill>
                <a:latin typeface="Arial"/>
                <a:ea typeface="Arial"/>
                <a:cs typeface="Arial"/>
                <a:sym typeface="Arial"/>
              </a:rPr>
              <a:t>2</a:t>
            </a:r>
            <a:endParaRPr/>
          </a:p>
          <a:p>
            <a:pPr marL="0" marR="0" lvl="0" indent="0" algn="l" rtl="0">
              <a:lnSpc>
                <a:spcPct val="100000"/>
              </a:lnSpc>
              <a:spcBef>
                <a:spcPts val="0"/>
              </a:spcBef>
              <a:spcAft>
                <a:spcPts val="0"/>
              </a:spcAft>
              <a:buNone/>
            </a:pPr>
            <a:endParaRPr sz="3200" b="0" i="0" u="none" baseline="-25000">
              <a:solidFill>
                <a:schemeClr val="dk1"/>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9ACB7-B2F7-44A9-9EFC-B5F30C7C180F}"/>
              </a:ext>
            </a:extLst>
          </p:cNvPr>
          <p:cNvSpPr>
            <a:spLocks noGrp="1"/>
          </p:cNvSpPr>
          <p:nvPr>
            <p:ph type="title"/>
          </p:nvPr>
        </p:nvSpPr>
        <p:spPr/>
        <p:txBody>
          <a:bodyPr/>
          <a:lstStyle/>
          <a:p>
            <a:r>
              <a:rPr lang="en-US" dirty="0"/>
              <a:t>More conversions?</a:t>
            </a:r>
            <a:endParaRPr lang="en-PK" dirty="0"/>
          </a:p>
        </p:txBody>
      </p:sp>
      <p:sp>
        <p:nvSpPr>
          <p:cNvPr id="3" name="Text Placeholder 2">
            <a:extLst>
              <a:ext uri="{FF2B5EF4-FFF2-40B4-BE49-F238E27FC236}">
                <a16:creationId xmlns:a16="http://schemas.microsoft.com/office/drawing/2014/main" id="{62F8FF9D-BF0B-43BC-B77D-010788840188}"/>
              </a:ext>
            </a:extLst>
          </p:cNvPr>
          <p:cNvSpPr>
            <a:spLocks noGrp="1"/>
          </p:cNvSpPr>
          <p:nvPr>
            <p:ph type="body" idx="1"/>
          </p:nvPr>
        </p:nvSpPr>
        <p:spPr/>
        <p:txBody>
          <a:bodyPr/>
          <a:lstStyle/>
          <a:p>
            <a:r>
              <a:rPr lang="en-US" dirty="0"/>
              <a:t>Decimal to Octal Fraction?</a:t>
            </a:r>
            <a:endParaRPr lang="en-PK" dirty="0"/>
          </a:p>
        </p:txBody>
      </p:sp>
      <p:sp>
        <p:nvSpPr>
          <p:cNvPr id="4" name="Text Placeholder 3">
            <a:extLst>
              <a:ext uri="{FF2B5EF4-FFF2-40B4-BE49-F238E27FC236}">
                <a16:creationId xmlns:a16="http://schemas.microsoft.com/office/drawing/2014/main" id="{FF5996D4-4BAC-4937-8FC9-2D240E141331}"/>
              </a:ext>
            </a:extLst>
          </p:cNvPr>
          <p:cNvSpPr>
            <a:spLocks noGrp="1"/>
          </p:cNvSpPr>
          <p:nvPr>
            <p:ph type="body" idx="2"/>
          </p:nvPr>
        </p:nvSpPr>
        <p:spPr/>
        <p:txBody>
          <a:bodyPr/>
          <a:lstStyle/>
          <a:p>
            <a:r>
              <a:rPr lang="en-US" dirty="0"/>
              <a:t>Decimal to </a:t>
            </a:r>
            <a:r>
              <a:rPr lang="en-US" dirty="0" err="1"/>
              <a:t>Hexa</a:t>
            </a:r>
            <a:r>
              <a:rPr lang="en-US" dirty="0"/>
              <a:t> Fraction?</a:t>
            </a:r>
            <a:endParaRPr lang="en-PK" dirty="0"/>
          </a:p>
        </p:txBody>
      </p:sp>
    </p:spTree>
    <p:extLst>
      <p:ext uri="{BB962C8B-B14F-4D97-AF65-F5344CB8AC3E}">
        <p14:creationId xmlns:p14="http://schemas.microsoft.com/office/powerpoint/2010/main" val="26331941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Shape 599"/>
        <p:cNvGrpSpPr/>
        <p:nvPr/>
      </p:nvGrpSpPr>
      <p:grpSpPr>
        <a:xfrm>
          <a:off x="0" y="0"/>
          <a:ext cx="0" cy="0"/>
          <a:chOff x="0" y="0"/>
          <a:chExt cx="0" cy="0"/>
        </a:xfrm>
      </p:grpSpPr>
      <p:sp>
        <p:nvSpPr>
          <p:cNvPr id="600" name="Google Shape;600;p8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Binary Arithmetic</a:t>
            </a:r>
            <a:endParaRPr/>
          </a:p>
        </p:txBody>
      </p:sp>
      <p:sp>
        <p:nvSpPr>
          <p:cNvPr id="601" name="Google Shape;601;p8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Binary Addition</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Binary Subtraction</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Binary Multiplication</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Binary Division</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Shape 606"/>
        <p:cNvGrpSpPr/>
        <p:nvPr/>
      </p:nvGrpSpPr>
      <p:grpSpPr>
        <a:xfrm>
          <a:off x="0" y="0"/>
          <a:ext cx="0" cy="0"/>
          <a:chOff x="0" y="0"/>
          <a:chExt cx="0" cy="0"/>
        </a:xfrm>
      </p:grpSpPr>
      <p:sp>
        <p:nvSpPr>
          <p:cNvPr id="607" name="Google Shape;607;p85"/>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Binary Addition</a:t>
            </a:r>
            <a:endParaRPr/>
          </a:p>
        </p:txBody>
      </p:sp>
      <p:sp>
        <p:nvSpPr>
          <p:cNvPr id="608" name="Google Shape;608;p85"/>
          <p:cNvSpPr txBox="1">
            <a:spLocks noGrp="1"/>
          </p:cNvSpPr>
          <p:nvPr>
            <p:ph type="body" idx="1"/>
          </p:nvPr>
        </p:nvSpPr>
        <p:spPr>
          <a:xfrm>
            <a:off x="457200" y="1600200"/>
            <a:ext cx="8153400" cy="685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Four Basic rules for binary addition</a:t>
            </a:r>
            <a:endParaRPr/>
          </a:p>
        </p:txBody>
      </p:sp>
      <p:graphicFrame>
        <p:nvGraphicFramePr>
          <p:cNvPr id="609" name="Google Shape;609;p85"/>
          <p:cNvGraphicFramePr/>
          <p:nvPr/>
        </p:nvGraphicFramePr>
        <p:xfrm>
          <a:off x="914400" y="2438400"/>
          <a:ext cx="7238950" cy="2896830"/>
        </p:xfrm>
        <a:graphic>
          <a:graphicData uri="http://schemas.openxmlformats.org/drawingml/2006/table">
            <a:tbl>
              <a:tblPr>
                <a:noFill/>
                <a:tableStyleId>{49788923-E6B8-4E0E-953D-D27BE8CEFD33}</a:tableStyleId>
              </a:tblPr>
              <a:tblGrid>
                <a:gridCol w="1741475">
                  <a:extLst>
                    <a:ext uri="{9D8B030D-6E8A-4147-A177-3AD203B41FA5}">
                      <a16:colId xmlns:a16="http://schemas.microsoft.com/office/drawing/2014/main" val="20000"/>
                    </a:ext>
                  </a:extLst>
                </a:gridCol>
                <a:gridCol w="1833550">
                  <a:extLst>
                    <a:ext uri="{9D8B030D-6E8A-4147-A177-3AD203B41FA5}">
                      <a16:colId xmlns:a16="http://schemas.microsoft.com/office/drawing/2014/main" val="20001"/>
                    </a:ext>
                  </a:extLst>
                </a:gridCol>
                <a:gridCol w="1830375">
                  <a:extLst>
                    <a:ext uri="{9D8B030D-6E8A-4147-A177-3AD203B41FA5}">
                      <a16:colId xmlns:a16="http://schemas.microsoft.com/office/drawing/2014/main" val="20002"/>
                    </a:ext>
                  </a:extLst>
                </a:gridCol>
                <a:gridCol w="1833550">
                  <a:extLst>
                    <a:ext uri="{9D8B030D-6E8A-4147-A177-3AD203B41FA5}">
                      <a16:colId xmlns:a16="http://schemas.microsoft.com/office/drawing/2014/main" val="20003"/>
                    </a:ext>
                  </a:extLst>
                </a:gridCol>
              </a:tblGrid>
              <a:tr h="579425">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r>
                        <a:rPr lang="en-US" sz="3200" b="0" i="0" u="none" baseline="30000">
                          <a:solidFill>
                            <a:schemeClr val="dk1"/>
                          </a:solidFill>
                          <a:latin typeface="Arial"/>
                          <a:ea typeface="Arial"/>
                          <a:cs typeface="Arial"/>
                          <a:sym typeface="Arial"/>
                        </a:rPr>
                        <a:t>st</a:t>
                      </a:r>
                      <a:r>
                        <a:rPr lang="en-US" sz="3200" b="0" i="0" u="none">
                          <a:solidFill>
                            <a:schemeClr val="dk1"/>
                          </a:solidFill>
                          <a:latin typeface="Arial"/>
                          <a:ea typeface="Arial"/>
                          <a:cs typeface="Arial"/>
                          <a:sym typeface="Arial"/>
                        </a:rPr>
                        <a:t> digit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2</a:t>
                      </a:r>
                      <a:r>
                        <a:rPr lang="en-US" sz="3200" b="0" i="0" u="none" baseline="30000">
                          <a:solidFill>
                            <a:schemeClr val="dk1"/>
                          </a:solidFill>
                          <a:latin typeface="Arial"/>
                          <a:ea typeface="Arial"/>
                          <a:cs typeface="Arial"/>
                          <a:sym typeface="Arial"/>
                        </a:rPr>
                        <a:t>nd</a:t>
                      </a:r>
                      <a:r>
                        <a:rPr lang="en-US" sz="3200" b="0" i="0" u="none">
                          <a:solidFill>
                            <a:schemeClr val="dk1"/>
                          </a:solidFill>
                          <a:latin typeface="Arial"/>
                          <a:ea typeface="Arial"/>
                          <a:cs typeface="Arial"/>
                          <a:sym typeface="Arial"/>
                        </a:rPr>
                        <a:t>  digit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Sum </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Carry</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79425">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77850">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79425">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79425">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610" name="Google Shape;610;p85"/>
          <p:cNvSpPr txBox="1"/>
          <p:nvPr/>
        </p:nvSpPr>
        <p:spPr>
          <a:xfrm>
            <a:off x="609600" y="5638800"/>
            <a:ext cx="8153400" cy="685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hlink"/>
              </a:buClr>
              <a:buSzPts val="1680"/>
              <a:buFont typeface="Noto Sans Symbols"/>
              <a:buChar char="■"/>
            </a:pPr>
            <a:r>
              <a:rPr lang="en-US" sz="2800" b="0" i="0" u="none">
                <a:solidFill>
                  <a:schemeClr val="dk1"/>
                </a:solidFill>
                <a:latin typeface="Arial"/>
                <a:ea typeface="Arial"/>
                <a:cs typeface="Arial"/>
                <a:sym typeface="Arial"/>
              </a:rPr>
              <a:t>Addition of multiple binary numbers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Shape 615"/>
        <p:cNvGrpSpPr/>
        <p:nvPr/>
      </p:nvGrpSpPr>
      <p:grpSpPr>
        <a:xfrm>
          <a:off x="0" y="0"/>
          <a:ext cx="0" cy="0"/>
          <a:chOff x="0" y="0"/>
          <a:chExt cx="0" cy="0"/>
        </a:xfrm>
      </p:grpSpPr>
      <p:sp>
        <p:nvSpPr>
          <p:cNvPr id="616" name="Google Shape;616;p86"/>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Binary Addition</a:t>
            </a:r>
            <a:endParaRPr/>
          </a:p>
        </p:txBody>
      </p:sp>
      <p:graphicFrame>
        <p:nvGraphicFramePr>
          <p:cNvPr id="617" name="Google Shape;617;p86"/>
          <p:cNvGraphicFramePr/>
          <p:nvPr/>
        </p:nvGraphicFramePr>
        <p:xfrm>
          <a:off x="457200" y="2133600"/>
          <a:ext cx="8229600" cy="4256025"/>
        </p:xfrm>
        <a:graphic>
          <a:graphicData uri="http://schemas.openxmlformats.org/drawingml/2006/table">
            <a:tbl>
              <a:tblPr>
                <a:noFill/>
                <a:tableStyleId>{49788923-E6B8-4E0E-953D-D27BE8CEFD33}</a:tableStyleId>
              </a:tblPr>
              <a:tblGrid>
                <a:gridCol w="2362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tblGrid>
              <a:tr h="762000">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Carry</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747700">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r>
                        <a:rPr lang="en-US" sz="3200" b="0" i="0" u="none" baseline="30000">
                          <a:solidFill>
                            <a:schemeClr val="dk1"/>
                          </a:solidFill>
                          <a:latin typeface="Arial"/>
                          <a:ea typeface="Arial"/>
                          <a:cs typeface="Arial"/>
                          <a:sym typeface="Arial"/>
                        </a:rPr>
                        <a:t>st</a:t>
                      </a:r>
                      <a:r>
                        <a:rPr lang="en-US" sz="3200" b="0" i="0" u="none">
                          <a:solidFill>
                            <a:schemeClr val="dk1"/>
                          </a:solidFill>
                          <a:latin typeface="Arial"/>
                          <a:ea typeface="Arial"/>
                          <a:cs typeface="Arial"/>
                          <a:sym typeface="Arial"/>
                        </a:rPr>
                        <a:t> Number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00075">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2</a:t>
                      </a:r>
                      <a:r>
                        <a:rPr lang="en-US" sz="3200" b="0" i="0" u="none" baseline="30000">
                          <a:solidFill>
                            <a:schemeClr val="dk1"/>
                          </a:solidFill>
                          <a:latin typeface="Arial"/>
                          <a:ea typeface="Arial"/>
                          <a:cs typeface="Arial"/>
                          <a:sym typeface="Arial"/>
                        </a:rPr>
                        <a:t>nd</a:t>
                      </a:r>
                      <a:r>
                        <a:rPr lang="en-US" sz="3200" b="0" i="0" u="none">
                          <a:solidFill>
                            <a:schemeClr val="dk1"/>
                          </a:solidFill>
                          <a:latin typeface="Arial"/>
                          <a:ea typeface="Arial"/>
                          <a:cs typeface="Arial"/>
                          <a:sym typeface="Arial"/>
                        </a:rPr>
                        <a:t> Number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12775">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3</a:t>
                      </a:r>
                      <a:r>
                        <a:rPr lang="en-US" sz="3200" b="0" i="0" u="none" baseline="30000">
                          <a:solidFill>
                            <a:schemeClr val="dk1"/>
                          </a:solidFill>
                          <a:latin typeface="Arial"/>
                          <a:ea typeface="Arial"/>
                          <a:cs typeface="Arial"/>
                          <a:sym typeface="Arial"/>
                        </a:rPr>
                        <a:t>rd</a:t>
                      </a:r>
                      <a:r>
                        <a:rPr lang="en-US" sz="3200" b="0" i="0" u="none">
                          <a:solidFill>
                            <a:schemeClr val="dk1"/>
                          </a:solidFill>
                          <a:latin typeface="Arial"/>
                          <a:ea typeface="Arial"/>
                          <a:cs typeface="Arial"/>
                          <a:sym typeface="Arial"/>
                        </a:rPr>
                        <a:t> Number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731825">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4</a:t>
                      </a:r>
                      <a:r>
                        <a:rPr lang="en-US" sz="3200" b="0" i="0" u="none" baseline="30000">
                          <a:solidFill>
                            <a:schemeClr val="dk1"/>
                          </a:solidFill>
                          <a:latin typeface="Arial"/>
                          <a:ea typeface="Arial"/>
                          <a:cs typeface="Arial"/>
                          <a:sym typeface="Arial"/>
                        </a:rPr>
                        <a:t>th</a:t>
                      </a:r>
                      <a:r>
                        <a:rPr lang="en-US" sz="3200" b="0" i="0" u="none">
                          <a:solidFill>
                            <a:schemeClr val="dk1"/>
                          </a:solidFill>
                          <a:latin typeface="Arial"/>
                          <a:ea typeface="Arial"/>
                          <a:cs typeface="Arial"/>
                          <a:sym typeface="Arial"/>
                        </a:rPr>
                        <a:t> Number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01650">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Result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1"/>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Counting in Octal</a:t>
            </a:r>
            <a:endParaRPr/>
          </a:p>
        </p:txBody>
      </p:sp>
      <p:graphicFrame>
        <p:nvGraphicFramePr>
          <p:cNvPr id="224" name="Google Shape;224;p31"/>
          <p:cNvGraphicFramePr/>
          <p:nvPr/>
        </p:nvGraphicFramePr>
        <p:xfrm>
          <a:off x="1524000" y="1752600"/>
          <a:ext cx="6096000" cy="4667250"/>
        </p:xfrm>
        <a:graphic>
          <a:graphicData uri="http://schemas.openxmlformats.org/drawingml/2006/table">
            <a:tbl>
              <a:tblPr>
                <a:noFill/>
                <a:tableStyleId>{49788923-E6B8-4E0E-953D-D27BE8CEFD33}</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517525">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Decimal</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Binary</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Octal</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19100">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000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17525">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001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19100">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2</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010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2</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17525">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3</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011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3</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19100">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4</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100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4</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517525">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5</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101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5</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519100">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110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6</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517525">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7</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111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7</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Shape 622"/>
        <p:cNvGrpSpPr/>
        <p:nvPr/>
      </p:nvGrpSpPr>
      <p:grpSpPr>
        <a:xfrm>
          <a:off x="0" y="0"/>
          <a:ext cx="0" cy="0"/>
          <a:chOff x="0" y="0"/>
          <a:chExt cx="0" cy="0"/>
        </a:xfrm>
      </p:grpSpPr>
      <p:sp>
        <p:nvSpPr>
          <p:cNvPr id="623" name="Google Shape;623;p87"/>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Binary Subtraction</a:t>
            </a:r>
            <a:endParaRPr/>
          </a:p>
        </p:txBody>
      </p:sp>
      <p:sp>
        <p:nvSpPr>
          <p:cNvPr id="624" name="Google Shape;624;p87"/>
          <p:cNvSpPr txBox="1">
            <a:spLocks noGrp="1"/>
          </p:cNvSpPr>
          <p:nvPr>
            <p:ph type="body" idx="1"/>
          </p:nvPr>
        </p:nvSpPr>
        <p:spPr>
          <a:xfrm>
            <a:off x="457200" y="1600200"/>
            <a:ext cx="8153400" cy="685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Four Basic rules for binary subtraction</a:t>
            </a:r>
            <a:endParaRPr/>
          </a:p>
        </p:txBody>
      </p:sp>
      <p:graphicFrame>
        <p:nvGraphicFramePr>
          <p:cNvPr id="625" name="Google Shape;625;p87"/>
          <p:cNvGraphicFramePr/>
          <p:nvPr/>
        </p:nvGraphicFramePr>
        <p:xfrm>
          <a:off x="914400" y="2362200"/>
          <a:ext cx="7238975" cy="2896830"/>
        </p:xfrm>
        <a:graphic>
          <a:graphicData uri="http://schemas.openxmlformats.org/drawingml/2006/table">
            <a:tbl>
              <a:tblPr>
                <a:noFill/>
                <a:tableStyleId>{49788923-E6B8-4E0E-953D-D27BE8CEFD33}</a:tableStyleId>
              </a:tblPr>
              <a:tblGrid>
                <a:gridCol w="1741475">
                  <a:extLst>
                    <a:ext uri="{9D8B030D-6E8A-4147-A177-3AD203B41FA5}">
                      <a16:colId xmlns:a16="http://schemas.microsoft.com/office/drawing/2014/main" val="20000"/>
                    </a:ext>
                  </a:extLst>
                </a:gridCol>
                <a:gridCol w="1833550">
                  <a:extLst>
                    <a:ext uri="{9D8B030D-6E8A-4147-A177-3AD203B41FA5}">
                      <a16:colId xmlns:a16="http://schemas.microsoft.com/office/drawing/2014/main" val="20001"/>
                    </a:ext>
                  </a:extLst>
                </a:gridCol>
                <a:gridCol w="213995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579425">
                <a:tc>
                  <a:txBody>
                    <a:bodyPr/>
                    <a:lstStyle/>
                    <a:p>
                      <a:pPr marL="0" marR="0" lvl="0" indent="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r>
                        <a:rPr lang="en-US" sz="3200" b="0" i="0" u="none" baseline="30000">
                          <a:solidFill>
                            <a:schemeClr val="dk1"/>
                          </a:solidFill>
                          <a:latin typeface="Arial"/>
                          <a:ea typeface="Arial"/>
                          <a:cs typeface="Arial"/>
                          <a:sym typeface="Arial"/>
                        </a:rPr>
                        <a:t>st</a:t>
                      </a:r>
                      <a:r>
                        <a:rPr lang="en-US" sz="3200" b="0" i="0" u="none">
                          <a:solidFill>
                            <a:schemeClr val="dk1"/>
                          </a:solidFill>
                          <a:latin typeface="Arial"/>
                          <a:ea typeface="Arial"/>
                          <a:cs typeface="Arial"/>
                          <a:sym typeface="Arial"/>
                        </a:rPr>
                        <a:t> digit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2</a:t>
                      </a:r>
                      <a:r>
                        <a:rPr lang="en-US" sz="3200" b="0" i="0" u="none" baseline="30000">
                          <a:solidFill>
                            <a:schemeClr val="dk1"/>
                          </a:solidFill>
                          <a:latin typeface="Arial"/>
                          <a:ea typeface="Arial"/>
                          <a:cs typeface="Arial"/>
                          <a:sym typeface="Arial"/>
                        </a:rPr>
                        <a:t>nd</a:t>
                      </a:r>
                      <a:r>
                        <a:rPr lang="en-US" sz="3200" b="0" i="0" u="none">
                          <a:solidFill>
                            <a:schemeClr val="dk1"/>
                          </a:solidFill>
                          <a:latin typeface="Arial"/>
                          <a:ea typeface="Arial"/>
                          <a:cs typeface="Arial"/>
                          <a:sym typeface="Arial"/>
                        </a:rPr>
                        <a:t>  digit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Difference </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Borrow</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79425">
                <a:tc>
                  <a:txBody>
                    <a:bodyPr/>
                    <a:lstStyle/>
                    <a:p>
                      <a:pPr marL="0" marR="0" lvl="0" indent="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77850">
                <a:tc>
                  <a:txBody>
                    <a:bodyPr/>
                    <a:lstStyle/>
                    <a:p>
                      <a:pPr marL="0" marR="0" lvl="0" indent="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79425">
                <a:tc>
                  <a:txBody>
                    <a:bodyPr/>
                    <a:lstStyle/>
                    <a:p>
                      <a:pPr marL="0" marR="0" lvl="0" indent="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79425">
                <a:tc>
                  <a:txBody>
                    <a:bodyPr/>
                    <a:lstStyle/>
                    <a:p>
                      <a:pPr marL="0" marR="0" lvl="0" indent="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Shape 630"/>
        <p:cNvGrpSpPr/>
        <p:nvPr/>
      </p:nvGrpSpPr>
      <p:grpSpPr>
        <a:xfrm>
          <a:off x="0" y="0"/>
          <a:ext cx="0" cy="0"/>
          <a:chOff x="0" y="0"/>
          <a:chExt cx="0" cy="0"/>
        </a:xfrm>
      </p:grpSpPr>
      <p:sp>
        <p:nvSpPr>
          <p:cNvPr id="631" name="Google Shape;631;p88"/>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Binary Subtraction</a:t>
            </a:r>
            <a:endParaRPr/>
          </a:p>
        </p:txBody>
      </p:sp>
      <p:graphicFrame>
        <p:nvGraphicFramePr>
          <p:cNvPr id="632" name="Google Shape;632;p88"/>
          <p:cNvGraphicFramePr/>
          <p:nvPr/>
        </p:nvGraphicFramePr>
        <p:xfrm>
          <a:off x="457200" y="2667000"/>
          <a:ext cx="8153400" cy="2992400"/>
        </p:xfrm>
        <a:graphic>
          <a:graphicData uri="http://schemas.openxmlformats.org/drawingml/2006/table">
            <a:tbl>
              <a:tblPr>
                <a:noFill/>
                <a:tableStyleId>{49788923-E6B8-4E0E-953D-D27BE8CEFD33}</a:tableStyleId>
              </a:tblPr>
              <a:tblGrid>
                <a:gridCol w="2286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tblGrid>
              <a:tr h="811200">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Borrow</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795325">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r>
                        <a:rPr lang="en-US" sz="3200" b="0" i="0" u="none" baseline="30000">
                          <a:solidFill>
                            <a:schemeClr val="dk1"/>
                          </a:solidFill>
                          <a:latin typeface="Arial"/>
                          <a:ea typeface="Arial"/>
                          <a:cs typeface="Arial"/>
                          <a:sym typeface="Arial"/>
                        </a:rPr>
                        <a:t>st</a:t>
                      </a:r>
                      <a:r>
                        <a:rPr lang="en-US" sz="3200" b="0" i="0" u="none">
                          <a:solidFill>
                            <a:schemeClr val="dk1"/>
                          </a:solidFill>
                          <a:latin typeface="Arial"/>
                          <a:ea typeface="Arial"/>
                          <a:cs typeface="Arial"/>
                          <a:sym typeface="Arial"/>
                        </a:rPr>
                        <a:t> Number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46125">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2</a:t>
                      </a:r>
                      <a:r>
                        <a:rPr lang="en-US" sz="3200" b="0" i="0" u="none" baseline="30000">
                          <a:solidFill>
                            <a:schemeClr val="dk1"/>
                          </a:solidFill>
                          <a:latin typeface="Arial"/>
                          <a:ea typeface="Arial"/>
                          <a:cs typeface="Arial"/>
                          <a:sym typeface="Arial"/>
                        </a:rPr>
                        <a:t>nd</a:t>
                      </a:r>
                      <a:r>
                        <a:rPr lang="en-US" sz="3200" b="0" i="0" u="none">
                          <a:solidFill>
                            <a:schemeClr val="dk1"/>
                          </a:solidFill>
                          <a:latin typeface="Arial"/>
                          <a:ea typeface="Arial"/>
                          <a:cs typeface="Arial"/>
                          <a:sym typeface="Arial"/>
                        </a:rPr>
                        <a:t> Number</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39750">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Result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0</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Shape 637"/>
        <p:cNvGrpSpPr/>
        <p:nvPr/>
      </p:nvGrpSpPr>
      <p:grpSpPr>
        <a:xfrm>
          <a:off x="0" y="0"/>
          <a:ext cx="0" cy="0"/>
          <a:chOff x="0" y="0"/>
          <a:chExt cx="0" cy="0"/>
        </a:xfrm>
      </p:grpSpPr>
      <p:sp>
        <p:nvSpPr>
          <p:cNvPr id="638" name="Google Shape;638;p89"/>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Binary Multiplication</a:t>
            </a:r>
            <a:endParaRPr/>
          </a:p>
        </p:txBody>
      </p:sp>
      <p:sp>
        <p:nvSpPr>
          <p:cNvPr id="639" name="Google Shape;639;p89"/>
          <p:cNvSpPr txBox="1">
            <a:spLocks noGrp="1"/>
          </p:cNvSpPr>
          <p:nvPr>
            <p:ph type="body" idx="1"/>
          </p:nvPr>
        </p:nvSpPr>
        <p:spPr>
          <a:xfrm>
            <a:off x="457200" y="1600200"/>
            <a:ext cx="8153400" cy="685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Four Basic rules for binary multiplication</a:t>
            </a:r>
            <a:endParaRPr/>
          </a:p>
        </p:txBody>
      </p:sp>
      <p:graphicFrame>
        <p:nvGraphicFramePr>
          <p:cNvPr id="640" name="Google Shape;640;p89"/>
          <p:cNvGraphicFramePr/>
          <p:nvPr/>
        </p:nvGraphicFramePr>
        <p:xfrm>
          <a:off x="1676400" y="2438400"/>
          <a:ext cx="5714975" cy="2946005"/>
        </p:xfrm>
        <a:graphic>
          <a:graphicData uri="http://schemas.openxmlformats.org/drawingml/2006/table">
            <a:tbl>
              <a:tblPr>
                <a:noFill/>
                <a:tableStyleId>{49788923-E6B8-4E0E-953D-D27BE8CEFD33}</a:tableStyleId>
              </a:tblPr>
              <a:tblGrid>
                <a:gridCol w="1741475">
                  <a:extLst>
                    <a:ext uri="{9D8B030D-6E8A-4147-A177-3AD203B41FA5}">
                      <a16:colId xmlns:a16="http://schemas.microsoft.com/office/drawing/2014/main" val="20000"/>
                    </a:ext>
                  </a:extLst>
                </a:gridCol>
                <a:gridCol w="1833550">
                  <a:extLst>
                    <a:ext uri="{9D8B030D-6E8A-4147-A177-3AD203B41FA5}">
                      <a16:colId xmlns:a16="http://schemas.microsoft.com/office/drawing/2014/main" val="20001"/>
                    </a:ext>
                  </a:extLst>
                </a:gridCol>
                <a:gridCol w="2139950">
                  <a:extLst>
                    <a:ext uri="{9D8B030D-6E8A-4147-A177-3AD203B41FA5}">
                      <a16:colId xmlns:a16="http://schemas.microsoft.com/office/drawing/2014/main" val="20002"/>
                    </a:ext>
                  </a:extLst>
                </a:gridCol>
              </a:tblGrid>
              <a:tr h="579425">
                <a:tc>
                  <a:txBody>
                    <a:bodyPr/>
                    <a:lstStyle/>
                    <a:p>
                      <a:pPr marL="0" marR="0" lvl="0" indent="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r>
                        <a:rPr lang="en-US" sz="3200" b="0" i="0" u="none" baseline="30000">
                          <a:solidFill>
                            <a:schemeClr val="dk1"/>
                          </a:solidFill>
                          <a:latin typeface="Arial"/>
                          <a:ea typeface="Arial"/>
                          <a:cs typeface="Arial"/>
                          <a:sym typeface="Arial"/>
                        </a:rPr>
                        <a:t>st</a:t>
                      </a:r>
                      <a:r>
                        <a:rPr lang="en-US" sz="3200" b="0" i="0" u="none">
                          <a:solidFill>
                            <a:schemeClr val="dk1"/>
                          </a:solidFill>
                          <a:latin typeface="Arial"/>
                          <a:ea typeface="Arial"/>
                          <a:cs typeface="Arial"/>
                          <a:sym typeface="Arial"/>
                        </a:rPr>
                        <a:t> digit</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2</a:t>
                      </a:r>
                      <a:r>
                        <a:rPr lang="en-US" sz="3200" b="0" i="0" u="none" baseline="30000">
                          <a:solidFill>
                            <a:schemeClr val="dk1"/>
                          </a:solidFill>
                          <a:latin typeface="Arial"/>
                          <a:ea typeface="Arial"/>
                          <a:cs typeface="Arial"/>
                          <a:sym typeface="Arial"/>
                        </a:rPr>
                        <a:t>nd</a:t>
                      </a:r>
                      <a:r>
                        <a:rPr lang="en-US" sz="3200" b="0" i="0" u="none">
                          <a:solidFill>
                            <a:schemeClr val="dk1"/>
                          </a:solidFill>
                          <a:latin typeface="Arial"/>
                          <a:ea typeface="Arial"/>
                          <a:cs typeface="Arial"/>
                          <a:sym typeface="Arial"/>
                        </a:rPr>
                        <a:t>  digit</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Product </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79425">
                <a:tc>
                  <a:txBody>
                    <a:bodyPr/>
                    <a:lstStyle/>
                    <a:p>
                      <a:pPr marL="0" marR="0" lvl="0" indent="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77850">
                <a:tc>
                  <a:txBody>
                    <a:bodyPr/>
                    <a:lstStyle/>
                    <a:p>
                      <a:pPr marL="0" marR="0" lvl="0" indent="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28650">
                <a:tc>
                  <a:txBody>
                    <a:bodyPr/>
                    <a:lstStyle/>
                    <a:p>
                      <a:pPr marL="0" marR="0" lvl="0" indent="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79425">
                <a:tc>
                  <a:txBody>
                    <a:bodyPr/>
                    <a:lstStyle/>
                    <a:p>
                      <a:pPr marL="0" marR="0" lvl="0" indent="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641" name="Google Shape;641;p89"/>
          <p:cNvSpPr txBox="1"/>
          <p:nvPr/>
        </p:nvSpPr>
        <p:spPr>
          <a:xfrm>
            <a:off x="609600" y="5715000"/>
            <a:ext cx="8153400" cy="685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hlink"/>
              </a:buClr>
              <a:buSzPts val="1680"/>
              <a:buFont typeface="Noto Sans Symbols"/>
              <a:buChar char="■"/>
            </a:pPr>
            <a:r>
              <a:rPr lang="en-US" sz="2800" b="0" i="0" u="none">
                <a:solidFill>
                  <a:schemeClr val="dk1"/>
                </a:solidFill>
                <a:latin typeface="Arial"/>
                <a:ea typeface="Arial"/>
                <a:cs typeface="Arial"/>
                <a:sym typeface="Arial"/>
              </a:rPr>
              <a:t>Example of Binary Multiplication</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Shape 646"/>
        <p:cNvGrpSpPr/>
        <p:nvPr/>
      </p:nvGrpSpPr>
      <p:grpSpPr>
        <a:xfrm>
          <a:off x="0" y="0"/>
          <a:ext cx="0" cy="0"/>
          <a:chOff x="0" y="0"/>
          <a:chExt cx="0" cy="0"/>
        </a:xfrm>
      </p:grpSpPr>
      <p:sp>
        <p:nvSpPr>
          <p:cNvPr id="647" name="Google Shape;647;p9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Binary Multiplication</a:t>
            </a:r>
            <a:endParaRPr/>
          </a:p>
        </p:txBody>
      </p:sp>
      <p:sp>
        <p:nvSpPr>
          <p:cNvPr id="648" name="Google Shape;648;p9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						1101		(13)</a:t>
            </a:r>
            <a:endParaRPr/>
          </a:p>
          <a:p>
            <a:pPr marL="342900" marR="0" lvl="0" indent="-3429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					x	</a:t>
            </a:r>
            <a:r>
              <a:rPr lang="en-US" sz="3200" b="0" i="0" u="sng">
                <a:solidFill>
                  <a:schemeClr val="dk1"/>
                </a:solidFill>
                <a:latin typeface="Calibri"/>
                <a:ea typeface="Calibri"/>
                <a:cs typeface="Calibri"/>
                <a:sym typeface="Calibri"/>
              </a:rPr>
              <a:t>  101	</a:t>
            </a:r>
            <a:r>
              <a:rPr lang="en-US" sz="3200" b="0" i="0" u="none">
                <a:solidFill>
                  <a:schemeClr val="dk1"/>
                </a:solidFill>
                <a:latin typeface="Calibri"/>
                <a:ea typeface="Calibri"/>
                <a:cs typeface="Calibri"/>
                <a:sym typeface="Calibri"/>
              </a:rPr>
              <a:t>	(5)</a:t>
            </a:r>
            <a:endParaRPr sz="3200" b="0" i="0" u="sng">
              <a:solidFill>
                <a:schemeClr val="dk1"/>
              </a:solidFill>
              <a:latin typeface="Calibri"/>
              <a:ea typeface="Calibri"/>
              <a:cs typeface="Calibri"/>
              <a:sym typeface="Calibri"/>
            </a:endParaRPr>
          </a:p>
          <a:p>
            <a:pPr marL="342900" marR="0" lvl="0" indent="-3429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1</a:t>
            </a:r>
            <a:r>
              <a:rPr lang="en-US" sz="3200" b="0" i="0" u="none" baseline="30000">
                <a:solidFill>
                  <a:schemeClr val="dk1"/>
                </a:solidFill>
                <a:latin typeface="Calibri"/>
                <a:ea typeface="Calibri"/>
                <a:cs typeface="Calibri"/>
                <a:sym typeface="Calibri"/>
              </a:rPr>
              <a:t>st</a:t>
            </a:r>
            <a:r>
              <a:rPr lang="en-US" sz="3200" b="0" i="0" u="none">
                <a:solidFill>
                  <a:schemeClr val="dk1"/>
                </a:solidFill>
                <a:latin typeface="Calibri"/>
                <a:ea typeface="Calibri"/>
                <a:cs typeface="Calibri"/>
                <a:sym typeface="Calibri"/>
              </a:rPr>
              <a:t> product term			1101</a:t>
            </a:r>
            <a:endParaRPr/>
          </a:p>
          <a:p>
            <a:pPr marL="342900" marR="0" lvl="0" indent="-3429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2</a:t>
            </a:r>
            <a:r>
              <a:rPr lang="en-US" sz="3200" b="0" i="0" u="none" baseline="30000">
                <a:solidFill>
                  <a:schemeClr val="dk1"/>
                </a:solidFill>
                <a:latin typeface="Calibri"/>
                <a:ea typeface="Calibri"/>
                <a:cs typeface="Calibri"/>
                <a:sym typeface="Calibri"/>
              </a:rPr>
              <a:t>nd</a:t>
            </a:r>
            <a:r>
              <a:rPr lang="en-US" sz="3200" b="0" i="0" u="none">
                <a:solidFill>
                  <a:schemeClr val="dk1"/>
                </a:solidFill>
                <a:latin typeface="Calibri"/>
                <a:ea typeface="Calibri"/>
                <a:cs typeface="Calibri"/>
                <a:sym typeface="Calibri"/>
              </a:rPr>
              <a:t> product term	        0000x</a:t>
            </a:r>
            <a:endParaRPr/>
          </a:p>
          <a:p>
            <a:pPr marL="342900" marR="0" lvl="0" indent="-3429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3</a:t>
            </a:r>
            <a:r>
              <a:rPr lang="en-US" sz="3200" b="0" i="0" u="none" baseline="30000">
                <a:solidFill>
                  <a:schemeClr val="dk1"/>
                </a:solidFill>
                <a:latin typeface="Calibri"/>
                <a:ea typeface="Calibri"/>
                <a:cs typeface="Calibri"/>
                <a:sym typeface="Calibri"/>
              </a:rPr>
              <a:t>rd</a:t>
            </a:r>
            <a:r>
              <a:rPr lang="en-US" sz="3200" b="0" i="0" u="none">
                <a:solidFill>
                  <a:schemeClr val="dk1"/>
                </a:solidFill>
                <a:latin typeface="Calibri"/>
                <a:ea typeface="Calibri"/>
                <a:cs typeface="Calibri"/>
                <a:sym typeface="Calibri"/>
              </a:rPr>
              <a:t> product term	    	      </a:t>
            </a:r>
            <a:r>
              <a:rPr lang="en-US" sz="3200" b="0" i="0" u="sng">
                <a:solidFill>
                  <a:schemeClr val="dk1"/>
                </a:solidFill>
                <a:latin typeface="Calibri"/>
                <a:ea typeface="Calibri"/>
                <a:cs typeface="Calibri"/>
                <a:sym typeface="Calibri"/>
              </a:rPr>
              <a:t>1101xx	</a:t>
            </a:r>
            <a:endParaRPr/>
          </a:p>
          <a:p>
            <a:pPr marL="342900" marR="0" lvl="0" indent="-3429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Product			    1000001		(65)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Shape 653"/>
        <p:cNvGrpSpPr/>
        <p:nvPr/>
      </p:nvGrpSpPr>
      <p:grpSpPr>
        <a:xfrm>
          <a:off x="0" y="0"/>
          <a:ext cx="0" cy="0"/>
          <a:chOff x="0" y="0"/>
          <a:chExt cx="0" cy="0"/>
        </a:xfrm>
      </p:grpSpPr>
      <p:sp>
        <p:nvSpPr>
          <p:cNvPr id="654" name="Google Shape;654;p9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Multiplication by shifting left</a:t>
            </a:r>
            <a:endParaRPr/>
          </a:p>
        </p:txBody>
      </p:sp>
      <p:sp>
        <p:nvSpPr>
          <p:cNvPr id="655" name="Google Shape;655;p9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Decimal 29 shifted left by one digit</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290</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Shift left 1 digit is multiply by 10</a:t>
            </a:r>
            <a:endParaRPr/>
          </a:p>
          <a:p>
            <a:pPr marL="342900" marR="0" lvl="0" indent="-342900" algn="l" rtl="0">
              <a:lnSpc>
                <a:spcPct val="100000"/>
              </a:lnSpc>
              <a:spcBef>
                <a:spcPts val="56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Binary 11101</a:t>
            </a:r>
            <a:r>
              <a:rPr lang="en-US" sz="2800" b="0" i="0" u="none" baseline="-25000">
                <a:solidFill>
                  <a:schemeClr val="dk1"/>
                </a:solidFill>
                <a:latin typeface="Calibri"/>
                <a:ea typeface="Calibri"/>
                <a:cs typeface="Calibri"/>
                <a:sym typeface="Calibri"/>
              </a:rPr>
              <a:t>2</a:t>
            </a:r>
            <a:r>
              <a:rPr lang="en-US" sz="2800" b="0" i="0" u="none">
                <a:solidFill>
                  <a:schemeClr val="dk1"/>
                </a:solidFill>
                <a:latin typeface="Calibri"/>
                <a:ea typeface="Calibri"/>
                <a:cs typeface="Calibri"/>
                <a:sym typeface="Calibri"/>
              </a:rPr>
              <a:t> (29) shifted left by one bit</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111010</a:t>
            </a:r>
            <a:r>
              <a:rPr lang="en-US" sz="2800" b="0" i="0" u="none" baseline="-25000">
                <a:solidFill>
                  <a:schemeClr val="dk1"/>
                </a:solidFill>
                <a:latin typeface="Calibri"/>
                <a:ea typeface="Calibri"/>
                <a:cs typeface="Calibri"/>
                <a:sym typeface="Calibri"/>
              </a:rPr>
              <a:t>2</a:t>
            </a:r>
            <a:r>
              <a:rPr lang="en-US" sz="2800" b="0" i="0" u="none">
                <a:solidFill>
                  <a:schemeClr val="dk1"/>
                </a:solidFill>
                <a:latin typeface="Calibri"/>
                <a:ea typeface="Calibri"/>
                <a:cs typeface="Calibri"/>
                <a:sym typeface="Calibri"/>
              </a:rPr>
              <a:t> (58) </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Shift left 1 bit is multiply by 2 </a:t>
            </a:r>
            <a:endParaRPr/>
          </a:p>
          <a:p>
            <a:pPr marL="342900" marR="0" lvl="0" indent="-165100" algn="l" rtl="0">
              <a:spcBef>
                <a:spcPts val="56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Shape 660"/>
        <p:cNvGrpSpPr/>
        <p:nvPr/>
      </p:nvGrpSpPr>
      <p:grpSpPr>
        <a:xfrm>
          <a:off x="0" y="0"/>
          <a:ext cx="0" cy="0"/>
          <a:chOff x="0" y="0"/>
          <a:chExt cx="0" cy="0"/>
        </a:xfrm>
      </p:grpSpPr>
      <p:sp>
        <p:nvSpPr>
          <p:cNvPr id="661" name="Google Shape;661;p92"/>
          <p:cNvSpPr txBox="1">
            <a:spLocks noGrp="1"/>
          </p:cNvSpPr>
          <p:nvPr>
            <p:ph type="title"/>
          </p:nvPr>
        </p:nvSpPr>
        <p:spPr>
          <a:xfrm>
            <a:off x="381000" y="3048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Binary Division(OPTIONAL)</a:t>
            </a:r>
            <a:endParaRPr/>
          </a:p>
        </p:txBody>
      </p:sp>
      <p:sp>
        <p:nvSpPr>
          <p:cNvPr id="662" name="Google Shape;662;p92"/>
          <p:cNvSpPr txBox="1">
            <a:spLocks noGrp="1"/>
          </p:cNvSpPr>
          <p:nvPr>
            <p:ph type="body" idx="1"/>
          </p:nvPr>
        </p:nvSpPr>
        <p:spPr>
          <a:xfrm>
            <a:off x="457200" y="1600200"/>
            <a:ext cx="4038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		   </a:t>
            </a:r>
            <a:r>
              <a:rPr lang="en-US" sz="3200" b="0" i="0" u="sng">
                <a:solidFill>
                  <a:schemeClr val="dk1"/>
                </a:solidFill>
                <a:latin typeface="Calibri"/>
                <a:ea typeface="Calibri"/>
                <a:cs typeface="Calibri"/>
                <a:sym typeface="Calibri"/>
              </a:rPr>
              <a:t>10    </a:t>
            </a:r>
            <a:r>
              <a:rPr lang="en-US" sz="3200" b="0" i="0" u="none">
                <a:solidFill>
                  <a:schemeClr val="dk1"/>
                </a:solidFill>
                <a:latin typeface="Calibri"/>
                <a:ea typeface="Calibri"/>
                <a:cs typeface="Calibri"/>
                <a:sym typeface="Calibri"/>
              </a:rPr>
              <a:t>	</a:t>
            </a:r>
            <a:endParaRPr/>
          </a:p>
          <a:p>
            <a:pPr marL="342900" marR="0" lvl="0" indent="-3429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	101 | 1101</a:t>
            </a:r>
            <a:endParaRPr/>
          </a:p>
          <a:p>
            <a:pPr marL="342900" marR="0" lvl="0" indent="-3429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		    </a:t>
            </a:r>
            <a:r>
              <a:rPr lang="en-US" sz="3200" b="0" i="0" u="sng">
                <a:solidFill>
                  <a:schemeClr val="dk1"/>
                </a:solidFill>
                <a:latin typeface="Calibri"/>
                <a:ea typeface="Calibri"/>
                <a:cs typeface="Calibri"/>
                <a:sym typeface="Calibri"/>
              </a:rPr>
              <a:t>101 </a:t>
            </a:r>
            <a:endParaRPr/>
          </a:p>
          <a:p>
            <a:pPr marL="342900" marR="0" lvl="0" indent="-3429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		      011</a:t>
            </a:r>
            <a:endParaRPr/>
          </a:p>
          <a:p>
            <a:pPr marL="342900" marR="0" lvl="0" indent="-3429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		      </a:t>
            </a:r>
            <a:r>
              <a:rPr lang="en-US" sz="3200" b="0" i="0" u="sng">
                <a:solidFill>
                  <a:schemeClr val="dk1"/>
                </a:solidFill>
                <a:latin typeface="Calibri"/>
                <a:ea typeface="Calibri"/>
                <a:cs typeface="Calibri"/>
                <a:sym typeface="Calibri"/>
              </a:rPr>
              <a:t>000</a:t>
            </a:r>
            <a:endParaRPr/>
          </a:p>
          <a:p>
            <a:pPr marL="342900" marR="0" lvl="0" indent="-3429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			11</a:t>
            </a:r>
            <a:endParaRPr/>
          </a:p>
        </p:txBody>
      </p:sp>
      <p:sp>
        <p:nvSpPr>
          <p:cNvPr id="663" name="Google Shape;663;p92"/>
          <p:cNvSpPr txBox="1"/>
          <p:nvPr/>
        </p:nvSpPr>
        <p:spPr>
          <a:xfrm>
            <a:off x="5029200" y="1676400"/>
            <a:ext cx="29718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	     </a:t>
            </a:r>
            <a:r>
              <a:rPr lang="en-US" sz="3200" b="0" i="0" u="sng">
                <a:solidFill>
                  <a:schemeClr val="dk1"/>
                </a:solidFill>
                <a:latin typeface="Calibri"/>
                <a:ea typeface="Calibri"/>
                <a:cs typeface="Calibri"/>
                <a:sym typeface="Calibri"/>
              </a:rPr>
              <a:t>   2    </a:t>
            </a:r>
            <a:r>
              <a:rPr lang="en-US" sz="3200" b="0" i="0" u="none">
                <a:solidFill>
                  <a:schemeClr val="dk1"/>
                </a:solidFill>
                <a:latin typeface="Calibri"/>
                <a:ea typeface="Calibri"/>
                <a:cs typeface="Calibri"/>
                <a:sym typeface="Calibri"/>
              </a:rPr>
              <a:t>	</a:t>
            </a:r>
            <a:endParaRPr/>
          </a:p>
          <a:p>
            <a:pPr marL="342900" marR="0" lvl="0" indent="-342900" algn="l" rtl="0">
              <a:lnSpc>
                <a:spcPct val="100000"/>
              </a:lnSpc>
              <a:spcBef>
                <a:spcPts val="64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	5  | 13		   </a:t>
            </a:r>
            <a:r>
              <a:rPr lang="en-US" sz="3200" b="0" i="0" u="sng">
                <a:solidFill>
                  <a:schemeClr val="dk1"/>
                </a:solidFill>
                <a:latin typeface="Calibri"/>
                <a:ea typeface="Calibri"/>
                <a:cs typeface="Calibri"/>
                <a:sym typeface="Calibri"/>
              </a:rPr>
              <a:t>         </a:t>
            </a:r>
            <a:endParaRPr/>
          </a:p>
          <a:p>
            <a:pPr marL="342900" marR="0" lvl="0" indent="-342900" algn="l" rtl="0">
              <a:lnSpc>
                <a:spcPct val="100000"/>
              </a:lnSpc>
              <a:spcBef>
                <a:spcPts val="64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		  </a:t>
            </a:r>
            <a:r>
              <a:rPr lang="en-US" sz="3200" b="0" i="0" u="sng">
                <a:solidFill>
                  <a:schemeClr val="dk1"/>
                </a:solidFill>
                <a:latin typeface="Calibri"/>
                <a:ea typeface="Calibri"/>
                <a:cs typeface="Calibri"/>
                <a:sym typeface="Calibri"/>
              </a:rPr>
              <a:t>10</a:t>
            </a:r>
            <a:endParaRPr/>
          </a:p>
          <a:p>
            <a:pPr marL="342900" marR="0" lvl="0" indent="-342900" algn="l" rtl="0">
              <a:lnSpc>
                <a:spcPct val="100000"/>
              </a:lnSpc>
              <a:spcBef>
                <a:spcPts val="64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              3	         </a:t>
            </a:r>
            <a:r>
              <a:rPr lang="en-US" sz="3200" b="0" i="0" u="sng">
                <a:solidFill>
                  <a:schemeClr val="dk1"/>
                </a:solidFill>
                <a:latin typeface="Calibri"/>
                <a:ea typeface="Calibri"/>
                <a:cs typeface="Calibri"/>
                <a:sym typeface="Calibri"/>
              </a:rPr>
              <a:t>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Shape 668"/>
        <p:cNvGrpSpPr/>
        <p:nvPr/>
      </p:nvGrpSpPr>
      <p:grpSpPr>
        <a:xfrm>
          <a:off x="0" y="0"/>
          <a:ext cx="0" cy="0"/>
          <a:chOff x="0" y="0"/>
          <a:chExt cx="0" cy="0"/>
        </a:xfrm>
      </p:grpSpPr>
      <p:sp>
        <p:nvSpPr>
          <p:cNvPr id="669" name="Google Shape;669;p9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Binary Division(OPTIONAL)</a:t>
            </a:r>
            <a:endParaRPr/>
          </a:p>
        </p:txBody>
      </p:sp>
      <p:sp>
        <p:nvSpPr>
          <p:cNvPr id="670" name="Google Shape;670;p93"/>
          <p:cNvSpPr txBox="1">
            <a:spLocks noGrp="1"/>
          </p:cNvSpPr>
          <p:nvPr>
            <p:ph type="body" idx="1"/>
          </p:nvPr>
        </p:nvSpPr>
        <p:spPr>
          <a:xfrm>
            <a:off x="457200" y="1600200"/>
            <a:ext cx="4038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		 </a:t>
            </a:r>
            <a:r>
              <a:rPr lang="en-US" sz="3200" b="0" i="0" u="sng">
                <a:solidFill>
                  <a:schemeClr val="dk1"/>
                </a:solidFill>
                <a:latin typeface="Calibri"/>
                <a:ea typeface="Calibri"/>
                <a:cs typeface="Calibri"/>
                <a:sym typeface="Calibri"/>
              </a:rPr>
              <a:t>10    </a:t>
            </a:r>
            <a:r>
              <a:rPr lang="en-US" sz="3200" b="0" i="0" u="none">
                <a:solidFill>
                  <a:schemeClr val="dk1"/>
                </a:solidFill>
                <a:latin typeface="Calibri"/>
                <a:ea typeface="Calibri"/>
                <a:cs typeface="Calibri"/>
                <a:sym typeface="Calibri"/>
              </a:rPr>
              <a:t>	</a:t>
            </a:r>
            <a:endParaRPr/>
          </a:p>
          <a:p>
            <a:pPr marL="342900" marR="0" lvl="0" indent="-3429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	11 | 110</a:t>
            </a:r>
            <a:endParaRPr/>
          </a:p>
          <a:p>
            <a:pPr marL="342900" marR="0" lvl="0" indent="-3429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		   </a:t>
            </a:r>
            <a:r>
              <a:rPr lang="en-US" sz="3200" b="0" i="0" u="sng">
                <a:solidFill>
                  <a:schemeClr val="dk1"/>
                </a:solidFill>
                <a:latin typeface="Calibri"/>
                <a:ea typeface="Calibri"/>
                <a:cs typeface="Calibri"/>
                <a:sym typeface="Calibri"/>
              </a:rPr>
              <a:t>110  </a:t>
            </a:r>
            <a:endParaRPr/>
          </a:p>
          <a:p>
            <a:pPr marL="342900" marR="0" lvl="0" indent="-3429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		     0</a:t>
            </a:r>
            <a:endParaRPr/>
          </a:p>
          <a:p>
            <a:pPr marL="342900" marR="0" lvl="0" indent="-3429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		</a:t>
            </a:r>
            <a:endParaRPr/>
          </a:p>
        </p:txBody>
      </p:sp>
      <p:sp>
        <p:nvSpPr>
          <p:cNvPr id="671" name="Google Shape;671;p93"/>
          <p:cNvSpPr txBox="1"/>
          <p:nvPr/>
        </p:nvSpPr>
        <p:spPr>
          <a:xfrm>
            <a:off x="5029200" y="1676400"/>
            <a:ext cx="29718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		   </a:t>
            </a:r>
            <a:r>
              <a:rPr lang="en-US" sz="3200" b="0" i="0" u="sng">
                <a:solidFill>
                  <a:schemeClr val="dk1"/>
                </a:solidFill>
                <a:latin typeface="Calibri"/>
                <a:ea typeface="Calibri"/>
                <a:cs typeface="Calibri"/>
                <a:sym typeface="Calibri"/>
              </a:rPr>
              <a:t> 11    </a:t>
            </a:r>
            <a:r>
              <a:rPr lang="en-US" sz="3200" b="0" i="0" u="none">
                <a:solidFill>
                  <a:schemeClr val="dk1"/>
                </a:solidFill>
                <a:latin typeface="Calibri"/>
                <a:ea typeface="Calibri"/>
                <a:cs typeface="Calibri"/>
                <a:sym typeface="Calibri"/>
              </a:rPr>
              <a:t>	</a:t>
            </a:r>
            <a:endParaRPr/>
          </a:p>
          <a:p>
            <a:pPr marL="342900" marR="0" lvl="0" indent="-342900" algn="l" rtl="0">
              <a:lnSpc>
                <a:spcPct val="100000"/>
              </a:lnSpc>
              <a:spcBef>
                <a:spcPts val="64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	10   | 110		   </a:t>
            </a:r>
            <a:r>
              <a:rPr lang="en-US" sz="3200" b="0" i="0" u="sng">
                <a:solidFill>
                  <a:schemeClr val="dk1"/>
                </a:solidFill>
                <a:latin typeface="Calibri"/>
                <a:ea typeface="Calibri"/>
                <a:cs typeface="Calibri"/>
                <a:sym typeface="Calibri"/>
              </a:rPr>
              <a:t> 10  </a:t>
            </a:r>
            <a:endParaRPr/>
          </a:p>
          <a:p>
            <a:pPr marL="342900" marR="0" lvl="0" indent="-342900" algn="l" rtl="0">
              <a:lnSpc>
                <a:spcPct val="100000"/>
              </a:lnSpc>
              <a:spcBef>
                <a:spcPts val="64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		      10</a:t>
            </a:r>
            <a:endParaRPr/>
          </a:p>
          <a:p>
            <a:pPr marL="342900" marR="0" lvl="0" indent="-342900" algn="l" rtl="0">
              <a:lnSpc>
                <a:spcPct val="100000"/>
              </a:lnSpc>
              <a:spcBef>
                <a:spcPts val="64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	         </a:t>
            </a:r>
            <a:r>
              <a:rPr lang="en-US" sz="3200" b="0" i="0" u="sng">
                <a:solidFill>
                  <a:schemeClr val="dk1"/>
                </a:solidFill>
                <a:latin typeface="Calibri"/>
                <a:ea typeface="Calibri"/>
                <a:cs typeface="Calibri"/>
                <a:sym typeface="Calibri"/>
              </a:rPr>
              <a:t>   10 </a:t>
            </a:r>
            <a:endParaRPr/>
          </a:p>
          <a:p>
            <a:pPr marL="342900" marR="0" lvl="0" indent="-342900" algn="l" rtl="0">
              <a:lnSpc>
                <a:spcPct val="100000"/>
              </a:lnSpc>
              <a:spcBef>
                <a:spcPts val="64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		       0</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Shape 676"/>
        <p:cNvGrpSpPr/>
        <p:nvPr/>
      </p:nvGrpSpPr>
      <p:grpSpPr>
        <a:xfrm>
          <a:off x="0" y="0"/>
          <a:ext cx="0" cy="0"/>
          <a:chOff x="0" y="0"/>
          <a:chExt cx="0" cy="0"/>
        </a:xfrm>
      </p:grpSpPr>
      <p:sp>
        <p:nvSpPr>
          <p:cNvPr id="677" name="Google Shape;677;p9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Division by shifting right</a:t>
            </a:r>
            <a:endParaRPr/>
          </a:p>
        </p:txBody>
      </p:sp>
      <p:sp>
        <p:nvSpPr>
          <p:cNvPr id="678" name="Google Shape;678;p9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Decimal 29 shifted right by one digit</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2.9</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Shift left 1 digit is divide by 10</a:t>
            </a:r>
            <a:endParaRPr/>
          </a:p>
          <a:p>
            <a:pPr marL="342900" marR="0" lvl="0" indent="-342900" algn="l" rtl="0">
              <a:lnSpc>
                <a:spcPct val="100000"/>
              </a:lnSpc>
              <a:spcBef>
                <a:spcPts val="56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Binary 11101</a:t>
            </a:r>
            <a:r>
              <a:rPr lang="en-US" sz="2800" b="0" i="0" u="none" baseline="-25000">
                <a:solidFill>
                  <a:schemeClr val="dk1"/>
                </a:solidFill>
                <a:latin typeface="Calibri"/>
                <a:ea typeface="Calibri"/>
                <a:cs typeface="Calibri"/>
                <a:sym typeface="Calibri"/>
              </a:rPr>
              <a:t>2</a:t>
            </a:r>
            <a:r>
              <a:rPr lang="en-US" sz="2800" b="0" i="0" u="none">
                <a:solidFill>
                  <a:schemeClr val="dk1"/>
                </a:solidFill>
                <a:latin typeface="Calibri"/>
                <a:ea typeface="Calibri"/>
                <a:cs typeface="Calibri"/>
                <a:sym typeface="Calibri"/>
              </a:rPr>
              <a:t> (29) shifted left by one bit</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1110.1</a:t>
            </a:r>
            <a:r>
              <a:rPr lang="en-US" sz="2800" b="0" i="0" u="none" baseline="-25000">
                <a:solidFill>
                  <a:schemeClr val="dk1"/>
                </a:solidFill>
                <a:latin typeface="Calibri"/>
                <a:ea typeface="Calibri"/>
                <a:cs typeface="Calibri"/>
                <a:sym typeface="Calibri"/>
              </a:rPr>
              <a:t>2</a:t>
            </a:r>
            <a:r>
              <a:rPr lang="en-US" sz="2800" b="0" i="0" u="none">
                <a:solidFill>
                  <a:schemeClr val="dk1"/>
                </a:solidFill>
                <a:latin typeface="Calibri"/>
                <a:ea typeface="Calibri"/>
                <a:cs typeface="Calibri"/>
                <a:sym typeface="Calibri"/>
              </a:rPr>
              <a:t> (14.5) </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Shift left 1 bit is divide by 2 </a:t>
            </a:r>
            <a:endParaRPr/>
          </a:p>
          <a:p>
            <a:pPr marL="342900" marR="0" lvl="0" indent="-165100" algn="l" rtl="0">
              <a:spcBef>
                <a:spcPts val="56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2"/>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Counting in Octal</a:t>
            </a:r>
            <a:endParaRPr/>
          </a:p>
        </p:txBody>
      </p:sp>
      <p:graphicFrame>
        <p:nvGraphicFramePr>
          <p:cNvPr id="230" name="Google Shape;230;p32"/>
          <p:cNvGraphicFramePr/>
          <p:nvPr/>
        </p:nvGraphicFramePr>
        <p:xfrm>
          <a:off x="457200" y="1600200"/>
          <a:ext cx="8229600" cy="4713050"/>
        </p:xfrm>
        <a:graphic>
          <a:graphicData uri="http://schemas.openxmlformats.org/drawingml/2006/table">
            <a:tbl>
              <a:tblPr>
                <a:noFill/>
                <a:tableStyleId>{49788923-E6B8-4E0E-953D-D27BE8CEFD33}</a:tableStyleId>
              </a:tblPr>
              <a:tblGrid>
                <a:gridCol w="1524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tblGrid>
              <a:tr h="517525">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Decimal</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A6A6A6"/>
                    </a:solidFill>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Octal</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A6A6A6"/>
                    </a:solidFill>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Decimal</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A6A6A6"/>
                    </a:solidFill>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Octal</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A6A6A6"/>
                    </a:solidFill>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Decimal</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A6A6A6"/>
                    </a:solidFill>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Octal</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A6A6A6"/>
                    </a:solidFill>
                  </a:tcPr>
                </a:tc>
                <a:extLst>
                  <a:ext uri="{0D108BD9-81ED-4DB2-BD59-A6C34878D82A}">
                    <a16:rowId xmlns:a16="http://schemas.microsoft.com/office/drawing/2014/main" val="10000"/>
                  </a:ext>
                </a:extLst>
              </a:tr>
              <a:tr h="519100">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8</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16</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20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24</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30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extLst>
                  <a:ext uri="{0D108BD9-81ED-4DB2-BD59-A6C34878D82A}">
                    <a16:rowId xmlns:a16="http://schemas.microsoft.com/office/drawing/2014/main" val="10001"/>
                  </a:ext>
                </a:extLst>
              </a:tr>
              <a:tr h="565150">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9</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17</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21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25</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31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extLst>
                  <a:ext uri="{0D108BD9-81ED-4DB2-BD59-A6C34878D82A}">
                    <a16:rowId xmlns:a16="http://schemas.microsoft.com/office/drawing/2014/main" val="10002"/>
                  </a:ext>
                </a:extLst>
              </a:tr>
              <a:tr h="517525">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12</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18</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22</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26</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32</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extLst>
                  <a:ext uri="{0D108BD9-81ED-4DB2-BD59-A6C34878D82A}">
                    <a16:rowId xmlns:a16="http://schemas.microsoft.com/office/drawing/2014/main" val="10003"/>
                  </a:ext>
                </a:extLst>
              </a:tr>
              <a:tr h="517525">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13</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19</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23</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27</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33</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extLst>
                  <a:ext uri="{0D108BD9-81ED-4DB2-BD59-A6C34878D82A}">
                    <a16:rowId xmlns:a16="http://schemas.microsoft.com/office/drawing/2014/main" val="10004"/>
                  </a:ext>
                </a:extLst>
              </a:tr>
              <a:tr h="519100">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12</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14</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20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24</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28</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34</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extLst>
                  <a:ext uri="{0D108BD9-81ED-4DB2-BD59-A6C34878D82A}">
                    <a16:rowId xmlns:a16="http://schemas.microsoft.com/office/drawing/2014/main" val="10005"/>
                  </a:ext>
                </a:extLst>
              </a:tr>
              <a:tr h="517525">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13</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15</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21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25</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29</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35</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extLst>
                  <a:ext uri="{0D108BD9-81ED-4DB2-BD59-A6C34878D82A}">
                    <a16:rowId xmlns:a16="http://schemas.microsoft.com/office/drawing/2014/main" val="10006"/>
                  </a:ext>
                </a:extLst>
              </a:tr>
              <a:tr h="519100">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14</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16</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22</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26</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30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36</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extLst>
                  <a:ext uri="{0D108BD9-81ED-4DB2-BD59-A6C34878D82A}">
                    <a16:rowId xmlns:a16="http://schemas.microsoft.com/office/drawing/2014/main" val="10007"/>
                  </a:ext>
                </a:extLst>
              </a:tr>
              <a:tr h="517525">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15</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17</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23</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27</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31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just"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37</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9F1"/>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Arial"/>
              <a:buNone/>
            </a:pPr>
            <a:r>
              <a:rPr lang="en-US" sz="3800" b="0" i="0" u="none">
                <a:solidFill>
                  <a:schemeClr val="dk1"/>
                </a:solidFill>
                <a:latin typeface="Arial"/>
                <a:ea typeface="Arial"/>
                <a:cs typeface="Arial"/>
                <a:sym typeface="Arial"/>
              </a:rPr>
              <a:t>Octal Number To Decimal Number Conversion </a:t>
            </a:r>
            <a:endParaRPr/>
          </a:p>
        </p:txBody>
      </p:sp>
      <p:sp>
        <p:nvSpPr>
          <p:cNvPr id="236" name="Google Shape;236;p3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600"/>
              <a:buFont typeface="Arial"/>
              <a:buNone/>
            </a:pPr>
            <a:r>
              <a:rPr lang="en-US" sz="3600" b="0" i="0" u="none" strike="noStrike" cap="none">
                <a:solidFill>
                  <a:schemeClr val="dk1"/>
                </a:solidFill>
                <a:latin typeface="Calibri"/>
                <a:ea typeface="Calibri"/>
                <a:cs typeface="Calibri"/>
                <a:sym typeface="Calibri"/>
              </a:rPr>
              <a:t>( </a:t>
            </a:r>
            <a:r>
              <a:rPr lang="en-US" sz="3600" b="0" i="0" u="none" strike="noStrike" cap="none">
                <a:solidFill>
                  <a:schemeClr val="dk1"/>
                </a:solidFill>
                <a:latin typeface="Arial"/>
                <a:ea typeface="Arial"/>
                <a:cs typeface="Arial"/>
                <a:sym typeface="Arial"/>
              </a:rPr>
              <a:t>26 </a:t>
            </a:r>
            <a:r>
              <a:rPr lang="en-US" sz="3600" b="0" i="0" u="none" strike="noStrike" cap="none">
                <a:solidFill>
                  <a:schemeClr val="dk1"/>
                </a:solidFill>
                <a:latin typeface="Calibri"/>
                <a:ea typeface="Calibri"/>
                <a:cs typeface="Calibri"/>
                <a:sym typeface="Calibri"/>
              </a:rPr>
              <a:t>) </a:t>
            </a:r>
            <a:r>
              <a:rPr lang="en-US" sz="3600" b="0" i="0" u="none" strike="noStrike" cap="none" baseline="-25000">
                <a:solidFill>
                  <a:schemeClr val="dk1"/>
                </a:solidFill>
                <a:latin typeface="Calibri"/>
                <a:ea typeface="Calibri"/>
                <a:cs typeface="Calibri"/>
                <a:sym typeface="Calibri"/>
              </a:rPr>
              <a:t>8 </a:t>
            </a:r>
            <a:r>
              <a:rPr lang="en-US" sz="3600" b="0" i="0" u="none" strike="noStrike" cap="none">
                <a:solidFill>
                  <a:schemeClr val="dk1"/>
                </a:solidFill>
                <a:latin typeface="Calibri"/>
                <a:ea typeface="Calibri"/>
                <a:cs typeface="Calibri"/>
                <a:sym typeface="Calibri"/>
              </a:rPr>
              <a:t> = ( ? ) </a:t>
            </a:r>
            <a:r>
              <a:rPr lang="en-US" sz="3600" b="0" i="0" u="none" strike="noStrike" cap="none" baseline="-25000">
                <a:solidFill>
                  <a:schemeClr val="dk1"/>
                </a:solidFill>
                <a:latin typeface="Calibri"/>
                <a:ea typeface="Calibri"/>
                <a:cs typeface="Calibri"/>
                <a:sym typeface="Calibri"/>
              </a:rPr>
              <a:t>10</a:t>
            </a:r>
            <a:endParaRPr/>
          </a:p>
          <a:p>
            <a:pPr marL="342900" marR="0" lvl="0" indent="-342900" algn="l" rtl="0">
              <a:lnSpc>
                <a:spcPct val="100000"/>
              </a:lnSpc>
              <a:spcBef>
                <a:spcPts val="720"/>
              </a:spcBef>
              <a:spcAft>
                <a:spcPts val="0"/>
              </a:spcAft>
              <a:buClr>
                <a:schemeClr val="dk1"/>
              </a:buClr>
              <a:buSzPts val="3600"/>
              <a:buFont typeface="Arial"/>
              <a:buNone/>
            </a:pPr>
            <a:endParaRPr sz="3600" b="0" i="0" u="none" strike="noStrike" cap="none" baseline="-25000">
              <a:solidFill>
                <a:schemeClr val="dk1"/>
              </a:solidFill>
              <a:latin typeface="Calibri"/>
              <a:ea typeface="Calibri"/>
              <a:cs typeface="Calibri"/>
              <a:sym typeface="Calibri"/>
            </a:endParaRPr>
          </a:p>
          <a:p>
            <a:pPr marL="342900" marR="0" lvl="0" indent="-342900" algn="l" rtl="0">
              <a:lnSpc>
                <a:spcPct val="100000"/>
              </a:lnSpc>
              <a:spcBef>
                <a:spcPts val="640"/>
              </a:spcBef>
              <a:spcAft>
                <a:spcPts val="0"/>
              </a:spcAft>
              <a:buClr>
                <a:schemeClr val="dk1"/>
              </a:buClr>
              <a:buSzPts val="3200"/>
              <a:buFont typeface="Arial"/>
              <a:buNone/>
            </a:pPr>
            <a:r>
              <a:rPr lang="en-US" sz="3200" b="0" i="0" u="none" strike="noStrike" cap="none">
                <a:solidFill>
                  <a:schemeClr val="dk1"/>
                </a:solidFill>
                <a:latin typeface="Calibri"/>
                <a:ea typeface="Calibri"/>
                <a:cs typeface="Calibri"/>
                <a:sym typeface="Calibri"/>
              </a:rPr>
              <a:t>= (2 x 8</a:t>
            </a:r>
            <a:r>
              <a:rPr lang="en-US" sz="3200" b="0" i="0" u="none" strike="noStrike" cap="none" baseline="30000">
                <a:solidFill>
                  <a:schemeClr val="dk1"/>
                </a:solidFill>
                <a:latin typeface="Calibri"/>
                <a:ea typeface="Calibri"/>
                <a:cs typeface="Calibri"/>
                <a:sym typeface="Calibri"/>
              </a:rPr>
              <a:t>1</a:t>
            </a:r>
            <a:r>
              <a:rPr lang="en-US" sz="3200" b="0" i="0" u="none" strike="noStrike" cap="none">
                <a:solidFill>
                  <a:schemeClr val="dk1"/>
                </a:solidFill>
                <a:latin typeface="Calibri"/>
                <a:ea typeface="Calibri"/>
                <a:cs typeface="Calibri"/>
                <a:sym typeface="Calibri"/>
              </a:rPr>
              <a:t>) + (6 x 8</a:t>
            </a:r>
            <a:r>
              <a:rPr lang="en-US" sz="3200" b="0" i="0" u="none" strike="noStrike" cap="none" baseline="30000">
                <a:solidFill>
                  <a:schemeClr val="dk1"/>
                </a:solidFill>
                <a:latin typeface="Calibri"/>
                <a:ea typeface="Calibri"/>
                <a:cs typeface="Calibri"/>
                <a:sym typeface="Calibri"/>
              </a:rPr>
              <a:t>0</a:t>
            </a:r>
            <a:r>
              <a:rPr lang="en-US" sz="3200" b="0" i="0" u="none" strike="noStrike" cap="none">
                <a:solidFill>
                  <a:schemeClr val="dk1"/>
                </a:solidFill>
                <a:latin typeface="Calibri"/>
                <a:ea typeface="Calibri"/>
                <a:cs typeface="Calibri"/>
                <a:sym typeface="Calibri"/>
              </a:rPr>
              <a:t>)</a:t>
            </a:r>
            <a:endParaRPr/>
          </a:p>
          <a:p>
            <a:pPr marL="342900" marR="0" lvl="0" indent="-342900" algn="l" rtl="0">
              <a:lnSpc>
                <a:spcPct val="100000"/>
              </a:lnSpc>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lnSpc>
                <a:spcPct val="100000"/>
              </a:lnSpc>
              <a:spcBef>
                <a:spcPts val="640"/>
              </a:spcBef>
              <a:spcAft>
                <a:spcPts val="0"/>
              </a:spcAft>
              <a:buClr>
                <a:schemeClr val="dk1"/>
              </a:buClr>
              <a:buSzPts val="3200"/>
              <a:buFont typeface="Arial"/>
              <a:buNone/>
            </a:pPr>
            <a:r>
              <a:rPr lang="en-US" sz="3200" b="0" i="0" u="none" strike="noStrike" cap="none">
                <a:solidFill>
                  <a:schemeClr val="dk1"/>
                </a:solidFill>
                <a:latin typeface="Calibri"/>
                <a:ea typeface="Calibri"/>
                <a:cs typeface="Calibri"/>
                <a:sym typeface="Calibri"/>
              </a:rPr>
              <a:t>= 2x8 + 6x 1</a:t>
            </a:r>
            <a:endParaRPr/>
          </a:p>
          <a:p>
            <a:pPr marL="342900" marR="0" lvl="0" indent="-342900" algn="l" rtl="0">
              <a:lnSpc>
                <a:spcPct val="100000"/>
              </a:lnSpc>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lnSpc>
                <a:spcPct val="100000"/>
              </a:lnSpc>
              <a:spcBef>
                <a:spcPts val="640"/>
              </a:spcBef>
              <a:spcAft>
                <a:spcPts val="0"/>
              </a:spcAft>
              <a:buClr>
                <a:schemeClr val="dk1"/>
              </a:buClr>
              <a:buSzPts val="3200"/>
              <a:buFont typeface="Arial"/>
              <a:buNone/>
            </a:pPr>
            <a:r>
              <a:rPr lang="en-US" sz="3200" b="0" i="0" u="none" strike="noStrike" cap="none">
                <a:solidFill>
                  <a:schemeClr val="dk1"/>
                </a:solidFill>
                <a:latin typeface="Calibri"/>
                <a:ea typeface="Calibri"/>
                <a:cs typeface="Calibri"/>
                <a:sym typeface="Calibri"/>
              </a:rPr>
              <a:t>=16+ 6= (22)</a:t>
            </a:r>
            <a:r>
              <a:rPr lang="en-US" sz="3200" b="0" i="0" u="none" strike="noStrike" cap="none" baseline="-25000">
                <a:solidFill>
                  <a:schemeClr val="dk1"/>
                </a:solidFill>
                <a:latin typeface="Calibri"/>
                <a:ea typeface="Calibri"/>
                <a:cs typeface="Calibri"/>
                <a:sym typeface="Calibri"/>
              </a:rPr>
              <a:t>10</a:t>
            </a:r>
            <a:endParaRPr sz="3200" b="0" i="0" u="none" strike="noStrike" cap="none" baseline="-25000">
              <a:solidFill>
                <a:schemeClr val="dk1"/>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b="0" i="0" u="none" baseline="-25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9440</Words>
  <Application>Microsoft Office PowerPoint</Application>
  <PresentationFormat>On-screen Show (4:3)</PresentationFormat>
  <Paragraphs>1404</Paragraphs>
  <Slides>77</Slides>
  <Notes>76</Notes>
  <HiddenSlides>0</HiddenSlides>
  <MMClips>0</MMClips>
  <ScaleCrop>false</ScaleCrop>
  <HeadingPairs>
    <vt:vector size="6" baseType="variant">
      <vt:variant>
        <vt:lpstr>Fonts Used</vt:lpstr>
      </vt:variant>
      <vt:variant>
        <vt:i4>4</vt:i4>
      </vt:variant>
      <vt:variant>
        <vt:lpstr>Theme</vt:lpstr>
      </vt:variant>
      <vt:variant>
        <vt:i4>12</vt:i4>
      </vt:variant>
      <vt:variant>
        <vt:lpstr>Slide Titles</vt:lpstr>
      </vt:variant>
      <vt:variant>
        <vt:i4>77</vt:i4>
      </vt:variant>
    </vt:vector>
  </HeadingPairs>
  <TitlesOfParts>
    <vt:vector size="93" baseType="lpstr">
      <vt:lpstr>Arial</vt:lpstr>
      <vt:lpstr>Calibri</vt:lpstr>
      <vt:lpstr>Noto Sans Symbols</vt:lpstr>
      <vt:lpstr>Times New Roman</vt:lpstr>
      <vt:lpstr>2_Office Theme</vt:lpstr>
      <vt:lpstr>Office Theme</vt:lpstr>
      <vt:lpstr>1_Office Theme</vt:lpstr>
      <vt:lpstr>3_Office Theme</vt:lpstr>
      <vt:lpstr>4_Office Theme</vt:lpstr>
      <vt:lpstr>5_Office Theme</vt:lpstr>
      <vt:lpstr>6_Office Theme</vt:lpstr>
      <vt:lpstr>7_Office Theme</vt:lpstr>
      <vt:lpstr>8_Office Theme</vt:lpstr>
      <vt:lpstr>9_Office Theme</vt:lpstr>
      <vt:lpstr>10_Office Theme</vt:lpstr>
      <vt:lpstr>11_Office Theme</vt:lpstr>
      <vt:lpstr>PowerPoint Presentation</vt:lpstr>
      <vt:lpstr>Number Systems and Codes</vt:lpstr>
      <vt:lpstr>Decimal Number System</vt:lpstr>
      <vt:lpstr>Representing Fractions</vt:lpstr>
      <vt:lpstr>Octal Number System</vt:lpstr>
      <vt:lpstr>Octal Number System</vt:lpstr>
      <vt:lpstr>Counting in Octal</vt:lpstr>
      <vt:lpstr>Counting in Octal</vt:lpstr>
      <vt:lpstr>Octal Number To Decimal Number Conversion </vt:lpstr>
      <vt:lpstr>Octal Number To Decimal Number Conversion </vt:lpstr>
      <vt:lpstr>Octal Number To Decimal Conversion</vt:lpstr>
      <vt:lpstr>Octal FRACTIONS  To Decimal Number</vt:lpstr>
      <vt:lpstr>Hexadecimal Number System</vt:lpstr>
      <vt:lpstr>Hexadecimal Number System</vt:lpstr>
      <vt:lpstr>Counting in Hexadecimal</vt:lpstr>
      <vt:lpstr>Counting in Hexadecimal</vt:lpstr>
      <vt:lpstr>PowerPoint Presentation</vt:lpstr>
      <vt:lpstr>PowerPoint Presentation</vt:lpstr>
      <vt:lpstr>Sum-of-Weights</vt:lpstr>
      <vt:lpstr>Sum-of-Weights</vt:lpstr>
      <vt:lpstr>Caveman Number System</vt:lpstr>
      <vt:lpstr>Caveman Number System</vt:lpstr>
      <vt:lpstr>Caveman Number System to Decimal</vt:lpstr>
      <vt:lpstr>Caveman Number System to Decimal</vt:lpstr>
      <vt:lpstr>Caveman Number System to Decimal</vt:lpstr>
      <vt:lpstr>Caveman Number System to Decimal</vt:lpstr>
      <vt:lpstr>Caveman Number System to Decimal</vt:lpstr>
      <vt:lpstr>Caveman Number FRACTIONS  to Decimal</vt:lpstr>
      <vt:lpstr>Caveman Number FRACTIONS  to Decimal</vt:lpstr>
      <vt:lpstr>Binary Number System</vt:lpstr>
      <vt:lpstr>Binary Number System</vt:lpstr>
      <vt:lpstr>Conversion Binary to Decimal </vt:lpstr>
      <vt:lpstr>Conversion Binary to Decimal </vt:lpstr>
      <vt:lpstr>Binary FRACTIONS to Decimal</vt:lpstr>
      <vt:lpstr>Binary FRACTIONS to Decimal</vt:lpstr>
      <vt:lpstr>Binary to Decimal Conversion</vt:lpstr>
      <vt:lpstr>Binary to Decimal Conversion</vt:lpstr>
      <vt:lpstr>Decimal to Octal Conversion</vt:lpstr>
      <vt:lpstr>Decimal to Octal Conversion</vt:lpstr>
      <vt:lpstr>Decimal to Octal Conversion</vt:lpstr>
      <vt:lpstr>Decimal to Octal Conversion</vt:lpstr>
      <vt:lpstr>Decimal to Octal Conversion</vt:lpstr>
      <vt:lpstr>Decimal to Octal Conversion</vt:lpstr>
      <vt:lpstr>Repeated Division by 16</vt:lpstr>
      <vt:lpstr>Repeated Division by 16</vt:lpstr>
      <vt:lpstr>Repeated Division by 16</vt:lpstr>
      <vt:lpstr>Repeated Division by 16</vt:lpstr>
      <vt:lpstr>Repeated Division by 16</vt:lpstr>
      <vt:lpstr>Repeated Division by 16</vt:lpstr>
      <vt:lpstr>Repeated Division by 16</vt:lpstr>
      <vt:lpstr>Decimal to CAVEMAN Conversion</vt:lpstr>
      <vt:lpstr>Decimal to Binary Conversion Repeated division by 2</vt:lpstr>
      <vt:lpstr>Decimal to Binary Conversion Repeated division by 2</vt:lpstr>
      <vt:lpstr>Decimal to Binary Conversion Repeated division by 2</vt:lpstr>
      <vt:lpstr>Decimal to Binary Conversion Repeated division by 2</vt:lpstr>
      <vt:lpstr>Decimal to Binary Conversion Repeated division by 2</vt:lpstr>
      <vt:lpstr>Decimal to Binary Conversion Repeated division by 2</vt:lpstr>
      <vt:lpstr>Decimal to Binary Conversion Repeated division by 2</vt:lpstr>
      <vt:lpstr>Decimal to Binary Conversion Repeated division by 2</vt:lpstr>
      <vt:lpstr>Decimal to Binary Conversion Repeated division by 2</vt:lpstr>
      <vt:lpstr>Binary FRACTION to -Decimal FRACTION</vt:lpstr>
      <vt:lpstr>Decimal-Binary fraction conversion</vt:lpstr>
      <vt:lpstr>Decimal-Binary fraction conversion</vt:lpstr>
      <vt:lpstr>Decimal-Binary fraction conversion</vt:lpstr>
      <vt:lpstr>Decimal-Binary fraction conversion</vt:lpstr>
      <vt:lpstr>More conversions?</vt:lpstr>
      <vt:lpstr>Binary Arithmetic</vt:lpstr>
      <vt:lpstr>Binary Addition</vt:lpstr>
      <vt:lpstr>Binary Addition</vt:lpstr>
      <vt:lpstr>Binary Subtraction</vt:lpstr>
      <vt:lpstr>Binary Subtraction</vt:lpstr>
      <vt:lpstr>Binary Multiplication</vt:lpstr>
      <vt:lpstr>Binary Multiplication</vt:lpstr>
      <vt:lpstr>Multiplication by shifting left</vt:lpstr>
      <vt:lpstr>Binary Division(OPTIONAL)</vt:lpstr>
      <vt:lpstr>Binary Division(OPTIONAL)</vt:lpstr>
      <vt:lpstr>Division by shifting 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Hina Binte Haq</cp:lastModifiedBy>
  <cp:revision>13</cp:revision>
  <dcterms:modified xsi:type="dcterms:W3CDTF">2022-02-08T03:12:37Z</dcterms:modified>
</cp:coreProperties>
</file>