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153295-3953-451F-8B61-A995373F2FC2}">
  <a:tblStyle styleId="{3A153295-3953-451F-8B61-A995373F2F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last lecture we discussed the 32-bit floating point single precision format for representing very small, very large numbers and numbers having an integer part and a fraction part.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addition of BCD digits results in an invalid BCD number or a carry.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number 0110 (6 decimal) is added to the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Reconsidering the addition of BCD 23 and 49. The addition of digits 3 and 9 results in 1100 an invalid BCD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0110 decimal 6 is added which results in 0010 and a carry which is added to 0110 to result in 0111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addition of BCD digits results in an invalid BCD number or a carry.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number 0110 (6 decimal) is added to the result.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Reconsidering the addition of BCD 23 and 49. The addition of digits 3 and 9 results in 1100 an invalid BCD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0110 decimal 6 is added which results in 0010 and a carry which is added to 0110 to result in 0111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decimal number range +7 to -8.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positive and negative decimal numbers can be represented by the 2’s complement representation.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magnitude of positive and negative numbers can not be easily compared if the numbers are represented in 2’s complement 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decimal number range +7 to -8 is represented using an Excess-8 code that assigns 0000 to -8 the lowest number in the range and 1111 to +7 the highest number in the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Excess-8 code is obtained by adding a number to the lowest number -8 in the range such that the result is zero. The number is 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number 8 is added to all the remaining decimal numbers from -7 up to the highest number +7.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resulting code is Excess-8 code or Biased 8 code.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3-bit binary code and the 3-bit Gray code representing the decimal numbers 0 to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code is a positional code and the three bits starting from the least significant bit have the weights 1,2 and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Gray Code is not a positional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the change from one value to the next using the Gray code guarantees a single bit change.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3-bit binary code and the 3-bit Gray code representing the decimal numbers 0 to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code is a positional code and the three bits starting from the least significant bit have the weights 1,2 and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Gray Code is not a positional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the change from one value to the next using the Gray code guarantees a single bit change.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3-bit binary code and the 3-bit Gray code representing the decimal numbers 0 to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code is a positional code and the three bits starting from the least significant bit have the weights 1,2 and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Gray Code is not a positional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the change from one value to the next using the Gray code guarantees a single bit change.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3-bit binary code and the 3-bit Gray code representing the decimal numbers 0 to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code is a positional code and the three bits starting from the least significant bit have the weights 1,2 and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Gray Code is not a positional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the change from one value to the next using the Gray code guarantees a single bit change.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3-bit binary code and the 3-bit Gray code representing the decimal numbers 0 to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binary code is a positional code and the three bits starting from the least significant bit have the weights 1,2 and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Gray Code is not a positional code.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However, the change from one value to the next using the Gray code guarantees a single bit change.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Consider the example of shaft encoders that best explain the utility of the Gray Code.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The Diagram shows a disk connected to the shaft of a rotating machine.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The shaded areas on the disk indicate conducting strips connected to +5 volts.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The non-shaded area indicate a non-conducting strips.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Three stationary brushes A, B and C touch the surface of the rotating disk.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The three brushes are connected to three LED lamps through wires.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As the disk rotates the brushes come in contact with the conducting area and the insulated area. The three LEDs display the position of the rotating shaft in terms of 3-bit numbers.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Consider the disk on the left.  If the disk on the left rotates in the anti-clockwise direction by 45</a:t>
            </a:r>
            <a:r>
              <a:rPr baseline="30000" lang="en-US" sz="900"/>
              <a:t>0</a:t>
            </a:r>
            <a:r>
              <a:rPr lang="en-US" sz="900"/>
              <a:t> the Brush A comes in contact with the conducting strip at 5 volts, which turns on the LED indicating Binary 001.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If the disk continuous its rotation, after a rotation of another 45</a:t>
            </a:r>
            <a:r>
              <a:rPr baseline="30000" lang="en-US" sz="900"/>
              <a:t>0</a:t>
            </a:r>
            <a:r>
              <a:rPr lang="en-US" sz="900"/>
              <a:t>, brush B comes in contact with the conducting strip and brush A comes in contact with the non-conducting strip. Thus LED connected to brush B lights up indicating binary 010.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Thus at any instant of time, the LEDs indicate the angular position of the rotating shaft in steps of 45</a:t>
            </a:r>
            <a:r>
              <a:rPr baseline="30000" lang="en-US" sz="900"/>
              <a:t>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Assume that the three brushes A, B and C are not aligned properly and Brush B is slightly ahead of brushes A and C.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Now if the disk rotates 90</a:t>
            </a:r>
            <a:r>
              <a:rPr baseline="30000" lang="en-US" sz="900"/>
              <a:t>0</a:t>
            </a:r>
            <a:r>
              <a:rPr lang="en-US" sz="900"/>
              <a:t> from its start position. Brush A is in contact with the conducting strip, Brush B due to its misalignment is in contact with the conducting strip and brush C is in contact with the insulated strip.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Thus when the disk rotates the LEDs will show a 001,followed by a 011 for a short duration when the disk rotates from 90</a:t>
            </a:r>
            <a:r>
              <a:rPr baseline="30000" lang="en-US" sz="900"/>
              <a:t>0</a:t>
            </a:r>
            <a:r>
              <a:rPr lang="en-US" sz="900"/>
              <a:t> to 91</a:t>
            </a:r>
            <a:r>
              <a:rPr baseline="30000" lang="en-US" sz="900"/>
              <a:t>0</a:t>
            </a:r>
            <a:r>
              <a:rPr lang="en-US" sz="900"/>
              <a:t> and then to 010.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Thus due to misalignment the count value jumped from 1 to 3 and then back to 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Consider the disk shown on the right. The conducting and non-conducting strips follow a Gray Code pattern 000, 001, 011, 010, 110, 111, 101 and 100 representing decimal 0, 1, 2, 3, 4, 5, 6 and 7.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Now even if the brushes are misaligned, the LEDs would always display the correct count value.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some of the ASCII codes that represent the numbers 0 to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0000 which is also equivalent to 30h represents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0001 which is also equivalent to 31h represents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1001 which is also equivalent to 39h represents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110 0001 (61h) to 111 1010 (7Ah) represent lower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100 0001 (41h) to 101 1010 (5Ah) represent upper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32 control characters are represented by ASCII code 000 0000 (0h) to 001 1111 (1Fh)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some of the ASCII codes that represent the numbers 0 to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0000 which is also equivalent to 30h represents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0001 which is also equivalent to 31h represents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1001 which is also equivalent to 39h represents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110 0001 (61h) to 111 1010 (7Ah) represent lower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100 0001 (41h) to 101 1010 (5Ah) represent upper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32 control characters are represented by ASCII code 000 0000 (0h) to 001 1111 (1Fh)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some of the ASCII codes that represent the numbers 0 to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0000 which is also equivalent to 30h represents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0001 which is also equivalent to 31h represents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1001 which is also equivalent to 39h represents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110 0001 (61h) to 111 1010 (7Ah) represent lower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100 0001 (41h) to 101 1010 (5Ah) represent upper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32 control characters are represented by ASCII code 000 0000 (0h) to 001 1111 (1Fh)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some of the ASCII codes that represent the numbers 0 to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0000 which is also equivalent to 30h represents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0001 which is also equivalent to 31h represents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ASCII code 011 1001 which is also equivalent to 39h represents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110 0001 (61h) to 111 1010 (7Ah) represent lower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ASCII codes 100 0001 (41h) to 101 1010 (5Ah) represent upper case alphabets A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32 control characters are represented by ASCII code 000 0000 (0h) to 001 1111 (1Fh)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digital systems display a count value or the time in decimal on 7-segment LED display panels.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the numbers displayed are in decimal, therefore the binary code used to display the decimal numbers is designed to represent a single digit.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a 2-digit 7-segment display that can display a count value from 0 to 99. To display the two decimal digits two separate binary codes are applied at the 7-segment display circuit inputs. Since each binary code has to specify a digit between 0 and 9 therefore only 10 different binary codes are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binary bits are required to represent 10 unique codes?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4-bit binary code allows 16 different binary combinations to be represented. Only the first 10, 4-bit binary codes are used, the remaining 6 codes are not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Thus displaying a 2-digit decimal number 79 would require the digital system to generate two BCD numbers 0111 and 1001 respectively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Table shows the valid BCD codes.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4-bit binary code can represent up to 16 different values.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4-bit BCD code represents decimal digits 0 to 9 in binary.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Thus the binary code 1010, 1011, 1100, 1101, 1110 and 1111 are considered to be invalid BCD codes.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addition of two, 2-digit BCD numbers 23 and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BCD numbers are added using Binary addition method, resulting in 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addition of two, 2-digit BCD numbers 23 and 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least significant digits 3 and 9 results in 12 represented as 1100.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1100 is an invalid BCD digit.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Secondly adding 3 and 9 in decimal should result in 2 as the sum and 1 as the carry.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BCD result 0110 1100 is equivalent to 62 which is incorrect as the carry generated by the addition of the least significant digits  has not been considered. 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addition of two, 2-digit BCD numbers 23 and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BCD numbers are added using Binary addition method, resulting in 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addition of two, 2-digit BCD numbers 23 and 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least significant digits 3 and 9 results in 12 represented as 1100.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1100 is an invalid BCD digit.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Secondly adding 3 and 9 in decimal should result in 2 as the sum and 1 as the carry.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BCD result 0110 1100 is equivalent to 62 which is incorrect as the carry generated by the addition of the least significant digits  has not been considered. 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b="0" i="0" lang="en-US" sz="4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No. 4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Addition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0110 (6) to an invalid BCD number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added to the most significant BCD digit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		0010 0011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49		0100 1001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72		0110 1100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0110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0111 0010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Subtraction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		0010 0011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49		0100 1001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72		0110 1100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0110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0111 0010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628650" y="1055687"/>
            <a:ext cx="2943225" cy="65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CODES</a:t>
            </a:r>
            <a:endParaRPr/>
          </a:p>
        </p:txBody>
      </p:sp>
      <p:pic>
        <p:nvPicPr>
          <p:cNvPr id="214" name="Google Shape;21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2309812"/>
            <a:ext cx="7610475" cy="393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28650" y="1131887"/>
            <a:ext cx="7886700" cy="468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 COMBINATIONS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628650" y="1790700"/>
            <a:ext cx="7886700" cy="369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717675"/>
            <a:ext cx="7953375" cy="376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 Code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57200" y="16002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bias is added to Binary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floating point numbers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Excess-8 Code</a:t>
            </a:r>
            <a:endParaRPr/>
          </a:p>
        </p:txBody>
      </p:sp>
      <p:graphicFrame>
        <p:nvGraphicFramePr>
          <p:cNvPr id="234" name="Google Shape;234;p3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{3A153295-3953-451F-8B61-A995373F2FC2}</a:tableStyleId>
              </a:tblPr>
              <a:tblGrid>
                <a:gridCol w="1371600"/>
                <a:gridCol w="1143000"/>
                <a:gridCol w="1676400"/>
                <a:gridCol w="1371600"/>
                <a:gridCol w="1143000"/>
                <a:gridCol w="1524000"/>
              </a:tblGrid>
              <a:tr h="854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2’s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Excess-8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2’s Comp.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Excess-8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5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0" i="0" lang="en-US" sz="25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 Code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Code more than 1 bit change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Electromechanical applications of digital systems restrict bit change to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Shaft encoders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Braking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Un-Weighted Code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 Code</a:t>
            </a:r>
            <a:endParaRPr/>
          </a:p>
        </p:txBody>
      </p:sp>
      <p:graphicFrame>
        <p:nvGraphicFramePr>
          <p:cNvPr id="247" name="Google Shape;247;p3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{3A153295-3953-451F-8B61-A995373F2FC2}</a:tableStyleId>
              </a:tblPr>
              <a:tblGrid>
                <a:gridCol w="2614600"/>
                <a:gridCol w="2808275"/>
                <a:gridCol w="2806700"/>
              </a:tblGrid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Gray Code Conversion</a:t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228600" y="1524000"/>
            <a:ext cx="87376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binary to gray code following steps are followed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Step1: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significant bit in gray code is same as the corresponding MSB in the binary number.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from left to right, add each adjust pair of binary code bit to get next gray code bit. Discard Carries.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to Gray Code Conversion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95600"/>
            <a:ext cx="6858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457200" y="1676400"/>
            <a:ext cx="8305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conversion of the binary number 10110 to Gray code :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381000" y="4800600"/>
            <a:ext cx="830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gray code is 11101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DEMINISHED RADIX SUBTRACTION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04800" y="919162"/>
            <a:ext cx="17526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819400" y="1003300"/>
            <a:ext cx="1768475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 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81000" y="2284412"/>
            <a:ext cx="6324600" cy="949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MENUEND to R-1’s Complement of SUBTREND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057400" y="3667125"/>
            <a:ext cx="2179637" cy="1285875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Carry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668462" y="5424487"/>
            <a:ext cx="3581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CARRY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121275" y="3906837"/>
            <a:ext cx="3657600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-Take R-1’s Comp of Result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918325" y="5357812"/>
            <a:ext cx="1600200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flipH="1">
            <a:off x="6705600" y="2209800"/>
            <a:ext cx="1012825" cy="631825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057400" y="1338262"/>
            <a:ext cx="762000" cy="793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3124200" y="3233737"/>
            <a:ext cx="0" cy="531812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3124200" y="4892675"/>
            <a:ext cx="0" cy="531812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7010400" y="4821237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 flipH="1" rot="10800000">
            <a:off x="4297362" y="4305300"/>
            <a:ext cx="731837" cy="11112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5353050" y="5757862"/>
            <a:ext cx="1565275" cy="9525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191000" y="3689350"/>
            <a:ext cx="800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494087" y="4810125"/>
            <a:ext cx="1385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562600" y="919162"/>
            <a:ext cx="3505200" cy="1244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r-1’s complement of Subtrend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 flipH="1" rot="10800000">
            <a:off x="4587875" y="1338262"/>
            <a:ext cx="974725" cy="7937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 Code to Binary Conversion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228600" y="1524000"/>
            <a:ext cx="87376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gray code to binary following steps are followed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Step1: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significant bit (left most) in binary code is same as the corresponding MSB in the gray code.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:Add each binary code generated to the gray code bit in next adjacent position. Discard carries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 Code to Binary Conversion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457200" y="1676400"/>
            <a:ext cx="8305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conversion of the Gray Code 11011 to binary </a:t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381000" y="4800600"/>
            <a:ext cx="830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Binary is 10010</a:t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55900"/>
            <a:ext cx="84328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 Code Application</a:t>
            </a:r>
            <a:endParaRPr/>
          </a:p>
        </p:txBody>
      </p:sp>
      <p:pic>
        <p:nvPicPr>
          <p:cNvPr id="286" name="Google Shape;28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44675"/>
            <a:ext cx="8305800" cy="423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Alphanumeric Code</a:t>
            </a:r>
            <a:endParaRPr/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Numbers, Characters, Symbols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7-bit Code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American Standard Code for Information Interchange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Numbers (0-9)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 Lower Case Characters (a-z)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 Upper Case Characters (A-Z)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Control Characters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Punctuation and Symbols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Alphanumeric Code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ASCII 8-bit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128 Graphic characters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Unicode 16-bit Code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Code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0 to 9 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 0110000 (30h) to 0111001 (39h)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Alphabets a to z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1100001 (61h) to 1111010 (7Ah)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Alphabets A to Z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1000001 (41h) to 1011010 (5Ah)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Characters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0000000 (0h) to 0011111 (1Fh)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3810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Code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2" y="685800"/>
            <a:ext cx="9037637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3810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Code</a:t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79248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3810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ASCII Characters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0"/>
            <a:ext cx="8631237" cy="551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</a:t>
            </a:r>
            <a:endParaRPr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Systems are very Reliable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during storage or transmission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Parity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Parity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RADIX SUBTRACTION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04800" y="919162"/>
            <a:ext cx="17526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530475" y="1017587"/>
            <a:ext cx="1889125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 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381000" y="2284412"/>
            <a:ext cx="6324600" cy="949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MENUEND to R’s Complement of SUBTREND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057400" y="3667125"/>
            <a:ext cx="2179637" cy="1285875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Carry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668462" y="5424487"/>
            <a:ext cx="3581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 CARRY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121275" y="3906837"/>
            <a:ext cx="3657600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-Take R’s Comp of Result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918325" y="5357812"/>
            <a:ext cx="1600200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 flipH="1">
            <a:off x="6705600" y="1804987"/>
            <a:ext cx="1012825" cy="1006475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2057400" y="1338262"/>
            <a:ext cx="457200" cy="2222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3124200" y="3233737"/>
            <a:ext cx="0" cy="531812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3124200" y="4892675"/>
            <a:ext cx="0" cy="531812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7010400" y="4821237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 flipH="1" rot="10800000">
            <a:off x="4297362" y="4305300"/>
            <a:ext cx="731837" cy="11112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5353050" y="5757862"/>
            <a:ext cx="1565275" cy="9525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4191000" y="3689350"/>
            <a:ext cx="800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494087" y="4810125"/>
            <a:ext cx="1385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5135562" y="919162"/>
            <a:ext cx="3932237" cy="7794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r’s complement of Subtrend</a:t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4403725" y="1347787"/>
            <a:ext cx="731837" cy="1270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Parity Error Detection</a:t>
            </a:r>
            <a:endParaRPr/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data		10011010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Odd Parity	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10011010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1-bit error		110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1s even indicates 1-bit error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error		110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1s odd no error indicated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3-bit error		1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1s even indicates error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(Binary Coded Decimal) Code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6002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Code to represent decimal digits 0-9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Decimal Number Displays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2778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(Binary Coded Decimal) Code</a:t>
            </a:r>
            <a:endParaRPr/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4572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{3A153295-3953-451F-8B61-A995373F2FC2}</a:tableStyleId>
              </a:tblPr>
              <a:tblGrid>
                <a:gridCol w="1981200"/>
                <a:gridCol w="2057400"/>
                <a:gridCol w="2057400"/>
                <a:gridCol w="2057400"/>
              </a:tblGrid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Decimal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Addition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two BCD numbers: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the two BCD numbers, using rule of binary Addition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4-bit sum is equal to or less than 9, it is a valid BCD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4-bit sum is greater than 9. or if a carry out is generated, it is an invalid result. Add 6(0110) to four bit sum in order to skip six invalid states and return code to 8421. If a carry results when 6 is added, simply add the carry to the next 4-bit group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to BCD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lain" startAt="2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(0010)               5 (0101)                         3(0011)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253 (0010 0101 0011)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to DECIMAL 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100101100111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1001(9)		0110	(6)		0111(7)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100101100111 = (967)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baseline="-2500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Addition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		0010 0011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45		0100 0101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68		0110 1000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23		0010 0011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49		0100 1001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72		0110 1100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1100 is illegal BCD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