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 id="2147483664" r:id="rId2"/>
  </p:sldMasterIdLst>
  <p:notesMasterIdLst>
    <p:notesMasterId r:id="rId45"/>
  </p:notesMasterIdLst>
  <p:sldIdLst>
    <p:sldId id="256" r:id="rId3"/>
    <p:sldId id="257" r:id="rId4"/>
    <p:sldId id="258" r:id="rId5"/>
    <p:sldId id="259" r:id="rId6"/>
    <p:sldId id="260" r:id="rId7"/>
    <p:sldId id="261" r:id="rId8"/>
    <p:sldId id="269" r:id="rId9"/>
    <p:sldId id="263" r:id="rId10"/>
    <p:sldId id="264" r:id="rId11"/>
    <p:sldId id="265" r:id="rId12"/>
    <p:sldId id="270" r:id="rId13"/>
    <p:sldId id="266" r:id="rId14"/>
    <p:sldId id="267" r:id="rId15"/>
    <p:sldId id="268" r:id="rId16"/>
    <p:sldId id="271" r:id="rId17"/>
    <p:sldId id="272" r:id="rId18"/>
    <p:sldId id="273" r:id="rId19"/>
    <p:sldId id="274" r:id="rId20"/>
    <p:sldId id="275" r:id="rId21"/>
    <p:sldId id="276" r:id="rId22"/>
    <p:sldId id="277" r:id="rId23"/>
    <p:sldId id="278" r:id="rId24"/>
    <p:sldId id="286" r:id="rId25"/>
    <p:sldId id="279" r:id="rId26"/>
    <p:sldId id="280" r:id="rId27"/>
    <p:sldId id="281" r:id="rId28"/>
    <p:sldId id="283" r:id="rId29"/>
    <p:sldId id="284" r:id="rId30"/>
    <p:sldId id="287" r:id="rId31"/>
    <p:sldId id="285" r:id="rId32"/>
    <p:sldId id="288" r:id="rId33"/>
    <p:sldId id="289" r:id="rId34"/>
    <p:sldId id="290" r:id="rId35"/>
    <p:sldId id="294" r:id="rId36"/>
    <p:sldId id="291" r:id="rId37"/>
    <p:sldId id="292" r:id="rId38"/>
    <p:sldId id="293" r:id="rId39"/>
    <p:sldId id="295" r:id="rId40"/>
    <p:sldId id="297" r:id="rId41"/>
    <p:sldId id="298" r:id="rId42"/>
    <p:sldId id="299" r:id="rId43"/>
    <p:sldId id="300" r:id="rId4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FDC2AA-9F11-4CB5-A1BB-67C2F514BEDE}">
  <a:tblStyle styleId="{70FDC2AA-9F11-4CB5-A1BB-67C2F514BED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48" autoAdjust="0"/>
  </p:normalViewPr>
  <p:slideViewPr>
    <p:cSldViewPr snapToGrid="0">
      <p:cViewPr varScale="1">
        <p:scale>
          <a:sx n="109" d="100"/>
          <a:sy n="109" d="100"/>
        </p:scale>
        <p:origin x="1674" y="10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1</a:t>
            </a:fld>
            <a:endParaRPr/>
          </a:p>
        </p:txBody>
      </p:sp>
      <p:sp>
        <p:nvSpPr>
          <p:cNvPr id="124" name="Google Shape;12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5" name="Google Shape;12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4" name="Google Shape;24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23</a:t>
            </a:fld>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0" name="Google Shape;16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Toxic fumes produced by the chemicals are removed from the warehouse and dispersed in the atmosphere through three exhaust fans.</a:t>
            </a:r>
            <a:endParaRPr dirty="0"/>
          </a:p>
          <a:p>
            <a:pPr marL="0" lvl="0" indent="0" algn="l" rtl="0">
              <a:spcBef>
                <a:spcPts val="0"/>
              </a:spcBef>
              <a:spcAft>
                <a:spcPts val="0"/>
              </a:spcAft>
              <a:buNone/>
            </a:pPr>
            <a:r>
              <a:rPr lang="en-US" dirty="0"/>
              <a:t>When all fans are working the input to the NAND gate is 111 and the output is 0</a:t>
            </a:r>
            <a:endParaRPr dirty="0"/>
          </a:p>
          <a:p>
            <a:pPr marL="0" lvl="0" indent="0" algn="l" rtl="0">
              <a:spcBef>
                <a:spcPts val="0"/>
              </a:spcBef>
              <a:spcAft>
                <a:spcPts val="0"/>
              </a:spcAft>
              <a:buNone/>
            </a:pPr>
            <a:r>
              <a:rPr lang="en-US" dirty="0"/>
              <a:t>When any one fan fails the output of NAND gate becomes 1 sounding an alarm connected tot the output of the NAND gate.</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29</a:t>
            </a:fld>
            <a:endParaRPr/>
          </a:p>
        </p:txBody>
      </p:sp>
      <p:sp>
        <p:nvSpPr>
          <p:cNvPr id="167" name="Google Shape;16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Three sensors check for washing machine lid open, washing tub filled to minimum level and weight of cloths and water in the tub.</a:t>
            </a:r>
            <a:endParaRPr dirty="0"/>
          </a:p>
          <a:p>
            <a:pPr marL="0" lvl="0" indent="0" algn="l" rtl="0">
              <a:spcBef>
                <a:spcPts val="0"/>
              </a:spcBef>
              <a:spcAft>
                <a:spcPts val="0"/>
              </a:spcAft>
              <a:buNone/>
            </a:pPr>
            <a:r>
              <a:rPr lang="en-US" dirty="0"/>
              <a:t>If the lid is open or the water is below the minimum level, or the washing machine has been overloaded the appropriate sensor sets its output to 1. The NOR gate output is set to 0 switching off the washing machine.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34</a:t>
            </a:fld>
            <a:endParaRPr/>
          </a:p>
        </p:txBody>
      </p:sp>
      <p:sp>
        <p:nvSpPr>
          <p:cNvPr id="223" name="Google Shape;22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4" name="Google Shape;224;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Consider the three XOR gate logic circuit which is used to detect odd number of 1’s in a 4-bit binary input combination </a:t>
            </a:r>
            <a:endParaRPr/>
          </a:p>
          <a:p>
            <a:pPr marL="0" lvl="0" indent="0" algn="l" rtl="0">
              <a:spcBef>
                <a:spcPts val="0"/>
              </a:spcBef>
              <a:spcAft>
                <a:spcPts val="0"/>
              </a:spcAft>
              <a:buNone/>
            </a:pPr>
            <a:r>
              <a:rPr lang="en-US"/>
              <a:t>Consider the 4-bit binary number 0000 applied at the inputs A, B, C and D respectively of XOR gates 1 and 2.</a:t>
            </a:r>
            <a:endParaRPr/>
          </a:p>
          <a:p>
            <a:pPr marL="0" lvl="0" indent="0" algn="l" rtl="0">
              <a:spcBef>
                <a:spcPts val="0"/>
              </a:spcBef>
              <a:spcAft>
                <a:spcPts val="0"/>
              </a:spcAft>
              <a:buNone/>
            </a:pPr>
            <a:r>
              <a:rPr lang="en-US"/>
              <a:t>The output of XOR Gates 1 and 2 is 0 and 0. The output of XOR gate 3 is also zero.</a:t>
            </a:r>
            <a:endParaRPr/>
          </a:p>
          <a:p>
            <a:pPr marL="0" lvl="0" indent="0" algn="l" rtl="0">
              <a:spcBef>
                <a:spcPts val="0"/>
              </a:spcBef>
              <a:spcAft>
                <a:spcPts val="0"/>
              </a:spcAft>
              <a:buNone/>
            </a:pPr>
            <a:r>
              <a:rPr lang="en-US"/>
              <a:t>Consider the binary number 0011 applied at the inputs A, B, C and D respectively. The output of XOR gate 1 with inputs 00 is 0. The output of XOR gate 2 with inputs 11 is 0. The output of gate 3 is 0. Thus the output indicates that the binary number 0011 does not have odd number of 1’s</a:t>
            </a:r>
            <a:endParaRPr/>
          </a:p>
          <a:p>
            <a:pPr marL="0" lvl="0" indent="0" algn="l" rtl="0">
              <a:spcBef>
                <a:spcPts val="0"/>
              </a:spcBef>
              <a:spcAft>
                <a:spcPts val="0"/>
              </a:spcAft>
              <a:buNone/>
            </a:pPr>
            <a:r>
              <a:rPr lang="en-US"/>
              <a:t>Consider the binary number 1011 applied at the inputs A, B, C and D respectively. The output of XOR gate 1 with inputs 10 is 1. The output of XOR gate 2 with inputs 11 is 0. The output of gate 3 is 1. Thus the output indicates that the binary number 1011 has odd number of 1’s</a:t>
            </a:r>
            <a:endParaRPr/>
          </a:p>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38</a:t>
            </a:fld>
            <a:endParaRPr/>
          </a:p>
        </p:txBody>
      </p:sp>
      <p:sp>
        <p:nvSpPr>
          <p:cNvPr id="231" name="Google Shape;23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2" name="Google Shape;232;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Consider the two XOR and a single XNOR gate based logic circuit used to detect even number of 1’s in a 4-bit binary input combination </a:t>
            </a:r>
            <a:endParaRPr/>
          </a:p>
          <a:p>
            <a:pPr marL="0" lvl="0" indent="0" algn="l" rtl="0">
              <a:spcBef>
                <a:spcPts val="0"/>
              </a:spcBef>
              <a:spcAft>
                <a:spcPts val="0"/>
              </a:spcAft>
              <a:buNone/>
            </a:pPr>
            <a:r>
              <a:rPr lang="en-US"/>
              <a:t>Consider the 4-bit binary number 0000 applied at the inputs A, B, C and D respectively of XOR gates 1 and 2.</a:t>
            </a:r>
            <a:endParaRPr/>
          </a:p>
          <a:p>
            <a:pPr marL="0" lvl="0" indent="0" algn="l" rtl="0">
              <a:spcBef>
                <a:spcPts val="0"/>
              </a:spcBef>
              <a:spcAft>
                <a:spcPts val="0"/>
              </a:spcAft>
              <a:buNone/>
            </a:pPr>
            <a:r>
              <a:rPr lang="en-US"/>
              <a:t>The output of XOR Gates 1 and 2 is 0 and 0. The output of XNOR gate 3 is a 1.</a:t>
            </a:r>
            <a:endParaRPr/>
          </a:p>
          <a:p>
            <a:pPr marL="0" lvl="0" indent="0" algn="l" rtl="0">
              <a:spcBef>
                <a:spcPts val="0"/>
              </a:spcBef>
              <a:spcAft>
                <a:spcPts val="0"/>
              </a:spcAft>
              <a:buNone/>
            </a:pPr>
            <a:r>
              <a:rPr lang="en-US"/>
              <a:t>Consider the binary number 0011 applied at the inputs A, B, C and D respectively. The output of XOR gate 1 with inputs 00 is 1. The output of XOR gate 2 with inputs 11 is 1. The output of XNOR gate 3 is also a 1. Thus the output indicates that the binary number 0011 has even number of 1’s</a:t>
            </a:r>
            <a:endParaRPr/>
          </a:p>
          <a:p>
            <a:pPr marL="0" lvl="0" indent="0" algn="l" rtl="0">
              <a:spcBef>
                <a:spcPts val="0"/>
              </a:spcBef>
              <a:spcAft>
                <a:spcPts val="0"/>
              </a:spcAft>
              <a:buNone/>
            </a:pPr>
            <a:r>
              <a:rPr lang="en-US"/>
              <a:t>Consider the binary number 1011 applied at the inputs A, B, C and D respectively. The output of XOR gate 1 with inputs 10 is 1. The output of XOR gate 2 with inputs 11 is 0. The output of XNOR gate 3 is 0 because of dissimilar inputs. Thus the output indicates that the binary number 1011 does not have even number of 1’s</a:t>
            </a:r>
            <a:endParaRPr/>
          </a:p>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39</a:t>
            </a:fld>
            <a:endParaRPr/>
          </a:p>
        </p:txBody>
      </p:sp>
      <p:sp>
        <p:nvSpPr>
          <p:cNvPr id="302" name="Google Shape;30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3" name="Google Shape;30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To identify and use the Integrated Circuits or ICs in implementing logic circuits, some sort of identification code has to be used which is printed on the IC package.</a:t>
            </a:r>
            <a:endParaRPr/>
          </a:p>
          <a:p>
            <a:pPr marL="0" lvl="0" indent="0" algn="l" rtl="0">
              <a:spcBef>
                <a:spcPts val="0"/>
              </a:spcBef>
              <a:spcAft>
                <a:spcPts val="0"/>
              </a:spcAft>
              <a:buNone/>
            </a:pPr>
            <a:r>
              <a:rPr lang="en-US"/>
              <a:t>Thus the various Logic Gates are identified by the codes shown.</a:t>
            </a:r>
            <a:endParaRPr/>
          </a:p>
          <a:p>
            <a:pPr marL="0" lvl="0" indent="0" algn="l" rtl="0">
              <a:spcBef>
                <a:spcPts val="0"/>
              </a:spcBef>
              <a:spcAft>
                <a:spcPts val="0"/>
              </a:spcAft>
              <a:buNone/>
            </a:pPr>
            <a:r>
              <a:rPr lang="en-US"/>
              <a:t>The prefix 74 is used to identify a commercial version of the device from the military version device identified by the prefix 54.</a:t>
            </a:r>
            <a:endParaRPr/>
          </a:p>
          <a:p>
            <a:pPr marL="0" lvl="0" indent="0" algn="l" rtl="0">
              <a:spcBef>
                <a:spcPts val="0"/>
              </a:spcBef>
              <a:spcAft>
                <a:spcPts val="0"/>
              </a:spcAft>
              <a:buNone/>
            </a:pPr>
            <a:r>
              <a:rPr lang="en-US"/>
              <a:t>Military versions are designed to withstand harsh and severe environmental conditions. </a:t>
            </a:r>
            <a:endParaRPr/>
          </a:p>
          <a:p>
            <a:pPr marL="0" lvl="0" indent="0" algn="l" rtl="0">
              <a:spcBef>
                <a:spcPts val="0"/>
              </a:spcBef>
              <a:spcAft>
                <a:spcPts val="0"/>
              </a:spcAft>
              <a:buNone/>
            </a:pPr>
            <a:r>
              <a:rPr lang="en-US"/>
              <a:t>The XX part of the code identifies the switching speed of the gate.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40</a:t>
            </a:fld>
            <a:endParaRPr/>
          </a:p>
        </p:txBody>
      </p:sp>
      <p:sp>
        <p:nvSpPr>
          <p:cNvPr id="309" name="Google Shape;30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0" name="Google Shape;310;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41</a:t>
            </a:fld>
            <a:endParaRPr/>
          </a:p>
        </p:txBody>
      </p:sp>
      <p:sp>
        <p:nvSpPr>
          <p:cNvPr id="316" name="Google Shape;31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7" name="Google Shape;31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Integrated Circuit packages of the seven gates that have been discussed so far are shown.</a:t>
            </a:r>
            <a:endParaRPr/>
          </a:p>
          <a:p>
            <a:pPr marL="0" lvl="0" indent="0" algn="l" rtl="0">
              <a:spcBef>
                <a:spcPts val="0"/>
              </a:spcBef>
              <a:spcAft>
                <a:spcPts val="0"/>
              </a:spcAft>
              <a:buNone/>
            </a:pPr>
            <a:r>
              <a:rPr lang="en-US"/>
              <a:t>The 7408 14-pin chip has 4 or Quad, 2-input AND gates. The input pins and the output pins of each of the four gates are shown. To use any one or all four gates the appropriate pins are connected.</a:t>
            </a:r>
            <a:endParaRPr/>
          </a:p>
          <a:p>
            <a:pPr marL="0" lvl="0" indent="0" algn="l" rtl="0">
              <a:spcBef>
                <a:spcPts val="0"/>
              </a:spcBef>
              <a:spcAft>
                <a:spcPts val="0"/>
              </a:spcAft>
              <a:buNone/>
            </a:pPr>
            <a:r>
              <a:rPr lang="en-US"/>
              <a:t>Pins 7 and 14 are connected to ground and Supply voltage respectively.</a:t>
            </a:r>
            <a:endParaRPr/>
          </a:p>
          <a:p>
            <a:pPr marL="0" lvl="0" indent="0" algn="l" rtl="0">
              <a:spcBef>
                <a:spcPts val="0"/>
              </a:spcBef>
              <a:spcAft>
                <a:spcPts val="0"/>
              </a:spcAft>
              <a:buNone/>
            </a:pPr>
            <a:r>
              <a:rPr lang="en-US"/>
              <a:t>The 7432 14-pin IC package has 4 or Quad, 2-input OR Gates. Connections to the OR gates are identical to those of the 7408 AND gate IC.</a:t>
            </a:r>
            <a:endParaRPr/>
          </a:p>
          <a:p>
            <a:pPr marL="0" lvl="0" indent="0" algn="l" rtl="0">
              <a:spcBef>
                <a:spcPts val="0"/>
              </a:spcBef>
              <a:spcAft>
                <a:spcPts val="0"/>
              </a:spcAft>
              <a:buNone/>
            </a:pPr>
            <a:r>
              <a:rPr lang="en-US"/>
              <a:t>The 7404 14-pin chip has 6 or hex, inverters. The input and output connections of each of the 6 NOT gates are shown. Pins 7 and 14 are used for ground and supply voltage respectively.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42</a:t>
            </a:fld>
            <a:endParaRPr/>
          </a:p>
        </p:txBody>
      </p:sp>
      <p:sp>
        <p:nvSpPr>
          <p:cNvPr id="326" name="Google Shape;32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7" name="Google Shape;327;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The 7400, Quad, 2-input NAND Gate IC</a:t>
            </a:r>
            <a:endParaRPr dirty="0"/>
          </a:p>
          <a:p>
            <a:pPr marL="0" lvl="0" indent="0" algn="l" rtl="0">
              <a:spcBef>
                <a:spcPts val="0"/>
              </a:spcBef>
              <a:spcAft>
                <a:spcPts val="0"/>
              </a:spcAft>
              <a:buNone/>
            </a:pPr>
            <a:r>
              <a:rPr lang="en-US" dirty="0"/>
              <a:t>The 7402, Quad, 2-input NOR Gate IC</a:t>
            </a:r>
            <a:endParaRPr dirty="0"/>
          </a:p>
          <a:p>
            <a:pPr marL="0" lvl="0" indent="0" algn="l" rtl="0">
              <a:spcBef>
                <a:spcPts val="0"/>
              </a:spcBef>
              <a:spcAft>
                <a:spcPts val="0"/>
              </a:spcAft>
              <a:buNone/>
            </a:pPr>
            <a:r>
              <a:rPr lang="en-US" dirty="0"/>
              <a:t>The 7486, Quad, 2-input XOR Gate IC</a:t>
            </a:r>
            <a:endParaRPr dirty="0"/>
          </a:p>
          <a:p>
            <a:pPr marL="0" lvl="0" indent="0" algn="l" rtl="0">
              <a:spcBef>
                <a:spcPts val="0"/>
              </a:spcBef>
              <a:spcAft>
                <a:spcPts val="0"/>
              </a:spcAft>
              <a:buNone/>
            </a:pPr>
            <a:r>
              <a:rPr lang="en-US" dirty="0"/>
              <a:t>And the 74266, Quad, 2-input XNOR Gate IC are similar.</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ctr">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ctr">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ctr">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ctr">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ctr">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ctr">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ctr">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ctr">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ctr"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ctr">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ctr">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ctr">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ctr">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ctr">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ctr">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ctr">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ctr">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ctr"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5" name="Google Shape;85;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6" name="Google Shape;86;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7" name="Google Shape;87;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ctr">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ctr">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ctr">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ctr">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ctr">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ctr">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ctr">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ctr">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ctr"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0" name="Google Shape;90;p1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1" name="Google Shape;91;p1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92" name="Google Shape;92;p1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3" name="Google Shape;93;p1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94" name="Google Shape;94;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5" name="Google Shape;95;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6" name="Google Shape;96;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ctr">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ctr">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ctr">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ctr">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ctr">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ctr">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ctr">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ctr">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ctr"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9" name="Google Shape;99;p1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00" name="Google Shape;100;p1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01" name="Google Shape;101;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2" name="Google Shape;102;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3" name="Google Shape;103;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ctr">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ctr">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ctr">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ctr">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ctr">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ctr">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ctr">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ctr">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ctr"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6" name="Google Shape;106;p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07" name="Google Shape;107;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8" name="Google Shape;108;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9" name="Google Shape;109;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ctr">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ctr">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ctr">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ctr">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ctr">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ctr">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ctr">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ctr">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ctr"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6"/>
        <p:cNvGrpSpPr/>
        <p:nvPr/>
      </p:nvGrpSpPr>
      <p:grpSpPr>
        <a:xfrm>
          <a:off x="0" y="0"/>
          <a:ext cx="0" cy="0"/>
          <a:chOff x="0" y="0"/>
          <a:chExt cx="0" cy="0"/>
        </a:xfrm>
      </p:grpSpPr>
      <p:sp>
        <p:nvSpPr>
          <p:cNvPr id="117" name="Google Shape;117;p1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8" name="Google Shape;118;p1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19" name="Google Shape;119;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0" name="Google Shape;120;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1" name="Google Shape;121;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7813"/>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body" idx="2"/>
          </p:nvPr>
        </p:nvSpPr>
        <p:spPr>
          <a:xfrm>
            <a:off x="4648200" y="1600200"/>
            <a:ext cx="4038600" cy="21891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3"/>
          <p:cNvSpPr txBox="1">
            <a:spLocks noGrp="1"/>
          </p:cNvSpPr>
          <p:nvPr>
            <p:ph type="body" idx="3"/>
          </p:nvPr>
        </p:nvSpPr>
        <p:spPr>
          <a:xfrm>
            <a:off x="4648200" y="3941763"/>
            <a:ext cx="4038600" cy="21891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ctr">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ctr">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ctr">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ctr">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ctr">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ctr">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ctr">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ctr">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ctr"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457200" y="277813"/>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 name="Google Shape;32;p4"/>
          <p:cNvSpPr txBox="1">
            <a:spLocks noGrp="1"/>
          </p:cNvSpPr>
          <p:nvPr>
            <p:ph type="body"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ctr">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ctr">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ctr">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ctr">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ctr">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ctr">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ctr">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ctr">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ctr"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457200" y="277813"/>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5"/>
          <p:cNvSpPr txBox="1">
            <a:spLocks noGrp="1"/>
          </p:cNvSpPr>
          <p:nvPr>
            <p:ph type="body" idx="2"/>
          </p:nvPr>
        </p:nvSpPr>
        <p:spPr>
          <a:xfrm>
            <a:off x="4648200" y="1600200"/>
            <a:ext cx="4038600" cy="21891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5"/>
          <p:cNvSpPr txBox="1">
            <a:spLocks noGrp="1"/>
          </p:cNvSpPr>
          <p:nvPr>
            <p:ph type="body" idx="3"/>
          </p:nvPr>
        </p:nvSpPr>
        <p:spPr>
          <a:xfrm>
            <a:off x="4648200" y="3941763"/>
            <a:ext cx="4038600" cy="21891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 name="Google Shape;41;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 name="Google Shape;43;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ctr">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ctr">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ctr">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ctr">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ctr">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ctr">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ctr">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ctr">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ctr"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4 Content" type="fourObj">
  <p:cSld name="FOUR_OBJECT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457200" y="277813"/>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6"/>
          <p:cNvSpPr txBox="1">
            <a:spLocks noGrp="1"/>
          </p:cNvSpPr>
          <p:nvPr>
            <p:ph type="body" idx="1"/>
          </p:nvPr>
        </p:nvSpPr>
        <p:spPr>
          <a:xfrm>
            <a:off x="457200" y="1600200"/>
            <a:ext cx="4038600" cy="21891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 name="Google Shape;47;p6"/>
          <p:cNvSpPr txBox="1">
            <a:spLocks noGrp="1"/>
          </p:cNvSpPr>
          <p:nvPr>
            <p:ph type="body" idx="2"/>
          </p:nvPr>
        </p:nvSpPr>
        <p:spPr>
          <a:xfrm>
            <a:off x="4648200" y="1600200"/>
            <a:ext cx="4038600" cy="21891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6"/>
          <p:cNvSpPr txBox="1">
            <a:spLocks noGrp="1"/>
          </p:cNvSpPr>
          <p:nvPr>
            <p:ph type="body" idx="3"/>
          </p:nvPr>
        </p:nvSpPr>
        <p:spPr>
          <a:xfrm>
            <a:off x="457200" y="3941763"/>
            <a:ext cx="4038600" cy="21891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 name="Google Shape;49;p6"/>
          <p:cNvSpPr txBox="1">
            <a:spLocks noGrp="1"/>
          </p:cNvSpPr>
          <p:nvPr>
            <p:ph type="body" idx="4"/>
          </p:nvPr>
        </p:nvSpPr>
        <p:spPr>
          <a:xfrm>
            <a:off x="4648200" y="3941763"/>
            <a:ext cx="4038600" cy="21891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0" name="Google Shape;50;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1" name="Google Shape;51;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ctr">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ctr">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ctr">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ctr">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ctr">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ctr">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ctr">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ctr">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ctr"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7"/>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6" name="Google Shape;5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ctr">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ctr">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ctr">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ctr">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ctr">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ctr">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ctr">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ctr">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ctr"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9"/>
        <p:cNvGrpSpPr/>
        <p:nvPr/>
      </p:nvGrpSpPr>
      <p:grpSpPr>
        <a:xfrm>
          <a:off x="0" y="0"/>
          <a:ext cx="0" cy="0"/>
          <a:chOff x="0" y="0"/>
          <a:chExt cx="0" cy="0"/>
        </a:xfrm>
      </p:grpSpPr>
      <p:sp>
        <p:nvSpPr>
          <p:cNvPr id="60" name="Google Shape;60;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1" name="Google Shape;61;p8"/>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2" name="Google Shape;62;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3" name="Google Shape;63;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4" name="Google Shape;64;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ctr">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ctr">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ctr">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ctr">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ctr">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ctr">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ctr">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ctr">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ctr"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9"/>
          <p:cNvSpPr>
            <a:spLocks noGrp="1"/>
          </p:cNvSpPr>
          <p:nvPr>
            <p:ph type="pic" idx="2"/>
          </p:nvPr>
        </p:nvSpPr>
        <p:spPr>
          <a:xfrm>
            <a:off x="1792288" y="612775"/>
            <a:ext cx="5486400" cy="4114800"/>
          </a:xfrm>
          <a:prstGeom prst="rect">
            <a:avLst/>
          </a:prstGeom>
          <a:noFill/>
          <a:ln>
            <a:noFill/>
          </a:ln>
        </p:spPr>
      </p:sp>
      <p:sp>
        <p:nvSpPr>
          <p:cNvPr id="68" name="Google Shape;68;p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0" name="Google Shape;70;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 name="Google Shape;71;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ctr">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ctr">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ctr">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ctr">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ctr">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ctr">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ctr">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ctr">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ctr"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75" name="Google Shape;75;p1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ctr">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ctr">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ctr">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ctr">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ctr">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ctr">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ctr">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ctr">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ctr"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None/>
              <a:defRPr sz="3200" b="0" i="0" u="none">
                <a:solidFill>
                  <a:schemeClr val="dk1"/>
                </a:solidFill>
                <a:latin typeface="Arial"/>
                <a:ea typeface="Arial"/>
                <a:cs typeface="Arial"/>
                <a:sym typeface="Arial"/>
              </a:defRPr>
            </a:lvl1pPr>
            <a:lvl2pPr marL="0" marR="0" lvl="1" indent="0" algn="ctr" rtl="0">
              <a:lnSpc>
                <a:spcPct val="100000"/>
              </a:lnSpc>
              <a:spcBef>
                <a:spcPts val="0"/>
              </a:spcBef>
              <a:spcAft>
                <a:spcPts val="0"/>
              </a:spcAft>
              <a:buNone/>
              <a:defRPr sz="3200" b="0" i="0" u="none">
                <a:solidFill>
                  <a:schemeClr val="dk1"/>
                </a:solidFill>
                <a:latin typeface="Arial"/>
                <a:ea typeface="Arial"/>
                <a:cs typeface="Arial"/>
                <a:sym typeface="Arial"/>
              </a:defRPr>
            </a:lvl2pPr>
            <a:lvl3pPr marL="0" marR="0" lvl="2" indent="0" algn="ctr" rtl="0">
              <a:lnSpc>
                <a:spcPct val="100000"/>
              </a:lnSpc>
              <a:spcBef>
                <a:spcPts val="0"/>
              </a:spcBef>
              <a:spcAft>
                <a:spcPts val="0"/>
              </a:spcAft>
              <a:buNone/>
              <a:defRPr sz="3200" b="0" i="0" u="none">
                <a:solidFill>
                  <a:schemeClr val="dk1"/>
                </a:solidFill>
                <a:latin typeface="Arial"/>
                <a:ea typeface="Arial"/>
                <a:cs typeface="Arial"/>
                <a:sym typeface="Arial"/>
              </a:defRPr>
            </a:lvl3pPr>
            <a:lvl4pPr marL="0" marR="0" lvl="3" indent="0" algn="ctr" rtl="0">
              <a:lnSpc>
                <a:spcPct val="100000"/>
              </a:lnSpc>
              <a:spcBef>
                <a:spcPts val="0"/>
              </a:spcBef>
              <a:spcAft>
                <a:spcPts val="0"/>
              </a:spcAft>
              <a:buNone/>
              <a:defRPr sz="3200" b="0" i="0" u="none">
                <a:solidFill>
                  <a:schemeClr val="dk1"/>
                </a:solidFill>
                <a:latin typeface="Arial"/>
                <a:ea typeface="Arial"/>
                <a:cs typeface="Arial"/>
                <a:sym typeface="Arial"/>
              </a:defRPr>
            </a:lvl4pPr>
            <a:lvl5pPr marL="0" marR="0" lvl="4" indent="0" algn="ctr" rtl="0">
              <a:lnSpc>
                <a:spcPct val="100000"/>
              </a:lnSpc>
              <a:spcBef>
                <a:spcPts val="0"/>
              </a:spcBef>
              <a:spcAft>
                <a:spcPts val="0"/>
              </a:spcAft>
              <a:buNone/>
              <a:defRPr sz="3200" b="0" i="0" u="none">
                <a:solidFill>
                  <a:schemeClr val="dk1"/>
                </a:solidFill>
                <a:latin typeface="Arial"/>
                <a:ea typeface="Arial"/>
                <a:cs typeface="Arial"/>
                <a:sym typeface="Arial"/>
              </a:defRPr>
            </a:lvl5pPr>
            <a:lvl6pPr marL="0" marR="0" lvl="5" indent="0" algn="ctr" rtl="0">
              <a:lnSpc>
                <a:spcPct val="100000"/>
              </a:lnSpc>
              <a:spcBef>
                <a:spcPts val="0"/>
              </a:spcBef>
              <a:spcAft>
                <a:spcPts val="0"/>
              </a:spcAft>
              <a:buNone/>
              <a:defRPr sz="3200" b="0" i="0" u="none">
                <a:solidFill>
                  <a:schemeClr val="dk1"/>
                </a:solidFill>
                <a:latin typeface="Arial"/>
                <a:ea typeface="Arial"/>
                <a:cs typeface="Arial"/>
                <a:sym typeface="Arial"/>
              </a:defRPr>
            </a:lvl6pPr>
            <a:lvl7pPr marL="0" marR="0" lvl="6" indent="0" algn="ctr" rtl="0">
              <a:lnSpc>
                <a:spcPct val="100000"/>
              </a:lnSpc>
              <a:spcBef>
                <a:spcPts val="0"/>
              </a:spcBef>
              <a:spcAft>
                <a:spcPts val="0"/>
              </a:spcAft>
              <a:buNone/>
              <a:defRPr sz="3200" b="0" i="0" u="none">
                <a:solidFill>
                  <a:schemeClr val="dk1"/>
                </a:solidFill>
                <a:latin typeface="Arial"/>
                <a:ea typeface="Arial"/>
                <a:cs typeface="Arial"/>
                <a:sym typeface="Arial"/>
              </a:defRPr>
            </a:lvl7pPr>
            <a:lvl8pPr marL="0" marR="0" lvl="7" indent="0" algn="ctr" rtl="0">
              <a:lnSpc>
                <a:spcPct val="100000"/>
              </a:lnSpc>
              <a:spcBef>
                <a:spcPts val="0"/>
              </a:spcBef>
              <a:spcAft>
                <a:spcPts val="0"/>
              </a:spcAft>
              <a:buNone/>
              <a:defRPr sz="3200" b="0" i="0" u="none">
                <a:solidFill>
                  <a:schemeClr val="dk1"/>
                </a:solidFill>
                <a:latin typeface="Arial"/>
                <a:ea typeface="Arial"/>
                <a:cs typeface="Arial"/>
                <a:sym typeface="Arial"/>
              </a:defRPr>
            </a:lvl8pPr>
            <a:lvl9pPr marL="0" marR="0" lvl="8" indent="0" algn="ctr" rtl="0">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ctr"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2" name="Google Shape;112;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3" name="Google Shape;113;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3200" b="0" i="0" u="none">
                <a:solidFill>
                  <a:schemeClr val="dk1"/>
                </a:solidFill>
                <a:latin typeface="Arial"/>
                <a:ea typeface="Arial"/>
                <a:cs typeface="Arial"/>
                <a:sym typeface="Arial"/>
              </a:defRPr>
            </a:lvl1pPr>
            <a:lvl2pPr marR="0" lvl="1"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114" name="Google Shape;114;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3200" b="0" i="0" u="none">
                <a:solidFill>
                  <a:schemeClr val="dk1"/>
                </a:solidFill>
                <a:latin typeface="Arial"/>
                <a:ea typeface="Arial"/>
                <a:cs typeface="Arial"/>
                <a:sym typeface="Arial"/>
              </a:defRPr>
            </a:lvl1pPr>
            <a:lvl2pPr marR="0" lvl="1"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115" name="Google Shape;115;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5.xml"/><Relationship Id="rId5" Type="http://schemas.openxmlformats.org/officeDocument/2006/relationships/image" Target="../media/image48.png"/><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1.xml"/><Relationship Id="rId1" Type="http://schemas.openxmlformats.org/officeDocument/2006/relationships/slideLayout" Target="../slideLayouts/slideLayout5.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2.xml"/><Relationship Id="rId1" Type="http://schemas.openxmlformats.org/officeDocument/2006/relationships/slideLayout" Target="../slideLayouts/slideLayout5.xml"/><Relationship Id="rId5" Type="http://schemas.openxmlformats.org/officeDocument/2006/relationships/image" Target="../media/image70.png"/><Relationship Id="rId4" Type="http://schemas.openxmlformats.org/officeDocument/2006/relationships/image" Target="../media/image69.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457200" y="1981200"/>
            <a:ext cx="8458200" cy="2819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ts val="3400"/>
              <a:buFont typeface="Arial"/>
              <a:buNone/>
            </a:pPr>
            <a:r>
              <a:rPr lang="en-US" sz="3400" b="0" i="0" u="none">
                <a:solidFill>
                  <a:schemeClr val="dk1"/>
                </a:solidFill>
                <a:latin typeface="Arial"/>
                <a:ea typeface="Arial"/>
                <a:cs typeface="Arial"/>
                <a:sym typeface="Arial"/>
              </a:rPr>
              <a:t>Digital Logic &amp; Design</a:t>
            </a:r>
            <a:br>
              <a:rPr lang="en-US" sz="3400" b="0" i="0" u="none">
                <a:solidFill>
                  <a:schemeClr val="dk1"/>
                </a:solidFill>
                <a:latin typeface="Arial"/>
                <a:ea typeface="Arial"/>
                <a:cs typeface="Arial"/>
                <a:sym typeface="Arial"/>
              </a:rPr>
            </a:br>
            <a:br>
              <a:rPr lang="en-US" sz="3400" b="0" i="0" u="none">
                <a:solidFill>
                  <a:schemeClr val="dk1"/>
                </a:solidFill>
                <a:latin typeface="Arial"/>
                <a:ea typeface="Arial"/>
                <a:cs typeface="Arial"/>
                <a:sym typeface="Arial"/>
              </a:rPr>
            </a:br>
            <a:br>
              <a:rPr lang="en-US" sz="2900" b="0" i="0" u="none">
                <a:solidFill>
                  <a:schemeClr val="dk1"/>
                </a:solidFill>
                <a:latin typeface="Arial"/>
                <a:ea typeface="Arial"/>
                <a:cs typeface="Arial"/>
                <a:sym typeface="Arial"/>
              </a:rPr>
            </a:br>
            <a:br>
              <a:rPr lang="en-US" sz="2900" b="0" i="0" u="none">
                <a:solidFill>
                  <a:schemeClr val="dk1"/>
                </a:solidFill>
                <a:latin typeface="Arial"/>
                <a:ea typeface="Arial"/>
                <a:cs typeface="Arial"/>
                <a:sym typeface="Arial"/>
              </a:rPr>
            </a:br>
            <a:br>
              <a:rPr lang="en-US" sz="2900" b="0" i="0" u="none">
                <a:solidFill>
                  <a:schemeClr val="dk1"/>
                </a:solidFill>
                <a:latin typeface="Arial"/>
                <a:ea typeface="Arial"/>
                <a:cs typeface="Arial"/>
                <a:sym typeface="Arial"/>
              </a:rPr>
            </a:br>
            <a:r>
              <a:rPr lang="en-US" sz="2900" b="0" i="0" u="none">
                <a:solidFill>
                  <a:schemeClr val="dk1"/>
                </a:solidFill>
                <a:latin typeface="Arial"/>
                <a:ea typeface="Arial"/>
                <a:cs typeface="Arial"/>
                <a:sym typeface="Arial"/>
              </a:rPr>
              <a:t>Lecture 05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OR Gate Timing Diagram</a:t>
            </a:r>
            <a:endParaRPr/>
          </a:p>
        </p:txBody>
      </p:sp>
      <p:sp>
        <p:nvSpPr>
          <p:cNvPr id="201" name="Google Shape;201;p27"/>
          <p:cNvSpPr txBox="1"/>
          <p:nvPr/>
        </p:nvSpPr>
        <p:spPr>
          <a:xfrm>
            <a:off x="0" y="2014537"/>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202" name="Google Shape;202;p27"/>
          <p:cNvPicPr preferRelativeResize="0"/>
          <p:nvPr/>
        </p:nvPicPr>
        <p:blipFill rotWithShape="1">
          <a:blip r:embed="rId3">
            <a:alphaModFix/>
          </a:blip>
          <a:srcRect/>
          <a:stretch/>
        </p:blipFill>
        <p:spPr>
          <a:xfrm>
            <a:off x="762000" y="1905000"/>
            <a:ext cx="7620000" cy="39290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38"/>
        <p:cNvGrpSpPr/>
        <p:nvPr/>
      </p:nvGrpSpPr>
      <p:grpSpPr>
        <a:xfrm>
          <a:off x="0" y="0"/>
          <a:ext cx="0" cy="0"/>
          <a:chOff x="0" y="0"/>
          <a:chExt cx="0" cy="0"/>
        </a:xfrm>
      </p:grpSpPr>
      <p:sp>
        <p:nvSpPr>
          <p:cNvPr id="239" name="Google Shape;239;p32"/>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OR Gate Applications</a:t>
            </a:r>
            <a:endParaRPr/>
          </a:p>
        </p:txBody>
      </p:sp>
      <p:sp>
        <p:nvSpPr>
          <p:cNvPr id="240" name="Google Shape;240;p32"/>
          <p:cNvSpPr txBox="1">
            <a:spLocks noGrp="1"/>
          </p:cNvSpPr>
          <p:nvPr>
            <p:ph type="body" idx="1"/>
          </p:nvPr>
        </p:nvSpPr>
        <p:spPr>
          <a:xfrm>
            <a:off x="457200" y="1600200"/>
            <a:ext cx="8229600" cy="76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Car door open alarm</a:t>
            </a:r>
            <a:endParaRPr/>
          </a:p>
          <a:p>
            <a:pPr marL="342900" lvl="0" indent="-165100" algn="l" rtl="0">
              <a:spcBef>
                <a:spcPts val="560"/>
              </a:spcBef>
              <a:spcAft>
                <a:spcPts val="0"/>
              </a:spcAft>
              <a:buClr>
                <a:schemeClr val="dk1"/>
              </a:buClr>
              <a:buSzPts val="2800"/>
              <a:buNone/>
            </a:pPr>
            <a:endParaRPr sz="2800" b="0" i="0" u="none">
              <a:solidFill>
                <a:schemeClr val="dk1"/>
              </a:solidFill>
              <a:latin typeface="Calibri"/>
              <a:ea typeface="Calibri"/>
              <a:cs typeface="Calibri"/>
              <a:sym typeface="Calibri"/>
            </a:endParaRPr>
          </a:p>
        </p:txBody>
      </p:sp>
      <p:pic>
        <p:nvPicPr>
          <p:cNvPr id="241" name="Google Shape;241;p32"/>
          <p:cNvPicPr preferRelativeResize="0">
            <a:picLocks noGrp="1"/>
          </p:cNvPicPr>
          <p:nvPr>
            <p:ph type="body" idx="1"/>
          </p:nvPr>
        </p:nvPicPr>
        <p:blipFill rotWithShape="1">
          <a:blip r:embed="rId3">
            <a:alphaModFix/>
          </a:blip>
          <a:srcRect/>
          <a:stretch/>
        </p:blipFill>
        <p:spPr>
          <a:xfrm>
            <a:off x="762000" y="2971800"/>
            <a:ext cx="7772400" cy="2663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06"/>
        <p:cNvGrpSpPr/>
        <p:nvPr/>
      </p:nvGrpSpPr>
      <p:grpSpPr>
        <a:xfrm>
          <a:off x="0" y="0"/>
          <a:ext cx="0" cy="0"/>
          <a:chOff x="0" y="0"/>
          <a:chExt cx="0" cy="0"/>
        </a:xfrm>
      </p:grpSpPr>
      <p:sp>
        <p:nvSpPr>
          <p:cNvPr id="207" name="Google Shape;207;p28"/>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NOT Gate</a:t>
            </a:r>
            <a:endParaRPr/>
          </a:p>
        </p:txBody>
      </p:sp>
      <p:sp>
        <p:nvSpPr>
          <p:cNvPr id="208" name="Google Shape;208;p28"/>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1 input</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1 output</a:t>
            </a:r>
            <a:endParaRPr/>
          </a:p>
        </p:txBody>
      </p:sp>
      <p:pic>
        <p:nvPicPr>
          <p:cNvPr id="209" name="Google Shape;209;p28"/>
          <p:cNvPicPr preferRelativeResize="0">
            <a:picLocks noGrp="1"/>
          </p:cNvPicPr>
          <p:nvPr>
            <p:ph type="body" idx="1"/>
          </p:nvPr>
        </p:nvPicPr>
        <p:blipFill rotWithShape="1">
          <a:blip r:embed="rId3">
            <a:alphaModFix/>
          </a:blip>
          <a:srcRect/>
          <a:stretch/>
        </p:blipFill>
        <p:spPr>
          <a:xfrm>
            <a:off x="5867400" y="3810000"/>
            <a:ext cx="1497012" cy="631825"/>
          </a:xfrm>
          <a:prstGeom prst="rect">
            <a:avLst/>
          </a:prstGeom>
          <a:noFill/>
          <a:ln>
            <a:noFill/>
          </a:ln>
        </p:spPr>
      </p:pic>
      <p:pic>
        <p:nvPicPr>
          <p:cNvPr id="210" name="Google Shape;210;p28"/>
          <p:cNvPicPr preferRelativeResize="0">
            <a:picLocks noGrp="1"/>
          </p:cNvPicPr>
          <p:nvPr>
            <p:ph type="body" idx="2"/>
          </p:nvPr>
        </p:nvPicPr>
        <p:blipFill rotWithShape="1">
          <a:blip r:embed="rId4">
            <a:alphaModFix/>
          </a:blip>
          <a:srcRect/>
          <a:stretch/>
        </p:blipFill>
        <p:spPr>
          <a:xfrm>
            <a:off x="5867400" y="4724400"/>
            <a:ext cx="1579562" cy="766762"/>
          </a:xfrm>
          <a:prstGeom prst="rect">
            <a:avLst/>
          </a:prstGeom>
          <a:noFill/>
          <a:ln>
            <a:noFill/>
          </a:ln>
        </p:spPr>
      </p:pic>
      <p:sp>
        <p:nvSpPr>
          <p:cNvPr id="211" name="Google Shape;211;p28"/>
          <p:cNvSpPr txBox="1"/>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15"/>
        <p:cNvGrpSpPr/>
        <p:nvPr/>
      </p:nvGrpSpPr>
      <p:grpSpPr>
        <a:xfrm>
          <a:off x="0" y="0"/>
          <a:ext cx="0" cy="0"/>
          <a:chOff x="0" y="0"/>
          <a:chExt cx="0" cy="0"/>
        </a:xfrm>
      </p:grpSpPr>
      <p:sp>
        <p:nvSpPr>
          <p:cNvPr id="216" name="Google Shape;216;p29"/>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NOT Gate function</a:t>
            </a:r>
            <a:endParaRPr/>
          </a:p>
        </p:txBody>
      </p:sp>
      <p:sp>
        <p:nvSpPr>
          <p:cNvPr id="217" name="Google Shape;217;p29"/>
          <p:cNvSpPr txBox="1">
            <a:spLocks noGrp="1"/>
          </p:cNvSpPr>
          <p:nvPr>
            <p:ph type="body" idx="1"/>
          </p:nvPr>
        </p:nvSpPr>
        <p:spPr>
          <a:xfrm>
            <a:off x="457200" y="1600200"/>
            <a:ext cx="8229600" cy="914400"/>
          </a:xfrm>
          <a:prstGeom prst="rect">
            <a:avLst/>
          </a:prstGeom>
          <a:no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Invert function</a:t>
            </a:r>
            <a:endParaRPr/>
          </a:p>
        </p:txBody>
      </p:sp>
      <p:graphicFrame>
        <p:nvGraphicFramePr>
          <p:cNvPr id="218" name="Google Shape;218;p29"/>
          <p:cNvGraphicFramePr/>
          <p:nvPr/>
        </p:nvGraphicFramePr>
        <p:xfrm>
          <a:off x="914400" y="2667000"/>
          <a:ext cx="4038600" cy="2189125"/>
        </p:xfrm>
        <a:graphic>
          <a:graphicData uri="http://schemas.openxmlformats.org/drawingml/2006/table">
            <a:tbl>
              <a:tblPr>
                <a:noFill/>
                <a:tableStyleId>{70FDC2AA-9F11-4CB5-A1BB-67C2F514BEDE}</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54767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Input</a:t>
                      </a:r>
                      <a:endParaRPr/>
                    </a:p>
                  </a:txBody>
                  <a:tcPr marL="91450" marR="91450" marT="45725" marB="457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Output</a:t>
                      </a:r>
                      <a:endParaRPr/>
                    </a:p>
                  </a:txBody>
                  <a:tcPr marL="91450" marR="91450" marT="45725" marB="457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4767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A</a:t>
                      </a:r>
                      <a:endParaRPr/>
                    </a:p>
                  </a:txBody>
                  <a:tcPr marL="91450" marR="91450" marT="45725" marB="457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F</a:t>
                      </a:r>
                      <a:endParaRPr/>
                    </a:p>
                  </a:txBody>
                  <a:tcPr marL="91450" marR="91450" marT="45725" marB="457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461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25" marB="457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25" marB="457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4767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25" marB="457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25" marB="457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19" name="Google Shape;219;p29"/>
          <p:cNvSpPr txBox="1"/>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220" name="Google Shape;220;p29"/>
          <p:cNvPicPr preferRelativeResize="0"/>
          <p:nvPr/>
        </p:nvPicPr>
        <p:blipFill rotWithShape="1">
          <a:blip r:embed="rId3">
            <a:alphaModFix/>
          </a:blip>
          <a:srcRect/>
          <a:stretch/>
        </p:blipFill>
        <p:spPr>
          <a:xfrm>
            <a:off x="1143000" y="5562600"/>
            <a:ext cx="1219200" cy="6111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24"/>
        <p:cNvGrpSpPr/>
        <p:nvPr/>
      </p:nvGrpSpPr>
      <p:grpSpPr>
        <a:xfrm>
          <a:off x="0" y="0"/>
          <a:ext cx="0" cy="0"/>
          <a:chOff x="0" y="0"/>
          <a:chExt cx="0" cy="0"/>
        </a:xfrm>
      </p:grpSpPr>
      <p:sp>
        <p:nvSpPr>
          <p:cNvPr id="225" name="Google Shape;225;p3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NOT Gate Timing Diagram</a:t>
            </a:r>
            <a:endParaRPr/>
          </a:p>
        </p:txBody>
      </p:sp>
      <p:sp>
        <p:nvSpPr>
          <p:cNvPr id="226" name="Google Shape;226;p30"/>
          <p:cNvSpPr txBox="1"/>
          <p:nvPr/>
        </p:nvSpPr>
        <p:spPr>
          <a:xfrm>
            <a:off x="0" y="2014537"/>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227" name="Google Shape;227;p30"/>
          <p:cNvPicPr preferRelativeResize="0"/>
          <p:nvPr/>
        </p:nvPicPr>
        <p:blipFill rotWithShape="1">
          <a:blip r:embed="rId3">
            <a:alphaModFix/>
          </a:blip>
          <a:srcRect/>
          <a:stretch/>
        </p:blipFill>
        <p:spPr>
          <a:xfrm>
            <a:off x="762000" y="1905000"/>
            <a:ext cx="7620000" cy="39290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45"/>
        <p:cNvGrpSpPr/>
        <p:nvPr/>
      </p:nvGrpSpPr>
      <p:grpSpPr>
        <a:xfrm>
          <a:off x="0" y="0"/>
          <a:ext cx="0" cy="0"/>
          <a:chOff x="0" y="0"/>
          <a:chExt cx="0" cy="0"/>
        </a:xfrm>
      </p:grpSpPr>
      <p:sp>
        <p:nvSpPr>
          <p:cNvPr id="246" name="Google Shape;246;p33"/>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NOT Gate Applications</a:t>
            </a:r>
            <a:endParaRPr/>
          </a:p>
        </p:txBody>
      </p:sp>
      <p:sp>
        <p:nvSpPr>
          <p:cNvPr id="247" name="Google Shape;247;p33"/>
          <p:cNvSpPr txBox="1">
            <a:spLocks noGrp="1"/>
          </p:cNvSpPr>
          <p:nvPr>
            <p:ph type="body" idx="1"/>
          </p:nvPr>
        </p:nvSpPr>
        <p:spPr>
          <a:xfrm>
            <a:off x="457200" y="1600200"/>
            <a:ext cx="8153400" cy="76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1’s Complement</a:t>
            </a:r>
            <a:endParaRPr/>
          </a:p>
          <a:p>
            <a:pPr marL="342900" lvl="0" indent="-165100" algn="l" rtl="0">
              <a:spcBef>
                <a:spcPts val="560"/>
              </a:spcBef>
              <a:spcAft>
                <a:spcPts val="0"/>
              </a:spcAft>
              <a:buClr>
                <a:schemeClr val="dk1"/>
              </a:buClr>
              <a:buSzPts val="2800"/>
              <a:buNone/>
            </a:pPr>
            <a:endParaRPr sz="2800" b="0" i="0" u="none">
              <a:solidFill>
                <a:schemeClr val="dk1"/>
              </a:solidFill>
              <a:latin typeface="Calibri"/>
              <a:ea typeface="Calibri"/>
              <a:cs typeface="Calibri"/>
              <a:sym typeface="Calibri"/>
            </a:endParaRPr>
          </a:p>
        </p:txBody>
      </p:sp>
      <p:pic>
        <p:nvPicPr>
          <p:cNvPr id="248" name="Google Shape;248;p33"/>
          <p:cNvPicPr preferRelativeResize="0">
            <a:picLocks noGrp="1"/>
          </p:cNvPicPr>
          <p:nvPr>
            <p:ph type="body" idx="1"/>
          </p:nvPr>
        </p:nvPicPr>
        <p:blipFill rotWithShape="1">
          <a:blip r:embed="rId3">
            <a:alphaModFix/>
          </a:blip>
          <a:srcRect/>
          <a:stretch/>
        </p:blipFill>
        <p:spPr>
          <a:xfrm>
            <a:off x="1066800" y="2819400"/>
            <a:ext cx="7046912" cy="32686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52"/>
        <p:cNvGrpSpPr/>
        <p:nvPr/>
      </p:nvGrpSpPr>
      <p:grpSpPr>
        <a:xfrm>
          <a:off x="0" y="0"/>
          <a:ext cx="0" cy="0"/>
          <a:chOff x="0" y="0"/>
          <a:chExt cx="0" cy="0"/>
        </a:xfrm>
      </p:grpSpPr>
      <p:sp>
        <p:nvSpPr>
          <p:cNvPr id="253" name="Google Shape;253;p34"/>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Alternate Representations</a:t>
            </a:r>
            <a:endParaRPr/>
          </a:p>
        </p:txBody>
      </p:sp>
      <p:pic>
        <p:nvPicPr>
          <p:cNvPr id="254" name="Google Shape;254;p34"/>
          <p:cNvPicPr preferRelativeResize="0">
            <a:picLocks noGrp="1"/>
          </p:cNvPicPr>
          <p:nvPr>
            <p:ph type="body" idx="1"/>
          </p:nvPr>
        </p:nvPicPr>
        <p:blipFill rotWithShape="1">
          <a:blip r:embed="rId3">
            <a:alphaModFix/>
          </a:blip>
          <a:srcRect/>
          <a:stretch/>
        </p:blipFill>
        <p:spPr>
          <a:xfrm>
            <a:off x="6096000" y="4572000"/>
            <a:ext cx="1250950" cy="784225"/>
          </a:xfrm>
          <a:prstGeom prst="rect">
            <a:avLst/>
          </a:prstGeom>
          <a:noFill/>
          <a:ln>
            <a:noFill/>
          </a:ln>
        </p:spPr>
      </p:pic>
      <p:sp>
        <p:nvSpPr>
          <p:cNvPr id="255" name="Google Shape;255;p34"/>
          <p:cNvSpPr txBox="1"/>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256" name="Google Shape;256;p34"/>
          <p:cNvPicPr preferRelativeResize="0"/>
          <p:nvPr/>
        </p:nvPicPr>
        <p:blipFill rotWithShape="1">
          <a:blip r:embed="rId4">
            <a:alphaModFix/>
          </a:blip>
          <a:srcRect/>
          <a:stretch/>
        </p:blipFill>
        <p:spPr>
          <a:xfrm>
            <a:off x="1676400" y="2362200"/>
            <a:ext cx="1104900" cy="695325"/>
          </a:xfrm>
          <a:prstGeom prst="rect">
            <a:avLst/>
          </a:prstGeom>
          <a:noFill/>
          <a:ln>
            <a:noFill/>
          </a:ln>
        </p:spPr>
      </p:pic>
      <p:pic>
        <p:nvPicPr>
          <p:cNvPr id="257" name="Google Shape;257;p34"/>
          <p:cNvPicPr preferRelativeResize="0"/>
          <p:nvPr/>
        </p:nvPicPr>
        <p:blipFill rotWithShape="1">
          <a:blip r:embed="rId5">
            <a:alphaModFix/>
          </a:blip>
          <a:srcRect/>
          <a:stretch/>
        </p:blipFill>
        <p:spPr>
          <a:xfrm>
            <a:off x="1676400" y="4572000"/>
            <a:ext cx="1243012" cy="779462"/>
          </a:xfrm>
          <a:prstGeom prst="rect">
            <a:avLst/>
          </a:prstGeom>
          <a:noFill/>
          <a:ln>
            <a:noFill/>
          </a:ln>
        </p:spPr>
      </p:pic>
      <p:pic>
        <p:nvPicPr>
          <p:cNvPr id="258" name="Google Shape;258;p34"/>
          <p:cNvPicPr preferRelativeResize="0"/>
          <p:nvPr/>
        </p:nvPicPr>
        <p:blipFill rotWithShape="1">
          <a:blip r:embed="rId6">
            <a:alphaModFix/>
          </a:blip>
          <a:srcRect/>
          <a:stretch/>
        </p:blipFill>
        <p:spPr>
          <a:xfrm>
            <a:off x="6096000" y="2362200"/>
            <a:ext cx="1262062" cy="793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3" name="Google Shape;263;p35"/>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NAND Gate</a:t>
            </a:r>
            <a:endParaRPr/>
          </a:p>
        </p:txBody>
      </p:sp>
      <p:sp>
        <p:nvSpPr>
          <p:cNvPr id="264" name="Google Shape;264;p35"/>
          <p:cNvSpPr txBox="1">
            <a:spLocks noGrp="1"/>
          </p:cNvSpPr>
          <p:nvPr>
            <p:ph type="body" idx="1"/>
          </p:nvPr>
        </p:nvSpPr>
        <p:spPr>
          <a:xfrm>
            <a:off x="457200" y="1676400"/>
            <a:ext cx="8077200" cy="2819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1 output</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2 inputs</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3 inputs</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4 inputs</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Multiple inputs</a:t>
            </a:r>
            <a:endParaRPr/>
          </a:p>
        </p:txBody>
      </p:sp>
      <p:pic>
        <p:nvPicPr>
          <p:cNvPr id="265" name="Google Shape;265;p35"/>
          <p:cNvPicPr preferRelativeResize="0">
            <a:picLocks noGrp="1"/>
          </p:cNvPicPr>
          <p:nvPr>
            <p:ph type="body" idx="1"/>
          </p:nvPr>
        </p:nvPicPr>
        <p:blipFill rotWithShape="1">
          <a:blip r:embed="rId3">
            <a:alphaModFix/>
          </a:blip>
          <a:srcRect/>
          <a:stretch/>
        </p:blipFill>
        <p:spPr>
          <a:xfrm>
            <a:off x="4343400" y="5029200"/>
            <a:ext cx="1666875" cy="1044575"/>
          </a:xfrm>
          <a:prstGeom prst="rect">
            <a:avLst/>
          </a:prstGeom>
          <a:noFill/>
          <a:ln>
            <a:noFill/>
          </a:ln>
        </p:spPr>
      </p:pic>
      <p:pic>
        <p:nvPicPr>
          <p:cNvPr id="266" name="Google Shape;266;p35"/>
          <p:cNvPicPr preferRelativeResize="0">
            <a:picLocks noGrp="1"/>
          </p:cNvPicPr>
          <p:nvPr>
            <p:ph type="body" idx="2"/>
          </p:nvPr>
        </p:nvPicPr>
        <p:blipFill rotWithShape="1">
          <a:blip r:embed="rId4">
            <a:alphaModFix/>
          </a:blip>
          <a:srcRect/>
          <a:stretch/>
        </p:blipFill>
        <p:spPr>
          <a:xfrm>
            <a:off x="7162800" y="4953000"/>
            <a:ext cx="1206500" cy="990600"/>
          </a:xfrm>
          <a:prstGeom prst="rect">
            <a:avLst/>
          </a:prstGeom>
          <a:noFill/>
          <a:ln>
            <a:noFill/>
          </a:ln>
        </p:spPr>
      </p:pic>
      <p:sp>
        <p:nvSpPr>
          <p:cNvPr id="267" name="Google Shape;267;p35"/>
          <p:cNvSpPr txBox="1"/>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268" name="Google Shape;268;p35"/>
          <p:cNvPicPr preferRelativeResize="0"/>
          <p:nvPr/>
        </p:nvPicPr>
        <p:blipFill rotWithShape="1">
          <a:blip r:embed="rId5">
            <a:alphaModFix/>
          </a:blip>
          <a:srcRect/>
          <a:stretch/>
        </p:blipFill>
        <p:spPr>
          <a:xfrm>
            <a:off x="6629400" y="838200"/>
            <a:ext cx="2057400" cy="16113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72"/>
        <p:cNvGrpSpPr/>
        <p:nvPr/>
      </p:nvGrpSpPr>
      <p:grpSpPr>
        <a:xfrm>
          <a:off x="0" y="0"/>
          <a:ext cx="0" cy="0"/>
          <a:chOff x="0" y="0"/>
          <a:chExt cx="0" cy="0"/>
        </a:xfrm>
      </p:grpSpPr>
      <p:sp>
        <p:nvSpPr>
          <p:cNvPr id="273" name="Google Shape;273;p36"/>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NAND Gate function</a:t>
            </a:r>
            <a:endParaRPr/>
          </a:p>
        </p:txBody>
      </p:sp>
      <p:sp>
        <p:nvSpPr>
          <p:cNvPr id="274" name="Google Shape;274;p36"/>
          <p:cNvSpPr txBox="1">
            <a:spLocks noGrp="1"/>
          </p:cNvSpPr>
          <p:nvPr>
            <p:ph type="body" idx="1"/>
          </p:nvPr>
        </p:nvSpPr>
        <p:spPr>
          <a:xfrm>
            <a:off x="457200" y="1600200"/>
            <a:ext cx="8305800" cy="762000"/>
          </a:xfrm>
          <a:prstGeom prst="rect">
            <a:avLst/>
          </a:prstGeom>
          <a:no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NOT-AND function</a:t>
            </a:r>
            <a:endParaRPr/>
          </a:p>
        </p:txBody>
      </p:sp>
      <p:graphicFrame>
        <p:nvGraphicFramePr>
          <p:cNvPr id="275" name="Google Shape;275;p36"/>
          <p:cNvGraphicFramePr/>
          <p:nvPr/>
        </p:nvGraphicFramePr>
        <p:xfrm>
          <a:off x="914400" y="2438400"/>
          <a:ext cx="3429000" cy="3110480"/>
        </p:xfrm>
        <a:graphic>
          <a:graphicData uri="http://schemas.openxmlformats.org/drawingml/2006/table">
            <a:tbl>
              <a:tblPr>
                <a:noFill/>
                <a:tableStyleId>{70FDC2AA-9F11-4CB5-A1BB-67C2F514BEDE}</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tblGrid>
              <a:tr h="517525">
                <a:tc gridSpan="2">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Input</a:t>
                      </a:r>
                      <a:endParaRPr/>
                    </a:p>
                  </a:txBody>
                  <a:tcPr marL="91450" marR="91450" marT="45675" marB="456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PK"/>
                    </a:p>
                  </a:txBody>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Output</a:t>
                      </a:r>
                      <a:endParaRPr/>
                    </a:p>
                  </a:txBody>
                  <a:tcPr marL="91450" marR="91450" marT="45675" marB="456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191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A</a:t>
                      </a:r>
                      <a:endParaRPr/>
                    </a:p>
                  </a:txBody>
                  <a:tcPr marL="91450" marR="91450" marT="45675" marB="456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B</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F</a:t>
                      </a:r>
                      <a:endParaRPr/>
                    </a:p>
                  </a:txBody>
                  <a:tcPr marL="91450" marR="91450" marT="45675" marB="456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675" marB="456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675" marB="456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675" marB="456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675" marB="456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191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675" marB="456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675" marB="456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675" marB="456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675" marB="456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276" name="Google Shape;276;p36"/>
          <p:cNvPicPr preferRelativeResize="0">
            <a:picLocks noGrp="1"/>
          </p:cNvPicPr>
          <p:nvPr>
            <p:ph type="body" idx="1"/>
          </p:nvPr>
        </p:nvPicPr>
        <p:blipFill rotWithShape="1">
          <a:blip r:embed="rId3">
            <a:alphaModFix/>
          </a:blip>
          <a:srcRect/>
          <a:stretch/>
        </p:blipFill>
        <p:spPr>
          <a:xfrm>
            <a:off x="5116512" y="2667000"/>
            <a:ext cx="1739900" cy="568325"/>
          </a:xfrm>
          <a:prstGeom prst="rect">
            <a:avLst/>
          </a:prstGeom>
          <a:noFill/>
          <a:ln>
            <a:noFill/>
          </a:ln>
        </p:spPr>
      </p:pic>
      <p:sp>
        <p:nvSpPr>
          <p:cNvPr id="277" name="Google Shape;277;p36"/>
          <p:cNvSpPr txBox="1"/>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278" name="Google Shape;278;p36"/>
          <p:cNvPicPr preferRelativeResize="0"/>
          <p:nvPr/>
        </p:nvPicPr>
        <p:blipFill rotWithShape="1">
          <a:blip r:embed="rId4">
            <a:alphaModFix/>
          </a:blip>
          <a:srcRect/>
          <a:stretch/>
        </p:blipFill>
        <p:spPr>
          <a:xfrm>
            <a:off x="4876800" y="3451225"/>
            <a:ext cx="3719512" cy="609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82"/>
        <p:cNvGrpSpPr/>
        <p:nvPr/>
      </p:nvGrpSpPr>
      <p:grpSpPr>
        <a:xfrm>
          <a:off x="0" y="0"/>
          <a:ext cx="0" cy="0"/>
          <a:chOff x="0" y="0"/>
          <a:chExt cx="0" cy="0"/>
        </a:xfrm>
      </p:grpSpPr>
      <p:sp>
        <p:nvSpPr>
          <p:cNvPr id="283" name="Google Shape;283;p3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NAND Gate Timing Diagram</a:t>
            </a:r>
            <a:endParaRPr/>
          </a:p>
        </p:txBody>
      </p:sp>
      <p:sp>
        <p:nvSpPr>
          <p:cNvPr id="284" name="Google Shape;284;p37"/>
          <p:cNvSpPr txBox="1"/>
          <p:nvPr/>
        </p:nvSpPr>
        <p:spPr>
          <a:xfrm>
            <a:off x="0" y="2014537"/>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285" name="Google Shape;285;p37"/>
          <p:cNvPicPr preferRelativeResize="0"/>
          <p:nvPr/>
        </p:nvPicPr>
        <p:blipFill rotWithShape="1">
          <a:blip r:embed="rId3">
            <a:alphaModFix/>
          </a:blip>
          <a:srcRect/>
          <a:stretch/>
        </p:blipFill>
        <p:spPr>
          <a:xfrm>
            <a:off x="71437" y="1549400"/>
            <a:ext cx="9001125" cy="46402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Logic Gates</a:t>
            </a:r>
            <a:endParaRPr/>
          </a:p>
        </p:txBody>
      </p:sp>
      <p:sp>
        <p:nvSpPr>
          <p:cNvPr id="133" name="Google Shape;133;p1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Basic Building Blocks</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Logic Gate Symbol</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Unique function</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Truth or Function Table</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Function Expression</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Timing Diagram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89"/>
        <p:cNvGrpSpPr/>
        <p:nvPr/>
      </p:nvGrpSpPr>
      <p:grpSpPr>
        <a:xfrm>
          <a:off x="0" y="0"/>
          <a:ext cx="0" cy="0"/>
          <a:chOff x="0" y="0"/>
          <a:chExt cx="0" cy="0"/>
        </a:xfrm>
      </p:grpSpPr>
      <p:sp>
        <p:nvSpPr>
          <p:cNvPr id="290" name="Google Shape;290;p38"/>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NAND Universal Gate</a:t>
            </a:r>
            <a:endParaRPr/>
          </a:p>
        </p:txBody>
      </p:sp>
      <p:pic>
        <p:nvPicPr>
          <p:cNvPr id="291" name="Google Shape;291;p38"/>
          <p:cNvPicPr preferRelativeResize="0">
            <a:picLocks noGrp="1"/>
          </p:cNvPicPr>
          <p:nvPr>
            <p:ph type="body" idx="1"/>
          </p:nvPr>
        </p:nvPicPr>
        <p:blipFill rotWithShape="1">
          <a:blip r:embed="rId3">
            <a:alphaModFix/>
          </a:blip>
          <a:srcRect/>
          <a:stretch/>
        </p:blipFill>
        <p:spPr>
          <a:xfrm>
            <a:off x="6400800" y="838200"/>
            <a:ext cx="2362200" cy="1917700"/>
          </a:xfrm>
          <a:prstGeom prst="rect">
            <a:avLst/>
          </a:prstGeom>
          <a:noFill/>
          <a:ln>
            <a:noFill/>
          </a:ln>
        </p:spPr>
      </p:pic>
      <p:graphicFrame>
        <p:nvGraphicFramePr>
          <p:cNvPr id="292" name="Google Shape;292;p38"/>
          <p:cNvGraphicFramePr/>
          <p:nvPr/>
        </p:nvGraphicFramePr>
        <p:xfrm>
          <a:off x="1143000" y="2438400"/>
          <a:ext cx="3276600" cy="3110680"/>
        </p:xfrm>
        <a:graphic>
          <a:graphicData uri="http://schemas.openxmlformats.org/drawingml/2006/table">
            <a:tbl>
              <a:tblPr>
                <a:noFill/>
                <a:tableStyleId>{70FDC2AA-9F11-4CB5-A1BB-67C2F514BEDE}</a:tableStyleId>
              </a:tblPr>
              <a:tblGrid>
                <a:gridCol w="971550">
                  <a:extLst>
                    <a:ext uri="{9D8B030D-6E8A-4147-A177-3AD203B41FA5}">
                      <a16:colId xmlns:a16="http://schemas.microsoft.com/office/drawing/2014/main" val="20000"/>
                    </a:ext>
                  </a:extLst>
                </a:gridCol>
                <a:gridCol w="971550">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tblGrid>
              <a:tr h="517525">
                <a:tc gridSpan="2">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Input</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PK"/>
                    </a:p>
                  </a:txBody>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Output</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191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A</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B</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F</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dirty="0">
                          <a:solidFill>
                            <a:schemeClr val="dk1"/>
                          </a:solidFill>
                          <a:latin typeface="Arial"/>
                          <a:ea typeface="Arial"/>
                          <a:cs typeface="Arial"/>
                          <a:sym typeface="Arial"/>
                        </a:rPr>
                        <a:t>0</a:t>
                      </a:r>
                      <a:endParaRPr dirty="0"/>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191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dirty="0">
                          <a:solidFill>
                            <a:schemeClr val="dk1"/>
                          </a:solidFill>
                          <a:latin typeface="Arial"/>
                          <a:ea typeface="Arial"/>
                          <a:cs typeface="Arial"/>
                          <a:sym typeface="Arial"/>
                        </a:rPr>
                        <a:t>0</a:t>
                      </a:r>
                      <a:endParaRPr dirty="0"/>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293" name="Google Shape;293;p38"/>
          <p:cNvPicPr preferRelativeResize="0">
            <a:picLocks noGrp="1"/>
          </p:cNvPicPr>
          <p:nvPr>
            <p:ph type="body" idx="2"/>
          </p:nvPr>
        </p:nvPicPr>
        <p:blipFill rotWithShape="1">
          <a:blip r:embed="rId4">
            <a:alphaModFix/>
          </a:blip>
          <a:srcRect/>
          <a:stretch/>
        </p:blipFill>
        <p:spPr>
          <a:xfrm>
            <a:off x="6705600" y="4267200"/>
            <a:ext cx="1981200" cy="836612"/>
          </a:xfrm>
          <a:prstGeom prst="rect">
            <a:avLst/>
          </a:prstGeom>
          <a:noFill/>
          <a:ln>
            <a:noFill/>
          </a:ln>
        </p:spPr>
      </p:pic>
      <p:sp>
        <p:nvSpPr>
          <p:cNvPr id="294" name="Google Shape;294;p38"/>
          <p:cNvSpPr txBox="1"/>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98"/>
        <p:cNvGrpSpPr/>
        <p:nvPr/>
      </p:nvGrpSpPr>
      <p:grpSpPr>
        <a:xfrm>
          <a:off x="0" y="0"/>
          <a:ext cx="0" cy="0"/>
          <a:chOff x="0" y="0"/>
          <a:chExt cx="0" cy="0"/>
        </a:xfrm>
      </p:grpSpPr>
      <p:sp>
        <p:nvSpPr>
          <p:cNvPr id="299" name="Google Shape;299;p39"/>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NAND Universal Gate</a:t>
            </a:r>
            <a:endParaRPr/>
          </a:p>
        </p:txBody>
      </p:sp>
      <p:pic>
        <p:nvPicPr>
          <p:cNvPr id="300" name="Google Shape;300;p39"/>
          <p:cNvPicPr preferRelativeResize="0">
            <a:picLocks noGrp="1"/>
          </p:cNvPicPr>
          <p:nvPr>
            <p:ph type="body" idx="1"/>
          </p:nvPr>
        </p:nvPicPr>
        <p:blipFill rotWithShape="1">
          <a:blip r:embed="rId3">
            <a:alphaModFix/>
          </a:blip>
          <a:srcRect/>
          <a:stretch/>
        </p:blipFill>
        <p:spPr>
          <a:xfrm>
            <a:off x="5715000" y="3352800"/>
            <a:ext cx="3124200" cy="1462087"/>
          </a:xfrm>
          <a:prstGeom prst="rect">
            <a:avLst/>
          </a:prstGeom>
          <a:noFill/>
          <a:ln>
            <a:noFill/>
          </a:ln>
        </p:spPr>
      </p:pic>
      <p:pic>
        <p:nvPicPr>
          <p:cNvPr id="301" name="Google Shape;301;p39"/>
          <p:cNvPicPr preferRelativeResize="0">
            <a:picLocks noGrp="1"/>
          </p:cNvPicPr>
          <p:nvPr>
            <p:ph type="body" idx="2"/>
          </p:nvPr>
        </p:nvPicPr>
        <p:blipFill rotWithShape="1">
          <a:blip r:embed="rId4">
            <a:alphaModFix/>
          </a:blip>
          <a:srcRect/>
          <a:stretch/>
        </p:blipFill>
        <p:spPr>
          <a:xfrm>
            <a:off x="6324600" y="1524000"/>
            <a:ext cx="1752600" cy="882650"/>
          </a:xfrm>
          <a:prstGeom prst="rect">
            <a:avLst/>
          </a:prstGeom>
          <a:noFill/>
          <a:ln>
            <a:noFill/>
          </a:ln>
        </p:spPr>
      </p:pic>
      <p:sp>
        <p:nvSpPr>
          <p:cNvPr id="302" name="Google Shape;302;p39"/>
          <p:cNvSpPr txBox="1"/>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graphicFrame>
        <p:nvGraphicFramePr>
          <p:cNvPr id="303" name="Google Shape;303;p39"/>
          <p:cNvGraphicFramePr/>
          <p:nvPr/>
        </p:nvGraphicFramePr>
        <p:xfrm>
          <a:off x="228600" y="1905000"/>
          <a:ext cx="4495800" cy="3110480"/>
        </p:xfrm>
        <a:graphic>
          <a:graphicData uri="http://schemas.openxmlformats.org/drawingml/2006/table">
            <a:tbl>
              <a:tblPr>
                <a:noFill/>
                <a:tableStyleId>{70FDC2AA-9F11-4CB5-A1BB-67C2F514BEDE}</a:tableStyleId>
              </a:tblPr>
              <a:tblGrid>
                <a:gridCol w="946150">
                  <a:extLst>
                    <a:ext uri="{9D8B030D-6E8A-4147-A177-3AD203B41FA5}">
                      <a16:colId xmlns:a16="http://schemas.microsoft.com/office/drawing/2014/main" val="20000"/>
                    </a:ext>
                  </a:extLst>
                </a:gridCol>
                <a:gridCol w="949325">
                  <a:extLst>
                    <a:ext uri="{9D8B030D-6E8A-4147-A177-3AD203B41FA5}">
                      <a16:colId xmlns:a16="http://schemas.microsoft.com/office/drawing/2014/main" val="20001"/>
                    </a:ext>
                  </a:extLst>
                </a:gridCol>
                <a:gridCol w="1298575">
                  <a:extLst>
                    <a:ext uri="{9D8B030D-6E8A-4147-A177-3AD203B41FA5}">
                      <a16:colId xmlns:a16="http://schemas.microsoft.com/office/drawing/2014/main" val="20002"/>
                    </a:ext>
                  </a:extLst>
                </a:gridCol>
                <a:gridCol w="1301750">
                  <a:extLst>
                    <a:ext uri="{9D8B030D-6E8A-4147-A177-3AD203B41FA5}">
                      <a16:colId xmlns:a16="http://schemas.microsoft.com/office/drawing/2014/main" val="20003"/>
                    </a:ext>
                  </a:extLst>
                </a:gridCol>
              </a:tblGrid>
              <a:tr h="517525">
                <a:tc gridSpan="2">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Input</a:t>
                      </a:r>
                      <a:endParaRPr/>
                    </a:p>
                  </a:txBody>
                  <a:tcPr marL="91450" marR="91450" marT="45675" marB="456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PK"/>
                    </a:p>
                  </a:txBody>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Output</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Output</a:t>
                      </a:r>
                      <a:endParaRPr/>
                    </a:p>
                  </a:txBody>
                  <a:tcPr marL="91450" marR="91450" marT="45675" marB="456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191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A</a:t>
                      </a:r>
                      <a:endParaRPr/>
                    </a:p>
                  </a:txBody>
                  <a:tcPr marL="91450" marR="91450" marT="45675" marB="456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B</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F1</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F</a:t>
                      </a:r>
                      <a:endParaRPr/>
                    </a:p>
                  </a:txBody>
                  <a:tcPr marL="91450" marR="91450" marT="45675" marB="456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675" marB="456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675" marB="456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675" marB="456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675" marB="456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191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675" marB="456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675" marB="456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675" marB="456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675" marB="456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307"/>
        <p:cNvGrpSpPr/>
        <p:nvPr/>
      </p:nvGrpSpPr>
      <p:grpSpPr>
        <a:xfrm>
          <a:off x="0" y="0"/>
          <a:ext cx="0" cy="0"/>
          <a:chOff x="0" y="0"/>
          <a:chExt cx="0" cy="0"/>
        </a:xfrm>
      </p:grpSpPr>
      <p:sp>
        <p:nvSpPr>
          <p:cNvPr id="308" name="Google Shape;308;p40"/>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NAND Universal Gate</a:t>
            </a:r>
            <a:endParaRPr/>
          </a:p>
        </p:txBody>
      </p:sp>
      <p:pic>
        <p:nvPicPr>
          <p:cNvPr id="309" name="Google Shape;309;p40"/>
          <p:cNvPicPr preferRelativeResize="0">
            <a:picLocks noGrp="1"/>
          </p:cNvPicPr>
          <p:nvPr>
            <p:ph type="body" idx="1"/>
          </p:nvPr>
        </p:nvPicPr>
        <p:blipFill rotWithShape="1">
          <a:blip r:embed="rId3">
            <a:alphaModFix/>
          </a:blip>
          <a:srcRect/>
          <a:stretch/>
        </p:blipFill>
        <p:spPr>
          <a:xfrm>
            <a:off x="4953000" y="4038600"/>
            <a:ext cx="3795712" cy="1600200"/>
          </a:xfrm>
          <a:prstGeom prst="rect">
            <a:avLst/>
          </a:prstGeom>
          <a:noFill/>
          <a:ln>
            <a:noFill/>
          </a:ln>
        </p:spPr>
      </p:pic>
      <p:graphicFrame>
        <p:nvGraphicFramePr>
          <p:cNvPr id="310" name="Google Shape;310;p40"/>
          <p:cNvGraphicFramePr/>
          <p:nvPr/>
        </p:nvGraphicFramePr>
        <p:xfrm>
          <a:off x="381000" y="3200400"/>
          <a:ext cx="3200375" cy="3110480"/>
        </p:xfrm>
        <a:graphic>
          <a:graphicData uri="http://schemas.openxmlformats.org/drawingml/2006/table">
            <a:tbl>
              <a:tblPr>
                <a:noFill/>
                <a:tableStyleId>{70FDC2AA-9F11-4CB5-A1BB-67C2F514BEDE}</a:tableStyleId>
              </a:tblPr>
              <a:tblGrid>
                <a:gridCol w="947725">
                  <a:extLst>
                    <a:ext uri="{9D8B030D-6E8A-4147-A177-3AD203B41FA5}">
                      <a16:colId xmlns:a16="http://schemas.microsoft.com/office/drawing/2014/main" val="20000"/>
                    </a:ext>
                  </a:extLst>
                </a:gridCol>
                <a:gridCol w="949325">
                  <a:extLst>
                    <a:ext uri="{9D8B030D-6E8A-4147-A177-3AD203B41FA5}">
                      <a16:colId xmlns:a16="http://schemas.microsoft.com/office/drawing/2014/main" val="20001"/>
                    </a:ext>
                  </a:extLst>
                </a:gridCol>
                <a:gridCol w="1303325">
                  <a:extLst>
                    <a:ext uri="{9D8B030D-6E8A-4147-A177-3AD203B41FA5}">
                      <a16:colId xmlns:a16="http://schemas.microsoft.com/office/drawing/2014/main" val="20002"/>
                    </a:ext>
                  </a:extLst>
                </a:gridCol>
              </a:tblGrid>
              <a:tr h="517525">
                <a:tc gridSpan="2">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Input</a:t>
                      </a:r>
                      <a:endParaRPr/>
                    </a:p>
                  </a:txBody>
                  <a:tcPr marL="91450" marR="91450" marT="45675" marB="456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PK"/>
                    </a:p>
                  </a:txBody>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Output</a:t>
                      </a:r>
                      <a:endParaRPr/>
                    </a:p>
                  </a:txBody>
                  <a:tcPr marL="91450" marR="91450" marT="45675" marB="456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191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A</a:t>
                      </a:r>
                      <a:endParaRPr/>
                    </a:p>
                  </a:txBody>
                  <a:tcPr marL="91450" marR="91450" marT="45675" marB="456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B</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F</a:t>
                      </a:r>
                      <a:endParaRPr/>
                    </a:p>
                  </a:txBody>
                  <a:tcPr marL="91450" marR="91450" marT="45675" marB="456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675" marB="456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675" marB="456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675" marB="456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675" marB="456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191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675" marB="456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675" marB="456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675" marB="456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675" marB="456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311" name="Google Shape;311;p40"/>
          <p:cNvPicPr preferRelativeResize="0">
            <a:picLocks noGrp="1"/>
          </p:cNvPicPr>
          <p:nvPr>
            <p:ph type="body" idx="2"/>
          </p:nvPr>
        </p:nvPicPr>
        <p:blipFill rotWithShape="1">
          <a:blip r:embed="rId4">
            <a:alphaModFix/>
          </a:blip>
          <a:srcRect/>
          <a:stretch/>
        </p:blipFill>
        <p:spPr>
          <a:xfrm>
            <a:off x="6019800" y="1371600"/>
            <a:ext cx="1690687" cy="1135062"/>
          </a:xfrm>
          <a:prstGeom prst="rect">
            <a:avLst/>
          </a:prstGeom>
          <a:noFill/>
          <a:ln>
            <a:noFill/>
          </a:ln>
        </p:spPr>
      </p:pic>
      <p:pic>
        <p:nvPicPr>
          <p:cNvPr id="312" name="Google Shape;312;p40"/>
          <p:cNvPicPr preferRelativeResize="0">
            <a:picLocks noGrp="1"/>
          </p:cNvPicPr>
          <p:nvPr>
            <p:ph type="body" idx="3"/>
          </p:nvPr>
        </p:nvPicPr>
        <p:blipFill rotWithShape="1">
          <a:blip r:embed="rId5">
            <a:alphaModFix/>
          </a:blip>
          <a:srcRect/>
          <a:stretch/>
        </p:blipFill>
        <p:spPr>
          <a:xfrm>
            <a:off x="6019800" y="2590800"/>
            <a:ext cx="1685925" cy="1055687"/>
          </a:xfrm>
          <a:prstGeom prst="rect">
            <a:avLst/>
          </a:prstGeom>
          <a:noFill/>
          <a:ln>
            <a:noFill/>
          </a:ln>
        </p:spPr>
      </p:pic>
      <p:sp>
        <p:nvSpPr>
          <p:cNvPr id="313" name="Google Shape;313;p40"/>
          <p:cNvSpPr txBox="1"/>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NAND Gate Applications</a:t>
            </a:r>
            <a:endParaRPr/>
          </a:p>
        </p:txBody>
      </p:sp>
      <p:sp>
        <p:nvSpPr>
          <p:cNvPr id="163" name="Google Shape;163;p22"/>
          <p:cNvSpPr txBox="1">
            <a:spLocks noGrp="1"/>
          </p:cNvSpPr>
          <p:nvPr>
            <p:ph type="body" idx="1"/>
          </p:nvPr>
        </p:nvSpPr>
        <p:spPr>
          <a:xfrm>
            <a:off x="457200" y="1600200"/>
            <a:ext cx="8229600" cy="1219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Device Failure Alarm</a:t>
            </a:r>
            <a:endParaRPr/>
          </a:p>
          <a:p>
            <a:pPr marL="342900" lvl="0" indent="-165100" algn="l" rtl="0">
              <a:spcBef>
                <a:spcPts val="560"/>
              </a:spcBef>
              <a:spcAft>
                <a:spcPts val="0"/>
              </a:spcAft>
              <a:buClr>
                <a:schemeClr val="dk1"/>
              </a:buClr>
              <a:buSzPts val="2800"/>
              <a:buNone/>
            </a:pPr>
            <a:endParaRPr sz="2800" b="0" i="0" u="none">
              <a:solidFill>
                <a:schemeClr val="dk1"/>
              </a:solidFill>
              <a:latin typeface="Calibri"/>
              <a:ea typeface="Calibri"/>
              <a:cs typeface="Calibri"/>
              <a:sym typeface="Calibri"/>
            </a:endParaRPr>
          </a:p>
        </p:txBody>
      </p:sp>
      <p:pic>
        <p:nvPicPr>
          <p:cNvPr id="164" name="Google Shape;164;p22"/>
          <p:cNvPicPr preferRelativeResize="0">
            <a:picLocks noGrp="1"/>
          </p:cNvPicPr>
          <p:nvPr>
            <p:ph type="body" idx="1"/>
          </p:nvPr>
        </p:nvPicPr>
        <p:blipFill rotWithShape="1">
          <a:blip r:embed="rId3">
            <a:alphaModFix/>
          </a:blip>
          <a:srcRect/>
          <a:stretch/>
        </p:blipFill>
        <p:spPr>
          <a:xfrm>
            <a:off x="468312" y="3422650"/>
            <a:ext cx="8207375" cy="180181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317"/>
        <p:cNvGrpSpPr/>
        <p:nvPr/>
      </p:nvGrpSpPr>
      <p:grpSpPr>
        <a:xfrm>
          <a:off x="0" y="0"/>
          <a:ext cx="0" cy="0"/>
          <a:chOff x="0" y="0"/>
          <a:chExt cx="0" cy="0"/>
        </a:xfrm>
      </p:grpSpPr>
      <p:sp>
        <p:nvSpPr>
          <p:cNvPr id="318" name="Google Shape;318;p41"/>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NOR Gate</a:t>
            </a:r>
            <a:endParaRPr/>
          </a:p>
        </p:txBody>
      </p:sp>
      <p:sp>
        <p:nvSpPr>
          <p:cNvPr id="319" name="Google Shape;319;p41"/>
          <p:cNvSpPr txBox="1">
            <a:spLocks noGrp="1"/>
          </p:cNvSpPr>
          <p:nvPr>
            <p:ph type="body" idx="1"/>
          </p:nvPr>
        </p:nvSpPr>
        <p:spPr>
          <a:xfrm>
            <a:off x="457200" y="1676400"/>
            <a:ext cx="8077200" cy="2819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1 output</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2 inputs</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3 inputs</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4 inputs</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Multiple inputs</a:t>
            </a:r>
            <a:endParaRPr/>
          </a:p>
        </p:txBody>
      </p:sp>
      <p:pic>
        <p:nvPicPr>
          <p:cNvPr id="320" name="Google Shape;320;p41"/>
          <p:cNvPicPr preferRelativeResize="0">
            <a:picLocks noGrp="1"/>
          </p:cNvPicPr>
          <p:nvPr>
            <p:ph type="body" idx="1"/>
          </p:nvPr>
        </p:nvPicPr>
        <p:blipFill rotWithShape="1">
          <a:blip r:embed="rId3">
            <a:alphaModFix/>
          </a:blip>
          <a:srcRect/>
          <a:stretch/>
        </p:blipFill>
        <p:spPr>
          <a:xfrm>
            <a:off x="5486400" y="3124200"/>
            <a:ext cx="2057400" cy="1289050"/>
          </a:xfrm>
          <a:prstGeom prst="rect">
            <a:avLst/>
          </a:prstGeom>
          <a:noFill/>
          <a:ln>
            <a:noFill/>
          </a:ln>
        </p:spPr>
      </p:pic>
      <p:pic>
        <p:nvPicPr>
          <p:cNvPr id="321" name="Google Shape;321;p41"/>
          <p:cNvPicPr preferRelativeResize="0">
            <a:picLocks noGrp="1"/>
          </p:cNvPicPr>
          <p:nvPr>
            <p:ph type="body" idx="2"/>
          </p:nvPr>
        </p:nvPicPr>
        <p:blipFill rotWithShape="1">
          <a:blip r:embed="rId4">
            <a:alphaModFix/>
          </a:blip>
          <a:srcRect/>
          <a:stretch/>
        </p:blipFill>
        <p:spPr>
          <a:xfrm>
            <a:off x="5638800" y="4648200"/>
            <a:ext cx="1600200" cy="1314450"/>
          </a:xfrm>
          <a:prstGeom prst="rect">
            <a:avLst/>
          </a:prstGeom>
          <a:noFill/>
          <a:ln>
            <a:noFill/>
          </a:ln>
        </p:spPr>
      </p:pic>
      <p:sp>
        <p:nvSpPr>
          <p:cNvPr id="322" name="Google Shape;322;p41"/>
          <p:cNvSpPr txBox="1"/>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323" name="Google Shape;323;p41"/>
          <p:cNvPicPr preferRelativeResize="0"/>
          <p:nvPr/>
        </p:nvPicPr>
        <p:blipFill rotWithShape="1">
          <a:blip r:embed="rId5">
            <a:alphaModFix/>
          </a:blip>
          <a:srcRect/>
          <a:stretch/>
        </p:blipFill>
        <p:spPr>
          <a:xfrm>
            <a:off x="5486400" y="1143000"/>
            <a:ext cx="2238375" cy="1752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327"/>
        <p:cNvGrpSpPr/>
        <p:nvPr/>
      </p:nvGrpSpPr>
      <p:grpSpPr>
        <a:xfrm>
          <a:off x="0" y="0"/>
          <a:ext cx="0" cy="0"/>
          <a:chOff x="0" y="0"/>
          <a:chExt cx="0" cy="0"/>
        </a:xfrm>
      </p:grpSpPr>
      <p:sp>
        <p:nvSpPr>
          <p:cNvPr id="328" name="Google Shape;328;p42"/>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NOR Gate function</a:t>
            </a:r>
            <a:endParaRPr/>
          </a:p>
        </p:txBody>
      </p:sp>
      <p:sp>
        <p:nvSpPr>
          <p:cNvPr id="329" name="Google Shape;329;p42"/>
          <p:cNvSpPr txBox="1">
            <a:spLocks noGrp="1"/>
          </p:cNvSpPr>
          <p:nvPr>
            <p:ph type="body" idx="1"/>
          </p:nvPr>
        </p:nvSpPr>
        <p:spPr>
          <a:xfrm>
            <a:off x="457200" y="1600200"/>
            <a:ext cx="8305800" cy="762000"/>
          </a:xfrm>
          <a:prstGeom prst="rect">
            <a:avLst/>
          </a:prstGeom>
          <a:no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NOT-OR function</a:t>
            </a:r>
            <a:endParaRPr/>
          </a:p>
        </p:txBody>
      </p:sp>
      <p:graphicFrame>
        <p:nvGraphicFramePr>
          <p:cNvPr id="330" name="Google Shape;330;p42"/>
          <p:cNvGraphicFramePr/>
          <p:nvPr/>
        </p:nvGraphicFramePr>
        <p:xfrm>
          <a:off x="914400" y="2438400"/>
          <a:ext cx="3429000" cy="3110480"/>
        </p:xfrm>
        <a:graphic>
          <a:graphicData uri="http://schemas.openxmlformats.org/drawingml/2006/table">
            <a:tbl>
              <a:tblPr>
                <a:noFill/>
                <a:tableStyleId>{70FDC2AA-9F11-4CB5-A1BB-67C2F514BEDE}</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tblGrid>
              <a:tr h="517525">
                <a:tc gridSpan="2">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Input</a:t>
                      </a:r>
                      <a:endParaRPr/>
                    </a:p>
                  </a:txBody>
                  <a:tcPr marL="91450" marR="91450" marT="45675" marB="456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PK"/>
                    </a:p>
                  </a:txBody>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Output</a:t>
                      </a:r>
                      <a:endParaRPr/>
                    </a:p>
                  </a:txBody>
                  <a:tcPr marL="91450" marR="91450" marT="45675" marB="456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191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A</a:t>
                      </a:r>
                      <a:endParaRPr/>
                    </a:p>
                  </a:txBody>
                  <a:tcPr marL="91450" marR="91450" marT="45675" marB="456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B</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F</a:t>
                      </a:r>
                      <a:endParaRPr/>
                    </a:p>
                  </a:txBody>
                  <a:tcPr marL="91450" marR="91450" marT="45675" marB="456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675" marB="456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675" marB="456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675" marB="456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675" marB="456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191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675" marB="456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675" marB="456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675" marB="456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675" marB="456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331" name="Google Shape;331;p42"/>
          <p:cNvPicPr preferRelativeResize="0">
            <a:picLocks noGrp="1"/>
          </p:cNvPicPr>
          <p:nvPr>
            <p:ph type="body" idx="1"/>
          </p:nvPr>
        </p:nvPicPr>
        <p:blipFill rotWithShape="1">
          <a:blip r:embed="rId3">
            <a:alphaModFix/>
          </a:blip>
          <a:srcRect/>
          <a:stretch/>
        </p:blipFill>
        <p:spPr>
          <a:xfrm>
            <a:off x="5116512" y="2678112"/>
            <a:ext cx="1741487" cy="546100"/>
          </a:xfrm>
          <a:prstGeom prst="rect">
            <a:avLst/>
          </a:prstGeom>
          <a:noFill/>
          <a:ln>
            <a:noFill/>
          </a:ln>
        </p:spPr>
      </p:pic>
      <p:sp>
        <p:nvSpPr>
          <p:cNvPr id="332" name="Google Shape;332;p42"/>
          <p:cNvSpPr txBox="1"/>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333" name="Google Shape;333;p42"/>
          <p:cNvPicPr preferRelativeResize="0"/>
          <p:nvPr/>
        </p:nvPicPr>
        <p:blipFill rotWithShape="1">
          <a:blip r:embed="rId4">
            <a:alphaModFix/>
          </a:blip>
          <a:srcRect/>
          <a:stretch/>
        </p:blipFill>
        <p:spPr>
          <a:xfrm>
            <a:off x="4751387" y="3451225"/>
            <a:ext cx="3970337" cy="609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337"/>
        <p:cNvGrpSpPr/>
        <p:nvPr/>
      </p:nvGrpSpPr>
      <p:grpSpPr>
        <a:xfrm>
          <a:off x="0" y="0"/>
          <a:ext cx="0" cy="0"/>
          <a:chOff x="0" y="0"/>
          <a:chExt cx="0" cy="0"/>
        </a:xfrm>
      </p:grpSpPr>
      <p:sp>
        <p:nvSpPr>
          <p:cNvPr id="338" name="Google Shape;338;p4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NOR Gate Timing Diagram</a:t>
            </a:r>
            <a:endParaRPr/>
          </a:p>
        </p:txBody>
      </p:sp>
      <p:sp>
        <p:nvSpPr>
          <p:cNvPr id="339" name="Google Shape;339;p43"/>
          <p:cNvSpPr txBox="1"/>
          <p:nvPr/>
        </p:nvSpPr>
        <p:spPr>
          <a:xfrm>
            <a:off x="0" y="2014537"/>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340" name="Google Shape;340;p43"/>
          <p:cNvPicPr preferRelativeResize="0"/>
          <p:nvPr/>
        </p:nvPicPr>
        <p:blipFill rotWithShape="1">
          <a:blip r:embed="rId3">
            <a:alphaModFix/>
          </a:blip>
          <a:srcRect/>
          <a:stretch/>
        </p:blipFill>
        <p:spPr>
          <a:xfrm>
            <a:off x="762000" y="1905000"/>
            <a:ext cx="7620000" cy="392906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NOR Universal Gate</a:t>
            </a:r>
            <a:endParaRPr/>
          </a:p>
        </p:txBody>
      </p:sp>
      <p:pic>
        <p:nvPicPr>
          <p:cNvPr id="133" name="Google Shape;133;p19"/>
          <p:cNvPicPr preferRelativeResize="0">
            <a:picLocks noGrp="1"/>
          </p:cNvPicPr>
          <p:nvPr>
            <p:ph type="body" idx="1"/>
          </p:nvPr>
        </p:nvPicPr>
        <p:blipFill rotWithShape="1">
          <a:blip r:embed="rId3">
            <a:alphaModFix/>
          </a:blip>
          <a:srcRect/>
          <a:stretch/>
        </p:blipFill>
        <p:spPr>
          <a:xfrm>
            <a:off x="4800600" y="3505200"/>
            <a:ext cx="3048000" cy="1309687"/>
          </a:xfrm>
          <a:prstGeom prst="rect">
            <a:avLst/>
          </a:prstGeom>
          <a:noFill/>
          <a:ln>
            <a:noFill/>
          </a:ln>
        </p:spPr>
      </p:pic>
      <p:graphicFrame>
        <p:nvGraphicFramePr>
          <p:cNvPr id="134" name="Google Shape;134;p19"/>
          <p:cNvGraphicFramePr/>
          <p:nvPr/>
        </p:nvGraphicFramePr>
        <p:xfrm>
          <a:off x="762000" y="2895600"/>
          <a:ext cx="3197225" cy="3110680"/>
        </p:xfrm>
        <a:graphic>
          <a:graphicData uri="http://schemas.openxmlformats.org/drawingml/2006/table">
            <a:tbl>
              <a:tblPr>
                <a:noFill/>
              </a:tblPr>
              <a:tblGrid>
                <a:gridCol w="946150">
                  <a:extLst>
                    <a:ext uri="{9D8B030D-6E8A-4147-A177-3AD203B41FA5}">
                      <a16:colId xmlns:a16="http://schemas.microsoft.com/office/drawing/2014/main" val="20000"/>
                    </a:ext>
                  </a:extLst>
                </a:gridCol>
                <a:gridCol w="949325">
                  <a:extLst>
                    <a:ext uri="{9D8B030D-6E8A-4147-A177-3AD203B41FA5}">
                      <a16:colId xmlns:a16="http://schemas.microsoft.com/office/drawing/2014/main" val="20001"/>
                    </a:ext>
                  </a:extLst>
                </a:gridCol>
                <a:gridCol w="1301750">
                  <a:extLst>
                    <a:ext uri="{9D8B030D-6E8A-4147-A177-3AD203B41FA5}">
                      <a16:colId xmlns:a16="http://schemas.microsoft.com/office/drawing/2014/main" val="20002"/>
                    </a:ext>
                  </a:extLst>
                </a:gridCol>
              </a:tblGrid>
              <a:tr h="517525">
                <a:tc gridSpan="2">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Input</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PK"/>
                    </a:p>
                  </a:txBody>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Output</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191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A</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B</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F</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191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135" name="Google Shape;135;p19"/>
          <p:cNvPicPr preferRelativeResize="0">
            <a:picLocks noGrp="1"/>
          </p:cNvPicPr>
          <p:nvPr>
            <p:ph type="body" idx="2"/>
          </p:nvPr>
        </p:nvPicPr>
        <p:blipFill rotWithShape="1">
          <a:blip r:embed="rId4">
            <a:alphaModFix/>
          </a:blip>
          <a:srcRect/>
          <a:stretch/>
        </p:blipFill>
        <p:spPr>
          <a:xfrm>
            <a:off x="5867400" y="1600200"/>
            <a:ext cx="1411287" cy="884237"/>
          </a:xfrm>
          <a:prstGeom prst="rect">
            <a:avLst/>
          </a:prstGeom>
          <a:noFill/>
          <a:ln>
            <a:noFill/>
          </a:ln>
        </p:spPr>
      </p:pic>
      <p:sp>
        <p:nvSpPr>
          <p:cNvPr id="136" name="Google Shape;136;p19"/>
          <p:cNvSpPr txBox="1"/>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NOR Universal Gate</a:t>
            </a:r>
            <a:endParaRPr/>
          </a:p>
        </p:txBody>
      </p:sp>
      <p:pic>
        <p:nvPicPr>
          <p:cNvPr id="142" name="Google Shape;142;p20"/>
          <p:cNvPicPr preferRelativeResize="0">
            <a:picLocks noGrp="1"/>
          </p:cNvPicPr>
          <p:nvPr>
            <p:ph type="body" idx="1"/>
          </p:nvPr>
        </p:nvPicPr>
        <p:blipFill rotWithShape="1">
          <a:blip r:embed="rId3">
            <a:alphaModFix/>
          </a:blip>
          <a:srcRect/>
          <a:stretch/>
        </p:blipFill>
        <p:spPr>
          <a:xfrm>
            <a:off x="5410200" y="4343400"/>
            <a:ext cx="2413000" cy="1752600"/>
          </a:xfrm>
          <a:prstGeom prst="rect">
            <a:avLst/>
          </a:prstGeom>
          <a:noFill/>
          <a:ln>
            <a:noFill/>
          </a:ln>
        </p:spPr>
      </p:pic>
      <p:graphicFrame>
        <p:nvGraphicFramePr>
          <p:cNvPr id="143" name="Google Shape;143;p20"/>
          <p:cNvGraphicFramePr/>
          <p:nvPr/>
        </p:nvGraphicFramePr>
        <p:xfrm>
          <a:off x="381000" y="3276600"/>
          <a:ext cx="3276575" cy="3110680"/>
        </p:xfrm>
        <a:graphic>
          <a:graphicData uri="http://schemas.openxmlformats.org/drawingml/2006/table">
            <a:tbl>
              <a:tblPr>
                <a:noFill/>
              </a:tblPr>
              <a:tblGrid>
                <a:gridCol w="969950">
                  <a:extLst>
                    <a:ext uri="{9D8B030D-6E8A-4147-A177-3AD203B41FA5}">
                      <a16:colId xmlns:a16="http://schemas.microsoft.com/office/drawing/2014/main" val="20000"/>
                    </a:ext>
                  </a:extLst>
                </a:gridCol>
                <a:gridCol w="973125">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tblGrid>
              <a:tr h="517525">
                <a:tc gridSpan="2">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Input</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PK"/>
                    </a:p>
                  </a:txBody>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Output</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191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A</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B</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F</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191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144" name="Google Shape;144;p20"/>
          <p:cNvPicPr preferRelativeResize="0">
            <a:picLocks noGrp="1"/>
          </p:cNvPicPr>
          <p:nvPr>
            <p:ph type="body" idx="2"/>
          </p:nvPr>
        </p:nvPicPr>
        <p:blipFill rotWithShape="1">
          <a:blip r:embed="rId4">
            <a:alphaModFix/>
          </a:blip>
          <a:srcRect/>
          <a:stretch/>
        </p:blipFill>
        <p:spPr>
          <a:xfrm>
            <a:off x="6096000" y="1905000"/>
            <a:ext cx="1563687" cy="788987"/>
          </a:xfrm>
          <a:prstGeom prst="rect">
            <a:avLst/>
          </a:prstGeom>
          <a:noFill/>
          <a:ln>
            <a:noFill/>
          </a:ln>
        </p:spPr>
      </p:pic>
      <p:pic>
        <p:nvPicPr>
          <p:cNvPr id="145" name="Google Shape;145;p20"/>
          <p:cNvPicPr preferRelativeResize="0">
            <a:picLocks noGrp="1"/>
          </p:cNvPicPr>
          <p:nvPr>
            <p:ph type="body" idx="3"/>
          </p:nvPr>
        </p:nvPicPr>
        <p:blipFill rotWithShape="1">
          <a:blip r:embed="rId5">
            <a:alphaModFix/>
          </a:blip>
          <a:srcRect/>
          <a:stretch/>
        </p:blipFill>
        <p:spPr>
          <a:xfrm>
            <a:off x="6019800" y="3124200"/>
            <a:ext cx="1563687" cy="979487"/>
          </a:xfrm>
          <a:prstGeom prst="rect">
            <a:avLst/>
          </a:prstGeom>
          <a:noFill/>
          <a:ln>
            <a:noFill/>
          </a:ln>
        </p:spPr>
      </p:pic>
      <p:sp>
        <p:nvSpPr>
          <p:cNvPr id="146" name="Google Shape;146;p20"/>
          <p:cNvSpPr txBox="1"/>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NOR Gate Applications</a:t>
            </a:r>
            <a:endParaRPr/>
          </a:p>
        </p:txBody>
      </p:sp>
      <p:sp>
        <p:nvSpPr>
          <p:cNvPr id="171" name="Google Shape;171;p23"/>
          <p:cNvSpPr txBox="1">
            <a:spLocks noGrp="1"/>
          </p:cNvSpPr>
          <p:nvPr>
            <p:ph type="body" idx="1"/>
          </p:nvPr>
        </p:nvSpPr>
        <p:spPr>
          <a:xfrm>
            <a:off x="457200" y="1600200"/>
            <a:ext cx="8229600" cy="685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Washing Machine Controller</a:t>
            </a:r>
            <a:endParaRPr/>
          </a:p>
        </p:txBody>
      </p:sp>
      <p:pic>
        <p:nvPicPr>
          <p:cNvPr id="172" name="Google Shape;172;p23"/>
          <p:cNvPicPr preferRelativeResize="0">
            <a:picLocks noGrp="1"/>
          </p:cNvPicPr>
          <p:nvPr>
            <p:ph type="body" idx="1"/>
          </p:nvPr>
        </p:nvPicPr>
        <p:blipFill rotWithShape="1">
          <a:blip r:embed="rId3">
            <a:alphaModFix/>
          </a:blip>
          <a:srcRect/>
          <a:stretch/>
        </p:blipFill>
        <p:spPr>
          <a:xfrm>
            <a:off x="1143000" y="2590800"/>
            <a:ext cx="7161212" cy="3508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457200" y="3048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AND Gate</a:t>
            </a:r>
            <a:endParaRPr/>
          </a:p>
        </p:txBody>
      </p:sp>
      <p:sp>
        <p:nvSpPr>
          <p:cNvPr id="139" name="Google Shape;139;p20"/>
          <p:cNvSpPr txBox="1">
            <a:spLocks noGrp="1"/>
          </p:cNvSpPr>
          <p:nvPr>
            <p:ph type="body" idx="1"/>
          </p:nvPr>
        </p:nvSpPr>
        <p:spPr>
          <a:xfrm>
            <a:off x="457200" y="1676400"/>
            <a:ext cx="8077200" cy="2819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1 output</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2 inputs</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3 inputs</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4 inputs</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Multiple inputs</a:t>
            </a:r>
            <a:endParaRPr/>
          </a:p>
        </p:txBody>
      </p:sp>
      <p:pic>
        <p:nvPicPr>
          <p:cNvPr id="140" name="Google Shape;140;p20"/>
          <p:cNvPicPr preferRelativeResize="0">
            <a:picLocks noGrp="1"/>
          </p:cNvPicPr>
          <p:nvPr>
            <p:ph type="body" idx="1"/>
          </p:nvPr>
        </p:nvPicPr>
        <p:blipFill rotWithShape="1">
          <a:blip r:embed="rId3">
            <a:alphaModFix/>
          </a:blip>
          <a:srcRect/>
          <a:stretch/>
        </p:blipFill>
        <p:spPr>
          <a:xfrm>
            <a:off x="7086600" y="4495800"/>
            <a:ext cx="1371600" cy="968375"/>
          </a:xfrm>
          <a:prstGeom prst="rect">
            <a:avLst/>
          </a:prstGeom>
          <a:noFill/>
          <a:ln>
            <a:noFill/>
          </a:ln>
        </p:spPr>
      </p:pic>
      <p:pic>
        <p:nvPicPr>
          <p:cNvPr id="141" name="Google Shape;141;p20"/>
          <p:cNvPicPr preferRelativeResize="0">
            <a:picLocks noGrp="1"/>
          </p:cNvPicPr>
          <p:nvPr>
            <p:ph type="body" idx="2"/>
          </p:nvPr>
        </p:nvPicPr>
        <p:blipFill rotWithShape="1">
          <a:blip r:embed="rId4">
            <a:alphaModFix/>
          </a:blip>
          <a:srcRect/>
          <a:stretch/>
        </p:blipFill>
        <p:spPr>
          <a:xfrm>
            <a:off x="7086600" y="2667000"/>
            <a:ext cx="1219200" cy="920750"/>
          </a:xfrm>
          <a:prstGeom prst="rect">
            <a:avLst/>
          </a:prstGeom>
          <a:noFill/>
          <a:ln>
            <a:noFill/>
          </a:ln>
        </p:spPr>
      </p:pic>
      <p:sp>
        <p:nvSpPr>
          <p:cNvPr id="142" name="Google Shape;142;p20"/>
          <p:cNvSpPr txBox="1"/>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143" name="Google Shape;143;p20"/>
          <p:cNvPicPr preferRelativeResize="0"/>
          <p:nvPr/>
        </p:nvPicPr>
        <p:blipFill rotWithShape="1">
          <a:blip r:embed="rId5">
            <a:alphaModFix/>
          </a:blip>
          <a:srcRect/>
          <a:stretch/>
        </p:blipFill>
        <p:spPr>
          <a:xfrm>
            <a:off x="6858000" y="735012"/>
            <a:ext cx="1981200" cy="124618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NAND-NOR Universal Gate</a:t>
            </a:r>
            <a:endParaRPr/>
          </a:p>
        </p:txBody>
      </p:sp>
      <p:pic>
        <p:nvPicPr>
          <p:cNvPr id="152" name="Google Shape;152;p21"/>
          <p:cNvPicPr preferRelativeResize="0">
            <a:picLocks noGrp="1"/>
          </p:cNvPicPr>
          <p:nvPr>
            <p:ph type="body" idx="1"/>
          </p:nvPr>
        </p:nvPicPr>
        <p:blipFill rotWithShape="1">
          <a:blip r:embed="rId3">
            <a:alphaModFix/>
          </a:blip>
          <a:srcRect/>
          <a:stretch/>
        </p:blipFill>
        <p:spPr>
          <a:xfrm>
            <a:off x="4559300" y="2590800"/>
            <a:ext cx="3678237" cy="1458912"/>
          </a:xfrm>
          <a:prstGeom prst="rect">
            <a:avLst/>
          </a:prstGeom>
          <a:noFill/>
          <a:ln>
            <a:noFill/>
          </a:ln>
        </p:spPr>
      </p:pic>
      <p:pic>
        <p:nvPicPr>
          <p:cNvPr id="153" name="Google Shape;153;p21"/>
          <p:cNvPicPr preferRelativeResize="0">
            <a:picLocks noGrp="1"/>
          </p:cNvPicPr>
          <p:nvPr>
            <p:ph type="body" idx="2"/>
          </p:nvPr>
        </p:nvPicPr>
        <p:blipFill rotWithShape="1">
          <a:blip r:embed="rId4">
            <a:alphaModFix/>
          </a:blip>
          <a:srcRect/>
          <a:stretch/>
        </p:blipFill>
        <p:spPr>
          <a:xfrm>
            <a:off x="1447800" y="4724400"/>
            <a:ext cx="2287587" cy="1433512"/>
          </a:xfrm>
          <a:prstGeom prst="rect">
            <a:avLst/>
          </a:prstGeom>
          <a:noFill/>
          <a:ln>
            <a:noFill/>
          </a:ln>
        </p:spPr>
      </p:pic>
      <p:pic>
        <p:nvPicPr>
          <p:cNvPr id="154" name="Google Shape;154;p21"/>
          <p:cNvPicPr preferRelativeResize="0">
            <a:picLocks noGrp="1"/>
          </p:cNvPicPr>
          <p:nvPr>
            <p:ph type="body" idx="3"/>
          </p:nvPr>
        </p:nvPicPr>
        <p:blipFill rotWithShape="1">
          <a:blip r:embed="rId5">
            <a:alphaModFix/>
          </a:blip>
          <a:srcRect/>
          <a:stretch/>
        </p:blipFill>
        <p:spPr>
          <a:xfrm>
            <a:off x="1524000" y="2667000"/>
            <a:ext cx="2097087" cy="1312862"/>
          </a:xfrm>
          <a:prstGeom prst="rect">
            <a:avLst/>
          </a:prstGeom>
          <a:noFill/>
          <a:ln>
            <a:noFill/>
          </a:ln>
        </p:spPr>
      </p:pic>
      <p:pic>
        <p:nvPicPr>
          <p:cNvPr id="155" name="Google Shape;155;p21"/>
          <p:cNvPicPr preferRelativeResize="0">
            <a:picLocks noGrp="1"/>
          </p:cNvPicPr>
          <p:nvPr>
            <p:ph type="body" idx="4"/>
          </p:nvPr>
        </p:nvPicPr>
        <p:blipFill rotWithShape="1">
          <a:blip r:embed="rId6">
            <a:alphaModFix/>
          </a:blip>
          <a:srcRect/>
          <a:stretch/>
        </p:blipFill>
        <p:spPr>
          <a:xfrm>
            <a:off x="4597400" y="4572000"/>
            <a:ext cx="3994150" cy="1585912"/>
          </a:xfrm>
          <a:prstGeom prst="rect">
            <a:avLst/>
          </a:prstGeom>
          <a:noFill/>
          <a:ln>
            <a:noFill/>
          </a:ln>
        </p:spPr>
      </p:pic>
      <p:sp>
        <p:nvSpPr>
          <p:cNvPr id="156" name="Google Shape;156;p21"/>
          <p:cNvSpPr txBox="1"/>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XOR Gate</a:t>
            </a:r>
            <a:endParaRPr/>
          </a:p>
        </p:txBody>
      </p:sp>
      <p:sp>
        <p:nvSpPr>
          <p:cNvPr id="178" name="Google Shape;178;p24"/>
          <p:cNvSpPr txBox="1">
            <a:spLocks noGrp="1"/>
          </p:cNvSpPr>
          <p:nvPr>
            <p:ph type="body" idx="1"/>
          </p:nvPr>
        </p:nvSpPr>
        <p:spPr>
          <a:xfrm>
            <a:off x="457200" y="1676400"/>
            <a:ext cx="8077200" cy="2819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1 output</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2 inputs</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Multiple inputs</a:t>
            </a:r>
            <a:endParaRPr/>
          </a:p>
        </p:txBody>
      </p:sp>
      <p:pic>
        <p:nvPicPr>
          <p:cNvPr id="179" name="Google Shape;179;p24"/>
          <p:cNvPicPr preferRelativeResize="0">
            <a:picLocks noGrp="1"/>
          </p:cNvPicPr>
          <p:nvPr>
            <p:ph type="body" idx="1"/>
          </p:nvPr>
        </p:nvPicPr>
        <p:blipFill rotWithShape="1">
          <a:blip r:embed="rId3">
            <a:alphaModFix/>
          </a:blip>
          <a:srcRect/>
          <a:stretch/>
        </p:blipFill>
        <p:spPr>
          <a:xfrm>
            <a:off x="6245225" y="3352800"/>
            <a:ext cx="1020762" cy="838200"/>
          </a:xfrm>
          <a:prstGeom prst="rect">
            <a:avLst/>
          </a:prstGeom>
          <a:noFill/>
          <a:ln>
            <a:noFill/>
          </a:ln>
        </p:spPr>
      </p:pic>
      <p:sp>
        <p:nvSpPr>
          <p:cNvPr id="180" name="Google Shape;180;p24"/>
          <p:cNvSpPr txBox="1"/>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181" name="Google Shape;181;p24"/>
          <p:cNvPicPr preferRelativeResize="0"/>
          <p:nvPr/>
        </p:nvPicPr>
        <p:blipFill rotWithShape="1">
          <a:blip r:embed="rId4">
            <a:alphaModFix/>
          </a:blip>
          <a:srcRect/>
          <a:stretch/>
        </p:blipFill>
        <p:spPr>
          <a:xfrm>
            <a:off x="6172200" y="2354262"/>
            <a:ext cx="1104900" cy="86518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Calibri"/>
              <a:buNone/>
            </a:pPr>
            <a:r>
              <a:rPr lang="en-US" sz="3800" b="0" i="0" u="none">
                <a:solidFill>
                  <a:schemeClr val="dk1"/>
                </a:solidFill>
                <a:latin typeface="Calibri"/>
                <a:ea typeface="Calibri"/>
                <a:cs typeface="Calibri"/>
                <a:sym typeface="Calibri"/>
              </a:rPr>
              <a:t>XOR Gate function</a:t>
            </a:r>
            <a:endParaRPr/>
          </a:p>
        </p:txBody>
      </p:sp>
      <p:graphicFrame>
        <p:nvGraphicFramePr>
          <p:cNvPr id="187" name="Google Shape;187;p25"/>
          <p:cNvGraphicFramePr/>
          <p:nvPr/>
        </p:nvGraphicFramePr>
        <p:xfrm>
          <a:off x="914400" y="2438400"/>
          <a:ext cx="3429000" cy="3110680"/>
        </p:xfrm>
        <a:graphic>
          <a:graphicData uri="http://schemas.openxmlformats.org/drawingml/2006/table">
            <a:tbl>
              <a:tblPr>
                <a:noFil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tblGrid>
              <a:tr h="517525">
                <a:tc gridSpan="2">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Input</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PK"/>
                    </a:p>
                  </a:txBody>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Output</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191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A</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B</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F</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191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188" name="Google Shape;188;p25"/>
          <p:cNvPicPr preferRelativeResize="0">
            <a:picLocks noGrp="1"/>
          </p:cNvPicPr>
          <p:nvPr>
            <p:ph type="body" idx="1"/>
          </p:nvPr>
        </p:nvPicPr>
        <p:blipFill rotWithShape="1">
          <a:blip r:embed="rId3">
            <a:alphaModFix/>
          </a:blip>
          <a:srcRect/>
          <a:stretch/>
        </p:blipFill>
        <p:spPr>
          <a:xfrm>
            <a:off x="5116512" y="2720975"/>
            <a:ext cx="1741487" cy="460375"/>
          </a:xfrm>
          <a:prstGeom prst="rect">
            <a:avLst/>
          </a:prstGeom>
          <a:noFill/>
          <a:ln>
            <a:noFill/>
          </a:ln>
        </p:spPr>
      </p:pic>
      <p:sp>
        <p:nvSpPr>
          <p:cNvPr id="189" name="Google Shape;189;p25"/>
          <p:cNvSpPr txBox="1"/>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XOR Gate Timing Diagram</a:t>
            </a:r>
            <a:endParaRPr/>
          </a:p>
        </p:txBody>
      </p:sp>
      <p:sp>
        <p:nvSpPr>
          <p:cNvPr id="195" name="Google Shape;195;p26"/>
          <p:cNvSpPr txBox="1"/>
          <p:nvPr/>
        </p:nvSpPr>
        <p:spPr>
          <a:xfrm>
            <a:off x="0" y="2014537"/>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196" name="Google Shape;196;p26"/>
          <p:cNvPicPr preferRelativeResize="0"/>
          <p:nvPr/>
        </p:nvPicPr>
        <p:blipFill rotWithShape="1">
          <a:blip r:embed="rId3">
            <a:alphaModFix/>
          </a:blip>
          <a:srcRect/>
          <a:stretch/>
        </p:blipFill>
        <p:spPr>
          <a:xfrm>
            <a:off x="762000" y="1905000"/>
            <a:ext cx="7620000" cy="392906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0"/>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XOR Gate Applications</a:t>
            </a:r>
            <a:endParaRPr/>
          </a:p>
        </p:txBody>
      </p:sp>
      <p:sp>
        <p:nvSpPr>
          <p:cNvPr id="227" name="Google Shape;227;p30"/>
          <p:cNvSpPr txBox="1">
            <a:spLocks noGrp="1"/>
          </p:cNvSpPr>
          <p:nvPr>
            <p:ph type="body" idx="1"/>
          </p:nvPr>
        </p:nvSpPr>
        <p:spPr>
          <a:xfrm>
            <a:off x="457200" y="1600200"/>
            <a:ext cx="8229600" cy="1219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Detecting odd number of 1’s</a:t>
            </a:r>
            <a:endParaRPr/>
          </a:p>
          <a:p>
            <a:pPr marL="342900" lvl="0" indent="-165100" algn="l" rtl="0">
              <a:spcBef>
                <a:spcPts val="560"/>
              </a:spcBef>
              <a:spcAft>
                <a:spcPts val="0"/>
              </a:spcAft>
              <a:buClr>
                <a:schemeClr val="dk1"/>
              </a:buClr>
              <a:buSzPts val="2800"/>
              <a:buNone/>
            </a:pPr>
            <a:endParaRPr sz="2800" b="0" i="0" u="none">
              <a:solidFill>
                <a:schemeClr val="dk1"/>
              </a:solidFill>
              <a:latin typeface="Calibri"/>
              <a:ea typeface="Calibri"/>
              <a:cs typeface="Calibri"/>
              <a:sym typeface="Calibri"/>
            </a:endParaRPr>
          </a:p>
        </p:txBody>
      </p:sp>
      <p:pic>
        <p:nvPicPr>
          <p:cNvPr id="228" name="Google Shape;228;p30"/>
          <p:cNvPicPr preferRelativeResize="0">
            <a:picLocks noGrp="1"/>
          </p:cNvPicPr>
          <p:nvPr>
            <p:ph type="body" idx="1"/>
          </p:nvPr>
        </p:nvPicPr>
        <p:blipFill rotWithShape="1">
          <a:blip r:embed="rId3">
            <a:alphaModFix/>
          </a:blip>
          <a:srcRect/>
          <a:stretch/>
        </p:blipFill>
        <p:spPr>
          <a:xfrm>
            <a:off x="2805112" y="3048000"/>
            <a:ext cx="3906837" cy="256698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XNOR Gate</a:t>
            </a:r>
            <a:endParaRPr/>
          </a:p>
        </p:txBody>
      </p:sp>
      <p:sp>
        <p:nvSpPr>
          <p:cNvPr id="202" name="Google Shape;202;p27"/>
          <p:cNvSpPr txBox="1">
            <a:spLocks noGrp="1"/>
          </p:cNvSpPr>
          <p:nvPr>
            <p:ph type="body" idx="1"/>
          </p:nvPr>
        </p:nvSpPr>
        <p:spPr>
          <a:xfrm>
            <a:off x="457200" y="1676400"/>
            <a:ext cx="8077200" cy="2819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1 output</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2 inputs</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Multiple inputs</a:t>
            </a:r>
            <a:endParaRPr/>
          </a:p>
        </p:txBody>
      </p:sp>
      <p:pic>
        <p:nvPicPr>
          <p:cNvPr id="203" name="Google Shape;203;p27"/>
          <p:cNvPicPr preferRelativeResize="0">
            <a:picLocks noGrp="1"/>
          </p:cNvPicPr>
          <p:nvPr>
            <p:ph type="body" idx="1"/>
          </p:nvPr>
        </p:nvPicPr>
        <p:blipFill rotWithShape="1">
          <a:blip r:embed="rId3">
            <a:alphaModFix/>
          </a:blip>
          <a:srcRect/>
          <a:stretch/>
        </p:blipFill>
        <p:spPr>
          <a:xfrm>
            <a:off x="6245225" y="3352800"/>
            <a:ext cx="1020762" cy="838200"/>
          </a:xfrm>
          <a:prstGeom prst="rect">
            <a:avLst/>
          </a:prstGeom>
          <a:noFill/>
          <a:ln>
            <a:noFill/>
          </a:ln>
        </p:spPr>
      </p:pic>
      <p:sp>
        <p:nvSpPr>
          <p:cNvPr id="204" name="Google Shape;204;p27"/>
          <p:cNvSpPr txBox="1"/>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205" name="Google Shape;205;p27"/>
          <p:cNvPicPr preferRelativeResize="0"/>
          <p:nvPr/>
        </p:nvPicPr>
        <p:blipFill rotWithShape="1">
          <a:blip r:embed="rId4">
            <a:alphaModFix/>
          </a:blip>
          <a:srcRect/>
          <a:stretch/>
        </p:blipFill>
        <p:spPr>
          <a:xfrm>
            <a:off x="6172200" y="2354262"/>
            <a:ext cx="1104900" cy="86518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XNOR Gate function</a:t>
            </a:r>
            <a:endParaRPr/>
          </a:p>
        </p:txBody>
      </p:sp>
      <p:graphicFrame>
        <p:nvGraphicFramePr>
          <p:cNvPr id="211" name="Google Shape;211;p28"/>
          <p:cNvGraphicFramePr/>
          <p:nvPr/>
        </p:nvGraphicFramePr>
        <p:xfrm>
          <a:off x="914400" y="2438400"/>
          <a:ext cx="3000000" cy="3000000"/>
        </p:xfrm>
        <a:graphic>
          <a:graphicData uri="http://schemas.openxmlformats.org/drawingml/2006/table">
            <a:tbl>
              <a:tblPr>
                <a:noFil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tblGrid>
              <a:tr h="517525">
                <a:tc gridSpan="2">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Input</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PK"/>
                    </a:p>
                  </a:txBody>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Output</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191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A</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B</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F</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191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212" name="Google Shape;212;p28"/>
          <p:cNvPicPr preferRelativeResize="0">
            <a:picLocks noGrp="1"/>
          </p:cNvPicPr>
          <p:nvPr>
            <p:ph type="body" idx="1"/>
          </p:nvPr>
        </p:nvPicPr>
        <p:blipFill rotWithShape="1">
          <a:blip r:embed="rId3">
            <a:alphaModFix/>
          </a:blip>
          <a:srcRect/>
          <a:stretch/>
        </p:blipFill>
        <p:spPr>
          <a:xfrm>
            <a:off x="5268912" y="2720975"/>
            <a:ext cx="1741487" cy="558800"/>
          </a:xfrm>
          <a:prstGeom prst="rect">
            <a:avLst/>
          </a:prstGeom>
          <a:noFill/>
          <a:ln>
            <a:noFill/>
          </a:ln>
        </p:spPr>
      </p:pic>
      <p:sp>
        <p:nvSpPr>
          <p:cNvPr id="213" name="Google Shape;213;p28"/>
          <p:cNvSpPr txBox="1"/>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XNOR Gate Timing Diagram</a:t>
            </a:r>
            <a:endParaRPr/>
          </a:p>
        </p:txBody>
      </p:sp>
      <p:sp>
        <p:nvSpPr>
          <p:cNvPr id="219" name="Google Shape;219;p29"/>
          <p:cNvSpPr txBox="1"/>
          <p:nvPr/>
        </p:nvSpPr>
        <p:spPr>
          <a:xfrm>
            <a:off x="0" y="2014537"/>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220" name="Google Shape;220;p29"/>
          <p:cNvPicPr preferRelativeResize="0"/>
          <p:nvPr/>
        </p:nvPicPr>
        <p:blipFill rotWithShape="1">
          <a:blip r:embed="rId3">
            <a:alphaModFix/>
          </a:blip>
          <a:srcRect/>
          <a:stretch/>
        </p:blipFill>
        <p:spPr>
          <a:xfrm>
            <a:off x="762000" y="1905000"/>
            <a:ext cx="7620000" cy="392906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1"/>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XNOR Gate Applications</a:t>
            </a:r>
            <a:endParaRPr/>
          </a:p>
        </p:txBody>
      </p:sp>
      <p:sp>
        <p:nvSpPr>
          <p:cNvPr id="235" name="Google Shape;235;p31"/>
          <p:cNvSpPr txBox="1">
            <a:spLocks noGrp="1"/>
          </p:cNvSpPr>
          <p:nvPr>
            <p:ph type="body" idx="1"/>
          </p:nvPr>
        </p:nvSpPr>
        <p:spPr>
          <a:xfrm>
            <a:off x="457200" y="1600200"/>
            <a:ext cx="8229600" cy="1219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Detecting even number of 1’s</a:t>
            </a:r>
            <a:endParaRPr/>
          </a:p>
          <a:p>
            <a:pPr marL="342900" lvl="0" indent="-165100" algn="l" rtl="0">
              <a:spcBef>
                <a:spcPts val="560"/>
              </a:spcBef>
              <a:spcAft>
                <a:spcPts val="0"/>
              </a:spcAft>
              <a:buClr>
                <a:schemeClr val="dk1"/>
              </a:buClr>
              <a:buSzPts val="2800"/>
              <a:buNone/>
            </a:pPr>
            <a:endParaRPr sz="2800" b="0" i="0" u="none">
              <a:solidFill>
                <a:schemeClr val="dk1"/>
              </a:solidFill>
              <a:latin typeface="Calibri"/>
              <a:ea typeface="Calibri"/>
              <a:cs typeface="Calibri"/>
              <a:sym typeface="Calibri"/>
            </a:endParaRPr>
          </a:p>
        </p:txBody>
      </p:sp>
      <p:pic>
        <p:nvPicPr>
          <p:cNvPr id="236" name="Google Shape;236;p31"/>
          <p:cNvPicPr preferRelativeResize="0">
            <a:picLocks noGrp="1"/>
          </p:cNvPicPr>
          <p:nvPr>
            <p:ph type="body" idx="1"/>
          </p:nvPr>
        </p:nvPicPr>
        <p:blipFill rotWithShape="1">
          <a:blip r:embed="rId3">
            <a:alphaModFix/>
          </a:blip>
          <a:srcRect/>
          <a:stretch/>
        </p:blipFill>
        <p:spPr>
          <a:xfrm>
            <a:off x="2805112" y="3048000"/>
            <a:ext cx="3906837" cy="256698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Type of IC Logic Gates</a:t>
            </a:r>
            <a:endParaRPr/>
          </a:p>
        </p:txBody>
      </p:sp>
      <p:sp>
        <p:nvSpPr>
          <p:cNvPr id="306" name="Google Shape;306;p3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74XX00	Quad 2-input NAND Gate</a:t>
            </a:r>
            <a:endParaRPr/>
          </a:p>
          <a:p>
            <a:pPr marL="342900" marR="0" lvl="0" indent="-34290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74XX02	Quad 2-input NOR Gate</a:t>
            </a:r>
            <a:endParaRPr/>
          </a:p>
          <a:p>
            <a:pPr marL="342900" marR="0" lvl="0" indent="-34290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74XX04	Hex Inverter</a:t>
            </a:r>
            <a:endParaRPr/>
          </a:p>
          <a:p>
            <a:pPr marL="342900" marR="0" lvl="0" indent="-34290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74XX08	Quad 2-input AND Gate</a:t>
            </a:r>
            <a:endParaRPr/>
          </a:p>
          <a:p>
            <a:pPr marL="342900" marR="0" lvl="0" indent="-34290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74XX10	Triple 3-input NAND Gate</a:t>
            </a:r>
            <a:endParaRPr/>
          </a:p>
          <a:p>
            <a:pPr marL="342900" marR="0" lvl="0" indent="-34290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74XX11	Triple 3-input AND Gate</a:t>
            </a:r>
            <a:endParaRPr/>
          </a:p>
          <a:p>
            <a:pPr marL="342900" marR="0" lvl="0" indent="-34290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74XX20	Dual 4-input NAND Gate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47"/>
        <p:cNvGrpSpPr/>
        <p:nvPr/>
      </p:nvGrpSpPr>
      <p:grpSpPr>
        <a:xfrm>
          <a:off x="0" y="0"/>
          <a:ext cx="0" cy="0"/>
          <a:chOff x="0" y="0"/>
          <a:chExt cx="0" cy="0"/>
        </a:xfrm>
      </p:grpSpPr>
      <p:sp>
        <p:nvSpPr>
          <p:cNvPr id="148" name="Google Shape;148;p21"/>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AND Gate function</a:t>
            </a:r>
            <a:endParaRPr/>
          </a:p>
        </p:txBody>
      </p:sp>
      <p:sp>
        <p:nvSpPr>
          <p:cNvPr id="149" name="Google Shape;149;p21"/>
          <p:cNvSpPr txBox="1">
            <a:spLocks noGrp="1"/>
          </p:cNvSpPr>
          <p:nvPr>
            <p:ph type="body" idx="1"/>
          </p:nvPr>
        </p:nvSpPr>
        <p:spPr>
          <a:xfrm>
            <a:off x="457200" y="1600200"/>
            <a:ext cx="8305800" cy="762000"/>
          </a:xfrm>
          <a:prstGeom prst="rect">
            <a:avLst/>
          </a:prstGeom>
          <a:no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Logical Multiplication function</a:t>
            </a:r>
            <a:endParaRPr/>
          </a:p>
        </p:txBody>
      </p:sp>
      <p:graphicFrame>
        <p:nvGraphicFramePr>
          <p:cNvPr id="150" name="Google Shape;150;p21"/>
          <p:cNvGraphicFramePr/>
          <p:nvPr/>
        </p:nvGraphicFramePr>
        <p:xfrm>
          <a:off x="914400" y="2438400"/>
          <a:ext cx="3429000" cy="3110480"/>
        </p:xfrm>
        <a:graphic>
          <a:graphicData uri="http://schemas.openxmlformats.org/drawingml/2006/table">
            <a:tbl>
              <a:tblPr>
                <a:noFill/>
                <a:tableStyleId>{70FDC2AA-9F11-4CB5-A1BB-67C2F514BEDE}</a:tableStyleId>
              </a:tblPr>
              <a:tblGrid>
                <a:gridCol w="1016000">
                  <a:extLst>
                    <a:ext uri="{9D8B030D-6E8A-4147-A177-3AD203B41FA5}">
                      <a16:colId xmlns:a16="http://schemas.microsoft.com/office/drawing/2014/main" val="20000"/>
                    </a:ext>
                  </a:extLst>
                </a:gridCol>
                <a:gridCol w="1041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517525">
                <a:tc gridSpan="2">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Input</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PK"/>
                    </a:p>
                  </a:txBody>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Output</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191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A</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B</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F</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191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151" name="Google Shape;151;p21"/>
          <p:cNvPicPr preferRelativeResize="0">
            <a:picLocks noGrp="1"/>
          </p:cNvPicPr>
          <p:nvPr>
            <p:ph type="body" idx="1"/>
          </p:nvPr>
        </p:nvPicPr>
        <p:blipFill rotWithShape="1">
          <a:blip r:embed="rId3">
            <a:alphaModFix/>
          </a:blip>
          <a:srcRect/>
          <a:stretch/>
        </p:blipFill>
        <p:spPr>
          <a:xfrm>
            <a:off x="4953000" y="2667000"/>
            <a:ext cx="1752600" cy="465137"/>
          </a:xfrm>
          <a:prstGeom prst="rect">
            <a:avLst/>
          </a:prstGeom>
          <a:noFill/>
          <a:ln>
            <a:noFill/>
          </a:ln>
        </p:spPr>
      </p:pic>
      <p:sp>
        <p:nvSpPr>
          <p:cNvPr id="152" name="Google Shape;152;p21"/>
          <p:cNvSpPr txBox="1"/>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153" name="Google Shape;153;p21"/>
          <p:cNvPicPr preferRelativeResize="0"/>
          <p:nvPr/>
        </p:nvPicPr>
        <p:blipFill rotWithShape="1">
          <a:blip r:embed="rId4">
            <a:alphaModFix/>
          </a:blip>
          <a:srcRect/>
          <a:stretch/>
        </p:blipFill>
        <p:spPr>
          <a:xfrm>
            <a:off x="4876800" y="3505200"/>
            <a:ext cx="3719512" cy="5016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Type of IC Logic Gates</a:t>
            </a:r>
            <a:endParaRPr/>
          </a:p>
        </p:txBody>
      </p:sp>
      <p:sp>
        <p:nvSpPr>
          <p:cNvPr id="313" name="Google Shape;313;p34"/>
          <p:cNvSpPr txBox="1">
            <a:spLocks noGrp="1"/>
          </p:cNvSpPr>
          <p:nvPr>
            <p:ph type="body" idx="1"/>
          </p:nvPr>
        </p:nvSpPr>
        <p:spPr>
          <a:xfrm>
            <a:off x="304800" y="1600200"/>
            <a:ext cx="85344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74XX21	Dual 2-input AND Gate</a:t>
            </a:r>
            <a:endParaRPr/>
          </a:p>
          <a:p>
            <a:pPr marL="342900" marR="0" lvl="0" indent="-34290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74XX27	Triple 3-input NOR Gate</a:t>
            </a:r>
            <a:endParaRPr/>
          </a:p>
          <a:p>
            <a:pPr marL="342900" marR="0" lvl="0" indent="-34290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74XX30	Single 8-input NAND Gate</a:t>
            </a:r>
            <a:endParaRPr/>
          </a:p>
          <a:p>
            <a:pPr marL="342900" marR="0" lvl="0" indent="-34290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74XX32	Quad 2-input OR Gate</a:t>
            </a:r>
            <a:endParaRPr/>
          </a:p>
          <a:p>
            <a:pPr marL="342900" marR="0" lvl="0" indent="-34290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74XX86	Quad 2-input XOR Gate</a:t>
            </a:r>
            <a:endParaRPr/>
          </a:p>
          <a:p>
            <a:pPr marL="342900" marR="0" lvl="0" indent="-34290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74XX133	Single 13-input NAND Gate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5"/>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Logic Gate Integrated Circuits</a:t>
            </a:r>
            <a:endParaRPr/>
          </a:p>
        </p:txBody>
      </p:sp>
      <p:pic>
        <p:nvPicPr>
          <p:cNvPr id="320" name="Google Shape;320;p35"/>
          <p:cNvPicPr preferRelativeResize="0">
            <a:picLocks noGrp="1"/>
          </p:cNvPicPr>
          <p:nvPr>
            <p:ph type="body" idx="1"/>
          </p:nvPr>
        </p:nvPicPr>
        <p:blipFill rotWithShape="1">
          <a:blip r:embed="rId3">
            <a:alphaModFix/>
          </a:blip>
          <a:srcRect/>
          <a:stretch/>
        </p:blipFill>
        <p:spPr>
          <a:xfrm>
            <a:off x="1163637" y="1701800"/>
            <a:ext cx="2625725" cy="1985962"/>
          </a:xfrm>
          <a:prstGeom prst="rect">
            <a:avLst/>
          </a:prstGeom>
          <a:noFill/>
          <a:ln>
            <a:noFill/>
          </a:ln>
        </p:spPr>
      </p:pic>
      <p:pic>
        <p:nvPicPr>
          <p:cNvPr id="321" name="Google Shape;321;p35"/>
          <p:cNvPicPr preferRelativeResize="0">
            <a:picLocks noGrp="1"/>
          </p:cNvPicPr>
          <p:nvPr>
            <p:ph type="body" idx="2"/>
          </p:nvPr>
        </p:nvPicPr>
        <p:blipFill rotWithShape="1">
          <a:blip r:embed="rId4">
            <a:alphaModFix/>
          </a:blip>
          <a:srcRect/>
          <a:stretch/>
        </p:blipFill>
        <p:spPr>
          <a:xfrm>
            <a:off x="5334000" y="4038600"/>
            <a:ext cx="2625725" cy="1985962"/>
          </a:xfrm>
          <a:prstGeom prst="rect">
            <a:avLst/>
          </a:prstGeom>
          <a:noFill/>
          <a:ln>
            <a:noFill/>
          </a:ln>
        </p:spPr>
      </p:pic>
      <p:pic>
        <p:nvPicPr>
          <p:cNvPr id="322" name="Google Shape;322;p35"/>
          <p:cNvPicPr preferRelativeResize="0">
            <a:picLocks noGrp="1"/>
          </p:cNvPicPr>
          <p:nvPr>
            <p:ph type="body" idx="3"/>
          </p:nvPr>
        </p:nvPicPr>
        <p:blipFill rotWithShape="1">
          <a:blip r:embed="rId5">
            <a:alphaModFix/>
          </a:blip>
          <a:srcRect/>
          <a:stretch/>
        </p:blipFill>
        <p:spPr>
          <a:xfrm>
            <a:off x="1371600" y="4038600"/>
            <a:ext cx="2625725" cy="2001837"/>
          </a:xfrm>
          <a:prstGeom prst="rect">
            <a:avLst/>
          </a:prstGeom>
          <a:noFill/>
          <a:ln>
            <a:noFill/>
          </a:ln>
        </p:spPr>
      </p:pic>
      <p:pic>
        <p:nvPicPr>
          <p:cNvPr id="323" name="Google Shape;323;p35"/>
          <p:cNvPicPr preferRelativeResize="0"/>
          <p:nvPr/>
        </p:nvPicPr>
        <p:blipFill rotWithShape="1">
          <a:blip r:embed="rId6">
            <a:alphaModFix/>
          </a:blip>
          <a:srcRect/>
          <a:stretch/>
        </p:blipFill>
        <p:spPr>
          <a:xfrm>
            <a:off x="5383212" y="1820862"/>
            <a:ext cx="2651125" cy="19970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Logic Gate Integrated Circuits</a:t>
            </a:r>
            <a:endParaRPr/>
          </a:p>
        </p:txBody>
      </p:sp>
      <p:pic>
        <p:nvPicPr>
          <p:cNvPr id="330" name="Google Shape;330;p36"/>
          <p:cNvPicPr preferRelativeResize="0">
            <a:picLocks noGrp="1"/>
          </p:cNvPicPr>
          <p:nvPr>
            <p:ph type="body" idx="1"/>
          </p:nvPr>
        </p:nvPicPr>
        <p:blipFill rotWithShape="1">
          <a:blip r:embed="rId3">
            <a:alphaModFix/>
          </a:blip>
          <a:srcRect/>
          <a:stretch/>
        </p:blipFill>
        <p:spPr>
          <a:xfrm>
            <a:off x="1231900" y="4038600"/>
            <a:ext cx="2625725" cy="1985962"/>
          </a:xfrm>
          <a:prstGeom prst="rect">
            <a:avLst/>
          </a:prstGeom>
          <a:noFill/>
          <a:ln>
            <a:noFill/>
          </a:ln>
        </p:spPr>
      </p:pic>
      <p:pic>
        <p:nvPicPr>
          <p:cNvPr id="331" name="Google Shape;331;p36"/>
          <p:cNvPicPr preferRelativeResize="0">
            <a:picLocks noGrp="1"/>
          </p:cNvPicPr>
          <p:nvPr>
            <p:ph type="body" idx="2"/>
          </p:nvPr>
        </p:nvPicPr>
        <p:blipFill rotWithShape="1">
          <a:blip r:embed="rId4">
            <a:alphaModFix/>
          </a:blip>
          <a:srcRect/>
          <a:stretch/>
        </p:blipFill>
        <p:spPr>
          <a:xfrm>
            <a:off x="5410200" y="4038600"/>
            <a:ext cx="2625725" cy="1985962"/>
          </a:xfrm>
          <a:prstGeom prst="rect">
            <a:avLst/>
          </a:prstGeom>
          <a:noFill/>
          <a:ln>
            <a:noFill/>
          </a:ln>
        </p:spPr>
      </p:pic>
      <p:pic>
        <p:nvPicPr>
          <p:cNvPr id="332" name="Google Shape;332;p36"/>
          <p:cNvPicPr preferRelativeResize="0">
            <a:picLocks noGrp="1"/>
          </p:cNvPicPr>
          <p:nvPr>
            <p:ph type="body" idx="3"/>
          </p:nvPr>
        </p:nvPicPr>
        <p:blipFill rotWithShape="1">
          <a:blip r:embed="rId5">
            <a:alphaModFix/>
          </a:blip>
          <a:srcRect/>
          <a:stretch/>
        </p:blipFill>
        <p:spPr>
          <a:xfrm>
            <a:off x="1219200" y="1820862"/>
            <a:ext cx="2651125" cy="1997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AND Gate Timing Diagram</a:t>
            </a:r>
            <a:endParaRPr/>
          </a:p>
        </p:txBody>
      </p:sp>
      <p:sp>
        <p:nvSpPr>
          <p:cNvPr id="159" name="Google Shape;159;p22"/>
          <p:cNvSpPr txBox="1"/>
          <p:nvPr/>
        </p:nvSpPr>
        <p:spPr>
          <a:xfrm>
            <a:off x="0" y="2014537"/>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160" name="Google Shape;160;p22"/>
          <p:cNvPicPr preferRelativeResize="0"/>
          <p:nvPr/>
        </p:nvPicPr>
        <p:blipFill rotWithShape="1">
          <a:blip r:embed="rId3">
            <a:alphaModFix/>
          </a:blip>
          <a:srcRect/>
          <a:stretch/>
        </p:blipFill>
        <p:spPr>
          <a:xfrm>
            <a:off x="762000" y="1905000"/>
            <a:ext cx="7620000" cy="39290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AND Gate function</a:t>
            </a:r>
            <a:endParaRPr/>
          </a:p>
        </p:txBody>
      </p:sp>
      <p:pic>
        <p:nvPicPr>
          <p:cNvPr id="166" name="Google Shape;166;p23"/>
          <p:cNvPicPr preferRelativeResize="0">
            <a:picLocks noGrp="1"/>
          </p:cNvPicPr>
          <p:nvPr>
            <p:ph type="body" idx="1"/>
          </p:nvPr>
        </p:nvPicPr>
        <p:blipFill rotWithShape="1">
          <a:blip r:embed="rId3">
            <a:alphaModFix/>
          </a:blip>
          <a:srcRect/>
          <a:stretch/>
        </p:blipFill>
        <p:spPr>
          <a:xfrm>
            <a:off x="6553200" y="4876800"/>
            <a:ext cx="1752600" cy="465137"/>
          </a:xfrm>
          <a:prstGeom prst="rect">
            <a:avLst/>
          </a:prstGeom>
          <a:noFill/>
          <a:ln>
            <a:noFill/>
          </a:ln>
        </p:spPr>
      </p:pic>
      <p:sp>
        <p:nvSpPr>
          <p:cNvPr id="167" name="Google Shape;167;p23"/>
          <p:cNvSpPr txBox="1"/>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168" name="Google Shape;168;p23"/>
          <p:cNvPicPr preferRelativeResize="0"/>
          <p:nvPr/>
        </p:nvPicPr>
        <p:blipFill rotWithShape="1">
          <a:blip r:embed="rId4">
            <a:alphaModFix/>
          </a:blip>
          <a:srcRect/>
          <a:stretch/>
        </p:blipFill>
        <p:spPr>
          <a:xfrm>
            <a:off x="457200" y="1905000"/>
            <a:ext cx="8229600" cy="2501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231"/>
        <p:cNvGrpSpPr/>
        <p:nvPr/>
      </p:nvGrpSpPr>
      <p:grpSpPr>
        <a:xfrm>
          <a:off x="0" y="0"/>
          <a:ext cx="0" cy="0"/>
          <a:chOff x="0" y="0"/>
          <a:chExt cx="0" cy="0"/>
        </a:xfrm>
      </p:grpSpPr>
      <p:sp>
        <p:nvSpPr>
          <p:cNvPr id="232" name="Google Shape;232;p31"/>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AND Gate Applications</a:t>
            </a:r>
            <a:endParaRPr/>
          </a:p>
        </p:txBody>
      </p:sp>
      <p:sp>
        <p:nvSpPr>
          <p:cNvPr id="233" name="Google Shape;233;p31"/>
          <p:cNvSpPr txBox="1">
            <a:spLocks noGrp="1"/>
          </p:cNvSpPr>
          <p:nvPr>
            <p:ph type="body" idx="1"/>
          </p:nvPr>
        </p:nvSpPr>
        <p:spPr>
          <a:xfrm>
            <a:off x="457200" y="1600200"/>
            <a:ext cx="8229600" cy="1219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Enable/Disable Device</a:t>
            </a:r>
            <a:endParaRPr/>
          </a:p>
          <a:p>
            <a:pPr marL="742950" lvl="1" indent="-28575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Counter counts when it receives pulses</a:t>
            </a:r>
            <a:endParaRPr/>
          </a:p>
        </p:txBody>
      </p:sp>
      <p:pic>
        <p:nvPicPr>
          <p:cNvPr id="234" name="Google Shape;234;p31"/>
          <p:cNvPicPr preferRelativeResize="0">
            <a:picLocks noGrp="1"/>
          </p:cNvPicPr>
          <p:nvPr>
            <p:ph type="body" idx="1"/>
          </p:nvPr>
        </p:nvPicPr>
        <p:blipFill rotWithShape="1">
          <a:blip r:embed="rId3">
            <a:alphaModFix/>
          </a:blip>
          <a:srcRect/>
          <a:stretch/>
        </p:blipFill>
        <p:spPr>
          <a:xfrm>
            <a:off x="914400" y="2895600"/>
            <a:ext cx="7239000" cy="3609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OR Gate</a:t>
            </a:r>
            <a:endParaRPr/>
          </a:p>
        </p:txBody>
      </p:sp>
      <p:sp>
        <p:nvSpPr>
          <p:cNvPr id="181" name="Google Shape;181;p2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1 output</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2 inputs</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3 inputs</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4 inputs</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Multiple inputs</a:t>
            </a:r>
            <a:endParaRPr/>
          </a:p>
        </p:txBody>
      </p:sp>
      <p:pic>
        <p:nvPicPr>
          <p:cNvPr id="182" name="Google Shape;182;p25"/>
          <p:cNvPicPr preferRelativeResize="0">
            <a:picLocks noGrp="1"/>
          </p:cNvPicPr>
          <p:nvPr>
            <p:ph type="body" idx="1"/>
          </p:nvPr>
        </p:nvPicPr>
        <p:blipFill rotWithShape="1">
          <a:blip r:embed="rId3">
            <a:alphaModFix/>
          </a:blip>
          <a:srcRect/>
          <a:stretch/>
        </p:blipFill>
        <p:spPr>
          <a:xfrm>
            <a:off x="6629400" y="2590800"/>
            <a:ext cx="1524000" cy="963612"/>
          </a:xfrm>
          <a:prstGeom prst="rect">
            <a:avLst/>
          </a:prstGeom>
          <a:noFill/>
          <a:ln>
            <a:noFill/>
          </a:ln>
        </p:spPr>
      </p:pic>
      <p:pic>
        <p:nvPicPr>
          <p:cNvPr id="183" name="Google Shape;183;p25"/>
          <p:cNvPicPr preferRelativeResize="0">
            <a:picLocks noGrp="1"/>
          </p:cNvPicPr>
          <p:nvPr>
            <p:ph type="body" idx="2"/>
          </p:nvPr>
        </p:nvPicPr>
        <p:blipFill rotWithShape="1">
          <a:blip r:embed="rId4">
            <a:alphaModFix/>
          </a:blip>
          <a:srcRect/>
          <a:stretch/>
        </p:blipFill>
        <p:spPr>
          <a:xfrm>
            <a:off x="6781800" y="4419600"/>
            <a:ext cx="1371600" cy="1120775"/>
          </a:xfrm>
          <a:prstGeom prst="rect">
            <a:avLst/>
          </a:prstGeom>
          <a:noFill/>
          <a:ln>
            <a:noFill/>
          </a:ln>
        </p:spPr>
      </p:pic>
      <p:sp>
        <p:nvSpPr>
          <p:cNvPr id="184" name="Google Shape;184;p25"/>
          <p:cNvSpPr txBox="1"/>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185" name="Google Shape;185;p25"/>
          <p:cNvPicPr preferRelativeResize="0"/>
          <p:nvPr/>
        </p:nvPicPr>
        <p:blipFill rotWithShape="1">
          <a:blip r:embed="rId5">
            <a:alphaModFix/>
          </a:blip>
          <a:srcRect/>
          <a:stretch/>
        </p:blipFill>
        <p:spPr>
          <a:xfrm>
            <a:off x="6629400" y="758825"/>
            <a:ext cx="1752600" cy="1101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89"/>
        <p:cNvGrpSpPr/>
        <p:nvPr/>
      </p:nvGrpSpPr>
      <p:grpSpPr>
        <a:xfrm>
          <a:off x="0" y="0"/>
          <a:ext cx="0" cy="0"/>
          <a:chOff x="0" y="0"/>
          <a:chExt cx="0" cy="0"/>
        </a:xfrm>
      </p:grpSpPr>
      <p:sp>
        <p:nvSpPr>
          <p:cNvPr id="190" name="Google Shape;190;p26"/>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OR Gate function</a:t>
            </a:r>
            <a:endParaRPr/>
          </a:p>
        </p:txBody>
      </p:sp>
      <p:sp>
        <p:nvSpPr>
          <p:cNvPr id="191" name="Google Shape;191;p26"/>
          <p:cNvSpPr txBox="1">
            <a:spLocks noGrp="1"/>
          </p:cNvSpPr>
          <p:nvPr>
            <p:ph type="body" idx="1"/>
          </p:nvPr>
        </p:nvSpPr>
        <p:spPr>
          <a:xfrm>
            <a:off x="457200" y="1600200"/>
            <a:ext cx="8153400" cy="762000"/>
          </a:xfrm>
          <a:prstGeom prst="rect">
            <a:avLst/>
          </a:prstGeom>
          <a:no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Boolean Add function</a:t>
            </a:r>
            <a:endParaRPr/>
          </a:p>
        </p:txBody>
      </p:sp>
      <p:graphicFrame>
        <p:nvGraphicFramePr>
          <p:cNvPr id="192" name="Google Shape;192;p26"/>
          <p:cNvGraphicFramePr/>
          <p:nvPr/>
        </p:nvGraphicFramePr>
        <p:xfrm>
          <a:off x="990600" y="2438400"/>
          <a:ext cx="3581375" cy="3126110"/>
        </p:xfrm>
        <a:graphic>
          <a:graphicData uri="http://schemas.openxmlformats.org/drawingml/2006/table">
            <a:tbl>
              <a:tblPr>
                <a:noFill/>
                <a:tableStyleId>{70FDC2AA-9F11-4CB5-A1BB-67C2F514BEDE}</a:tableStyleId>
              </a:tblPr>
              <a:tblGrid>
                <a:gridCol w="901700">
                  <a:extLst>
                    <a:ext uri="{9D8B030D-6E8A-4147-A177-3AD203B41FA5}">
                      <a16:colId xmlns:a16="http://schemas.microsoft.com/office/drawing/2014/main" val="20000"/>
                    </a:ext>
                  </a:extLst>
                </a:gridCol>
                <a:gridCol w="900100">
                  <a:extLst>
                    <a:ext uri="{9D8B030D-6E8A-4147-A177-3AD203B41FA5}">
                      <a16:colId xmlns:a16="http://schemas.microsoft.com/office/drawing/2014/main" val="20001"/>
                    </a:ext>
                  </a:extLst>
                </a:gridCol>
                <a:gridCol w="1779575">
                  <a:extLst>
                    <a:ext uri="{9D8B030D-6E8A-4147-A177-3AD203B41FA5}">
                      <a16:colId xmlns:a16="http://schemas.microsoft.com/office/drawing/2014/main" val="20002"/>
                    </a:ext>
                  </a:extLst>
                </a:gridCol>
              </a:tblGrid>
              <a:tr h="533400">
                <a:tc gridSpan="2">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Input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PK"/>
                    </a:p>
                  </a:txBody>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Output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A</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B</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F</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191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191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193" name="Google Shape;193;p26"/>
          <p:cNvPicPr preferRelativeResize="0">
            <a:picLocks noGrp="1"/>
          </p:cNvPicPr>
          <p:nvPr>
            <p:ph type="body" idx="1"/>
          </p:nvPr>
        </p:nvPicPr>
        <p:blipFill rotWithShape="1">
          <a:blip r:embed="rId3">
            <a:alphaModFix/>
          </a:blip>
          <a:srcRect/>
          <a:stretch/>
        </p:blipFill>
        <p:spPr>
          <a:xfrm>
            <a:off x="5638800" y="2600325"/>
            <a:ext cx="1797050" cy="458787"/>
          </a:xfrm>
          <a:prstGeom prst="rect">
            <a:avLst/>
          </a:prstGeom>
          <a:noFill/>
          <a:ln>
            <a:noFill/>
          </a:ln>
        </p:spPr>
      </p:pic>
      <p:sp>
        <p:nvSpPr>
          <p:cNvPr id="194" name="Google Shape;194;p26"/>
          <p:cNvSpPr txBox="1"/>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195" name="Google Shape;195;p26"/>
          <p:cNvPicPr preferRelativeResize="0"/>
          <p:nvPr/>
        </p:nvPicPr>
        <p:blipFill rotWithShape="1">
          <a:blip r:embed="rId4">
            <a:alphaModFix/>
          </a:blip>
          <a:srcRect/>
          <a:stretch/>
        </p:blipFill>
        <p:spPr>
          <a:xfrm>
            <a:off x="4953000" y="3810000"/>
            <a:ext cx="3698875" cy="493712"/>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1358</Words>
  <Application>Microsoft Office PowerPoint</Application>
  <PresentationFormat>On-screen Show (4:3)</PresentationFormat>
  <Paragraphs>341</Paragraphs>
  <Slides>42</Slides>
  <Notes>42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42</vt:i4>
      </vt:variant>
    </vt:vector>
  </HeadingPairs>
  <TitlesOfParts>
    <vt:vector size="46" baseType="lpstr">
      <vt:lpstr>Arial</vt:lpstr>
      <vt:lpstr>Calibri</vt:lpstr>
      <vt:lpstr>Office Theme</vt:lpstr>
      <vt:lpstr>1_Office Theme</vt:lpstr>
      <vt:lpstr>Digital Logic &amp; Design     Lecture 05</vt:lpstr>
      <vt:lpstr>Logic Gates</vt:lpstr>
      <vt:lpstr>AND Gate</vt:lpstr>
      <vt:lpstr>AND Gate function</vt:lpstr>
      <vt:lpstr>AND Gate Timing Diagram</vt:lpstr>
      <vt:lpstr>AND Gate function</vt:lpstr>
      <vt:lpstr>AND Gate Applications</vt:lpstr>
      <vt:lpstr>OR Gate</vt:lpstr>
      <vt:lpstr>OR Gate function</vt:lpstr>
      <vt:lpstr>OR Gate Timing Diagram</vt:lpstr>
      <vt:lpstr>OR Gate Applications</vt:lpstr>
      <vt:lpstr>NOT Gate</vt:lpstr>
      <vt:lpstr>NOT Gate function</vt:lpstr>
      <vt:lpstr>NOT Gate Timing Diagram</vt:lpstr>
      <vt:lpstr>NOT Gate Applications</vt:lpstr>
      <vt:lpstr>Alternate Representations</vt:lpstr>
      <vt:lpstr>NAND Gate</vt:lpstr>
      <vt:lpstr>NAND Gate function</vt:lpstr>
      <vt:lpstr>NAND Gate Timing Diagram</vt:lpstr>
      <vt:lpstr>NAND Universal Gate</vt:lpstr>
      <vt:lpstr>NAND Universal Gate</vt:lpstr>
      <vt:lpstr>NAND Universal Gate</vt:lpstr>
      <vt:lpstr>NAND Gate Applications</vt:lpstr>
      <vt:lpstr>NOR Gate</vt:lpstr>
      <vt:lpstr>NOR Gate function</vt:lpstr>
      <vt:lpstr>NOR Gate Timing Diagram</vt:lpstr>
      <vt:lpstr>NOR Universal Gate</vt:lpstr>
      <vt:lpstr>NOR Universal Gate</vt:lpstr>
      <vt:lpstr>NOR Gate Applications</vt:lpstr>
      <vt:lpstr>NAND-NOR Universal Gate</vt:lpstr>
      <vt:lpstr>XOR Gate</vt:lpstr>
      <vt:lpstr>XOR Gate function</vt:lpstr>
      <vt:lpstr>XOR Gate Timing Diagram</vt:lpstr>
      <vt:lpstr>XOR Gate Applications</vt:lpstr>
      <vt:lpstr>XNOR Gate</vt:lpstr>
      <vt:lpstr>XNOR Gate function</vt:lpstr>
      <vt:lpstr>XNOR Gate Timing Diagram</vt:lpstr>
      <vt:lpstr>XNOR Gate Applications</vt:lpstr>
      <vt:lpstr>Type of IC Logic Gates</vt:lpstr>
      <vt:lpstr>Type of IC Logic Gates</vt:lpstr>
      <vt:lpstr>Logic Gate Integrated Circuits</vt:lpstr>
      <vt:lpstr>Logic Gate Integrated Circuits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&amp; Design     Lecture 05</dc:title>
  <cp:lastModifiedBy>Hina Binte Haq</cp:lastModifiedBy>
  <cp:revision>5</cp:revision>
  <dcterms:modified xsi:type="dcterms:W3CDTF">2022-02-21T06:59:58Z</dcterms:modified>
</cp:coreProperties>
</file>