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3" r:id="rId2"/>
  </p:sldMasterIdLst>
  <p:notesMasterIdLst>
    <p:notesMasterId r:id="rId33"/>
  </p:notesMasterIdLst>
  <p:sldIdLst>
    <p:sldId id="256" r:id="rId3"/>
    <p:sldId id="296" r:id="rId4"/>
    <p:sldId id="301" r:id="rId5"/>
    <p:sldId id="302"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43216A-5B29-4604-8F2A-9D2A955E0577}">
  <a:tblStyle styleId="{A843216A-5B29-4604-8F2A-9D2A955E057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554" y="9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a:t>
            </a:fld>
            <a:endParaRPr/>
          </a:p>
        </p:txBody>
      </p:sp>
      <p:sp>
        <p:nvSpPr>
          <p:cNvPr id="112" name="Google Shape;11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Asalam O Aleikum students. I am Waseem Ikram.</a:t>
            </a:r>
            <a:endParaRPr/>
          </a:p>
          <a:p>
            <a:pPr marL="0" lvl="0" indent="0" algn="l" rtl="0">
              <a:spcBef>
                <a:spcPts val="0"/>
              </a:spcBef>
              <a:spcAft>
                <a:spcPts val="0"/>
              </a:spcAft>
              <a:buNone/>
            </a:pPr>
            <a:r>
              <a:rPr lang="en-US"/>
              <a:t>This is the seventh lecture in a series of 45 lectures on Digital Logic Design.</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11</a:t>
            </a:fld>
            <a:endParaRPr/>
          </a:p>
        </p:txBody>
      </p:sp>
      <p:sp>
        <p:nvSpPr>
          <p:cNvPr id="159" name="Google Shape;15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At the input of any TTL logic gate a logic high signal ‘1’ or a logic low signal ‘0’ is applied.</a:t>
            </a:r>
            <a:endParaRPr/>
          </a:p>
          <a:p>
            <a:pPr marL="0" lvl="0" indent="0" algn="l" rtl="0">
              <a:spcBef>
                <a:spcPts val="0"/>
              </a:spcBef>
              <a:spcAft>
                <a:spcPts val="0"/>
              </a:spcAft>
              <a:buNone/>
            </a:pPr>
            <a:r>
              <a:rPr lang="en-US"/>
              <a:t>The V</a:t>
            </a:r>
            <a:r>
              <a:rPr lang="en-US" baseline="-25000"/>
              <a:t>IH </a:t>
            </a:r>
            <a:r>
              <a:rPr lang="en-US"/>
              <a:t>is the input voltage range of Logic high signal with a range of 2 to 5 volts</a:t>
            </a:r>
            <a:endParaRPr/>
          </a:p>
          <a:p>
            <a:pPr marL="0" lvl="0" indent="0" algn="l" rtl="0">
              <a:spcBef>
                <a:spcPts val="0"/>
              </a:spcBef>
              <a:spcAft>
                <a:spcPts val="0"/>
              </a:spcAft>
              <a:buNone/>
            </a:pPr>
            <a:r>
              <a:rPr lang="en-US"/>
              <a:t>V</a:t>
            </a:r>
            <a:r>
              <a:rPr lang="en-US" baseline="-25000"/>
              <a:t>IH(min)</a:t>
            </a:r>
            <a:r>
              <a:rPr lang="en-US"/>
              <a:t> is the minimum acceptable input range for a logic high signal</a:t>
            </a:r>
            <a:endParaRPr/>
          </a:p>
          <a:p>
            <a:pPr marL="0" lvl="0" indent="0" algn="l" rtl="0">
              <a:spcBef>
                <a:spcPts val="0"/>
              </a:spcBef>
              <a:spcAft>
                <a:spcPts val="0"/>
              </a:spcAft>
              <a:buNone/>
            </a:pPr>
            <a:r>
              <a:rPr lang="en-US"/>
              <a:t>The V</a:t>
            </a:r>
            <a:r>
              <a:rPr lang="en-US" baseline="-25000"/>
              <a:t>IL </a:t>
            </a:r>
            <a:r>
              <a:rPr lang="en-US"/>
              <a:t>is the input voltage range of Logic low signal with a range of 0 to 0.8 volts</a:t>
            </a:r>
            <a:endParaRPr/>
          </a:p>
          <a:p>
            <a:pPr marL="0" lvl="0" indent="0" algn="l" rtl="0">
              <a:spcBef>
                <a:spcPts val="0"/>
              </a:spcBef>
              <a:spcAft>
                <a:spcPts val="0"/>
              </a:spcAft>
              <a:buNone/>
            </a:pPr>
            <a:r>
              <a:rPr lang="en-US"/>
              <a:t>V</a:t>
            </a:r>
            <a:r>
              <a:rPr lang="en-US" baseline="-25000"/>
              <a:t>IL(max)</a:t>
            </a:r>
            <a:r>
              <a:rPr lang="en-US"/>
              <a:t> is the maximum acceptable input range for a logic low signal</a:t>
            </a:r>
            <a:endParaRPr/>
          </a:p>
          <a:p>
            <a:pPr marL="0" lvl="0" indent="0" algn="l" rtl="0">
              <a:spcBef>
                <a:spcPts val="0"/>
              </a:spcBef>
              <a:spcAft>
                <a:spcPts val="0"/>
              </a:spcAft>
              <a:buNone/>
            </a:pPr>
            <a:r>
              <a:rPr lang="en-US"/>
              <a:t>Similarly the output of any TTL logic gate can be at logic high ‘1’ or logic low ‘0’</a:t>
            </a:r>
            <a:endParaRPr/>
          </a:p>
          <a:p>
            <a:pPr marL="0" lvl="0" indent="0" algn="l" rtl="0">
              <a:spcBef>
                <a:spcPts val="0"/>
              </a:spcBef>
              <a:spcAft>
                <a:spcPts val="0"/>
              </a:spcAft>
              <a:buNone/>
            </a:pPr>
            <a:r>
              <a:rPr lang="en-US"/>
              <a:t>The V</a:t>
            </a:r>
            <a:r>
              <a:rPr lang="en-US" baseline="-25000"/>
              <a:t>OH </a:t>
            </a:r>
            <a:r>
              <a:rPr lang="en-US"/>
              <a:t>is the output voltage range of Logic high signal with a range of 2.4 to 5 volts</a:t>
            </a:r>
            <a:endParaRPr/>
          </a:p>
          <a:p>
            <a:pPr marL="0" lvl="0" indent="0" algn="l" rtl="0">
              <a:spcBef>
                <a:spcPts val="0"/>
              </a:spcBef>
              <a:spcAft>
                <a:spcPts val="0"/>
              </a:spcAft>
              <a:buNone/>
            </a:pPr>
            <a:r>
              <a:rPr lang="en-US"/>
              <a:t>V</a:t>
            </a:r>
            <a:r>
              <a:rPr lang="en-US" baseline="-25000"/>
              <a:t>OH(min)</a:t>
            </a:r>
            <a:r>
              <a:rPr lang="en-US"/>
              <a:t> is the minimum acceptable output range for a logic high signal</a:t>
            </a:r>
            <a:endParaRPr/>
          </a:p>
          <a:p>
            <a:pPr marL="0" lvl="0" indent="0" algn="l" rtl="0">
              <a:spcBef>
                <a:spcPts val="0"/>
              </a:spcBef>
              <a:spcAft>
                <a:spcPts val="0"/>
              </a:spcAft>
              <a:buNone/>
            </a:pPr>
            <a:r>
              <a:rPr lang="en-US"/>
              <a:t>The V</a:t>
            </a:r>
            <a:r>
              <a:rPr lang="en-US" baseline="-25000"/>
              <a:t>OL </a:t>
            </a:r>
            <a:r>
              <a:rPr lang="en-US"/>
              <a:t>is the output voltage range of Logic low signal with a range of 0 to 0.4 volts</a:t>
            </a:r>
            <a:endParaRPr/>
          </a:p>
          <a:p>
            <a:pPr marL="0" lvl="0" indent="0" algn="l" rtl="0">
              <a:spcBef>
                <a:spcPts val="0"/>
              </a:spcBef>
              <a:spcAft>
                <a:spcPts val="0"/>
              </a:spcAft>
              <a:buNone/>
            </a:pPr>
            <a:r>
              <a:rPr lang="en-US"/>
              <a:t>V</a:t>
            </a:r>
            <a:r>
              <a:rPr lang="en-US" baseline="-25000"/>
              <a:t>OL(max)</a:t>
            </a:r>
            <a:r>
              <a:rPr lang="en-US"/>
              <a:t> is the maximum acceptable output range for a logic low signal</a:t>
            </a:r>
            <a:endParaRPr/>
          </a:p>
          <a:p>
            <a:pPr marL="0" lvl="0" indent="0" algn="l" rtl="0">
              <a:spcBef>
                <a:spcPts val="0"/>
              </a:spcBef>
              <a:spcAft>
                <a:spcPts val="0"/>
              </a:spcAft>
              <a:buNone/>
            </a:pPr>
            <a:r>
              <a:rPr lang="en-US"/>
              <a:t>Consider that the output of an And gate is connected to the input of an OR gate</a:t>
            </a:r>
            <a:endParaRPr/>
          </a:p>
          <a:p>
            <a:pPr marL="0" lvl="0" indent="0" algn="l" rtl="0">
              <a:spcBef>
                <a:spcPts val="0"/>
              </a:spcBef>
              <a:spcAft>
                <a:spcPts val="0"/>
              </a:spcAft>
              <a:buNone/>
            </a:pPr>
            <a:r>
              <a:rPr lang="en-US"/>
              <a:t>What are the voltage ranges for the two gates?</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12</a:t>
            </a:fld>
            <a:endParaRPr/>
          </a:p>
        </p:txBody>
      </p:sp>
      <p:sp>
        <p:nvSpPr>
          <p:cNvPr id="167" name="Google Shape;1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At the input of any CMOS 5 volt series logic gate a logic high signal ‘1’ or a logic low signal ‘0’ is applied.</a:t>
            </a:r>
            <a:endParaRPr/>
          </a:p>
          <a:p>
            <a:pPr marL="0" lvl="0" indent="0" algn="l" rtl="0">
              <a:spcBef>
                <a:spcPts val="0"/>
              </a:spcBef>
              <a:spcAft>
                <a:spcPts val="0"/>
              </a:spcAft>
              <a:buNone/>
            </a:pPr>
            <a:r>
              <a:rPr lang="en-US"/>
              <a:t>The V</a:t>
            </a:r>
            <a:r>
              <a:rPr lang="en-US" baseline="-25000"/>
              <a:t>IH </a:t>
            </a:r>
            <a:r>
              <a:rPr lang="en-US"/>
              <a:t>is the input voltage range of Logic high signal with a range of 3.5 to 5 volts</a:t>
            </a:r>
            <a:endParaRPr/>
          </a:p>
          <a:p>
            <a:pPr marL="0" lvl="0" indent="0" algn="l" rtl="0">
              <a:spcBef>
                <a:spcPts val="0"/>
              </a:spcBef>
              <a:spcAft>
                <a:spcPts val="0"/>
              </a:spcAft>
              <a:buNone/>
            </a:pPr>
            <a:r>
              <a:rPr lang="en-US"/>
              <a:t>V</a:t>
            </a:r>
            <a:r>
              <a:rPr lang="en-US" baseline="-25000"/>
              <a:t>IH(min)</a:t>
            </a:r>
            <a:r>
              <a:rPr lang="en-US"/>
              <a:t> is the minimum acceptable input range for a logic high signal which is 3.5 volts</a:t>
            </a:r>
            <a:endParaRPr/>
          </a:p>
          <a:p>
            <a:pPr marL="0" lvl="0" indent="0" algn="l" rtl="0">
              <a:spcBef>
                <a:spcPts val="0"/>
              </a:spcBef>
              <a:spcAft>
                <a:spcPts val="0"/>
              </a:spcAft>
              <a:buNone/>
            </a:pPr>
            <a:r>
              <a:rPr lang="en-US"/>
              <a:t>The V</a:t>
            </a:r>
            <a:r>
              <a:rPr lang="en-US" baseline="-25000"/>
              <a:t>IL </a:t>
            </a:r>
            <a:r>
              <a:rPr lang="en-US"/>
              <a:t>is the input voltage range of Logic low signal with a range of 0 to 1.5 volts</a:t>
            </a:r>
            <a:endParaRPr/>
          </a:p>
          <a:p>
            <a:pPr marL="0" lvl="0" indent="0" algn="l" rtl="0">
              <a:spcBef>
                <a:spcPts val="0"/>
              </a:spcBef>
              <a:spcAft>
                <a:spcPts val="0"/>
              </a:spcAft>
              <a:buNone/>
            </a:pPr>
            <a:r>
              <a:rPr lang="en-US"/>
              <a:t>V</a:t>
            </a:r>
            <a:r>
              <a:rPr lang="en-US" baseline="-25000"/>
              <a:t>IL(max)</a:t>
            </a:r>
            <a:r>
              <a:rPr lang="en-US"/>
              <a:t> is the maximum acceptable input range for a logic low signal which is 1.5 volts</a:t>
            </a:r>
            <a:endParaRPr/>
          </a:p>
          <a:p>
            <a:pPr marL="0" lvl="0" indent="0" algn="l" rtl="0">
              <a:spcBef>
                <a:spcPts val="0"/>
              </a:spcBef>
              <a:spcAft>
                <a:spcPts val="0"/>
              </a:spcAft>
              <a:buNone/>
            </a:pPr>
            <a:r>
              <a:rPr lang="en-US"/>
              <a:t>Similarly the output of any CMOS 5 volt series logic gate can be at logic high ‘1’ or logic low ‘0’</a:t>
            </a:r>
            <a:endParaRPr/>
          </a:p>
          <a:p>
            <a:pPr marL="0" lvl="0" indent="0" algn="l" rtl="0">
              <a:spcBef>
                <a:spcPts val="0"/>
              </a:spcBef>
              <a:spcAft>
                <a:spcPts val="0"/>
              </a:spcAft>
              <a:buNone/>
            </a:pPr>
            <a:r>
              <a:rPr lang="en-US"/>
              <a:t>The V</a:t>
            </a:r>
            <a:r>
              <a:rPr lang="en-US" baseline="-25000"/>
              <a:t>OH </a:t>
            </a:r>
            <a:r>
              <a:rPr lang="en-US"/>
              <a:t>is the output voltage range of Logic high signal with a range of 4.4 to 5 volts</a:t>
            </a:r>
            <a:endParaRPr/>
          </a:p>
          <a:p>
            <a:pPr marL="0" lvl="0" indent="0" algn="l" rtl="0">
              <a:spcBef>
                <a:spcPts val="0"/>
              </a:spcBef>
              <a:spcAft>
                <a:spcPts val="0"/>
              </a:spcAft>
              <a:buNone/>
            </a:pPr>
            <a:r>
              <a:rPr lang="en-US"/>
              <a:t>V</a:t>
            </a:r>
            <a:r>
              <a:rPr lang="en-US" baseline="-25000"/>
              <a:t>OH(min)</a:t>
            </a:r>
            <a:r>
              <a:rPr lang="en-US"/>
              <a:t> is the minimum acceptable output range for a logic high signal which is 4.4 volts</a:t>
            </a:r>
            <a:endParaRPr/>
          </a:p>
          <a:p>
            <a:pPr marL="0" lvl="0" indent="0" algn="l" rtl="0">
              <a:spcBef>
                <a:spcPts val="0"/>
              </a:spcBef>
              <a:spcAft>
                <a:spcPts val="0"/>
              </a:spcAft>
              <a:buNone/>
            </a:pPr>
            <a:r>
              <a:rPr lang="en-US"/>
              <a:t>The V</a:t>
            </a:r>
            <a:r>
              <a:rPr lang="en-US" baseline="-25000"/>
              <a:t>OL </a:t>
            </a:r>
            <a:r>
              <a:rPr lang="en-US"/>
              <a:t>is the output voltage range of Logic low signal with a range of 0 to 0.33 volts</a:t>
            </a:r>
            <a:endParaRPr/>
          </a:p>
          <a:p>
            <a:pPr marL="0" lvl="0" indent="0" algn="l" rtl="0">
              <a:spcBef>
                <a:spcPts val="0"/>
              </a:spcBef>
              <a:spcAft>
                <a:spcPts val="0"/>
              </a:spcAft>
              <a:buNone/>
            </a:pPr>
            <a:r>
              <a:rPr lang="en-US"/>
              <a:t>V</a:t>
            </a:r>
            <a:r>
              <a:rPr lang="en-US" baseline="-25000"/>
              <a:t>OL(max)</a:t>
            </a:r>
            <a:r>
              <a:rPr lang="en-US"/>
              <a:t> is the maximum acceptable output range for a logic low signal which is 0.33 volts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At the input of any CMOS 3.3 volt series logic gate a logic high signal ‘1’ or a logic low signal ‘0’ is applied.</a:t>
            </a:r>
            <a:endParaRPr/>
          </a:p>
          <a:p>
            <a:pPr marL="0" lvl="0" indent="0" algn="l" rtl="0">
              <a:spcBef>
                <a:spcPts val="0"/>
              </a:spcBef>
              <a:spcAft>
                <a:spcPts val="0"/>
              </a:spcAft>
              <a:buNone/>
            </a:pPr>
            <a:r>
              <a:rPr lang="en-US"/>
              <a:t>The V</a:t>
            </a:r>
            <a:r>
              <a:rPr lang="en-US" baseline="-25000"/>
              <a:t>IH </a:t>
            </a:r>
            <a:r>
              <a:rPr lang="en-US"/>
              <a:t>is the input voltage range of Logic high signal with a range of 2 to 3.3 volts</a:t>
            </a:r>
            <a:endParaRPr/>
          </a:p>
          <a:p>
            <a:pPr marL="0" lvl="0" indent="0" algn="l" rtl="0">
              <a:spcBef>
                <a:spcPts val="0"/>
              </a:spcBef>
              <a:spcAft>
                <a:spcPts val="0"/>
              </a:spcAft>
              <a:buNone/>
            </a:pPr>
            <a:r>
              <a:rPr lang="en-US"/>
              <a:t>V</a:t>
            </a:r>
            <a:r>
              <a:rPr lang="en-US" baseline="-25000"/>
              <a:t>IH(min)</a:t>
            </a:r>
            <a:r>
              <a:rPr lang="en-US"/>
              <a:t> is the minimum acceptable input range for a logic high signal which is 2 volts</a:t>
            </a:r>
            <a:endParaRPr/>
          </a:p>
          <a:p>
            <a:pPr marL="0" lvl="0" indent="0" algn="l" rtl="0">
              <a:spcBef>
                <a:spcPts val="0"/>
              </a:spcBef>
              <a:spcAft>
                <a:spcPts val="0"/>
              </a:spcAft>
              <a:buNone/>
            </a:pPr>
            <a:r>
              <a:rPr lang="en-US"/>
              <a:t>The V</a:t>
            </a:r>
            <a:r>
              <a:rPr lang="en-US" baseline="-25000"/>
              <a:t>IL </a:t>
            </a:r>
            <a:r>
              <a:rPr lang="en-US"/>
              <a:t>is the input voltage range of Logic low signal with a range of 0 to 0.8 volts</a:t>
            </a:r>
            <a:endParaRPr/>
          </a:p>
          <a:p>
            <a:pPr marL="0" lvl="0" indent="0" algn="l" rtl="0">
              <a:spcBef>
                <a:spcPts val="0"/>
              </a:spcBef>
              <a:spcAft>
                <a:spcPts val="0"/>
              </a:spcAft>
              <a:buNone/>
            </a:pPr>
            <a:r>
              <a:rPr lang="en-US"/>
              <a:t>V</a:t>
            </a:r>
            <a:r>
              <a:rPr lang="en-US" baseline="-25000"/>
              <a:t>IL(max)</a:t>
            </a:r>
            <a:r>
              <a:rPr lang="en-US"/>
              <a:t> is the maximum acceptable input range for a logic low signal which is 0.8 volts</a:t>
            </a:r>
            <a:endParaRPr/>
          </a:p>
          <a:p>
            <a:pPr marL="0" lvl="0" indent="0" algn="l" rtl="0">
              <a:spcBef>
                <a:spcPts val="0"/>
              </a:spcBef>
              <a:spcAft>
                <a:spcPts val="0"/>
              </a:spcAft>
              <a:buNone/>
            </a:pPr>
            <a:r>
              <a:rPr lang="en-US"/>
              <a:t>Similarly the output of any CMOS 3.3 volt series logic gate can be at logic high ‘1’ or logic low ‘0’</a:t>
            </a:r>
            <a:endParaRPr/>
          </a:p>
          <a:p>
            <a:pPr marL="0" lvl="0" indent="0" algn="l" rtl="0">
              <a:spcBef>
                <a:spcPts val="0"/>
              </a:spcBef>
              <a:spcAft>
                <a:spcPts val="0"/>
              </a:spcAft>
              <a:buNone/>
            </a:pPr>
            <a:r>
              <a:rPr lang="en-US"/>
              <a:t>The V</a:t>
            </a:r>
            <a:r>
              <a:rPr lang="en-US" baseline="-25000"/>
              <a:t>OH </a:t>
            </a:r>
            <a:r>
              <a:rPr lang="en-US"/>
              <a:t>is the output voltage range of Logic high signal with a range of 2.4 to 3.3 volts</a:t>
            </a:r>
            <a:endParaRPr/>
          </a:p>
          <a:p>
            <a:pPr marL="0" lvl="0" indent="0" algn="l" rtl="0">
              <a:spcBef>
                <a:spcPts val="0"/>
              </a:spcBef>
              <a:spcAft>
                <a:spcPts val="0"/>
              </a:spcAft>
              <a:buNone/>
            </a:pPr>
            <a:r>
              <a:rPr lang="en-US"/>
              <a:t>V</a:t>
            </a:r>
            <a:r>
              <a:rPr lang="en-US" baseline="-25000"/>
              <a:t>OH(min)</a:t>
            </a:r>
            <a:r>
              <a:rPr lang="en-US"/>
              <a:t> is the minimum acceptable output range for a logic high signal which is 2,4 volts</a:t>
            </a:r>
            <a:endParaRPr/>
          </a:p>
          <a:p>
            <a:pPr marL="0" lvl="0" indent="0" algn="l" rtl="0">
              <a:spcBef>
                <a:spcPts val="0"/>
              </a:spcBef>
              <a:spcAft>
                <a:spcPts val="0"/>
              </a:spcAft>
              <a:buNone/>
            </a:pPr>
            <a:r>
              <a:rPr lang="en-US"/>
              <a:t>The V</a:t>
            </a:r>
            <a:r>
              <a:rPr lang="en-US" baseline="-25000"/>
              <a:t>OL </a:t>
            </a:r>
            <a:r>
              <a:rPr lang="en-US"/>
              <a:t>is the output voltage range of Logic low signal with a range of 0 to 0.4 volts</a:t>
            </a:r>
            <a:endParaRPr/>
          </a:p>
          <a:p>
            <a:pPr marL="0" lvl="0" indent="0" algn="l" rtl="0">
              <a:spcBef>
                <a:spcPts val="0"/>
              </a:spcBef>
              <a:spcAft>
                <a:spcPts val="0"/>
              </a:spcAft>
              <a:buNone/>
            </a:pPr>
            <a:r>
              <a:rPr lang="en-US"/>
              <a:t>V</a:t>
            </a:r>
            <a:r>
              <a:rPr lang="en-US" baseline="-25000"/>
              <a:t>OL(max)</a:t>
            </a:r>
            <a:r>
              <a:rPr lang="en-US"/>
              <a:t> is the maximum acceptable output range for a logic low signal which is o.4 volts</a:t>
            </a:r>
            <a:endParaRPr/>
          </a:p>
          <a:p>
            <a:pPr marL="0" lvl="0" indent="0" algn="l" rtl="0">
              <a:spcBef>
                <a:spcPts val="0"/>
              </a:spcBef>
              <a:spcAft>
                <a:spcPts val="0"/>
              </a:spcAft>
              <a:buNone/>
            </a:pPr>
            <a:r>
              <a:rPr lang="en-US"/>
              <a:t>The two CMOS 5 volts and the 3.3 volts series can not be mixed.  </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13</a:t>
            </a:fld>
            <a:endParaRPr/>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Consider the CMOS 5 volt series AND gate</a:t>
            </a:r>
            <a:endParaRPr/>
          </a:p>
          <a:p>
            <a:pPr marL="0" lvl="0" indent="0" algn="l" rtl="0">
              <a:spcBef>
                <a:spcPts val="0"/>
              </a:spcBef>
              <a:spcAft>
                <a:spcPts val="0"/>
              </a:spcAft>
              <a:buNone/>
            </a:pPr>
            <a:r>
              <a:rPr lang="en-US"/>
              <a:t>Input A of the AND gate is permanently connected to logic high of +5 volts.</a:t>
            </a:r>
            <a:endParaRPr/>
          </a:p>
          <a:p>
            <a:pPr marL="0" lvl="0" indent="0" algn="l" rtl="0">
              <a:spcBef>
                <a:spcPts val="0"/>
              </a:spcBef>
              <a:spcAft>
                <a:spcPts val="0"/>
              </a:spcAft>
              <a:buNone/>
            </a:pPr>
            <a:r>
              <a:rPr lang="en-US"/>
              <a:t>Input B of the AND gate is connected to the output of some other gate. </a:t>
            </a:r>
            <a:endParaRPr/>
          </a:p>
          <a:p>
            <a:pPr marL="0" lvl="0" indent="0" algn="l" rtl="0">
              <a:spcBef>
                <a:spcPts val="0"/>
              </a:spcBef>
              <a:spcAft>
                <a:spcPts val="0"/>
              </a:spcAft>
              <a:buNone/>
            </a:pPr>
            <a:r>
              <a:rPr lang="en-US"/>
              <a:t>The signal at input B of the AND gate can vary between logic 0 and logic 1.</a:t>
            </a:r>
            <a:endParaRPr/>
          </a:p>
          <a:p>
            <a:pPr marL="0" lvl="0" indent="0" algn="l" rtl="0">
              <a:spcBef>
                <a:spcPts val="0"/>
              </a:spcBef>
              <a:spcAft>
                <a:spcPts val="0"/>
              </a:spcAft>
              <a:buNone/>
            </a:pPr>
            <a:r>
              <a:rPr lang="en-US"/>
              <a:t>Consider that the input B is at logic high state with V</a:t>
            </a:r>
            <a:r>
              <a:rPr lang="en-US" baseline="-25000"/>
              <a:t>IH</a:t>
            </a:r>
            <a:r>
              <a:rPr lang="en-US"/>
              <a:t> = 4.2 volts which is within the valid voltage range of V</a:t>
            </a:r>
            <a:r>
              <a:rPr lang="en-US" baseline="-25000"/>
              <a:t>IH</a:t>
            </a:r>
            <a:r>
              <a:rPr lang="en-US"/>
              <a:t> between 5 and 3.5 volts</a:t>
            </a:r>
            <a:endParaRPr/>
          </a:p>
          <a:p>
            <a:pPr marL="0" lvl="0" indent="0" algn="l" rtl="0">
              <a:spcBef>
                <a:spcPts val="0"/>
              </a:spcBef>
              <a:spcAft>
                <a:spcPts val="0"/>
              </a:spcAft>
              <a:buNone/>
            </a:pPr>
            <a:r>
              <a:rPr lang="en-US"/>
              <a:t>Consider a voltage generated due to some external noise added to the 4.2 volt signal. </a:t>
            </a:r>
            <a:endParaRPr/>
          </a:p>
          <a:p>
            <a:pPr marL="0" lvl="0" indent="0" algn="l" rtl="0">
              <a:spcBef>
                <a:spcPts val="0"/>
              </a:spcBef>
              <a:spcAft>
                <a:spcPts val="0"/>
              </a:spcAft>
              <a:buNone/>
            </a:pPr>
            <a:r>
              <a:rPr lang="en-US"/>
              <a:t>A sharp dip in the input voltage due to the noise brings the input voltage down to 3 volts for a very short duration.</a:t>
            </a:r>
            <a:endParaRPr/>
          </a:p>
          <a:p>
            <a:pPr marL="0" lvl="0" indent="0" algn="l" rtl="0">
              <a:spcBef>
                <a:spcPts val="0"/>
              </a:spcBef>
              <a:spcAft>
                <a:spcPts val="0"/>
              </a:spcAft>
              <a:buNone/>
            </a:pPr>
            <a:r>
              <a:rPr lang="en-US"/>
              <a:t>The 3 volt input is below the minimum input voltage limit of 3.5 volts for logic high input voltage.</a:t>
            </a:r>
            <a:endParaRPr/>
          </a:p>
          <a:p>
            <a:pPr marL="0" lvl="0" indent="0" algn="l" rtl="0">
              <a:spcBef>
                <a:spcPts val="0"/>
              </a:spcBef>
              <a:spcAft>
                <a:spcPts val="0"/>
              </a:spcAft>
              <a:buNone/>
            </a:pPr>
            <a:r>
              <a:rPr lang="en-US"/>
              <a:t>This dip in the voltage even for a short duration will result in an output of logic low for a short interval of time, which will cause the logic circuit to malfunction.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14</a:t>
            </a:fld>
            <a:endParaRPr/>
          </a:p>
        </p:txBody>
      </p:sp>
      <p:sp>
        <p:nvSpPr>
          <p:cNvPr id="183" name="Google Shape;1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Consider two CMOS 5 volt series AND gates connected together.</a:t>
            </a:r>
            <a:endParaRPr/>
          </a:p>
          <a:p>
            <a:pPr marL="0" lvl="0" indent="0" algn="l" rtl="0">
              <a:spcBef>
                <a:spcPts val="0"/>
              </a:spcBef>
              <a:spcAft>
                <a:spcPts val="0"/>
              </a:spcAft>
              <a:buNone/>
            </a:pPr>
            <a:r>
              <a:rPr lang="en-US"/>
              <a:t>The first AND gate has both its inputs connected to logic high, therefore the output of the gate is guaranteed to be logic high.</a:t>
            </a:r>
            <a:endParaRPr/>
          </a:p>
          <a:p>
            <a:pPr marL="0" lvl="0" indent="0" algn="l" rtl="0">
              <a:spcBef>
                <a:spcPts val="0"/>
              </a:spcBef>
              <a:spcAft>
                <a:spcPts val="0"/>
              </a:spcAft>
              <a:buNone/>
            </a:pPr>
            <a:r>
              <a:rPr lang="en-US"/>
              <a:t>The logic high voltage output of the first AND gate is assumed to be at 4.6 volts well within the valid V</a:t>
            </a:r>
            <a:r>
              <a:rPr lang="en-US" baseline="-25000"/>
              <a:t>OH</a:t>
            </a:r>
            <a:r>
              <a:rPr lang="en-US"/>
              <a:t> range of 5-4.4 volts.</a:t>
            </a:r>
            <a:endParaRPr/>
          </a:p>
          <a:p>
            <a:pPr marL="0" lvl="0" indent="0" algn="l" rtl="0">
              <a:spcBef>
                <a:spcPts val="0"/>
              </a:spcBef>
              <a:spcAft>
                <a:spcPts val="0"/>
              </a:spcAft>
              <a:buNone/>
            </a:pPr>
            <a:r>
              <a:rPr lang="en-US"/>
              <a:t>Assume the same noise signal (as described earlier) being added to the output signal of the first AND gate.</a:t>
            </a:r>
            <a:endParaRPr/>
          </a:p>
          <a:p>
            <a:pPr marL="0" lvl="0" indent="0" algn="l" rtl="0">
              <a:spcBef>
                <a:spcPts val="0"/>
              </a:spcBef>
              <a:spcAft>
                <a:spcPts val="0"/>
              </a:spcAft>
              <a:buNone/>
            </a:pPr>
            <a:r>
              <a:rPr lang="en-US"/>
              <a:t>The sharp dip due to noise brings the V</a:t>
            </a:r>
            <a:r>
              <a:rPr lang="en-US" baseline="-25000"/>
              <a:t>OH </a:t>
            </a:r>
            <a:r>
              <a:rPr lang="en-US"/>
              <a:t>voltage down to 3.4 volts with reference to the V</a:t>
            </a:r>
            <a:r>
              <a:rPr lang="en-US" baseline="-25000"/>
              <a:t>OH</a:t>
            </a:r>
            <a:r>
              <a:rPr lang="en-US"/>
              <a:t> of 4.6 volts.</a:t>
            </a:r>
            <a:endParaRPr/>
          </a:p>
          <a:p>
            <a:pPr marL="0" lvl="0" indent="0" algn="l" rtl="0">
              <a:spcBef>
                <a:spcPts val="0"/>
              </a:spcBef>
              <a:spcAft>
                <a:spcPts val="0"/>
              </a:spcAft>
              <a:buNone/>
            </a:pPr>
            <a:r>
              <a:rPr lang="en-US"/>
              <a:t>3.4 volts is lower than the V</a:t>
            </a:r>
            <a:r>
              <a:rPr lang="en-US" baseline="-25000"/>
              <a:t>IH(min)</a:t>
            </a:r>
            <a:r>
              <a:rPr lang="en-US"/>
              <a:t> of 3.5 volts required by the input of the second AND gate. Thus the circuit will malfunction.</a:t>
            </a:r>
            <a:endParaRPr/>
          </a:p>
          <a:p>
            <a:pPr marL="0" lvl="0" indent="0" algn="l" rtl="0">
              <a:spcBef>
                <a:spcPts val="0"/>
              </a:spcBef>
              <a:spcAft>
                <a:spcPts val="0"/>
              </a:spcAft>
              <a:buNone/>
            </a:pPr>
            <a:r>
              <a:rPr lang="en-US"/>
              <a:t>Since V</a:t>
            </a:r>
            <a:r>
              <a:rPr lang="en-US" baseline="-25000"/>
              <a:t>OH(min)</a:t>
            </a:r>
            <a:r>
              <a:rPr lang="en-US"/>
              <a:t> is guaranteed to be at 4.4 volts therefore a noise signal being added to 4.4 volts can bring V</a:t>
            </a:r>
            <a:r>
              <a:rPr lang="en-US" baseline="-25000"/>
              <a:t>OH </a:t>
            </a:r>
            <a:r>
              <a:rPr lang="en-US"/>
              <a:t>voltage down to a minimum of 3.5 volts which is the acceptable minimum range for V</a:t>
            </a:r>
            <a:r>
              <a:rPr lang="en-US" baseline="-25000"/>
              <a:t>IH</a:t>
            </a:r>
            <a:endParaRPr/>
          </a:p>
          <a:p>
            <a:pPr marL="0" lvl="0" indent="0" algn="l" rtl="0">
              <a:spcBef>
                <a:spcPts val="0"/>
              </a:spcBef>
              <a:spcAft>
                <a:spcPts val="0"/>
              </a:spcAft>
              <a:buNone/>
            </a:pPr>
            <a:r>
              <a:rPr lang="en-US"/>
              <a:t>Anything below 3.5 will cause the second gate to malfunction.</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19</a:t>
            </a:fld>
            <a:endParaRPr/>
          </a:p>
        </p:txBody>
      </p:sp>
      <p:sp>
        <p:nvSpPr>
          <p:cNvPr id="217" name="Google Shape;21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power dissipation of a HCMOS gate is 2.75 μW under static conditions and 170 μW at 100 KHz.</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a:t>
            </a:fld>
            <a:endParaRPr/>
          </a:p>
        </p:txBody>
      </p:sp>
      <p:sp>
        <p:nvSpPr>
          <p:cNvPr id="239" name="Google Shape;23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t>The TTL and CMOS implementation of the NOT gate is described.</a:t>
            </a:r>
            <a:endParaRPr/>
          </a:p>
          <a:p>
            <a:pPr marL="0" lvl="0" indent="0" algn="l" rtl="0">
              <a:spcBef>
                <a:spcPts val="0"/>
              </a:spcBef>
              <a:spcAft>
                <a:spcPts val="0"/>
              </a:spcAft>
              <a:buNone/>
            </a:pPr>
            <a:r>
              <a:rPr lang="en-US" sz="1000"/>
              <a:t>In the simplified TTL implementation of the NOT gate a transistor switches between logic 1 state and logic 0 state.</a:t>
            </a:r>
            <a:endParaRPr/>
          </a:p>
          <a:p>
            <a:pPr marL="0" lvl="0" indent="0" algn="l" rtl="0">
              <a:spcBef>
                <a:spcPts val="0"/>
              </a:spcBef>
              <a:spcAft>
                <a:spcPts val="0"/>
              </a:spcAft>
              <a:buNone/>
            </a:pPr>
            <a:r>
              <a:rPr lang="en-US" sz="1000"/>
              <a:t>When a voltage +V representing logic 1 is applied at the base of the transistor, the transistor is switched on connecting the voltage supply Vcc and the resistor to the ground. </a:t>
            </a:r>
            <a:endParaRPr/>
          </a:p>
          <a:p>
            <a:pPr marL="0" lvl="0" indent="0" algn="l" rtl="0">
              <a:spcBef>
                <a:spcPts val="0"/>
              </a:spcBef>
              <a:spcAft>
                <a:spcPts val="0"/>
              </a:spcAft>
              <a:buNone/>
            </a:pPr>
            <a:r>
              <a:rPr lang="en-US" sz="1000"/>
              <a:t>A current flows from the supply to the ground due to which there is a voltage drop equal to the supply voltage Vcc across the resistor.</a:t>
            </a:r>
            <a:endParaRPr/>
          </a:p>
          <a:p>
            <a:pPr marL="0" lvl="0" indent="0" algn="l" rtl="0">
              <a:spcBef>
                <a:spcPts val="0"/>
              </a:spcBef>
              <a:spcAft>
                <a:spcPts val="0"/>
              </a:spcAft>
              <a:buNone/>
            </a:pPr>
            <a:r>
              <a:rPr lang="en-US" sz="1000"/>
              <a:t>As a result the output Vo/p is at ground potential or 0 volts which is logic 0. Thus the output of the Transistor circuit is complement of the input.</a:t>
            </a:r>
            <a:endParaRPr/>
          </a:p>
          <a:p>
            <a:pPr marL="0" lvl="0" indent="0" algn="l" rtl="0">
              <a:spcBef>
                <a:spcPts val="0"/>
              </a:spcBef>
              <a:spcAft>
                <a:spcPts val="0"/>
              </a:spcAft>
              <a:buNone/>
            </a:pPr>
            <a:r>
              <a:rPr lang="en-US" sz="1000"/>
              <a:t>If the input base of the transistor is connect to 0 volts (logic 0), the transistor is switched off and there is no flow of current from the supply voltage Vcc to the ground through the resistor.</a:t>
            </a:r>
            <a:endParaRPr/>
          </a:p>
          <a:p>
            <a:pPr marL="0" lvl="0" indent="0" algn="l" rtl="0">
              <a:spcBef>
                <a:spcPts val="0"/>
              </a:spcBef>
              <a:spcAft>
                <a:spcPts val="0"/>
              </a:spcAft>
              <a:buNone/>
            </a:pPr>
            <a:r>
              <a:rPr lang="en-US" sz="1000"/>
              <a:t>Thus the output of the circuit is at a potential equal to the supply voltage Vcc or logic 1.</a:t>
            </a:r>
            <a:endParaRPr/>
          </a:p>
          <a:p>
            <a:pPr marL="0" lvl="0" indent="0" algn="l" rtl="0">
              <a:spcBef>
                <a:spcPts val="0"/>
              </a:spcBef>
              <a:spcAft>
                <a:spcPts val="0"/>
              </a:spcAft>
              <a:buSzPts val="1000"/>
              <a:buNone/>
            </a:pPr>
            <a:endParaRPr sz="1000"/>
          </a:p>
          <a:p>
            <a:pPr marL="0" lvl="0" indent="0" algn="l" rtl="0">
              <a:spcBef>
                <a:spcPts val="0"/>
              </a:spcBef>
              <a:spcAft>
                <a:spcPts val="0"/>
              </a:spcAft>
              <a:buNone/>
            </a:pPr>
            <a:r>
              <a:rPr lang="en-US" sz="1000"/>
              <a:t>The CMOS implementation uses two complementary P-type and N-type MOSFETs or Metal Oxide Field Effect Transistors are used.</a:t>
            </a:r>
            <a:endParaRPr/>
          </a:p>
          <a:p>
            <a:pPr marL="0" lvl="0" indent="0" algn="l" rtl="0">
              <a:spcBef>
                <a:spcPts val="0"/>
              </a:spcBef>
              <a:spcAft>
                <a:spcPts val="0"/>
              </a:spcAft>
              <a:buNone/>
            </a:pPr>
            <a:r>
              <a:rPr lang="en-US" sz="1000"/>
              <a:t>When a logic 1 is applied at the Vi/p of the NOT circuit. The P-type MOSFET switches OFF disconnecting the supply voltage Vdd from the output of the NOT circuit. The N-Type MOSFET switches ON, connecting the ground to the output of the NOT circuit. Thus the output of the NOT circuit is at logic 0.</a:t>
            </a:r>
            <a:endParaRPr/>
          </a:p>
          <a:p>
            <a:pPr marL="0" lvl="0" indent="0" algn="l" rtl="0">
              <a:spcBef>
                <a:spcPts val="0"/>
              </a:spcBef>
              <a:spcAft>
                <a:spcPts val="0"/>
              </a:spcAft>
              <a:buNone/>
            </a:pPr>
            <a:r>
              <a:rPr lang="en-US" sz="1000"/>
              <a:t>Similarly when a logic 0 is applied at the Vi/p of the NOT circuit. The P-type MOSFET switches ON connecting the supply voltage Vdd to the output of the NOT circuit. The N-Type MOSFET switches OFF, disconnecting the ground from the output of the NOT circuit. Thus the output of the NOT circuit is at logic 1.</a:t>
            </a:r>
            <a:endParaRPr/>
          </a:p>
          <a:p>
            <a:pPr marL="0" lvl="0" indent="0" algn="l" rtl="0">
              <a:spcBef>
                <a:spcPts val="0"/>
              </a:spcBef>
              <a:spcAft>
                <a:spcPts val="0"/>
              </a:spcAft>
              <a:buNone/>
            </a:pP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20</a:t>
            </a:fld>
            <a:endParaRPr/>
          </a:p>
        </p:txBody>
      </p:sp>
      <p:sp>
        <p:nvSpPr>
          <p:cNvPr id="224" name="Google Shape;22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Propagation Delay of a gate limits the frequencies at which the gate can work. Larger the Propagation Delay lower is the frequency at which the gate can operate. Smaller the Propagation Delay higher the frequency at which the gate can operate.</a:t>
            </a:r>
            <a:endParaRPr/>
          </a:p>
          <a:p>
            <a:pPr marL="0" lvl="0" indent="0" algn="l" rtl="0">
              <a:spcBef>
                <a:spcPts val="0"/>
              </a:spcBef>
              <a:spcAft>
                <a:spcPts val="0"/>
              </a:spcAft>
              <a:buNone/>
            </a:pPr>
            <a:r>
              <a:rPr lang="en-US"/>
              <a:t>A Gate with a delay of 3 nsec is faster than a gate with a 10 nsec delay.</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21</a:t>
            </a:fld>
            <a:endParaRPr/>
          </a:p>
        </p:txBody>
      </p:sp>
      <p:sp>
        <p:nvSpPr>
          <p:cNvPr id="231" name="Google Shape;2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Propagation Delays for logic gates are specified by  t</a:t>
            </a:r>
            <a:r>
              <a:rPr lang="en-US" baseline="-25000"/>
              <a:t>PHL</a:t>
            </a:r>
            <a:r>
              <a:rPr lang="en-US"/>
              <a:t> and t</a:t>
            </a:r>
            <a:r>
              <a:rPr lang="en-US" baseline="-25000"/>
              <a:t>PLH</a:t>
            </a:r>
            <a:r>
              <a:rPr lang="en-US"/>
              <a:t> parameters</a:t>
            </a:r>
            <a:endParaRPr/>
          </a:p>
          <a:p>
            <a:pPr marL="0" lvl="0" indent="0" algn="l" rtl="0">
              <a:spcBef>
                <a:spcPts val="0"/>
              </a:spcBef>
              <a:spcAft>
                <a:spcPts val="0"/>
              </a:spcAft>
              <a:buNone/>
            </a:pPr>
            <a:r>
              <a:rPr lang="en-US"/>
              <a:t>The NOT gate is shown</a:t>
            </a:r>
            <a:endParaRPr/>
          </a:p>
          <a:p>
            <a:pPr marL="0" lvl="0" indent="0" algn="l" rtl="0">
              <a:spcBef>
                <a:spcPts val="0"/>
              </a:spcBef>
              <a:spcAft>
                <a:spcPts val="0"/>
              </a:spcAft>
              <a:buNone/>
            </a:pPr>
            <a:r>
              <a:rPr lang="en-US"/>
              <a:t>The output of the NOT gate changes from high to low after a delay of time specified by t</a:t>
            </a:r>
            <a:r>
              <a:rPr lang="en-US" baseline="-25000"/>
              <a:t>PHL</a:t>
            </a:r>
            <a:r>
              <a:rPr lang="en-US"/>
              <a:t> after the input changes from low to high.</a:t>
            </a:r>
            <a:endParaRPr/>
          </a:p>
          <a:p>
            <a:pPr marL="0" lvl="0" indent="0" algn="l" rtl="0">
              <a:spcBef>
                <a:spcPts val="0"/>
              </a:spcBef>
              <a:spcAft>
                <a:spcPts val="0"/>
              </a:spcAft>
              <a:buNone/>
            </a:pPr>
            <a:r>
              <a:rPr lang="en-US"/>
              <a:t>The output of the NOT gate changes from low to high after a delay of time specified by t</a:t>
            </a:r>
            <a:r>
              <a:rPr lang="en-US" baseline="-25000"/>
              <a:t>PLH</a:t>
            </a:r>
            <a:r>
              <a:rPr lang="en-US"/>
              <a:t> after the input changes from high to low</a:t>
            </a:r>
            <a:endParaRPr/>
          </a:p>
          <a:p>
            <a:pPr marL="0" lvl="0" indent="0" algn="l" rtl="0">
              <a:spcBef>
                <a:spcPts val="0"/>
              </a:spcBef>
              <a:spcAft>
                <a:spcPts val="0"/>
              </a:spcAft>
              <a:buNone/>
            </a:pPr>
            <a:r>
              <a:rPr lang="en-US"/>
              <a:t>The delay time is measured at the 50% transition mark.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22</a:t>
            </a:fld>
            <a:endParaRPr/>
          </a:p>
        </p:txBody>
      </p:sp>
      <p:sp>
        <p:nvSpPr>
          <p:cNvPr id="241" name="Google Shape;2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AND gate is shown. The input B of the AND gate is permanently connected to H, where as input A varies between H and L.</a:t>
            </a:r>
            <a:endParaRPr/>
          </a:p>
          <a:p>
            <a:pPr marL="0" lvl="0" indent="0" algn="l" rtl="0">
              <a:spcBef>
                <a:spcPts val="0"/>
              </a:spcBef>
              <a:spcAft>
                <a:spcPts val="0"/>
              </a:spcAft>
              <a:buNone/>
            </a:pPr>
            <a:r>
              <a:rPr lang="en-US"/>
              <a:t>The output of the AND gate changes from low to high after a delay of time specified by t</a:t>
            </a:r>
            <a:r>
              <a:rPr lang="en-US" baseline="-25000"/>
              <a:t>PLH</a:t>
            </a:r>
            <a:r>
              <a:rPr lang="en-US"/>
              <a:t> after the input changes from low to high.</a:t>
            </a:r>
            <a:endParaRPr/>
          </a:p>
          <a:p>
            <a:pPr marL="0" lvl="0" indent="0" algn="l" rtl="0">
              <a:spcBef>
                <a:spcPts val="0"/>
              </a:spcBef>
              <a:spcAft>
                <a:spcPts val="0"/>
              </a:spcAft>
              <a:buNone/>
            </a:pPr>
            <a:r>
              <a:rPr lang="en-US"/>
              <a:t>The output of the AND gate changes from high to low after a delay of time specified by t</a:t>
            </a:r>
            <a:r>
              <a:rPr lang="en-US" baseline="-25000"/>
              <a:t>PHL</a:t>
            </a:r>
            <a:r>
              <a:rPr lang="en-US"/>
              <a:t> after the input changes from high to low</a:t>
            </a:r>
            <a:endParaRPr/>
          </a:p>
          <a:p>
            <a:pPr marL="0" lvl="0" indent="0" algn="l" rtl="0">
              <a:spcBef>
                <a:spcPts val="0"/>
              </a:spcBef>
              <a:spcAft>
                <a:spcPts val="0"/>
              </a:spcAft>
              <a:buNone/>
            </a:pPr>
            <a:r>
              <a:rPr lang="en-US"/>
              <a:t>The delay time is measured at the 50% transition mark. </a:t>
            </a: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25</a:t>
            </a:fld>
            <a:endParaRPr/>
          </a:p>
        </p:txBody>
      </p:sp>
      <p:sp>
        <p:nvSpPr>
          <p:cNvPr id="260" name="Google Shape;26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fan-out of a logic gate is the maximum number of inputs of the same series in an IC family that can be connected to a gate’s output and still maintain the output voltage levels within the specified limits. </a:t>
            </a:r>
            <a:endParaRPr/>
          </a:p>
          <a:p>
            <a:pPr marL="0" lvl="0" indent="0" algn="l" rtl="0">
              <a:spcBef>
                <a:spcPts val="0"/>
              </a:spcBef>
              <a:spcAft>
                <a:spcPts val="0"/>
              </a:spcAft>
              <a:buNone/>
            </a:pPr>
            <a:r>
              <a:rPr lang="en-US"/>
              <a:t>The output current at logic high is I</a:t>
            </a:r>
            <a:r>
              <a:rPr lang="en-US" baseline="-25000"/>
              <a:t>OH</a:t>
            </a:r>
            <a:r>
              <a:rPr lang="en-US"/>
              <a:t> = 400 μA</a:t>
            </a:r>
            <a:endParaRPr/>
          </a:p>
          <a:p>
            <a:pPr marL="0" lvl="0" indent="0" algn="l" rtl="0">
              <a:spcBef>
                <a:spcPts val="0"/>
              </a:spcBef>
              <a:spcAft>
                <a:spcPts val="0"/>
              </a:spcAft>
              <a:buNone/>
            </a:pPr>
            <a:r>
              <a:rPr lang="en-US"/>
              <a:t>The input current at logic high is I</a:t>
            </a:r>
            <a:r>
              <a:rPr lang="en-US" baseline="-25000"/>
              <a:t>IH</a:t>
            </a:r>
            <a:r>
              <a:rPr lang="en-US"/>
              <a:t> = 40 μA </a:t>
            </a:r>
            <a:endParaRPr/>
          </a:p>
          <a:p>
            <a:pPr marL="0" lvl="0" indent="0" algn="l" rtl="0">
              <a:spcBef>
                <a:spcPts val="0"/>
              </a:spcBef>
              <a:spcAft>
                <a:spcPts val="0"/>
              </a:spcAft>
              <a:buNone/>
            </a:pPr>
            <a:r>
              <a:rPr lang="en-US"/>
              <a:t>Thus a gate at logic high can source current to another gate connected to its output.</a:t>
            </a:r>
            <a:endParaRPr/>
          </a:p>
          <a:p>
            <a:pPr marL="0" lvl="0" indent="0" algn="l" rtl="0">
              <a:spcBef>
                <a:spcPts val="0"/>
              </a:spcBef>
              <a:spcAft>
                <a:spcPts val="0"/>
              </a:spcAft>
              <a:buNone/>
            </a:pPr>
            <a:r>
              <a:rPr lang="en-US"/>
              <a:t>Similarly</a:t>
            </a:r>
            <a:endParaRPr/>
          </a:p>
          <a:p>
            <a:pPr marL="0" lvl="0" indent="0" algn="l" rtl="0">
              <a:spcBef>
                <a:spcPts val="0"/>
              </a:spcBef>
              <a:spcAft>
                <a:spcPts val="0"/>
              </a:spcAft>
              <a:buNone/>
            </a:pPr>
            <a:r>
              <a:rPr lang="en-US"/>
              <a:t>The output current at logic low is I</a:t>
            </a:r>
            <a:r>
              <a:rPr lang="en-US" baseline="-25000"/>
              <a:t>OL</a:t>
            </a:r>
            <a:r>
              <a:rPr lang="en-US"/>
              <a:t> = 16 mA</a:t>
            </a:r>
            <a:endParaRPr/>
          </a:p>
          <a:p>
            <a:pPr marL="0" lvl="0" indent="0" algn="l" rtl="0">
              <a:spcBef>
                <a:spcPts val="0"/>
              </a:spcBef>
              <a:spcAft>
                <a:spcPts val="0"/>
              </a:spcAft>
              <a:buNone/>
            </a:pPr>
            <a:r>
              <a:rPr lang="en-US"/>
              <a:t>The input current at logic low is I</a:t>
            </a:r>
            <a:r>
              <a:rPr lang="en-US" baseline="-25000"/>
              <a:t>IL</a:t>
            </a:r>
            <a:r>
              <a:rPr lang="en-US"/>
              <a:t> = 1.6 mA </a:t>
            </a:r>
            <a:endParaRPr/>
          </a:p>
          <a:p>
            <a:pPr marL="0" lvl="0" indent="0" algn="l" rtl="0">
              <a:spcBef>
                <a:spcPts val="0"/>
              </a:spcBef>
              <a:spcAft>
                <a:spcPts val="0"/>
              </a:spcAft>
              <a:buNone/>
            </a:pPr>
            <a:r>
              <a:rPr lang="en-US"/>
              <a:t>Thus a gate output at logic low can sink current from another gate connected to its output.</a:t>
            </a:r>
            <a:endParaRPr/>
          </a:p>
          <a:p>
            <a:pPr marL="0" lvl="0" indent="0" algn="l" rtl="0">
              <a:spcBef>
                <a:spcPts val="0"/>
              </a:spcBef>
              <a:spcAft>
                <a:spcPts val="0"/>
              </a:spcAft>
              <a:buNone/>
            </a:pPr>
            <a:r>
              <a:rPr lang="en-US"/>
              <a:t>To calculate the unit load that can be connected the Unit load formula is used </a:t>
            </a:r>
            <a:endParaRPr/>
          </a:p>
          <a:p>
            <a:pPr marL="0" lvl="0" indent="0" algn="l" rtl="0">
              <a:spcBef>
                <a:spcPts val="0"/>
              </a:spcBef>
              <a:spcAft>
                <a:spcPts val="0"/>
              </a:spcAft>
              <a:buNone/>
            </a:pPr>
            <a:r>
              <a:rPr lang="en-US"/>
              <a:t>Unit Loads = I</a:t>
            </a:r>
            <a:r>
              <a:rPr lang="en-US" baseline="-25000"/>
              <a:t>OH</a:t>
            </a:r>
            <a:r>
              <a:rPr lang="en-US"/>
              <a:t>/I</a:t>
            </a:r>
            <a:r>
              <a:rPr lang="en-US" baseline="-25000"/>
              <a:t>IH</a:t>
            </a:r>
            <a:r>
              <a:rPr lang="en-US"/>
              <a:t> = I</a:t>
            </a:r>
            <a:r>
              <a:rPr lang="en-US" baseline="-25000"/>
              <a:t>OL</a:t>
            </a:r>
            <a:r>
              <a:rPr lang="en-US"/>
              <a:t>/I</a:t>
            </a:r>
            <a:r>
              <a:rPr lang="en-US" baseline="-25000"/>
              <a:t>IL</a:t>
            </a:r>
            <a:r>
              <a:rPr lang="en-US"/>
              <a:t> = 400 μA/40 μA = 16 mA/1.6 mA = 10</a:t>
            </a:r>
            <a:endParaRPr/>
          </a:p>
          <a:p>
            <a:pPr marL="0" lvl="0" indent="0" algn="l" rtl="0">
              <a:spcBef>
                <a:spcPts val="0"/>
              </a:spcBef>
              <a:spcAft>
                <a:spcPts val="0"/>
              </a:spcAft>
              <a:buNone/>
            </a:pPr>
            <a:endParaRPr/>
          </a:p>
          <a:p>
            <a:pPr marL="0" lvl="0" indent="0" algn="l" rtl="0">
              <a:spcBef>
                <a:spcPts val="0"/>
              </a:spcBef>
              <a:spcAft>
                <a:spcPts val="0"/>
              </a:spcAft>
              <a:buSzPts val="1800"/>
              <a:buNone/>
            </a:pPr>
            <a:r>
              <a:rPr lang="en-US"/>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26</a:t>
            </a:fld>
            <a:endParaRPr/>
          </a:p>
        </p:txBody>
      </p:sp>
      <p:sp>
        <p:nvSpPr>
          <p:cNvPr id="269" name="Google Shape;26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Considering that</a:t>
            </a:r>
            <a:endParaRPr/>
          </a:p>
          <a:p>
            <a:pPr marL="0" lvl="0" indent="0" algn="l" rtl="0">
              <a:spcBef>
                <a:spcPts val="0"/>
              </a:spcBef>
              <a:spcAft>
                <a:spcPts val="0"/>
              </a:spcAft>
              <a:buNone/>
            </a:pPr>
            <a:r>
              <a:rPr lang="en-US"/>
              <a:t>The output current at logic high is I</a:t>
            </a:r>
            <a:r>
              <a:rPr lang="en-US" baseline="-25000"/>
              <a:t>OH</a:t>
            </a:r>
            <a:r>
              <a:rPr lang="en-US"/>
              <a:t> = 400 μA</a:t>
            </a:r>
            <a:endParaRPr/>
          </a:p>
          <a:p>
            <a:pPr marL="0" lvl="0" indent="0" algn="l" rtl="0">
              <a:spcBef>
                <a:spcPts val="0"/>
              </a:spcBef>
              <a:spcAft>
                <a:spcPts val="0"/>
              </a:spcAft>
              <a:buNone/>
            </a:pPr>
            <a:r>
              <a:rPr lang="en-US"/>
              <a:t>The input current at logic high is I</a:t>
            </a:r>
            <a:r>
              <a:rPr lang="en-US" baseline="-25000"/>
              <a:t>IH</a:t>
            </a:r>
            <a:r>
              <a:rPr lang="en-US"/>
              <a:t> = 40 μA </a:t>
            </a:r>
            <a:endParaRPr/>
          </a:p>
          <a:p>
            <a:pPr marL="0" lvl="0" indent="0" algn="l" rtl="0">
              <a:spcBef>
                <a:spcPts val="0"/>
              </a:spcBef>
              <a:spcAft>
                <a:spcPts val="0"/>
              </a:spcAft>
              <a:buNone/>
            </a:pPr>
            <a:r>
              <a:rPr lang="en-US"/>
              <a:t>A gate’s output can be connected to inputs of a maximum of 10 gates as 400 μA can be equally distributed amongst 10 gates that is 40 μA each.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27</a:t>
            </a:fld>
            <a:endParaRPr/>
          </a:p>
        </p:txBody>
      </p:sp>
      <p:sp>
        <p:nvSpPr>
          <p:cNvPr id="278" name="Google Shape;27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Similarly considering that </a:t>
            </a:r>
            <a:endParaRPr/>
          </a:p>
          <a:p>
            <a:pPr marL="0" lvl="0" indent="0" algn="l" rtl="0">
              <a:spcBef>
                <a:spcPts val="0"/>
              </a:spcBef>
              <a:spcAft>
                <a:spcPts val="0"/>
              </a:spcAft>
              <a:buNone/>
            </a:pPr>
            <a:r>
              <a:rPr lang="en-US"/>
              <a:t>The output current at logic low is I</a:t>
            </a:r>
            <a:r>
              <a:rPr lang="en-US" baseline="-25000"/>
              <a:t>OL</a:t>
            </a:r>
            <a:r>
              <a:rPr lang="en-US"/>
              <a:t> = 16 mA</a:t>
            </a:r>
            <a:endParaRPr/>
          </a:p>
          <a:p>
            <a:pPr marL="0" lvl="0" indent="0" algn="l" rtl="0">
              <a:spcBef>
                <a:spcPts val="0"/>
              </a:spcBef>
              <a:spcAft>
                <a:spcPts val="0"/>
              </a:spcAft>
              <a:buNone/>
            </a:pPr>
            <a:r>
              <a:rPr lang="en-US"/>
              <a:t>The input current at logic low is I</a:t>
            </a:r>
            <a:r>
              <a:rPr lang="en-US" baseline="-25000"/>
              <a:t>IL</a:t>
            </a:r>
            <a:r>
              <a:rPr lang="en-US"/>
              <a:t> = 1.6 mA </a:t>
            </a:r>
            <a:endParaRPr/>
          </a:p>
          <a:p>
            <a:pPr marL="0" lvl="0" indent="0" algn="l" rtl="0">
              <a:spcBef>
                <a:spcPts val="0"/>
              </a:spcBef>
              <a:spcAft>
                <a:spcPts val="0"/>
              </a:spcAft>
              <a:buNone/>
            </a:pPr>
            <a:r>
              <a:rPr lang="en-US"/>
              <a:t>A gate’s output can be connected to inputs of a maximum of 10 gates as 1.6 mA from each of the 10 gates can be sunk by it, that is 16 mA </a:t>
            </a:r>
            <a:endParaRPr/>
          </a:p>
          <a:p>
            <a:pPr marL="0" lvl="0" indent="0" algn="l" rtl="0">
              <a:spcBef>
                <a:spcPts val="0"/>
              </a:spcBef>
              <a:spcAft>
                <a:spcPts val="0"/>
              </a:spcAft>
              <a:buNone/>
            </a:pPr>
            <a:r>
              <a:rPr lang="en-US"/>
              <a:t>Unit Loads = I</a:t>
            </a:r>
            <a:r>
              <a:rPr lang="en-US" baseline="-25000"/>
              <a:t>OH</a:t>
            </a:r>
            <a:r>
              <a:rPr lang="en-US"/>
              <a:t>/I</a:t>
            </a:r>
            <a:r>
              <a:rPr lang="en-US" baseline="-25000"/>
              <a:t>IH</a:t>
            </a:r>
            <a:r>
              <a:rPr lang="en-US"/>
              <a:t> = I</a:t>
            </a:r>
            <a:r>
              <a:rPr lang="en-US" baseline="-25000"/>
              <a:t>OL</a:t>
            </a:r>
            <a:r>
              <a:rPr lang="en-US"/>
              <a:t>/I</a:t>
            </a:r>
            <a:r>
              <a:rPr lang="en-US" baseline="-25000"/>
              <a:t>IL</a:t>
            </a:r>
            <a:r>
              <a:rPr lang="en-US"/>
              <a:t> = 400 μA/40 μA = 16 mA/1.6 mA = 10</a:t>
            </a:r>
            <a:endParaRPr/>
          </a:p>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28</a:t>
            </a:fld>
            <a:endParaRPr/>
          </a:p>
        </p:txBody>
      </p:sp>
      <p:sp>
        <p:nvSpPr>
          <p:cNvPr id="287" name="Google Shape;28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8" name="Google Shape;28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CMOS loading is different from TTL loading as the type of transistors used in CMOS circuits presents a capacitive load to the driving gate. </a:t>
            </a:r>
            <a:endParaRPr/>
          </a:p>
          <a:p>
            <a:pPr marL="0" lvl="0" indent="0" algn="l" rtl="0">
              <a:spcBef>
                <a:spcPts val="0"/>
              </a:spcBef>
              <a:spcAft>
                <a:spcPts val="0"/>
              </a:spcAft>
              <a:buNone/>
            </a:pPr>
            <a:r>
              <a:rPr lang="en-US"/>
              <a:t>When the output of the driving gate is high the input capacitance of the load gate is charging and when the output of the driver gate is low the load gate is discharging.</a:t>
            </a:r>
            <a:endParaRPr/>
          </a:p>
          <a:p>
            <a:pPr marL="0" lvl="0" indent="0" algn="l" rtl="0">
              <a:spcBef>
                <a:spcPts val="0"/>
              </a:spcBef>
              <a:spcAft>
                <a:spcPts val="0"/>
              </a:spcAft>
              <a:buNone/>
            </a:pPr>
            <a:r>
              <a:rPr lang="en-US"/>
              <a:t>When more load gates are added the input capacitance increases as input capacitances are being connected in parallel. With the increase in the capacitance, charging and discharging time increases, reducing the maximum frequency at which the gate can operate. </a:t>
            </a:r>
            <a:endParaRPr/>
          </a:p>
          <a:p>
            <a:pPr marL="0" lvl="0" indent="0" algn="l" rtl="0">
              <a:spcBef>
                <a:spcPts val="0"/>
              </a:spcBef>
              <a:spcAft>
                <a:spcPts val="0"/>
              </a:spcAft>
              <a:buNone/>
            </a:pPr>
            <a:r>
              <a:rPr lang="en-US"/>
              <a:t>Therefore the fan-out of a CMOS gate depends upon the maximum frequency of operation. Fewer the load gates greater the maximum frequency of operation.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3</a:t>
            </a:fld>
            <a:endParaRPr/>
          </a:p>
        </p:txBody>
      </p:sp>
      <p:sp>
        <p:nvSpPr>
          <p:cNvPr id="335" name="Google Shape;33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CMOS: The most extensively used technology, characterized by low power consumption, switching speed which is slower but comparable to TTL. Has higher chip density than TTL. Due to high input impedance is easily damaged due to accumulated static charge</a:t>
            </a:r>
            <a:endParaRPr/>
          </a:p>
          <a:p>
            <a:pPr marL="0" lvl="0" indent="0" algn="l" rtl="0">
              <a:spcBef>
                <a:spcPts val="0"/>
              </a:spcBef>
              <a:spcAft>
                <a:spcPts val="0"/>
              </a:spcAft>
              <a:buNone/>
            </a:pPr>
            <a:r>
              <a:rPr lang="en-US"/>
              <a:t>TTL: Extensively used technology, characterized by fast switching speed and high power consumption</a:t>
            </a:r>
            <a:endParaRPr/>
          </a:p>
          <a:p>
            <a:pPr marL="0" lvl="0" indent="0" algn="l" rtl="0">
              <a:spcBef>
                <a:spcPts val="0"/>
              </a:spcBef>
              <a:spcAft>
                <a:spcPts val="0"/>
              </a:spcAft>
              <a:buNone/>
            </a:pPr>
            <a:r>
              <a:rPr lang="en-US"/>
              <a:t>ECL: Used in specialized applications where switching speed is of prime importance, high speed transmission, memories and arithmetic units</a:t>
            </a:r>
            <a:endParaRPr/>
          </a:p>
          <a:p>
            <a:pPr marL="0" lvl="0" indent="0" algn="l" rtl="0">
              <a:spcBef>
                <a:spcPts val="0"/>
              </a:spcBef>
              <a:spcAft>
                <a:spcPts val="0"/>
              </a:spcAft>
              <a:buNone/>
            </a:pPr>
            <a:r>
              <a:rPr lang="en-US"/>
              <a:t>PMOS and NMOS: technologies are used in LSI requiring high chip density. Large memories and microprocessors are implemented using these technologies. These ICs have very low power consumption.</a:t>
            </a:r>
            <a:endParaRPr/>
          </a:p>
          <a:p>
            <a:pPr marL="0" lvl="0" indent="0" algn="l" rtl="0">
              <a:spcBef>
                <a:spcPts val="0"/>
              </a:spcBef>
              <a:spcAft>
                <a:spcPts val="0"/>
              </a:spcAft>
              <a:buNone/>
            </a:pPr>
            <a:r>
              <a:rPr lang="en-US"/>
              <a:t>E</a:t>
            </a:r>
            <a:r>
              <a:rPr lang="en-US" baseline="30000"/>
              <a:t>2</a:t>
            </a:r>
            <a:r>
              <a:rPr lang="en-US"/>
              <a:t>CMOS: a combination of CMOS and NMOS technologies used to implement Programmable Logic Devices.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6</a:t>
            </a:fld>
            <a:endParaRPr/>
          </a:p>
        </p:txBody>
      </p:sp>
      <p:sp>
        <p:nvSpPr>
          <p:cNvPr id="125" name="Google Shape;12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CMOS: The most extensively used technology, characterized by low power consumption, switching speed which is slower but comparable to TTL. Has higher chip density than TTL. Due to high input impedance is easily damaged due to accumulated static charge</a:t>
            </a:r>
            <a:endParaRPr/>
          </a:p>
          <a:p>
            <a:pPr marL="0" lvl="0" indent="0" algn="l" rtl="0">
              <a:spcBef>
                <a:spcPts val="0"/>
              </a:spcBef>
              <a:spcAft>
                <a:spcPts val="0"/>
              </a:spcAft>
              <a:buNone/>
            </a:pPr>
            <a:r>
              <a:rPr lang="en-US"/>
              <a:t>TTL: Extensively used technology, characterized by fast switching speed and high power consumption</a:t>
            </a:r>
            <a:endParaRPr/>
          </a:p>
          <a:p>
            <a:pPr marL="0" lvl="0" indent="0" algn="l" rtl="0">
              <a:spcBef>
                <a:spcPts val="0"/>
              </a:spcBef>
              <a:spcAft>
                <a:spcPts val="0"/>
              </a:spcAft>
              <a:buNone/>
            </a:pPr>
            <a:r>
              <a:rPr lang="en-US"/>
              <a:t>ECL: Used in specialized applications where switching speed is of prime importance, high speed transmission, memories and arithmetic units</a:t>
            </a:r>
            <a:endParaRPr/>
          </a:p>
          <a:p>
            <a:pPr marL="0" lvl="0" indent="0" algn="l" rtl="0">
              <a:spcBef>
                <a:spcPts val="0"/>
              </a:spcBef>
              <a:spcAft>
                <a:spcPts val="0"/>
              </a:spcAft>
              <a:buNone/>
            </a:pPr>
            <a:r>
              <a:rPr lang="en-US"/>
              <a:t>PMOS and NMOS: technologies are used in LSI requiring high chip density. Large memories and microprocessors are implemented using these technologies. These ICs have very low power consumption.</a:t>
            </a:r>
            <a:endParaRPr/>
          </a:p>
          <a:p>
            <a:pPr marL="0" lvl="0" indent="0" algn="l" rtl="0">
              <a:spcBef>
                <a:spcPts val="0"/>
              </a:spcBef>
              <a:spcAft>
                <a:spcPts val="0"/>
              </a:spcAft>
              <a:buNone/>
            </a:pPr>
            <a:r>
              <a:rPr lang="en-US"/>
              <a:t>E</a:t>
            </a:r>
            <a:r>
              <a:rPr lang="en-US" baseline="30000"/>
              <a:t>2</a:t>
            </a:r>
            <a:r>
              <a:rPr lang="en-US"/>
              <a:t>CMOS: a combination of CMOS and NMOS technologies used to implement Programmable Logic Devices.</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8</a:t>
            </a:fld>
            <a:endParaRPr/>
          </a:p>
        </p:txBody>
      </p:sp>
      <p:sp>
        <p:nvSpPr>
          <p:cNvPr id="139" name="Google Shape;1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Standard, the Schottky, the Advanced Schottky, the Low-Power Schottky, the Advanced Low-Power Schottky and the FAST TTL series are characterized by their switching speed and power dissipation. The Standard TTL is the slowest and consumes more power and the Advanced low power Schottky has the fastest switching speed and low power requirements.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9</a:t>
            </a:fld>
            <a:endParaRPr/>
          </a:p>
        </p:txBody>
      </p:sp>
      <p:sp>
        <p:nvSpPr>
          <p:cNvPr id="146" name="Google Shape;14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are two separate CMOS series of Integrated Circuits. The 5 volt series and the newer 3.3 volt CMOS series. </a:t>
            </a:r>
            <a:endParaRPr/>
          </a:p>
          <a:p>
            <a:pPr marL="0" lvl="0" indent="0" algn="l" rtl="0">
              <a:spcBef>
                <a:spcPts val="0"/>
              </a:spcBef>
              <a:spcAft>
                <a:spcPts val="0"/>
              </a:spcAft>
              <a:buNone/>
            </a:pPr>
            <a:r>
              <a:rPr lang="en-US"/>
              <a:t>The 3.3 v CMOS series is characterized by fast switching speeds and very low power dissipation as compared to the 5 v CMOS series.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6" name="Google Shape;86;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7" name="Google Shape;87;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8" name="Google Shape;88;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9" name="Google Shape;8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95" name="Google Shape;9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6" name="Google Shape;9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7" name="Google Shape;9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
        <p:cNvGrpSpPr/>
        <p:nvPr/>
      </p:nvGrpSpPr>
      <p:grpSpPr>
        <a:xfrm>
          <a:off x="0" y="0"/>
          <a:ext cx="0" cy="0"/>
          <a:chOff x="0" y="0"/>
          <a:chExt cx="0" cy="0"/>
        </a:xfrm>
      </p:grpSpPr>
      <p:sp>
        <p:nvSpPr>
          <p:cNvPr id="105" name="Google Shape;105;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6" name="Google Shape;106;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07" name="Google Shape;10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8" name="Google Shape;10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9" name="Google Shape;10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8"/>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9"/>
          <p:cNvSpPr>
            <a:spLocks noGrp="1"/>
          </p:cNvSpPr>
          <p:nvPr>
            <p:ph type="pic" idx="2"/>
          </p:nvPr>
        </p:nvSpPr>
        <p:spPr>
          <a:xfrm>
            <a:off x="1792288" y="612775"/>
            <a:ext cx="5486400" cy="4114800"/>
          </a:xfrm>
          <a:prstGeom prst="rect">
            <a:avLst/>
          </a:prstGeom>
          <a:noFill/>
          <a:ln>
            <a:noFill/>
          </a:ln>
        </p:spPr>
      </p:sp>
      <p:sp>
        <p:nvSpPr>
          <p:cNvPr id="63" name="Google Shape;63;p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0" name="Google Shape;70;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None/>
              <a:defRPr sz="3200" b="0" i="0" u="none">
                <a:solidFill>
                  <a:schemeClr val="dk1"/>
                </a:solidFill>
                <a:latin typeface="Arial"/>
                <a:ea typeface="Arial"/>
                <a:cs typeface="Arial"/>
                <a:sym typeface="Arial"/>
              </a:defRPr>
            </a:lvl1pPr>
            <a:lvl2pPr marL="0" marR="0" lvl="1" indent="0" algn="ctr" rtl="0">
              <a:lnSpc>
                <a:spcPct val="100000"/>
              </a:lnSpc>
              <a:spcBef>
                <a:spcPts val="0"/>
              </a:spcBef>
              <a:spcAft>
                <a:spcPts val="0"/>
              </a:spcAft>
              <a:buNone/>
              <a:defRPr sz="3200" b="0" i="0" u="none">
                <a:solidFill>
                  <a:schemeClr val="dk1"/>
                </a:solidFill>
                <a:latin typeface="Arial"/>
                <a:ea typeface="Arial"/>
                <a:cs typeface="Arial"/>
                <a:sym typeface="Arial"/>
              </a:defRPr>
            </a:lvl2pPr>
            <a:lvl3pPr marL="0" marR="0" lvl="2" indent="0" algn="ctr" rtl="0">
              <a:lnSpc>
                <a:spcPct val="100000"/>
              </a:lnSpc>
              <a:spcBef>
                <a:spcPts val="0"/>
              </a:spcBef>
              <a:spcAft>
                <a:spcPts val="0"/>
              </a:spcAft>
              <a:buNone/>
              <a:defRPr sz="3200" b="0" i="0" u="none">
                <a:solidFill>
                  <a:schemeClr val="dk1"/>
                </a:solidFill>
                <a:latin typeface="Arial"/>
                <a:ea typeface="Arial"/>
                <a:cs typeface="Arial"/>
                <a:sym typeface="Arial"/>
              </a:defRPr>
            </a:lvl3pPr>
            <a:lvl4pPr marL="0" marR="0" lvl="3" indent="0" algn="ctr" rtl="0">
              <a:lnSpc>
                <a:spcPct val="100000"/>
              </a:lnSpc>
              <a:spcBef>
                <a:spcPts val="0"/>
              </a:spcBef>
              <a:spcAft>
                <a:spcPts val="0"/>
              </a:spcAft>
              <a:buNone/>
              <a:defRPr sz="3200" b="0" i="0" u="none">
                <a:solidFill>
                  <a:schemeClr val="dk1"/>
                </a:solidFill>
                <a:latin typeface="Arial"/>
                <a:ea typeface="Arial"/>
                <a:cs typeface="Arial"/>
                <a:sym typeface="Arial"/>
              </a:defRPr>
            </a:lvl4pPr>
            <a:lvl5pPr marL="0" marR="0" lvl="4" indent="0" algn="ctr" rtl="0">
              <a:lnSpc>
                <a:spcPct val="100000"/>
              </a:lnSpc>
              <a:spcBef>
                <a:spcPts val="0"/>
              </a:spcBef>
              <a:spcAft>
                <a:spcPts val="0"/>
              </a:spcAft>
              <a:buNone/>
              <a:defRPr sz="3200" b="0" i="0" u="none">
                <a:solidFill>
                  <a:schemeClr val="dk1"/>
                </a:solidFill>
                <a:latin typeface="Arial"/>
                <a:ea typeface="Arial"/>
                <a:cs typeface="Arial"/>
                <a:sym typeface="Arial"/>
              </a:defRPr>
            </a:lvl5pPr>
            <a:lvl6pPr marL="0" marR="0" lvl="5" indent="0" algn="ctr" rtl="0">
              <a:lnSpc>
                <a:spcPct val="100000"/>
              </a:lnSpc>
              <a:spcBef>
                <a:spcPts val="0"/>
              </a:spcBef>
              <a:spcAft>
                <a:spcPts val="0"/>
              </a:spcAft>
              <a:buNone/>
              <a:defRPr sz="3200" b="0" i="0" u="none">
                <a:solidFill>
                  <a:schemeClr val="dk1"/>
                </a:solidFill>
                <a:latin typeface="Arial"/>
                <a:ea typeface="Arial"/>
                <a:cs typeface="Arial"/>
                <a:sym typeface="Arial"/>
              </a:defRPr>
            </a:lvl6pPr>
            <a:lvl7pPr marL="0" marR="0" lvl="6" indent="0" algn="ctr" rtl="0">
              <a:lnSpc>
                <a:spcPct val="100000"/>
              </a:lnSpc>
              <a:spcBef>
                <a:spcPts val="0"/>
              </a:spcBef>
              <a:spcAft>
                <a:spcPts val="0"/>
              </a:spcAft>
              <a:buNone/>
              <a:defRPr sz="3200" b="0" i="0" u="none">
                <a:solidFill>
                  <a:schemeClr val="dk1"/>
                </a:solidFill>
                <a:latin typeface="Arial"/>
                <a:ea typeface="Arial"/>
                <a:cs typeface="Arial"/>
                <a:sym typeface="Arial"/>
              </a:defRPr>
            </a:lvl7pPr>
            <a:lvl8pPr marL="0" marR="0" lvl="7" indent="0" algn="ctr" rtl="0">
              <a:lnSpc>
                <a:spcPct val="100000"/>
              </a:lnSpc>
              <a:spcBef>
                <a:spcPts val="0"/>
              </a:spcBef>
              <a:spcAft>
                <a:spcPts val="0"/>
              </a:spcAft>
              <a:buNone/>
              <a:defRPr sz="3200" b="0" i="0" u="none">
                <a:solidFill>
                  <a:schemeClr val="dk1"/>
                </a:solidFill>
                <a:latin typeface="Arial"/>
                <a:ea typeface="Arial"/>
                <a:cs typeface="Arial"/>
                <a:sym typeface="Arial"/>
              </a:defRPr>
            </a:lvl8pPr>
            <a:lvl9pPr marL="0" marR="0" lvl="8" indent="0" algn="ctr" rtl="0">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00" name="Google Shape;100;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1" name="Google Shape;10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3200" b="0" i="0" u="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02" name="Google Shape;10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3200" b="0" i="0" u="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03" name="Google Shape;10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457200" y="3048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600"/>
              <a:buFont typeface="Calibri"/>
              <a:buNone/>
            </a:pPr>
            <a:r>
              <a:rPr lang="en-US" sz="4600" b="0" i="0" u="none">
                <a:solidFill>
                  <a:schemeClr val="dk1"/>
                </a:solidFill>
                <a:latin typeface="Calibri"/>
                <a:ea typeface="Calibri"/>
                <a:cs typeface="Calibri"/>
                <a:sym typeface="Calibri"/>
              </a:rPr>
              <a:t>Lecture No. 7</a:t>
            </a:r>
            <a:endParaRPr/>
          </a:p>
        </p:txBody>
      </p:sp>
      <p:sp>
        <p:nvSpPr>
          <p:cNvPr id="116" name="Google Shape;116;p1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Calibri"/>
                <a:ea typeface="Calibri"/>
                <a:cs typeface="Calibri"/>
                <a:sym typeface="Calibri"/>
              </a:rPr>
              <a:t>Logic Gates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Noise Margin</a:t>
            </a:r>
            <a:endParaRPr/>
          </a:p>
        </p:txBody>
      </p:sp>
      <p:sp>
        <p:nvSpPr>
          <p:cNvPr id="156" name="Google Shape;156;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i/p &amp; o/p signals have a range of voltages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Voltage ranges exceeded due to external noise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Effect on performance under noisy conditions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Margin of error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100"/>
              <a:buFont typeface="Calibri"/>
              <a:buNone/>
            </a:pPr>
            <a:r>
              <a:rPr lang="en-US" sz="4100" b="0" i="0" u="none">
                <a:solidFill>
                  <a:schemeClr val="dk1"/>
                </a:solidFill>
                <a:latin typeface="Calibri"/>
                <a:ea typeface="Calibri"/>
                <a:cs typeface="Calibri"/>
                <a:sym typeface="Calibri"/>
              </a:rPr>
              <a:t>TTL Logic Levels</a:t>
            </a:r>
            <a:endParaRPr/>
          </a:p>
        </p:txBody>
      </p:sp>
      <p:sp>
        <p:nvSpPr>
          <p:cNvPr id="163" name="Google Shape;163;p24"/>
          <p:cNvSpPr txBox="1"/>
          <p:nvPr/>
        </p:nvSpPr>
        <p:spPr>
          <a:xfrm>
            <a:off x="0" y="2214562"/>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64" name="Google Shape;164;p24"/>
          <p:cNvPicPr preferRelativeResize="0"/>
          <p:nvPr/>
        </p:nvPicPr>
        <p:blipFill rotWithShape="1">
          <a:blip r:embed="rId3">
            <a:alphaModFix/>
          </a:blip>
          <a:srcRect/>
          <a:stretch/>
        </p:blipFill>
        <p:spPr>
          <a:xfrm>
            <a:off x="685800" y="1981200"/>
            <a:ext cx="7772400" cy="451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100"/>
              <a:buFont typeface="Calibri"/>
              <a:buNone/>
            </a:pPr>
            <a:r>
              <a:rPr lang="en-US" sz="4100" b="0" i="0" u="none">
                <a:solidFill>
                  <a:schemeClr val="dk1"/>
                </a:solidFill>
                <a:latin typeface="Calibri"/>
                <a:ea typeface="Calibri"/>
                <a:cs typeface="Calibri"/>
                <a:sym typeface="Calibri"/>
              </a:rPr>
              <a:t>CMOS Logic Levels</a:t>
            </a:r>
            <a:endParaRPr/>
          </a:p>
        </p:txBody>
      </p:sp>
      <p:sp>
        <p:nvSpPr>
          <p:cNvPr id="171" name="Google Shape;171;p25"/>
          <p:cNvSpPr txBox="1"/>
          <p:nvPr/>
        </p:nvSpPr>
        <p:spPr>
          <a:xfrm>
            <a:off x="0" y="2214562"/>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72" name="Google Shape;172;p25"/>
          <p:cNvPicPr preferRelativeResize="0"/>
          <p:nvPr/>
        </p:nvPicPr>
        <p:blipFill rotWithShape="1">
          <a:blip r:embed="rId3">
            <a:alphaModFix/>
          </a:blip>
          <a:srcRect/>
          <a:stretch/>
        </p:blipFill>
        <p:spPr>
          <a:xfrm>
            <a:off x="304800" y="2286000"/>
            <a:ext cx="8534400" cy="39957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100"/>
              <a:buFont typeface="Calibri"/>
              <a:buNone/>
            </a:pPr>
            <a:r>
              <a:rPr lang="en-US" sz="4100" b="0" i="0" u="none">
                <a:solidFill>
                  <a:schemeClr val="dk1"/>
                </a:solidFill>
                <a:latin typeface="Calibri"/>
                <a:ea typeface="Calibri"/>
                <a:cs typeface="Calibri"/>
                <a:sym typeface="Calibri"/>
              </a:rPr>
              <a:t>Unpredictable Behaviour due to Noise</a:t>
            </a:r>
            <a:endParaRPr/>
          </a:p>
        </p:txBody>
      </p:sp>
      <p:sp>
        <p:nvSpPr>
          <p:cNvPr id="179" name="Google Shape;179;p26"/>
          <p:cNvSpPr txBox="1"/>
          <p:nvPr/>
        </p:nvSpPr>
        <p:spPr>
          <a:xfrm>
            <a:off x="0" y="2366962"/>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80" name="Google Shape;180;p26"/>
          <p:cNvPicPr preferRelativeResize="0"/>
          <p:nvPr/>
        </p:nvPicPr>
        <p:blipFill rotWithShape="1">
          <a:blip r:embed="rId3">
            <a:alphaModFix/>
          </a:blip>
          <a:srcRect/>
          <a:stretch/>
        </p:blipFill>
        <p:spPr>
          <a:xfrm>
            <a:off x="1874837" y="1754187"/>
            <a:ext cx="5319712" cy="47990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100"/>
              <a:buFont typeface="Calibri"/>
              <a:buNone/>
            </a:pPr>
            <a:r>
              <a:rPr lang="en-US" sz="4100" b="0" i="0" u="none">
                <a:solidFill>
                  <a:schemeClr val="dk1"/>
                </a:solidFill>
                <a:latin typeface="Calibri"/>
                <a:ea typeface="Calibri"/>
                <a:cs typeface="Calibri"/>
                <a:sym typeface="Calibri"/>
              </a:rPr>
              <a:t>Logic Levels and Noise Margin</a:t>
            </a:r>
            <a:endParaRPr/>
          </a:p>
        </p:txBody>
      </p:sp>
      <p:sp>
        <p:nvSpPr>
          <p:cNvPr id="187" name="Google Shape;187;p2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V</a:t>
            </a:r>
            <a:r>
              <a:rPr lang="en-US" sz="3200" b="0" i="0" u="none" strike="noStrike" cap="none" baseline="-25000">
                <a:solidFill>
                  <a:schemeClr val="dk1"/>
                </a:solidFill>
                <a:latin typeface="Calibri"/>
                <a:ea typeface="Calibri"/>
                <a:cs typeface="Calibri"/>
                <a:sym typeface="Calibri"/>
              </a:rPr>
              <a:t>NH</a:t>
            </a:r>
            <a:r>
              <a:rPr lang="en-US" sz="3200" b="0" i="0" u="none" strike="noStrike" cap="none">
                <a:solidFill>
                  <a:schemeClr val="dk1"/>
                </a:solidFill>
                <a:latin typeface="Calibri"/>
                <a:ea typeface="Calibri"/>
                <a:cs typeface="Calibri"/>
                <a:sym typeface="Calibri"/>
              </a:rPr>
              <a:t> = V</a:t>
            </a:r>
            <a:r>
              <a:rPr lang="en-US" sz="3200" b="0" i="0" u="none" strike="noStrike" cap="none" baseline="-25000">
                <a:solidFill>
                  <a:schemeClr val="dk1"/>
                </a:solidFill>
                <a:latin typeface="Calibri"/>
                <a:ea typeface="Calibri"/>
                <a:cs typeface="Calibri"/>
                <a:sym typeface="Calibri"/>
              </a:rPr>
              <a:t>OH(min)</a:t>
            </a:r>
            <a:r>
              <a:rPr lang="en-US" sz="3200" b="0" i="0" u="none" strike="noStrike" cap="none">
                <a:solidFill>
                  <a:schemeClr val="dk1"/>
                </a:solidFill>
                <a:latin typeface="Calibri"/>
                <a:ea typeface="Calibri"/>
                <a:cs typeface="Calibri"/>
                <a:sym typeface="Calibri"/>
              </a:rPr>
              <a:t> – V</a:t>
            </a:r>
            <a:r>
              <a:rPr lang="en-US" sz="3200" b="0" i="0" u="none" strike="noStrike" cap="none" baseline="-25000">
                <a:solidFill>
                  <a:schemeClr val="dk1"/>
                </a:solidFill>
                <a:latin typeface="Calibri"/>
                <a:ea typeface="Calibri"/>
                <a:cs typeface="Calibri"/>
                <a:sym typeface="Calibri"/>
              </a:rPr>
              <a:t>IH(min)</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V</a:t>
            </a:r>
            <a:r>
              <a:rPr lang="en-US" sz="3200" b="0" i="0" u="none" strike="noStrike" cap="none" baseline="-25000">
                <a:solidFill>
                  <a:schemeClr val="dk1"/>
                </a:solidFill>
                <a:latin typeface="Calibri"/>
                <a:ea typeface="Calibri"/>
                <a:cs typeface="Calibri"/>
                <a:sym typeface="Calibri"/>
              </a:rPr>
              <a:t>NL</a:t>
            </a:r>
            <a:r>
              <a:rPr lang="en-US" sz="3200" b="0" i="0" u="none" strike="noStrike" cap="none">
                <a:solidFill>
                  <a:schemeClr val="dk1"/>
                </a:solidFill>
                <a:latin typeface="Calibri"/>
                <a:ea typeface="Calibri"/>
                <a:cs typeface="Calibri"/>
                <a:sym typeface="Calibri"/>
              </a:rPr>
              <a:t> = V</a:t>
            </a:r>
            <a:r>
              <a:rPr lang="en-US" sz="3200" b="0" i="0" u="none" strike="noStrike" cap="none" baseline="-25000">
                <a:solidFill>
                  <a:schemeClr val="dk1"/>
                </a:solidFill>
                <a:latin typeface="Calibri"/>
                <a:ea typeface="Calibri"/>
                <a:cs typeface="Calibri"/>
                <a:sym typeface="Calibri"/>
              </a:rPr>
              <a:t>IL(max)</a:t>
            </a:r>
            <a:r>
              <a:rPr lang="en-US" sz="3200" b="0" i="0" u="none" strike="noStrike" cap="none">
                <a:solidFill>
                  <a:schemeClr val="dk1"/>
                </a:solidFill>
                <a:latin typeface="Calibri"/>
                <a:ea typeface="Calibri"/>
                <a:cs typeface="Calibri"/>
                <a:sym typeface="Calibri"/>
              </a:rPr>
              <a:t> – V</a:t>
            </a:r>
            <a:r>
              <a:rPr lang="en-US" sz="3200" b="0" i="0" u="none" strike="noStrike" cap="none" baseline="-25000">
                <a:solidFill>
                  <a:schemeClr val="dk1"/>
                </a:solidFill>
                <a:latin typeface="Calibri"/>
                <a:ea typeface="Calibri"/>
                <a:cs typeface="Calibri"/>
                <a:sym typeface="Calibri"/>
              </a:rPr>
              <a:t>OL(max)</a:t>
            </a:r>
            <a:endParaRPr/>
          </a:p>
        </p:txBody>
      </p:sp>
      <p:sp>
        <p:nvSpPr>
          <p:cNvPr id="188" name="Google Shape;188;p27"/>
          <p:cNvSpPr txBox="1"/>
          <p:nvPr/>
        </p:nvSpPr>
        <p:spPr>
          <a:xfrm>
            <a:off x="0" y="2395537"/>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89" name="Google Shape;189;p27"/>
          <p:cNvPicPr preferRelativeResize="0"/>
          <p:nvPr/>
        </p:nvPicPr>
        <p:blipFill rotWithShape="1">
          <a:blip r:embed="rId3">
            <a:alphaModFix/>
          </a:blip>
          <a:srcRect/>
          <a:stretch/>
        </p:blipFill>
        <p:spPr>
          <a:xfrm>
            <a:off x="1447800" y="2895600"/>
            <a:ext cx="6400800" cy="373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100"/>
              <a:buFont typeface="Calibri"/>
              <a:buNone/>
            </a:pPr>
            <a:r>
              <a:rPr lang="en-US" sz="4100" b="0" i="0" u="none">
                <a:solidFill>
                  <a:schemeClr val="dk1"/>
                </a:solidFill>
                <a:latin typeface="Calibri"/>
                <a:ea typeface="Calibri"/>
                <a:cs typeface="Calibri"/>
                <a:sym typeface="Calibri"/>
              </a:rPr>
              <a:t>Logic Levels and Noise Margin</a:t>
            </a:r>
            <a:endParaRPr/>
          </a:p>
        </p:txBody>
      </p:sp>
      <p:sp>
        <p:nvSpPr>
          <p:cNvPr id="195" name="Google Shape;195;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CMOS Noise Margins</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V</a:t>
            </a:r>
            <a:r>
              <a:rPr lang="en-US" sz="2800" b="0" i="0" u="none" strike="noStrike" cap="none" baseline="-25000">
                <a:solidFill>
                  <a:schemeClr val="dk1"/>
                </a:solidFill>
                <a:latin typeface="Arial"/>
                <a:ea typeface="Arial"/>
                <a:cs typeface="Arial"/>
                <a:sym typeface="Arial"/>
              </a:rPr>
              <a:t>NH</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OH(min)</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IH(min)</a:t>
            </a:r>
            <a:r>
              <a:rPr lang="en-US" sz="2800" b="0" i="0" u="none" strike="noStrike" cap="none">
                <a:solidFill>
                  <a:schemeClr val="dk1"/>
                </a:solidFill>
                <a:latin typeface="Arial"/>
                <a:ea typeface="Arial"/>
                <a:cs typeface="Arial"/>
                <a:sym typeface="Arial"/>
              </a:rPr>
              <a:t> =</a:t>
            </a:r>
            <a:r>
              <a:rPr lang="en-US" sz="2800" b="0" i="0" u="none" strike="noStrike" cap="none" baseline="-25000">
                <a:solidFill>
                  <a:schemeClr val="dk1"/>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4.4 - 3.5 = 0.9 v</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V</a:t>
            </a:r>
            <a:r>
              <a:rPr lang="en-US" sz="2800" b="0" i="0" u="none" strike="noStrike" cap="none" baseline="-25000">
                <a:solidFill>
                  <a:schemeClr val="dk1"/>
                </a:solidFill>
                <a:latin typeface="Arial"/>
                <a:ea typeface="Arial"/>
                <a:cs typeface="Arial"/>
                <a:sym typeface="Arial"/>
              </a:rPr>
              <a:t>NL</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IL(max)</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OL(max)</a:t>
            </a:r>
            <a:r>
              <a:rPr lang="en-US" sz="2800" b="0" i="0" u="none" strike="noStrike" cap="none">
                <a:solidFill>
                  <a:schemeClr val="dk1"/>
                </a:solidFill>
                <a:latin typeface="Arial"/>
                <a:ea typeface="Arial"/>
                <a:cs typeface="Arial"/>
                <a:sym typeface="Arial"/>
              </a:rPr>
              <a:t> = 1.5 – 0.33 = 1.17 v</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V</a:t>
            </a:r>
            <a:r>
              <a:rPr lang="en-US" sz="2800" b="0" i="0" u="none" strike="noStrike" cap="none" baseline="-25000">
                <a:solidFill>
                  <a:schemeClr val="dk1"/>
                </a:solidFill>
                <a:latin typeface="Arial"/>
                <a:ea typeface="Arial"/>
                <a:cs typeface="Arial"/>
                <a:sym typeface="Arial"/>
              </a:rPr>
              <a:t>NH</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OH(min)</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IH(min)</a:t>
            </a:r>
            <a:r>
              <a:rPr lang="en-US" sz="2800" b="0" i="0" u="none" strike="noStrike" cap="none">
                <a:solidFill>
                  <a:schemeClr val="dk1"/>
                </a:solidFill>
                <a:latin typeface="Arial"/>
                <a:ea typeface="Arial"/>
                <a:cs typeface="Arial"/>
                <a:sym typeface="Arial"/>
              </a:rPr>
              <a:t> =</a:t>
            </a:r>
            <a:r>
              <a:rPr lang="en-US" sz="2800" b="0" i="0" u="none" strike="noStrike" cap="none" baseline="-25000">
                <a:solidFill>
                  <a:schemeClr val="dk1"/>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2.4 – 2.0 = 0.4 v</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V</a:t>
            </a:r>
            <a:r>
              <a:rPr lang="en-US" sz="2800" b="0" i="0" u="none" strike="noStrike" cap="none" baseline="-25000">
                <a:solidFill>
                  <a:schemeClr val="dk1"/>
                </a:solidFill>
                <a:latin typeface="Arial"/>
                <a:ea typeface="Arial"/>
                <a:cs typeface="Arial"/>
                <a:sym typeface="Arial"/>
              </a:rPr>
              <a:t>NL</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IL(max)</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OL(max)</a:t>
            </a:r>
            <a:r>
              <a:rPr lang="en-US" sz="2800" b="0" i="0" u="none" strike="noStrike" cap="none">
                <a:solidFill>
                  <a:schemeClr val="dk1"/>
                </a:solidFill>
                <a:latin typeface="Arial"/>
                <a:ea typeface="Arial"/>
                <a:cs typeface="Arial"/>
                <a:sym typeface="Arial"/>
              </a:rPr>
              <a:t> = 0.8 – 0.4 = 0.4 v</a:t>
            </a:r>
            <a:endParaRPr/>
          </a:p>
          <a:p>
            <a:pPr marL="742950" marR="0" lvl="1" indent="-107950" algn="l" rtl="0">
              <a:lnSpc>
                <a:spcPct val="90000"/>
              </a:lnSpc>
              <a:spcBef>
                <a:spcPts val="560"/>
              </a:spcBef>
              <a:spcAft>
                <a:spcPts val="0"/>
              </a:spcAft>
              <a:buClr>
                <a:schemeClr val="dk1"/>
              </a:buClr>
              <a:buSzPts val="2800"/>
              <a:buFont typeface="Arial"/>
              <a:buNone/>
            </a:pPr>
            <a:endParaRPr sz="2800" b="0" i="0" u="none" strike="noStrike" cap="none" baseline="-25000">
              <a:solidFill>
                <a:schemeClr val="dk1"/>
              </a:solidFill>
              <a:latin typeface="Arial"/>
              <a:ea typeface="Arial"/>
              <a:cs typeface="Arial"/>
              <a:sym typeface="Arial"/>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TTL Noise Margins</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V</a:t>
            </a:r>
            <a:r>
              <a:rPr lang="en-US" sz="2800" b="0" i="0" u="none" strike="noStrike" cap="none" baseline="-25000">
                <a:solidFill>
                  <a:schemeClr val="dk1"/>
                </a:solidFill>
                <a:latin typeface="Arial"/>
                <a:ea typeface="Arial"/>
                <a:cs typeface="Arial"/>
                <a:sym typeface="Arial"/>
              </a:rPr>
              <a:t>NH</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OH(min)</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IH(min)</a:t>
            </a:r>
            <a:r>
              <a:rPr lang="en-US" sz="2800" b="0" i="0" u="none" strike="noStrike" cap="none">
                <a:solidFill>
                  <a:schemeClr val="dk1"/>
                </a:solidFill>
                <a:latin typeface="Arial"/>
                <a:ea typeface="Arial"/>
                <a:cs typeface="Arial"/>
                <a:sym typeface="Arial"/>
              </a:rPr>
              <a:t> =</a:t>
            </a:r>
            <a:r>
              <a:rPr lang="en-US" sz="2800" b="0" i="0" u="none" strike="noStrike" cap="none" baseline="-25000">
                <a:solidFill>
                  <a:schemeClr val="dk1"/>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2.4 - 2.0 = 0.4 v</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V</a:t>
            </a:r>
            <a:r>
              <a:rPr lang="en-US" sz="2800" b="0" i="0" u="none" strike="noStrike" cap="none" baseline="-25000">
                <a:solidFill>
                  <a:schemeClr val="dk1"/>
                </a:solidFill>
                <a:latin typeface="Arial"/>
                <a:ea typeface="Arial"/>
                <a:cs typeface="Arial"/>
                <a:sym typeface="Arial"/>
              </a:rPr>
              <a:t>NL</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IL(max)</a:t>
            </a:r>
            <a:r>
              <a:rPr lang="en-US" sz="2800" b="0" i="0" u="none" strike="noStrike" cap="none">
                <a:solidFill>
                  <a:schemeClr val="dk1"/>
                </a:solidFill>
                <a:latin typeface="Arial"/>
                <a:ea typeface="Arial"/>
                <a:cs typeface="Arial"/>
                <a:sym typeface="Arial"/>
              </a:rPr>
              <a:t> – V</a:t>
            </a:r>
            <a:r>
              <a:rPr lang="en-US" sz="2800" b="0" i="0" u="none" strike="noStrike" cap="none" baseline="-25000">
                <a:solidFill>
                  <a:schemeClr val="dk1"/>
                </a:solidFill>
                <a:latin typeface="Arial"/>
                <a:ea typeface="Arial"/>
                <a:cs typeface="Arial"/>
                <a:sym typeface="Arial"/>
              </a:rPr>
              <a:t>OL(max)</a:t>
            </a:r>
            <a:r>
              <a:rPr lang="en-US" sz="2800" b="0" i="0" u="none" strike="noStrike" cap="none">
                <a:solidFill>
                  <a:schemeClr val="dk1"/>
                </a:solidFill>
                <a:latin typeface="Arial"/>
                <a:ea typeface="Arial"/>
                <a:cs typeface="Arial"/>
                <a:sym typeface="Arial"/>
              </a:rPr>
              <a:t> = 0.8 – 0.4 = 0.4 v</a:t>
            </a:r>
            <a:endParaRPr sz="2800" b="0" i="0" u="none" strike="noStrike" cap="none" baseline="-25000">
              <a:solidFill>
                <a:schemeClr val="dk1"/>
              </a:solidFill>
              <a:latin typeface="Arial"/>
              <a:ea typeface="Arial"/>
              <a:cs typeface="Arial"/>
              <a:sym typeface="Arial"/>
            </a:endParaRPr>
          </a:p>
          <a:p>
            <a:pPr marL="342900" marR="0" lvl="0" indent="-165100" algn="l" rtl="0">
              <a:spcBef>
                <a:spcPts val="560"/>
              </a:spcBef>
              <a:spcAft>
                <a:spcPts val="0"/>
              </a:spcAft>
              <a:buClr>
                <a:schemeClr val="dk1"/>
              </a:buClr>
              <a:buSzPts val="2800"/>
              <a:buFont typeface="Arial"/>
              <a:buNone/>
            </a:pPr>
            <a:endParaRPr sz="2800" b="0" i="0" u="none" strike="noStrike" cap="none" baseline="-250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Power Dissipation</a:t>
            </a:r>
            <a:endParaRPr/>
          </a:p>
        </p:txBody>
      </p:sp>
      <p:sp>
        <p:nvSpPr>
          <p:cNvPr id="201" name="Google Shape;201;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Power Dissipation constant for TTL</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Power Dissipation varies with frequency for CMOS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TTL Power Dissipation</a:t>
            </a:r>
            <a:endParaRPr/>
          </a:p>
        </p:txBody>
      </p:sp>
      <p:sp>
        <p:nvSpPr>
          <p:cNvPr id="207" name="Google Shape;207;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Gate Output High	(I</a:t>
            </a:r>
            <a:r>
              <a:rPr lang="en-US" sz="3200" b="0" i="0" u="none" baseline="-25000">
                <a:solidFill>
                  <a:schemeClr val="dk1"/>
                </a:solidFill>
                <a:latin typeface="Calibri"/>
                <a:ea typeface="Calibri"/>
                <a:cs typeface="Calibri"/>
                <a:sym typeface="Calibri"/>
              </a:rPr>
              <a:t>CCH</a:t>
            </a:r>
            <a:r>
              <a:rPr lang="en-US" sz="3200" b="0" i="0" u="none">
                <a:solidFill>
                  <a:schemeClr val="dk1"/>
                </a:solidFill>
                <a:latin typeface="Calibri"/>
                <a:ea typeface="Calibri"/>
                <a:cs typeface="Calibri"/>
                <a:sym typeface="Calibri"/>
              </a:rPr>
              <a:t>)</a:t>
            </a:r>
            <a:endParaRPr sz="3200" b="0" i="0" u="none" baseline="-25000">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Gate Output Low	(I</a:t>
            </a:r>
            <a:r>
              <a:rPr lang="en-US" sz="3200" b="0" i="0" u="none" baseline="-25000">
                <a:solidFill>
                  <a:schemeClr val="dk1"/>
                </a:solidFill>
                <a:latin typeface="Calibri"/>
                <a:ea typeface="Calibri"/>
                <a:cs typeface="Calibri"/>
                <a:sym typeface="Calibri"/>
              </a:rPr>
              <a:t>CCL</a:t>
            </a:r>
            <a:r>
              <a:rPr lang="en-US" sz="3200" b="0" i="0" u="none">
                <a:solidFill>
                  <a:schemeClr val="dk1"/>
                </a:solidFill>
                <a:latin typeface="Calibri"/>
                <a:ea typeface="Calibri"/>
                <a:cs typeface="Calibri"/>
                <a:sym typeface="Calibri"/>
              </a:rPr>
              <a:t>)</a:t>
            </a:r>
            <a:endParaRPr sz="3200" b="0" i="0" u="none" baseline="-25000">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Average Power Dissipated</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P</a:t>
            </a:r>
            <a:r>
              <a:rPr lang="en-US" sz="3200" b="0" i="0" u="none" baseline="-25000">
                <a:solidFill>
                  <a:schemeClr val="dk1"/>
                </a:solidFill>
                <a:latin typeface="Calibri"/>
                <a:ea typeface="Calibri"/>
                <a:cs typeface="Calibri"/>
                <a:sym typeface="Calibri"/>
              </a:rPr>
              <a:t>cc</a:t>
            </a:r>
            <a:r>
              <a:rPr lang="en-US" sz="3200" b="0" i="0" u="none">
                <a:solidFill>
                  <a:schemeClr val="dk1"/>
                </a:solidFill>
                <a:latin typeface="Calibri"/>
                <a:ea typeface="Calibri"/>
                <a:cs typeface="Calibri"/>
                <a:sym typeface="Calibri"/>
              </a:rPr>
              <a:t> = V</a:t>
            </a:r>
            <a:r>
              <a:rPr lang="en-US" sz="3200" b="0" i="0" u="none" baseline="-25000">
                <a:solidFill>
                  <a:schemeClr val="dk1"/>
                </a:solidFill>
                <a:latin typeface="Calibri"/>
                <a:ea typeface="Calibri"/>
                <a:cs typeface="Calibri"/>
                <a:sym typeface="Calibri"/>
              </a:rPr>
              <a:t>cc</a:t>
            </a:r>
            <a:r>
              <a:rPr lang="en-US" sz="3200" b="0" i="0" u="none">
                <a:solidFill>
                  <a:schemeClr val="dk1"/>
                </a:solidFill>
                <a:latin typeface="Calibri"/>
                <a:ea typeface="Calibri"/>
                <a:cs typeface="Calibri"/>
                <a:sym typeface="Calibri"/>
              </a:rPr>
              <a:t> I</a:t>
            </a:r>
            <a:r>
              <a:rPr lang="en-US" sz="3200" b="0" i="0" u="none" baseline="-25000">
                <a:solidFill>
                  <a:schemeClr val="dk1"/>
                </a:solidFill>
                <a:latin typeface="Calibri"/>
                <a:ea typeface="Calibri"/>
                <a:cs typeface="Calibri"/>
                <a:sym typeface="Calibri"/>
              </a:rPr>
              <a:t>cc</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P</a:t>
            </a:r>
            <a:r>
              <a:rPr lang="en-US" sz="3200" b="0" i="0" u="none" baseline="-25000">
                <a:solidFill>
                  <a:schemeClr val="dk1"/>
                </a:solidFill>
                <a:latin typeface="Calibri"/>
                <a:ea typeface="Calibri"/>
                <a:cs typeface="Calibri"/>
                <a:sym typeface="Calibri"/>
              </a:rPr>
              <a:t>cc</a:t>
            </a:r>
            <a:r>
              <a:rPr lang="en-US" sz="3200" b="0" i="0" u="none">
                <a:solidFill>
                  <a:schemeClr val="dk1"/>
                </a:solidFill>
                <a:latin typeface="Calibri"/>
                <a:ea typeface="Calibri"/>
                <a:cs typeface="Calibri"/>
                <a:sym typeface="Calibri"/>
              </a:rPr>
              <a:t> = V</a:t>
            </a:r>
            <a:r>
              <a:rPr lang="en-US" sz="3200" b="0" i="0" u="none" baseline="-25000">
                <a:solidFill>
                  <a:schemeClr val="dk1"/>
                </a:solidFill>
                <a:latin typeface="Calibri"/>
                <a:ea typeface="Calibri"/>
                <a:cs typeface="Calibri"/>
                <a:sym typeface="Calibri"/>
              </a:rPr>
              <a:t>cc</a:t>
            </a:r>
            <a:r>
              <a:rPr lang="en-US" sz="3200" b="0" i="0" u="none">
                <a:solidFill>
                  <a:schemeClr val="dk1"/>
                </a:solidFill>
                <a:latin typeface="Calibri"/>
                <a:ea typeface="Calibri"/>
                <a:cs typeface="Calibri"/>
                <a:sym typeface="Calibri"/>
              </a:rPr>
              <a:t> (I</a:t>
            </a:r>
            <a:r>
              <a:rPr lang="en-US" sz="3200" b="0" i="0" u="none" baseline="-25000">
                <a:solidFill>
                  <a:schemeClr val="dk1"/>
                </a:solidFill>
                <a:latin typeface="Calibri"/>
                <a:ea typeface="Calibri"/>
                <a:cs typeface="Calibri"/>
                <a:sym typeface="Calibri"/>
              </a:rPr>
              <a:t>CCH</a:t>
            </a:r>
            <a:r>
              <a:rPr lang="en-US" sz="3200" b="0" i="0" u="none">
                <a:solidFill>
                  <a:schemeClr val="dk1"/>
                </a:solidFill>
                <a:latin typeface="Calibri"/>
                <a:ea typeface="Calibri"/>
                <a:cs typeface="Calibri"/>
                <a:sym typeface="Calibri"/>
              </a:rPr>
              <a:t> + I</a:t>
            </a:r>
            <a:r>
              <a:rPr lang="en-US" sz="3200" b="0" i="0" u="none" baseline="-25000">
                <a:solidFill>
                  <a:schemeClr val="dk1"/>
                </a:solidFill>
                <a:latin typeface="Calibri"/>
                <a:ea typeface="Calibri"/>
                <a:cs typeface="Calibri"/>
                <a:sym typeface="Calibri"/>
              </a:rPr>
              <a:t>CCL</a:t>
            </a:r>
            <a:r>
              <a:rPr lang="en-US" sz="3200" b="0" i="0" u="none">
                <a:solidFill>
                  <a:schemeClr val="dk1"/>
                </a:solidFill>
                <a:latin typeface="Calibri"/>
                <a:ea typeface="Calibri"/>
                <a:cs typeface="Calibri"/>
                <a:sym typeface="Calibri"/>
              </a:rPr>
              <a:t>)/2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TTL Power Dissipation</a:t>
            </a:r>
            <a:endParaRPr/>
          </a:p>
        </p:txBody>
      </p:sp>
      <p:sp>
        <p:nvSpPr>
          <p:cNvPr id="213" name="Google Shape;213;p31"/>
          <p:cNvSpPr txBox="1"/>
          <p:nvPr/>
        </p:nvSpPr>
        <p:spPr>
          <a:xfrm>
            <a:off x="0" y="251460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14" name="Google Shape;214;p31"/>
          <p:cNvPicPr preferRelativeResize="0"/>
          <p:nvPr/>
        </p:nvPicPr>
        <p:blipFill rotWithShape="1">
          <a:blip r:embed="rId3">
            <a:alphaModFix/>
          </a:blip>
          <a:srcRect/>
          <a:stretch/>
        </p:blipFill>
        <p:spPr>
          <a:xfrm>
            <a:off x="1752600" y="2057400"/>
            <a:ext cx="5638800" cy="4587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CMOS Power Dissipation</a:t>
            </a:r>
            <a:endParaRPr/>
          </a:p>
        </p:txBody>
      </p:sp>
      <p:sp>
        <p:nvSpPr>
          <p:cNvPr id="221" name="Google Shape;221;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Power Dissipation varies with frequency for CMOS</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P</a:t>
            </a:r>
            <a:r>
              <a:rPr lang="en-US" sz="2800" b="0" i="0" u="none" baseline="-25000">
                <a:solidFill>
                  <a:schemeClr val="dk1"/>
                </a:solidFill>
                <a:latin typeface="Calibri"/>
                <a:ea typeface="Calibri"/>
                <a:cs typeface="Calibri"/>
                <a:sym typeface="Calibri"/>
              </a:rPr>
              <a:t>D</a:t>
            </a:r>
            <a:r>
              <a:rPr lang="en-US" sz="2800" b="0" i="0" u="none">
                <a:solidFill>
                  <a:schemeClr val="dk1"/>
                </a:solidFill>
                <a:latin typeface="Calibri"/>
                <a:ea typeface="Calibri"/>
                <a:cs typeface="Calibri"/>
                <a:sym typeface="Calibri"/>
              </a:rPr>
              <a:t> = (C</a:t>
            </a:r>
            <a:r>
              <a:rPr lang="en-US" sz="2800" b="0" i="0" u="none" baseline="-25000">
                <a:solidFill>
                  <a:schemeClr val="dk1"/>
                </a:solidFill>
                <a:latin typeface="Calibri"/>
                <a:ea typeface="Calibri"/>
                <a:cs typeface="Calibri"/>
                <a:sym typeface="Calibri"/>
              </a:rPr>
              <a:t>PD</a:t>
            </a:r>
            <a:r>
              <a:rPr lang="en-US" sz="2800" b="0" i="0" u="none">
                <a:solidFill>
                  <a:schemeClr val="dk1"/>
                </a:solidFill>
                <a:latin typeface="Calibri"/>
                <a:ea typeface="Calibri"/>
                <a:cs typeface="Calibri"/>
                <a:sym typeface="Calibri"/>
              </a:rPr>
              <a:t>+ C</a:t>
            </a:r>
            <a:r>
              <a:rPr lang="en-US" sz="2800" b="0" i="0" u="none" baseline="-25000">
                <a:solidFill>
                  <a:schemeClr val="dk1"/>
                </a:solidFill>
                <a:latin typeface="Calibri"/>
                <a:ea typeface="Calibri"/>
                <a:cs typeface="Calibri"/>
                <a:sym typeface="Calibri"/>
              </a:rPr>
              <a:t>L</a:t>
            </a:r>
            <a:r>
              <a:rPr lang="en-US" sz="2800" b="0" i="0" u="none">
                <a:solidFill>
                  <a:schemeClr val="dk1"/>
                </a:solidFill>
                <a:latin typeface="Calibri"/>
                <a:ea typeface="Calibri"/>
                <a:cs typeface="Calibri"/>
                <a:sym typeface="Calibri"/>
              </a:rPr>
              <a:t>).V</a:t>
            </a:r>
            <a:r>
              <a:rPr lang="en-US" sz="2800" b="0" i="0" u="none" baseline="-25000">
                <a:solidFill>
                  <a:schemeClr val="dk1"/>
                </a:solidFill>
                <a:latin typeface="Calibri"/>
                <a:ea typeface="Calibri"/>
                <a:cs typeface="Calibri"/>
                <a:sym typeface="Calibri"/>
              </a:rPr>
              <a:t>DD</a:t>
            </a:r>
            <a:r>
              <a:rPr lang="en-US" sz="2800" b="0" i="0" u="none" baseline="30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.f</a:t>
            </a:r>
            <a:endParaRPr/>
          </a:p>
          <a:p>
            <a:pPr marL="342900" marR="0" lvl="0" indent="-34290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C</a:t>
            </a:r>
            <a:r>
              <a:rPr lang="en-US" sz="2800" b="0" i="0" u="none" baseline="-25000">
                <a:solidFill>
                  <a:schemeClr val="dk1"/>
                </a:solidFill>
                <a:latin typeface="Calibri"/>
                <a:ea typeface="Calibri"/>
                <a:cs typeface="Calibri"/>
                <a:sym typeface="Calibri"/>
              </a:rPr>
              <a:t>PD</a:t>
            </a:r>
            <a:r>
              <a:rPr lang="en-US" sz="2800" b="0" i="0" u="none">
                <a:solidFill>
                  <a:schemeClr val="dk1"/>
                </a:solidFill>
                <a:latin typeface="Calibri"/>
                <a:ea typeface="Calibri"/>
                <a:cs typeface="Calibri"/>
                <a:sym typeface="Calibri"/>
              </a:rPr>
              <a:t> is the internal power dissipation capacitance</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C</a:t>
            </a:r>
            <a:r>
              <a:rPr lang="en-US" sz="2800" b="0" i="0" u="none" baseline="-25000">
                <a:solidFill>
                  <a:schemeClr val="dk1"/>
                </a:solidFill>
                <a:latin typeface="Calibri"/>
                <a:ea typeface="Calibri"/>
                <a:cs typeface="Calibri"/>
                <a:sym typeface="Calibri"/>
              </a:rPr>
              <a:t>L</a:t>
            </a:r>
            <a:r>
              <a:rPr lang="en-US" sz="2800" b="0" i="0" u="none">
                <a:solidFill>
                  <a:schemeClr val="dk1"/>
                </a:solidFill>
                <a:latin typeface="Calibri"/>
                <a:ea typeface="Calibri"/>
                <a:cs typeface="Calibri"/>
                <a:sym typeface="Calibri"/>
              </a:rPr>
              <a:t> is the external load dissipation capacitance</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V</a:t>
            </a:r>
            <a:r>
              <a:rPr lang="en-US" sz="2800" b="0" i="0" u="none" baseline="-25000">
                <a:solidFill>
                  <a:schemeClr val="dk1"/>
                </a:solidFill>
                <a:latin typeface="Calibri"/>
                <a:ea typeface="Calibri"/>
                <a:cs typeface="Calibri"/>
                <a:sym typeface="Calibri"/>
              </a:rPr>
              <a:t>DD</a:t>
            </a:r>
            <a:r>
              <a:rPr lang="en-US" sz="2800" b="0" i="0" u="none">
                <a:solidFill>
                  <a:schemeClr val="dk1"/>
                </a:solidFill>
                <a:latin typeface="Calibri"/>
                <a:ea typeface="Calibri"/>
                <a:cs typeface="Calibri"/>
                <a:sym typeface="Calibri"/>
              </a:rPr>
              <a:t> is the supply voltage</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f is the transition frequency of the output signal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TTL/CMOS NOT Gate</a:t>
            </a:r>
            <a:endParaRPr/>
          </a:p>
        </p:txBody>
      </p:sp>
      <p:sp>
        <p:nvSpPr>
          <p:cNvPr id="243" name="Google Shape;243;p32"/>
          <p:cNvSpPr txBox="1"/>
          <p:nvPr/>
        </p:nvSpPr>
        <p:spPr>
          <a:xfrm>
            <a:off x="0" y="2219325"/>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44" name="Google Shape;244;p32"/>
          <p:cNvSpPr/>
          <p:nvPr/>
        </p:nvSpPr>
        <p:spPr>
          <a:xfrm>
            <a:off x="457200" y="1676400"/>
            <a:ext cx="8229600" cy="48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45" name="Google Shape;245;p32"/>
          <p:cNvSpPr/>
          <p:nvPr/>
        </p:nvSpPr>
        <p:spPr>
          <a:xfrm>
            <a:off x="3179762" y="2930525"/>
            <a:ext cx="333375" cy="882650"/>
          </a:xfrm>
          <a:custGeom>
            <a:avLst/>
            <a:gdLst/>
            <a:ahLst/>
            <a:cxnLst/>
            <a:rect l="l" t="t" r="r" b="b"/>
            <a:pathLst>
              <a:path w="210" h="556" extrusionOk="0">
                <a:moveTo>
                  <a:pt x="105" y="556"/>
                </a:moveTo>
                <a:lnTo>
                  <a:pt x="0" y="510"/>
                </a:lnTo>
                <a:lnTo>
                  <a:pt x="210" y="417"/>
                </a:lnTo>
                <a:lnTo>
                  <a:pt x="0" y="324"/>
                </a:lnTo>
                <a:lnTo>
                  <a:pt x="210" y="231"/>
                </a:lnTo>
                <a:lnTo>
                  <a:pt x="0" y="139"/>
                </a:lnTo>
                <a:lnTo>
                  <a:pt x="210" y="46"/>
                </a:lnTo>
                <a:lnTo>
                  <a:pt x="105" y="0"/>
                </a:lnTo>
              </a:path>
            </a:pathLst>
          </a:custGeom>
          <a:noFill/>
          <a:ln w="9525"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46" name="Google Shape;246;p32"/>
          <p:cNvSpPr/>
          <p:nvPr/>
        </p:nvSpPr>
        <p:spPr>
          <a:xfrm>
            <a:off x="3216275" y="5635625"/>
            <a:ext cx="260350" cy="547687"/>
          </a:xfrm>
          <a:custGeom>
            <a:avLst/>
            <a:gdLst/>
            <a:ahLst/>
            <a:cxnLst/>
            <a:rect l="l" t="t" r="r" b="b"/>
            <a:pathLst>
              <a:path w="164" h="345" extrusionOk="0">
                <a:moveTo>
                  <a:pt x="54" y="345"/>
                </a:moveTo>
                <a:lnTo>
                  <a:pt x="109" y="345"/>
                </a:lnTo>
                <a:moveTo>
                  <a:pt x="27" y="317"/>
                </a:moveTo>
                <a:lnTo>
                  <a:pt x="136" y="317"/>
                </a:lnTo>
                <a:moveTo>
                  <a:pt x="0" y="288"/>
                </a:moveTo>
                <a:lnTo>
                  <a:pt x="164" y="288"/>
                </a:lnTo>
                <a:moveTo>
                  <a:pt x="82" y="0"/>
                </a:moveTo>
                <a:lnTo>
                  <a:pt x="82" y="288"/>
                </a:lnTo>
              </a:path>
            </a:pathLst>
          </a:custGeom>
          <a:noFill/>
          <a:ln w="9525"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47" name="Google Shape;247;p32"/>
          <p:cNvSpPr/>
          <p:nvPr/>
        </p:nvSpPr>
        <p:spPr>
          <a:xfrm>
            <a:off x="3340100" y="3813175"/>
            <a:ext cx="6350" cy="501650"/>
          </a:xfrm>
          <a:custGeom>
            <a:avLst/>
            <a:gdLst/>
            <a:ahLst/>
            <a:cxnLst/>
            <a:rect l="l" t="t" r="r" b="b"/>
            <a:pathLst>
              <a:path w="4" h="316" extrusionOk="0">
                <a:moveTo>
                  <a:pt x="4" y="0"/>
                </a:moveTo>
                <a:lnTo>
                  <a:pt x="4" y="131"/>
                </a:lnTo>
                <a:lnTo>
                  <a:pt x="0" y="131"/>
                </a:lnTo>
                <a:lnTo>
                  <a:pt x="0" y="316"/>
                </a:lnTo>
              </a:path>
            </a:pathLst>
          </a:custGeom>
          <a:noFill/>
          <a:ln w="9525"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cxnSp>
        <p:nvCxnSpPr>
          <p:cNvPr id="248" name="Google Shape;248;p32"/>
          <p:cNvCxnSpPr/>
          <p:nvPr/>
        </p:nvCxnSpPr>
        <p:spPr>
          <a:xfrm>
            <a:off x="3346450" y="2343150"/>
            <a:ext cx="1587" cy="587375"/>
          </a:xfrm>
          <a:prstGeom prst="straightConnector1">
            <a:avLst/>
          </a:prstGeom>
          <a:noFill/>
          <a:ln w="9525" cap="rnd" cmpd="sng">
            <a:solidFill>
              <a:srgbClr val="000000"/>
            </a:solidFill>
            <a:prstDash val="solid"/>
            <a:miter lim="800000"/>
            <a:headEnd type="none" w="med" len="med"/>
            <a:tailEnd type="none" w="med" len="med"/>
          </a:ln>
        </p:spPr>
      </p:cxnSp>
      <p:sp>
        <p:nvSpPr>
          <p:cNvPr id="249" name="Google Shape;249;p32"/>
          <p:cNvSpPr/>
          <p:nvPr/>
        </p:nvSpPr>
        <p:spPr>
          <a:xfrm>
            <a:off x="1857375" y="4891087"/>
            <a:ext cx="628650" cy="23812"/>
          </a:xfrm>
          <a:custGeom>
            <a:avLst/>
            <a:gdLst/>
            <a:ahLst/>
            <a:cxnLst/>
            <a:rect l="l" t="t" r="r" b="b"/>
            <a:pathLst>
              <a:path w="396" h="15" extrusionOk="0">
                <a:moveTo>
                  <a:pt x="0" y="0"/>
                </a:moveTo>
                <a:lnTo>
                  <a:pt x="0" y="15"/>
                </a:lnTo>
                <a:lnTo>
                  <a:pt x="396" y="15"/>
                </a:lnTo>
              </a:path>
            </a:pathLst>
          </a:custGeom>
          <a:noFill/>
          <a:ln w="9525"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50" name="Google Shape;250;p32"/>
          <p:cNvSpPr/>
          <p:nvPr/>
        </p:nvSpPr>
        <p:spPr>
          <a:xfrm>
            <a:off x="2628900" y="4464050"/>
            <a:ext cx="852487" cy="901700"/>
          </a:xfrm>
          <a:custGeom>
            <a:avLst/>
            <a:gdLst/>
            <a:ahLst/>
            <a:cxnLst/>
            <a:rect l="l" t="t" r="r" b="b"/>
            <a:pathLst>
              <a:path w="597" h="598" extrusionOk="0">
                <a:moveTo>
                  <a:pt x="0" y="299"/>
                </a:moveTo>
                <a:cubicBezTo>
                  <a:pt x="0" y="134"/>
                  <a:pt x="133" y="0"/>
                  <a:pt x="298" y="0"/>
                </a:cubicBezTo>
                <a:cubicBezTo>
                  <a:pt x="463" y="0"/>
                  <a:pt x="597" y="134"/>
                  <a:pt x="597" y="299"/>
                </a:cubicBezTo>
                <a:cubicBezTo>
                  <a:pt x="597" y="299"/>
                  <a:pt x="597" y="299"/>
                  <a:pt x="597" y="299"/>
                </a:cubicBezTo>
                <a:cubicBezTo>
                  <a:pt x="597" y="464"/>
                  <a:pt x="463" y="598"/>
                  <a:pt x="298" y="598"/>
                </a:cubicBezTo>
                <a:cubicBezTo>
                  <a:pt x="133" y="598"/>
                  <a:pt x="0" y="464"/>
                  <a:pt x="0" y="299"/>
                </a:cubicBezTo>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51" name="Google Shape;251;p32"/>
          <p:cNvSpPr/>
          <p:nvPr/>
        </p:nvSpPr>
        <p:spPr>
          <a:xfrm>
            <a:off x="2486025" y="4314825"/>
            <a:ext cx="995362" cy="1200150"/>
          </a:xfrm>
          <a:custGeom>
            <a:avLst/>
            <a:gdLst/>
            <a:ahLst/>
            <a:cxnLst/>
            <a:rect l="l" t="t" r="r" b="b"/>
            <a:pathLst>
              <a:path w="697" h="796" extrusionOk="0">
                <a:moveTo>
                  <a:pt x="0" y="398"/>
                </a:moveTo>
                <a:lnTo>
                  <a:pt x="299" y="398"/>
                </a:lnTo>
                <a:moveTo>
                  <a:pt x="100" y="398"/>
                </a:moveTo>
                <a:cubicBezTo>
                  <a:pt x="100" y="233"/>
                  <a:pt x="233" y="99"/>
                  <a:pt x="398" y="99"/>
                </a:cubicBezTo>
                <a:cubicBezTo>
                  <a:pt x="563" y="99"/>
                  <a:pt x="697" y="233"/>
                  <a:pt x="697" y="398"/>
                </a:cubicBezTo>
                <a:cubicBezTo>
                  <a:pt x="697" y="398"/>
                  <a:pt x="697" y="398"/>
                  <a:pt x="697" y="398"/>
                </a:cubicBezTo>
                <a:cubicBezTo>
                  <a:pt x="697" y="563"/>
                  <a:pt x="563" y="697"/>
                  <a:pt x="398" y="697"/>
                </a:cubicBezTo>
                <a:cubicBezTo>
                  <a:pt x="233" y="697"/>
                  <a:pt x="100" y="563"/>
                  <a:pt x="100" y="398"/>
                </a:cubicBezTo>
                <a:moveTo>
                  <a:pt x="299" y="597"/>
                </a:moveTo>
                <a:lnTo>
                  <a:pt x="299" y="199"/>
                </a:lnTo>
                <a:moveTo>
                  <a:pt x="299" y="299"/>
                </a:moveTo>
                <a:lnTo>
                  <a:pt x="598" y="177"/>
                </a:lnTo>
                <a:lnTo>
                  <a:pt x="598" y="0"/>
                </a:lnTo>
                <a:moveTo>
                  <a:pt x="299" y="498"/>
                </a:moveTo>
                <a:lnTo>
                  <a:pt x="598" y="622"/>
                </a:lnTo>
                <a:lnTo>
                  <a:pt x="598" y="796"/>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52" name="Google Shape;252;p32"/>
          <p:cNvSpPr/>
          <p:nvPr/>
        </p:nvSpPr>
        <p:spPr>
          <a:xfrm>
            <a:off x="3222625" y="5159375"/>
            <a:ext cx="117475" cy="101600"/>
          </a:xfrm>
          <a:custGeom>
            <a:avLst/>
            <a:gdLst/>
            <a:ahLst/>
            <a:cxnLst/>
            <a:rect l="l" t="t" r="r" b="b"/>
            <a:pathLst>
              <a:path w="74" h="64" extrusionOk="0">
                <a:moveTo>
                  <a:pt x="74" y="59"/>
                </a:moveTo>
                <a:lnTo>
                  <a:pt x="0" y="64"/>
                </a:lnTo>
                <a:lnTo>
                  <a:pt x="25" y="0"/>
                </a:lnTo>
                <a:lnTo>
                  <a:pt x="74" y="59"/>
                </a:lnTo>
                <a:close/>
              </a:path>
            </a:pathLst>
          </a:custGeom>
          <a:solidFill>
            <a:srgbClr val="0000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53" name="Google Shape;253;p32"/>
          <p:cNvSpPr/>
          <p:nvPr/>
        </p:nvSpPr>
        <p:spPr>
          <a:xfrm>
            <a:off x="3222625" y="5159375"/>
            <a:ext cx="117475" cy="101600"/>
          </a:xfrm>
          <a:custGeom>
            <a:avLst/>
            <a:gdLst/>
            <a:ahLst/>
            <a:cxnLst/>
            <a:rect l="l" t="t" r="r" b="b"/>
            <a:pathLst>
              <a:path w="74" h="64" extrusionOk="0">
                <a:moveTo>
                  <a:pt x="74" y="59"/>
                </a:moveTo>
                <a:lnTo>
                  <a:pt x="0" y="64"/>
                </a:lnTo>
                <a:lnTo>
                  <a:pt x="25" y="0"/>
                </a:lnTo>
                <a:lnTo>
                  <a:pt x="74" y="59"/>
                </a:lnTo>
                <a:close/>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54" name="Google Shape;254;p32"/>
          <p:cNvSpPr/>
          <p:nvPr/>
        </p:nvSpPr>
        <p:spPr>
          <a:xfrm>
            <a:off x="3340100" y="5514975"/>
            <a:ext cx="6350" cy="120650"/>
          </a:xfrm>
          <a:custGeom>
            <a:avLst/>
            <a:gdLst/>
            <a:ahLst/>
            <a:cxnLst/>
            <a:rect l="l" t="t" r="r" b="b"/>
            <a:pathLst>
              <a:path w="4" h="76" extrusionOk="0">
                <a:moveTo>
                  <a:pt x="0" y="0"/>
                </a:moveTo>
                <a:lnTo>
                  <a:pt x="0" y="39"/>
                </a:lnTo>
                <a:lnTo>
                  <a:pt x="4" y="39"/>
                </a:lnTo>
                <a:lnTo>
                  <a:pt x="4" y="76"/>
                </a:lnTo>
              </a:path>
            </a:pathLst>
          </a:custGeom>
          <a:noFill/>
          <a:ln w="9525"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55" name="Google Shape;255;p32"/>
          <p:cNvSpPr txBox="1"/>
          <p:nvPr/>
        </p:nvSpPr>
        <p:spPr>
          <a:xfrm>
            <a:off x="2997200" y="1797050"/>
            <a:ext cx="476250" cy="457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3000"/>
              <a:buFont typeface="Arial"/>
              <a:buNone/>
            </a:pPr>
            <a:r>
              <a:rPr lang="en-US" sz="3000" b="0" i="0" u="none">
                <a:solidFill>
                  <a:schemeClr val="dk1"/>
                </a:solidFill>
                <a:latin typeface="Arial"/>
                <a:ea typeface="Arial"/>
                <a:cs typeface="Arial"/>
                <a:sym typeface="Arial"/>
              </a:rPr>
              <a:t>+V</a:t>
            </a:r>
            <a:endParaRPr/>
          </a:p>
        </p:txBody>
      </p:sp>
      <p:sp>
        <p:nvSpPr>
          <p:cNvPr id="256" name="Google Shape;256;p32"/>
          <p:cNvSpPr txBox="1"/>
          <p:nvPr/>
        </p:nvSpPr>
        <p:spPr>
          <a:xfrm>
            <a:off x="3409950" y="2014537"/>
            <a:ext cx="384175" cy="3206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100"/>
              <a:buFont typeface="Arial"/>
              <a:buNone/>
            </a:pPr>
            <a:r>
              <a:rPr lang="en-US" sz="2100" b="0" i="0" u="none">
                <a:solidFill>
                  <a:schemeClr val="dk1"/>
                </a:solidFill>
                <a:latin typeface="Arial"/>
                <a:ea typeface="Arial"/>
                <a:cs typeface="Arial"/>
                <a:sym typeface="Arial"/>
              </a:rPr>
              <a:t>CC</a:t>
            </a:r>
            <a:endParaRPr/>
          </a:p>
        </p:txBody>
      </p:sp>
      <p:sp>
        <p:nvSpPr>
          <p:cNvPr id="257" name="Google Shape;257;p32"/>
          <p:cNvSpPr txBox="1"/>
          <p:nvPr/>
        </p:nvSpPr>
        <p:spPr>
          <a:xfrm>
            <a:off x="1304925" y="4424362"/>
            <a:ext cx="476250" cy="457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3000"/>
              <a:buFont typeface="Arial"/>
              <a:buNone/>
            </a:pPr>
            <a:r>
              <a:rPr lang="en-US" sz="3000" b="0" i="0" u="none">
                <a:solidFill>
                  <a:schemeClr val="dk1"/>
                </a:solidFill>
                <a:latin typeface="Arial"/>
                <a:ea typeface="Arial"/>
                <a:cs typeface="Arial"/>
                <a:sym typeface="Arial"/>
              </a:rPr>
              <a:t>+V</a:t>
            </a:r>
            <a:endParaRPr/>
          </a:p>
        </p:txBody>
      </p:sp>
      <p:cxnSp>
        <p:nvCxnSpPr>
          <p:cNvPr id="258" name="Google Shape;258;p32"/>
          <p:cNvCxnSpPr/>
          <p:nvPr/>
        </p:nvCxnSpPr>
        <p:spPr>
          <a:xfrm rot="10800000" flipH="1">
            <a:off x="3340100" y="4303712"/>
            <a:ext cx="935037" cy="11112"/>
          </a:xfrm>
          <a:prstGeom prst="straightConnector1">
            <a:avLst/>
          </a:prstGeom>
          <a:noFill/>
          <a:ln w="9525" cap="rnd" cmpd="sng">
            <a:solidFill>
              <a:srgbClr val="000000"/>
            </a:solidFill>
            <a:prstDash val="solid"/>
            <a:miter lim="800000"/>
            <a:headEnd type="none" w="med" len="med"/>
            <a:tailEnd type="none" w="med" len="med"/>
          </a:ln>
        </p:spPr>
      </p:cxnSp>
      <p:sp>
        <p:nvSpPr>
          <p:cNvPr id="259" name="Google Shape;259;p32"/>
          <p:cNvSpPr txBox="1"/>
          <p:nvPr/>
        </p:nvSpPr>
        <p:spPr>
          <a:xfrm>
            <a:off x="4286250" y="3917950"/>
            <a:ext cx="254000" cy="457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3000"/>
              <a:buFont typeface="Arial"/>
              <a:buNone/>
            </a:pPr>
            <a:r>
              <a:rPr lang="en-US" sz="3000" b="0" i="0" u="none">
                <a:solidFill>
                  <a:schemeClr val="dk1"/>
                </a:solidFill>
                <a:latin typeface="Arial"/>
                <a:ea typeface="Arial"/>
                <a:cs typeface="Arial"/>
                <a:sym typeface="Arial"/>
              </a:rPr>
              <a:t>V</a:t>
            </a:r>
            <a:endParaRPr/>
          </a:p>
        </p:txBody>
      </p:sp>
      <p:sp>
        <p:nvSpPr>
          <p:cNvPr id="260" name="Google Shape;260;p32"/>
          <p:cNvSpPr txBox="1"/>
          <p:nvPr/>
        </p:nvSpPr>
        <p:spPr>
          <a:xfrm>
            <a:off x="4479925" y="4135437"/>
            <a:ext cx="369887" cy="3206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100"/>
              <a:buFont typeface="Arial"/>
              <a:buNone/>
            </a:pPr>
            <a:r>
              <a:rPr lang="en-US" sz="2100" b="0" i="0" u="none">
                <a:solidFill>
                  <a:schemeClr val="dk1"/>
                </a:solidFill>
                <a:latin typeface="Arial"/>
                <a:ea typeface="Arial"/>
                <a:cs typeface="Arial"/>
                <a:sym typeface="Arial"/>
              </a:rPr>
              <a:t>o/p</a:t>
            </a:r>
            <a:endParaRPr/>
          </a:p>
        </p:txBody>
      </p:sp>
      <p:sp>
        <p:nvSpPr>
          <p:cNvPr id="261" name="Google Shape;261;p32"/>
          <p:cNvSpPr txBox="1"/>
          <p:nvPr/>
        </p:nvSpPr>
        <p:spPr>
          <a:xfrm>
            <a:off x="1770062" y="4930775"/>
            <a:ext cx="254000" cy="457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3000"/>
              <a:buFont typeface="Arial"/>
              <a:buNone/>
            </a:pPr>
            <a:r>
              <a:rPr lang="en-US" sz="3000" b="0" i="0" u="none">
                <a:solidFill>
                  <a:schemeClr val="dk1"/>
                </a:solidFill>
                <a:latin typeface="Arial"/>
                <a:ea typeface="Arial"/>
                <a:cs typeface="Arial"/>
                <a:sym typeface="Arial"/>
              </a:rPr>
              <a:t>V</a:t>
            </a:r>
            <a:endParaRPr/>
          </a:p>
        </p:txBody>
      </p:sp>
      <p:sp>
        <p:nvSpPr>
          <p:cNvPr id="262" name="Google Shape;262;p32"/>
          <p:cNvSpPr txBox="1"/>
          <p:nvPr/>
        </p:nvSpPr>
        <p:spPr>
          <a:xfrm>
            <a:off x="1993900" y="5148262"/>
            <a:ext cx="58737" cy="3206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100"/>
              <a:buFont typeface="Arial"/>
              <a:buNone/>
            </a:pPr>
            <a:r>
              <a:rPr lang="en-US" sz="2100" b="0" i="0" u="none">
                <a:solidFill>
                  <a:schemeClr val="dk1"/>
                </a:solidFill>
                <a:latin typeface="Arial"/>
                <a:ea typeface="Arial"/>
                <a:cs typeface="Arial"/>
                <a:sym typeface="Arial"/>
              </a:rPr>
              <a:t>i</a:t>
            </a:r>
            <a:endParaRPr/>
          </a:p>
        </p:txBody>
      </p:sp>
      <p:sp>
        <p:nvSpPr>
          <p:cNvPr id="263" name="Google Shape;263;p32"/>
          <p:cNvSpPr txBox="1"/>
          <p:nvPr/>
        </p:nvSpPr>
        <p:spPr>
          <a:xfrm>
            <a:off x="2043112" y="5148262"/>
            <a:ext cx="74612" cy="3206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100"/>
              <a:buFont typeface="Arial"/>
              <a:buNone/>
            </a:pPr>
            <a:r>
              <a:rPr lang="en-US" sz="2100" b="0" i="0" u="none">
                <a:solidFill>
                  <a:schemeClr val="dk1"/>
                </a:solidFill>
                <a:latin typeface="Arial"/>
                <a:ea typeface="Arial"/>
                <a:cs typeface="Arial"/>
                <a:sym typeface="Arial"/>
              </a:rPr>
              <a:t>/</a:t>
            </a:r>
            <a:endParaRPr/>
          </a:p>
        </p:txBody>
      </p:sp>
      <p:sp>
        <p:nvSpPr>
          <p:cNvPr id="264" name="Google Shape;264;p32"/>
          <p:cNvSpPr txBox="1"/>
          <p:nvPr/>
        </p:nvSpPr>
        <p:spPr>
          <a:xfrm>
            <a:off x="2109787" y="5148262"/>
            <a:ext cx="147637" cy="3206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100"/>
              <a:buFont typeface="Arial"/>
              <a:buNone/>
            </a:pPr>
            <a:r>
              <a:rPr lang="en-US" sz="2100" b="0" i="0" u="none">
                <a:solidFill>
                  <a:schemeClr val="dk1"/>
                </a:solidFill>
                <a:latin typeface="Arial"/>
                <a:ea typeface="Arial"/>
                <a:cs typeface="Arial"/>
                <a:sym typeface="Arial"/>
              </a:rPr>
              <a:t>p</a:t>
            </a:r>
            <a:endParaRPr/>
          </a:p>
        </p:txBody>
      </p:sp>
      <p:sp>
        <p:nvSpPr>
          <p:cNvPr id="265" name="Google Shape;265;p32"/>
          <p:cNvSpPr/>
          <p:nvPr/>
        </p:nvSpPr>
        <p:spPr>
          <a:xfrm>
            <a:off x="6708775" y="2763837"/>
            <a:ext cx="836612" cy="882650"/>
          </a:xfrm>
          <a:custGeom>
            <a:avLst/>
            <a:gdLst/>
            <a:ahLst/>
            <a:cxnLst/>
            <a:rect l="l" t="t" r="r" b="b"/>
            <a:pathLst>
              <a:path w="585" h="585" extrusionOk="0">
                <a:moveTo>
                  <a:pt x="293" y="0"/>
                </a:moveTo>
                <a:cubicBezTo>
                  <a:pt x="454" y="0"/>
                  <a:pt x="585" y="131"/>
                  <a:pt x="585" y="293"/>
                </a:cubicBezTo>
                <a:cubicBezTo>
                  <a:pt x="585" y="454"/>
                  <a:pt x="454" y="585"/>
                  <a:pt x="293" y="585"/>
                </a:cubicBezTo>
                <a:cubicBezTo>
                  <a:pt x="293" y="585"/>
                  <a:pt x="293" y="585"/>
                  <a:pt x="293" y="585"/>
                </a:cubicBezTo>
                <a:cubicBezTo>
                  <a:pt x="131" y="585"/>
                  <a:pt x="0" y="454"/>
                  <a:pt x="0" y="293"/>
                </a:cubicBezTo>
                <a:cubicBezTo>
                  <a:pt x="0" y="131"/>
                  <a:pt x="131" y="0"/>
                  <a:pt x="293" y="0"/>
                </a:cubicBezTo>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66" name="Google Shape;266;p32"/>
          <p:cNvSpPr/>
          <p:nvPr/>
        </p:nvSpPr>
        <p:spPr>
          <a:xfrm>
            <a:off x="6569075" y="2616200"/>
            <a:ext cx="976312" cy="1177925"/>
          </a:xfrm>
          <a:custGeom>
            <a:avLst/>
            <a:gdLst/>
            <a:ahLst/>
            <a:cxnLst/>
            <a:rect l="l" t="t" r="r" b="b"/>
            <a:pathLst>
              <a:path w="682" h="781" extrusionOk="0">
                <a:moveTo>
                  <a:pt x="585" y="244"/>
                </a:moveTo>
                <a:lnTo>
                  <a:pt x="585" y="391"/>
                </a:lnTo>
                <a:lnTo>
                  <a:pt x="408" y="391"/>
                </a:lnTo>
                <a:moveTo>
                  <a:pt x="554" y="391"/>
                </a:moveTo>
                <a:lnTo>
                  <a:pt x="408" y="391"/>
                </a:lnTo>
                <a:moveTo>
                  <a:pt x="0" y="244"/>
                </a:moveTo>
                <a:lnTo>
                  <a:pt x="372" y="244"/>
                </a:lnTo>
                <a:lnTo>
                  <a:pt x="372" y="537"/>
                </a:lnTo>
                <a:moveTo>
                  <a:pt x="408" y="537"/>
                </a:moveTo>
                <a:lnTo>
                  <a:pt x="585" y="537"/>
                </a:lnTo>
                <a:lnTo>
                  <a:pt x="585" y="781"/>
                </a:lnTo>
                <a:moveTo>
                  <a:pt x="408" y="244"/>
                </a:moveTo>
                <a:lnTo>
                  <a:pt x="585" y="244"/>
                </a:lnTo>
                <a:lnTo>
                  <a:pt x="585" y="0"/>
                </a:lnTo>
                <a:moveTo>
                  <a:pt x="408" y="581"/>
                </a:moveTo>
                <a:lnTo>
                  <a:pt x="408" y="493"/>
                </a:lnTo>
                <a:moveTo>
                  <a:pt x="408" y="347"/>
                </a:moveTo>
                <a:lnTo>
                  <a:pt x="408" y="434"/>
                </a:lnTo>
                <a:moveTo>
                  <a:pt x="408" y="200"/>
                </a:moveTo>
                <a:lnTo>
                  <a:pt x="408" y="288"/>
                </a:lnTo>
                <a:moveTo>
                  <a:pt x="390" y="98"/>
                </a:moveTo>
                <a:cubicBezTo>
                  <a:pt x="551" y="98"/>
                  <a:pt x="682" y="229"/>
                  <a:pt x="682" y="391"/>
                </a:cubicBezTo>
                <a:cubicBezTo>
                  <a:pt x="682" y="552"/>
                  <a:pt x="551" y="683"/>
                  <a:pt x="390" y="683"/>
                </a:cubicBezTo>
                <a:cubicBezTo>
                  <a:pt x="390" y="683"/>
                  <a:pt x="390" y="683"/>
                  <a:pt x="390" y="683"/>
                </a:cubicBezTo>
                <a:cubicBezTo>
                  <a:pt x="228" y="683"/>
                  <a:pt x="97" y="552"/>
                  <a:pt x="97" y="391"/>
                </a:cubicBezTo>
                <a:cubicBezTo>
                  <a:pt x="97" y="229"/>
                  <a:pt x="228" y="98"/>
                  <a:pt x="390" y="98"/>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67" name="Google Shape;267;p32"/>
          <p:cNvSpPr/>
          <p:nvPr/>
        </p:nvSpPr>
        <p:spPr>
          <a:xfrm>
            <a:off x="7259637" y="3148012"/>
            <a:ext cx="114300" cy="117475"/>
          </a:xfrm>
          <a:custGeom>
            <a:avLst/>
            <a:gdLst/>
            <a:ahLst/>
            <a:cxnLst/>
            <a:rect l="l" t="t" r="r" b="b"/>
            <a:pathLst>
              <a:path w="72" h="74" extrusionOk="0">
                <a:moveTo>
                  <a:pt x="0" y="0"/>
                </a:moveTo>
                <a:lnTo>
                  <a:pt x="72" y="37"/>
                </a:lnTo>
                <a:lnTo>
                  <a:pt x="0" y="7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68" name="Google Shape;268;p32"/>
          <p:cNvSpPr/>
          <p:nvPr/>
        </p:nvSpPr>
        <p:spPr>
          <a:xfrm>
            <a:off x="7259637" y="3148012"/>
            <a:ext cx="114300" cy="117475"/>
          </a:xfrm>
          <a:custGeom>
            <a:avLst/>
            <a:gdLst/>
            <a:ahLst/>
            <a:cxnLst/>
            <a:rect l="l" t="t" r="r" b="b"/>
            <a:pathLst>
              <a:path w="72" h="74" extrusionOk="0">
                <a:moveTo>
                  <a:pt x="0" y="0"/>
                </a:moveTo>
                <a:lnTo>
                  <a:pt x="72" y="37"/>
                </a:lnTo>
                <a:lnTo>
                  <a:pt x="0" y="74"/>
                </a:ln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69" name="Google Shape;269;p32"/>
          <p:cNvSpPr/>
          <p:nvPr/>
        </p:nvSpPr>
        <p:spPr>
          <a:xfrm>
            <a:off x="6708775" y="4459287"/>
            <a:ext cx="836612" cy="882650"/>
          </a:xfrm>
          <a:custGeom>
            <a:avLst/>
            <a:gdLst/>
            <a:ahLst/>
            <a:cxnLst/>
            <a:rect l="l" t="t" r="r" b="b"/>
            <a:pathLst>
              <a:path w="585" h="585" extrusionOk="0">
                <a:moveTo>
                  <a:pt x="293" y="585"/>
                </a:moveTo>
                <a:cubicBezTo>
                  <a:pt x="454" y="585"/>
                  <a:pt x="585" y="454"/>
                  <a:pt x="585" y="292"/>
                </a:cubicBezTo>
                <a:cubicBezTo>
                  <a:pt x="585" y="131"/>
                  <a:pt x="454" y="0"/>
                  <a:pt x="293" y="0"/>
                </a:cubicBezTo>
                <a:cubicBezTo>
                  <a:pt x="293" y="0"/>
                  <a:pt x="293" y="0"/>
                  <a:pt x="293" y="0"/>
                </a:cubicBezTo>
                <a:cubicBezTo>
                  <a:pt x="131" y="0"/>
                  <a:pt x="0" y="131"/>
                  <a:pt x="0" y="292"/>
                </a:cubicBezTo>
                <a:cubicBezTo>
                  <a:pt x="0" y="454"/>
                  <a:pt x="131" y="585"/>
                  <a:pt x="293" y="585"/>
                </a:cubicBezTo>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70" name="Google Shape;270;p32"/>
          <p:cNvSpPr/>
          <p:nvPr/>
        </p:nvSpPr>
        <p:spPr>
          <a:xfrm>
            <a:off x="6569075" y="4311650"/>
            <a:ext cx="976312" cy="1177925"/>
          </a:xfrm>
          <a:custGeom>
            <a:avLst/>
            <a:gdLst/>
            <a:ahLst/>
            <a:cxnLst/>
            <a:rect l="l" t="t" r="r" b="b"/>
            <a:pathLst>
              <a:path w="682" h="781" extrusionOk="0">
                <a:moveTo>
                  <a:pt x="585" y="537"/>
                </a:moveTo>
                <a:lnTo>
                  <a:pt x="585" y="390"/>
                </a:lnTo>
                <a:lnTo>
                  <a:pt x="408" y="390"/>
                </a:lnTo>
                <a:moveTo>
                  <a:pt x="554" y="390"/>
                </a:moveTo>
                <a:lnTo>
                  <a:pt x="408" y="390"/>
                </a:lnTo>
                <a:moveTo>
                  <a:pt x="0" y="537"/>
                </a:moveTo>
                <a:lnTo>
                  <a:pt x="372" y="537"/>
                </a:lnTo>
                <a:lnTo>
                  <a:pt x="372" y="244"/>
                </a:lnTo>
                <a:moveTo>
                  <a:pt x="408" y="244"/>
                </a:moveTo>
                <a:lnTo>
                  <a:pt x="585" y="244"/>
                </a:lnTo>
                <a:lnTo>
                  <a:pt x="585" y="0"/>
                </a:lnTo>
                <a:moveTo>
                  <a:pt x="408" y="537"/>
                </a:moveTo>
                <a:lnTo>
                  <a:pt x="585" y="537"/>
                </a:lnTo>
                <a:lnTo>
                  <a:pt x="585" y="781"/>
                </a:lnTo>
                <a:moveTo>
                  <a:pt x="408" y="200"/>
                </a:moveTo>
                <a:lnTo>
                  <a:pt x="408" y="288"/>
                </a:lnTo>
                <a:moveTo>
                  <a:pt x="408" y="434"/>
                </a:moveTo>
                <a:lnTo>
                  <a:pt x="408" y="347"/>
                </a:lnTo>
                <a:moveTo>
                  <a:pt x="408" y="581"/>
                </a:moveTo>
                <a:lnTo>
                  <a:pt x="408" y="493"/>
                </a:lnTo>
                <a:moveTo>
                  <a:pt x="390" y="683"/>
                </a:moveTo>
                <a:cubicBezTo>
                  <a:pt x="551" y="683"/>
                  <a:pt x="682" y="552"/>
                  <a:pt x="682" y="390"/>
                </a:cubicBezTo>
                <a:cubicBezTo>
                  <a:pt x="682" y="229"/>
                  <a:pt x="551" y="98"/>
                  <a:pt x="390" y="98"/>
                </a:cubicBezTo>
                <a:cubicBezTo>
                  <a:pt x="390" y="98"/>
                  <a:pt x="390" y="98"/>
                  <a:pt x="390" y="98"/>
                </a:cubicBezTo>
                <a:cubicBezTo>
                  <a:pt x="228" y="98"/>
                  <a:pt x="97" y="229"/>
                  <a:pt x="97" y="390"/>
                </a:cubicBezTo>
                <a:cubicBezTo>
                  <a:pt x="97" y="552"/>
                  <a:pt x="228" y="683"/>
                  <a:pt x="390" y="683"/>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71" name="Google Shape;271;p32"/>
          <p:cNvSpPr/>
          <p:nvPr/>
        </p:nvSpPr>
        <p:spPr>
          <a:xfrm>
            <a:off x="7259637" y="4841875"/>
            <a:ext cx="114300" cy="117475"/>
          </a:xfrm>
          <a:custGeom>
            <a:avLst/>
            <a:gdLst/>
            <a:ahLst/>
            <a:cxnLst/>
            <a:rect l="l" t="t" r="r" b="b"/>
            <a:pathLst>
              <a:path w="72" h="74" extrusionOk="0">
                <a:moveTo>
                  <a:pt x="72" y="74"/>
                </a:moveTo>
                <a:lnTo>
                  <a:pt x="0" y="37"/>
                </a:lnTo>
                <a:lnTo>
                  <a:pt x="72" y="0"/>
                </a:lnTo>
                <a:lnTo>
                  <a:pt x="72" y="74"/>
                </a:lnTo>
                <a:close/>
              </a:path>
            </a:pathLst>
          </a:custGeom>
          <a:solidFill>
            <a:srgbClr val="0000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72" name="Google Shape;272;p32"/>
          <p:cNvSpPr/>
          <p:nvPr/>
        </p:nvSpPr>
        <p:spPr>
          <a:xfrm>
            <a:off x="7259637" y="4841875"/>
            <a:ext cx="114300" cy="117475"/>
          </a:xfrm>
          <a:custGeom>
            <a:avLst/>
            <a:gdLst/>
            <a:ahLst/>
            <a:cxnLst/>
            <a:rect l="l" t="t" r="r" b="b"/>
            <a:pathLst>
              <a:path w="72" h="74" extrusionOk="0">
                <a:moveTo>
                  <a:pt x="72" y="74"/>
                </a:moveTo>
                <a:lnTo>
                  <a:pt x="0" y="37"/>
                </a:lnTo>
                <a:lnTo>
                  <a:pt x="72" y="0"/>
                </a:lnTo>
                <a:lnTo>
                  <a:pt x="72" y="74"/>
                </a:lnTo>
                <a:close/>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cxnSp>
        <p:nvCxnSpPr>
          <p:cNvPr id="273" name="Google Shape;273;p32"/>
          <p:cNvCxnSpPr/>
          <p:nvPr/>
        </p:nvCxnSpPr>
        <p:spPr>
          <a:xfrm>
            <a:off x="6569075" y="4117975"/>
            <a:ext cx="1587" cy="1003300"/>
          </a:xfrm>
          <a:prstGeom prst="straightConnector1">
            <a:avLst/>
          </a:prstGeom>
          <a:noFill/>
          <a:ln w="9525" cap="rnd" cmpd="sng">
            <a:solidFill>
              <a:srgbClr val="000000"/>
            </a:solidFill>
            <a:prstDash val="solid"/>
            <a:miter lim="800000"/>
            <a:headEnd type="none" w="med" len="med"/>
            <a:tailEnd type="none" w="med" len="med"/>
          </a:ln>
        </p:spPr>
      </p:cxnSp>
      <p:cxnSp>
        <p:nvCxnSpPr>
          <p:cNvPr id="274" name="Google Shape;274;p32"/>
          <p:cNvCxnSpPr/>
          <p:nvPr/>
        </p:nvCxnSpPr>
        <p:spPr>
          <a:xfrm>
            <a:off x="7405687" y="4117975"/>
            <a:ext cx="1587" cy="193675"/>
          </a:xfrm>
          <a:prstGeom prst="straightConnector1">
            <a:avLst/>
          </a:prstGeom>
          <a:noFill/>
          <a:ln w="9525" cap="rnd" cmpd="sng">
            <a:solidFill>
              <a:srgbClr val="000000"/>
            </a:solidFill>
            <a:prstDash val="solid"/>
            <a:miter lim="800000"/>
            <a:headEnd type="none" w="med" len="med"/>
            <a:tailEnd type="none" w="med" len="med"/>
          </a:ln>
        </p:spPr>
      </p:cxnSp>
      <p:sp>
        <p:nvSpPr>
          <p:cNvPr id="275" name="Google Shape;275;p32"/>
          <p:cNvSpPr/>
          <p:nvPr/>
        </p:nvSpPr>
        <p:spPr>
          <a:xfrm>
            <a:off x="7377112" y="4056062"/>
            <a:ext cx="57150" cy="61912"/>
          </a:xfrm>
          <a:custGeom>
            <a:avLst/>
            <a:gdLst/>
            <a:ahLst/>
            <a:cxnLst/>
            <a:rect l="l" t="t" r="r" b="b"/>
            <a:pathLst>
              <a:path w="40" h="41" extrusionOk="0">
                <a:moveTo>
                  <a:pt x="0" y="21"/>
                </a:moveTo>
                <a:cubicBezTo>
                  <a:pt x="0" y="10"/>
                  <a:pt x="9" y="0"/>
                  <a:pt x="20" y="0"/>
                </a:cubicBezTo>
                <a:cubicBezTo>
                  <a:pt x="31" y="0"/>
                  <a:pt x="40" y="10"/>
                  <a:pt x="40" y="21"/>
                </a:cubicBezTo>
                <a:cubicBezTo>
                  <a:pt x="40" y="21"/>
                  <a:pt x="40" y="21"/>
                  <a:pt x="40" y="21"/>
                </a:cubicBezTo>
                <a:cubicBezTo>
                  <a:pt x="40" y="32"/>
                  <a:pt x="31" y="41"/>
                  <a:pt x="20" y="41"/>
                </a:cubicBezTo>
                <a:cubicBezTo>
                  <a:pt x="9" y="41"/>
                  <a:pt x="0" y="32"/>
                  <a:pt x="0" y="21"/>
                </a:cubicBezTo>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76" name="Google Shape;276;p32"/>
          <p:cNvSpPr/>
          <p:nvPr/>
        </p:nvSpPr>
        <p:spPr>
          <a:xfrm>
            <a:off x="7377112" y="4056062"/>
            <a:ext cx="57150" cy="61912"/>
          </a:xfrm>
          <a:custGeom>
            <a:avLst/>
            <a:gdLst/>
            <a:ahLst/>
            <a:cxnLst/>
            <a:rect l="l" t="t" r="r" b="b"/>
            <a:pathLst>
              <a:path w="36" h="39" extrusionOk="0">
                <a:moveTo>
                  <a:pt x="0" y="20"/>
                </a:moveTo>
                <a:cubicBezTo>
                  <a:pt x="0" y="9"/>
                  <a:pt x="8" y="0"/>
                  <a:pt x="18" y="0"/>
                </a:cubicBezTo>
                <a:cubicBezTo>
                  <a:pt x="28" y="0"/>
                  <a:pt x="36" y="9"/>
                  <a:pt x="36" y="20"/>
                </a:cubicBezTo>
                <a:cubicBezTo>
                  <a:pt x="36" y="20"/>
                  <a:pt x="36" y="20"/>
                  <a:pt x="36" y="20"/>
                </a:cubicBezTo>
                <a:cubicBezTo>
                  <a:pt x="36" y="30"/>
                  <a:pt x="28" y="39"/>
                  <a:pt x="18" y="39"/>
                </a:cubicBezTo>
                <a:cubicBezTo>
                  <a:pt x="8" y="39"/>
                  <a:pt x="0" y="30"/>
                  <a:pt x="0" y="20"/>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cxnSp>
        <p:nvCxnSpPr>
          <p:cNvPr id="277" name="Google Shape;277;p32"/>
          <p:cNvCxnSpPr/>
          <p:nvPr/>
        </p:nvCxnSpPr>
        <p:spPr>
          <a:xfrm>
            <a:off x="7405687" y="3794125"/>
            <a:ext cx="1587" cy="261937"/>
          </a:xfrm>
          <a:prstGeom prst="straightConnector1">
            <a:avLst/>
          </a:prstGeom>
          <a:noFill/>
          <a:ln w="9525" cap="rnd" cmpd="sng">
            <a:solidFill>
              <a:srgbClr val="000000"/>
            </a:solidFill>
            <a:prstDash val="solid"/>
            <a:miter lim="800000"/>
            <a:headEnd type="none" w="med" len="med"/>
            <a:tailEnd type="none" w="med" len="med"/>
          </a:ln>
        </p:spPr>
      </p:cxnSp>
      <p:cxnSp>
        <p:nvCxnSpPr>
          <p:cNvPr id="278" name="Google Shape;278;p32"/>
          <p:cNvCxnSpPr/>
          <p:nvPr/>
        </p:nvCxnSpPr>
        <p:spPr>
          <a:xfrm>
            <a:off x="7434262" y="4087812"/>
            <a:ext cx="714375" cy="1587"/>
          </a:xfrm>
          <a:prstGeom prst="straightConnector1">
            <a:avLst/>
          </a:prstGeom>
          <a:noFill/>
          <a:ln w="9525" cap="rnd" cmpd="sng">
            <a:solidFill>
              <a:srgbClr val="000000"/>
            </a:solidFill>
            <a:prstDash val="solid"/>
            <a:miter lim="800000"/>
            <a:headEnd type="none" w="med" len="med"/>
            <a:tailEnd type="none" w="med" len="med"/>
          </a:ln>
        </p:spPr>
      </p:cxnSp>
      <p:sp>
        <p:nvSpPr>
          <p:cNvPr id="279" name="Google Shape;279;p32"/>
          <p:cNvSpPr/>
          <p:nvPr/>
        </p:nvSpPr>
        <p:spPr>
          <a:xfrm>
            <a:off x="6540500" y="4056062"/>
            <a:ext cx="57150" cy="61912"/>
          </a:xfrm>
          <a:custGeom>
            <a:avLst/>
            <a:gdLst/>
            <a:ahLst/>
            <a:cxnLst/>
            <a:rect l="l" t="t" r="r" b="b"/>
            <a:pathLst>
              <a:path w="41" h="41" extrusionOk="0">
                <a:moveTo>
                  <a:pt x="0" y="21"/>
                </a:moveTo>
                <a:cubicBezTo>
                  <a:pt x="0" y="10"/>
                  <a:pt x="9" y="0"/>
                  <a:pt x="21" y="0"/>
                </a:cubicBezTo>
                <a:cubicBezTo>
                  <a:pt x="32" y="0"/>
                  <a:pt x="41" y="10"/>
                  <a:pt x="41" y="21"/>
                </a:cubicBezTo>
                <a:cubicBezTo>
                  <a:pt x="41" y="21"/>
                  <a:pt x="41" y="21"/>
                  <a:pt x="41" y="21"/>
                </a:cubicBezTo>
                <a:cubicBezTo>
                  <a:pt x="41" y="32"/>
                  <a:pt x="32" y="41"/>
                  <a:pt x="21" y="41"/>
                </a:cubicBezTo>
                <a:cubicBezTo>
                  <a:pt x="9" y="41"/>
                  <a:pt x="0" y="32"/>
                  <a:pt x="0" y="21"/>
                </a:cubicBezTo>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80" name="Google Shape;280;p32"/>
          <p:cNvSpPr/>
          <p:nvPr/>
        </p:nvSpPr>
        <p:spPr>
          <a:xfrm>
            <a:off x="6540500" y="4056062"/>
            <a:ext cx="57150" cy="61912"/>
          </a:xfrm>
          <a:custGeom>
            <a:avLst/>
            <a:gdLst/>
            <a:ahLst/>
            <a:cxnLst/>
            <a:rect l="l" t="t" r="r" b="b"/>
            <a:pathLst>
              <a:path w="36" h="39" extrusionOk="0">
                <a:moveTo>
                  <a:pt x="0" y="20"/>
                </a:moveTo>
                <a:cubicBezTo>
                  <a:pt x="0" y="9"/>
                  <a:pt x="8" y="0"/>
                  <a:pt x="18" y="0"/>
                </a:cubicBezTo>
                <a:cubicBezTo>
                  <a:pt x="28" y="0"/>
                  <a:pt x="36" y="9"/>
                  <a:pt x="36" y="20"/>
                </a:cubicBezTo>
                <a:cubicBezTo>
                  <a:pt x="36" y="20"/>
                  <a:pt x="36" y="20"/>
                  <a:pt x="36" y="20"/>
                </a:cubicBezTo>
                <a:cubicBezTo>
                  <a:pt x="36" y="30"/>
                  <a:pt x="28" y="39"/>
                  <a:pt x="18" y="39"/>
                </a:cubicBezTo>
                <a:cubicBezTo>
                  <a:pt x="8" y="39"/>
                  <a:pt x="0" y="30"/>
                  <a:pt x="0" y="20"/>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cxnSp>
        <p:nvCxnSpPr>
          <p:cNvPr id="281" name="Google Shape;281;p32"/>
          <p:cNvCxnSpPr/>
          <p:nvPr/>
        </p:nvCxnSpPr>
        <p:spPr>
          <a:xfrm>
            <a:off x="6569075" y="2984500"/>
            <a:ext cx="1587" cy="1071562"/>
          </a:xfrm>
          <a:prstGeom prst="straightConnector1">
            <a:avLst/>
          </a:prstGeom>
          <a:noFill/>
          <a:ln w="9525" cap="rnd" cmpd="sng">
            <a:solidFill>
              <a:srgbClr val="000000"/>
            </a:solidFill>
            <a:prstDash val="solid"/>
            <a:miter lim="800000"/>
            <a:headEnd type="none" w="med" len="med"/>
            <a:tailEnd type="none" w="med" len="med"/>
          </a:ln>
        </p:spPr>
      </p:cxnSp>
      <p:cxnSp>
        <p:nvCxnSpPr>
          <p:cNvPr id="282" name="Google Shape;282;p32"/>
          <p:cNvCxnSpPr/>
          <p:nvPr/>
        </p:nvCxnSpPr>
        <p:spPr>
          <a:xfrm>
            <a:off x="5919787" y="4087812"/>
            <a:ext cx="620712" cy="1587"/>
          </a:xfrm>
          <a:prstGeom prst="straightConnector1">
            <a:avLst/>
          </a:prstGeom>
          <a:noFill/>
          <a:ln w="9525" cap="rnd" cmpd="sng">
            <a:solidFill>
              <a:srgbClr val="000000"/>
            </a:solidFill>
            <a:prstDash val="solid"/>
            <a:miter lim="800000"/>
            <a:headEnd type="none" w="med" len="med"/>
            <a:tailEnd type="none" w="med" len="med"/>
          </a:ln>
        </p:spPr>
      </p:cxnSp>
      <p:sp>
        <p:nvSpPr>
          <p:cNvPr id="283" name="Google Shape;283;p32"/>
          <p:cNvSpPr/>
          <p:nvPr/>
        </p:nvSpPr>
        <p:spPr>
          <a:xfrm>
            <a:off x="7234237" y="5753100"/>
            <a:ext cx="342900" cy="725487"/>
          </a:xfrm>
          <a:custGeom>
            <a:avLst/>
            <a:gdLst/>
            <a:ahLst/>
            <a:cxnLst/>
            <a:rect l="l" t="t" r="r" b="b"/>
            <a:pathLst>
              <a:path w="216" h="457" extrusionOk="0">
                <a:moveTo>
                  <a:pt x="72" y="457"/>
                </a:moveTo>
                <a:lnTo>
                  <a:pt x="144" y="457"/>
                </a:lnTo>
                <a:moveTo>
                  <a:pt x="36" y="419"/>
                </a:moveTo>
                <a:lnTo>
                  <a:pt x="180" y="419"/>
                </a:lnTo>
                <a:moveTo>
                  <a:pt x="0" y="381"/>
                </a:moveTo>
                <a:lnTo>
                  <a:pt x="216" y="381"/>
                </a:lnTo>
                <a:moveTo>
                  <a:pt x="108" y="0"/>
                </a:moveTo>
                <a:lnTo>
                  <a:pt x="108" y="381"/>
                </a:lnTo>
              </a:path>
            </a:pathLst>
          </a:custGeom>
          <a:noFill/>
          <a:ln w="9525"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cxnSp>
        <p:nvCxnSpPr>
          <p:cNvPr id="284" name="Google Shape;284;p32"/>
          <p:cNvCxnSpPr/>
          <p:nvPr/>
        </p:nvCxnSpPr>
        <p:spPr>
          <a:xfrm>
            <a:off x="7405687" y="5489575"/>
            <a:ext cx="1587" cy="263525"/>
          </a:xfrm>
          <a:prstGeom prst="straightConnector1">
            <a:avLst/>
          </a:prstGeom>
          <a:noFill/>
          <a:ln w="9525" cap="rnd" cmpd="sng">
            <a:solidFill>
              <a:srgbClr val="000000"/>
            </a:solidFill>
            <a:prstDash val="solid"/>
            <a:miter lim="800000"/>
            <a:headEnd type="none" w="med" len="med"/>
            <a:tailEnd type="none" w="med" len="med"/>
          </a:ln>
        </p:spPr>
      </p:cxnSp>
      <p:cxnSp>
        <p:nvCxnSpPr>
          <p:cNvPr id="285" name="Google Shape;285;p32"/>
          <p:cNvCxnSpPr/>
          <p:nvPr/>
        </p:nvCxnSpPr>
        <p:spPr>
          <a:xfrm>
            <a:off x="7405687" y="2322512"/>
            <a:ext cx="1587" cy="293687"/>
          </a:xfrm>
          <a:prstGeom prst="straightConnector1">
            <a:avLst/>
          </a:prstGeom>
          <a:noFill/>
          <a:ln w="9525" cap="rnd" cmpd="sng">
            <a:solidFill>
              <a:srgbClr val="000000"/>
            </a:solidFill>
            <a:prstDash val="solid"/>
            <a:miter lim="800000"/>
            <a:headEnd type="none" w="med" len="med"/>
            <a:tailEnd type="none" w="med" len="med"/>
          </a:ln>
        </p:spPr>
      </p:cxnSp>
      <p:sp>
        <p:nvSpPr>
          <p:cNvPr id="286" name="Google Shape;286;p32"/>
          <p:cNvSpPr txBox="1"/>
          <p:nvPr/>
        </p:nvSpPr>
        <p:spPr>
          <a:xfrm>
            <a:off x="7069137" y="1771650"/>
            <a:ext cx="476250" cy="457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3000"/>
              <a:buFont typeface="Arial"/>
              <a:buNone/>
            </a:pPr>
            <a:r>
              <a:rPr lang="en-US" sz="3000" b="0" i="0" u="none">
                <a:solidFill>
                  <a:schemeClr val="dk1"/>
                </a:solidFill>
                <a:latin typeface="Arial"/>
                <a:ea typeface="Arial"/>
                <a:cs typeface="Arial"/>
                <a:sym typeface="Arial"/>
              </a:rPr>
              <a:t>+V</a:t>
            </a:r>
            <a:endParaRPr/>
          </a:p>
        </p:txBody>
      </p:sp>
      <p:sp>
        <p:nvSpPr>
          <p:cNvPr id="287" name="Google Shape;287;p32"/>
          <p:cNvSpPr txBox="1"/>
          <p:nvPr/>
        </p:nvSpPr>
        <p:spPr>
          <a:xfrm>
            <a:off x="7504112" y="1989137"/>
            <a:ext cx="384175" cy="3206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100"/>
              <a:buFont typeface="Arial"/>
              <a:buNone/>
            </a:pPr>
            <a:r>
              <a:rPr lang="en-US" sz="2100" b="0" i="0" u="none">
                <a:solidFill>
                  <a:schemeClr val="dk1"/>
                </a:solidFill>
                <a:latin typeface="Arial"/>
                <a:ea typeface="Arial"/>
                <a:cs typeface="Arial"/>
                <a:sym typeface="Arial"/>
              </a:rPr>
              <a:t>DD</a:t>
            </a:r>
            <a:endParaRPr/>
          </a:p>
        </p:txBody>
      </p:sp>
      <p:sp>
        <p:nvSpPr>
          <p:cNvPr id="288" name="Google Shape;288;p32"/>
          <p:cNvSpPr txBox="1"/>
          <p:nvPr/>
        </p:nvSpPr>
        <p:spPr>
          <a:xfrm>
            <a:off x="5657850" y="3870325"/>
            <a:ext cx="254000" cy="457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3000"/>
              <a:buFont typeface="Arial"/>
              <a:buNone/>
            </a:pPr>
            <a:r>
              <a:rPr lang="en-US" sz="3000" b="0" i="0" u="none">
                <a:solidFill>
                  <a:schemeClr val="dk1"/>
                </a:solidFill>
                <a:latin typeface="Arial"/>
                <a:ea typeface="Arial"/>
                <a:cs typeface="Arial"/>
                <a:sym typeface="Arial"/>
              </a:rPr>
              <a:t>V</a:t>
            </a:r>
            <a:endParaRPr/>
          </a:p>
        </p:txBody>
      </p:sp>
      <p:sp>
        <p:nvSpPr>
          <p:cNvPr id="289" name="Google Shape;289;p32"/>
          <p:cNvSpPr txBox="1"/>
          <p:nvPr/>
        </p:nvSpPr>
        <p:spPr>
          <a:xfrm>
            <a:off x="5859462" y="4087812"/>
            <a:ext cx="58737" cy="3206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100"/>
              <a:buFont typeface="Arial"/>
              <a:buNone/>
            </a:pPr>
            <a:r>
              <a:rPr lang="en-US" sz="2100" b="0" i="0" u="none">
                <a:solidFill>
                  <a:schemeClr val="dk1"/>
                </a:solidFill>
                <a:latin typeface="Arial"/>
                <a:ea typeface="Arial"/>
                <a:cs typeface="Arial"/>
                <a:sym typeface="Arial"/>
              </a:rPr>
              <a:t>i</a:t>
            </a:r>
            <a:endParaRPr/>
          </a:p>
        </p:txBody>
      </p:sp>
      <p:sp>
        <p:nvSpPr>
          <p:cNvPr id="290" name="Google Shape;290;p32"/>
          <p:cNvSpPr txBox="1"/>
          <p:nvPr/>
        </p:nvSpPr>
        <p:spPr>
          <a:xfrm>
            <a:off x="5932487" y="4087812"/>
            <a:ext cx="74612" cy="3206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100"/>
              <a:buFont typeface="Arial"/>
              <a:buNone/>
            </a:pPr>
            <a:r>
              <a:rPr lang="en-US" sz="2100" b="0" i="0" u="none">
                <a:solidFill>
                  <a:schemeClr val="dk1"/>
                </a:solidFill>
                <a:latin typeface="Arial"/>
                <a:ea typeface="Arial"/>
                <a:cs typeface="Arial"/>
                <a:sym typeface="Arial"/>
              </a:rPr>
              <a:t>/</a:t>
            </a:r>
            <a:endParaRPr/>
          </a:p>
        </p:txBody>
      </p:sp>
      <p:sp>
        <p:nvSpPr>
          <p:cNvPr id="291" name="Google Shape;291;p32"/>
          <p:cNvSpPr txBox="1"/>
          <p:nvPr/>
        </p:nvSpPr>
        <p:spPr>
          <a:xfrm>
            <a:off x="5997575" y="4087812"/>
            <a:ext cx="147637" cy="3206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100"/>
              <a:buFont typeface="Arial"/>
              <a:buNone/>
            </a:pPr>
            <a:r>
              <a:rPr lang="en-US" sz="2100" b="0" i="0" u="none">
                <a:solidFill>
                  <a:schemeClr val="dk1"/>
                </a:solidFill>
                <a:latin typeface="Arial"/>
                <a:ea typeface="Arial"/>
                <a:cs typeface="Arial"/>
                <a:sym typeface="Arial"/>
              </a:rPr>
              <a:t>p</a:t>
            </a:r>
            <a:endParaRPr/>
          </a:p>
        </p:txBody>
      </p:sp>
      <p:sp>
        <p:nvSpPr>
          <p:cNvPr id="292" name="Google Shape;292;p32"/>
          <p:cNvSpPr txBox="1"/>
          <p:nvPr/>
        </p:nvSpPr>
        <p:spPr>
          <a:xfrm>
            <a:off x="8083550" y="3725862"/>
            <a:ext cx="254000" cy="457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3000"/>
              <a:buFont typeface="Arial"/>
              <a:buNone/>
            </a:pPr>
            <a:r>
              <a:rPr lang="en-US" sz="3000" b="0" i="0" u="none">
                <a:solidFill>
                  <a:schemeClr val="dk1"/>
                </a:solidFill>
                <a:latin typeface="Arial"/>
                <a:ea typeface="Arial"/>
                <a:cs typeface="Arial"/>
                <a:sym typeface="Arial"/>
              </a:rPr>
              <a:t>V</a:t>
            </a:r>
            <a:endParaRPr/>
          </a:p>
        </p:txBody>
      </p:sp>
      <p:sp>
        <p:nvSpPr>
          <p:cNvPr id="293" name="Google Shape;293;p32"/>
          <p:cNvSpPr txBox="1"/>
          <p:nvPr/>
        </p:nvSpPr>
        <p:spPr>
          <a:xfrm>
            <a:off x="8299450" y="3943350"/>
            <a:ext cx="369887" cy="3206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100"/>
              <a:buFont typeface="Arial"/>
              <a:buNone/>
            </a:pPr>
            <a:r>
              <a:rPr lang="en-US" sz="2100" b="0" i="0" u="none">
                <a:solidFill>
                  <a:schemeClr val="dk1"/>
                </a:solidFill>
                <a:latin typeface="Arial"/>
                <a:ea typeface="Arial"/>
                <a:cs typeface="Arial"/>
                <a:sym typeface="Arial"/>
              </a:rPr>
              <a:t>o/p</a:t>
            </a:r>
            <a:endParaRPr/>
          </a:p>
        </p:txBody>
      </p:sp>
      <p:sp>
        <p:nvSpPr>
          <p:cNvPr id="294" name="Google Shape;294;p32"/>
          <p:cNvSpPr txBox="1"/>
          <p:nvPr/>
        </p:nvSpPr>
        <p:spPr>
          <a:xfrm>
            <a:off x="3822700" y="5029200"/>
            <a:ext cx="723900" cy="4111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700"/>
              <a:buFont typeface="Arial"/>
              <a:buNone/>
            </a:pPr>
            <a:r>
              <a:rPr lang="en-US" sz="2700" b="0" i="0" u="none">
                <a:solidFill>
                  <a:schemeClr val="dk1"/>
                </a:solidFill>
                <a:latin typeface="Arial"/>
                <a:ea typeface="Arial"/>
                <a:cs typeface="Arial"/>
                <a:sym typeface="Arial"/>
              </a:rPr>
              <a:t>NPN</a:t>
            </a:r>
            <a:endParaRPr/>
          </a:p>
        </p:txBody>
      </p:sp>
      <p:sp>
        <p:nvSpPr>
          <p:cNvPr id="295" name="Google Shape;295;p32"/>
          <p:cNvSpPr txBox="1"/>
          <p:nvPr/>
        </p:nvSpPr>
        <p:spPr>
          <a:xfrm>
            <a:off x="3446462" y="5414962"/>
            <a:ext cx="1524000" cy="4111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700"/>
              <a:buFont typeface="Arial"/>
              <a:buNone/>
            </a:pPr>
            <a:r>
              <a:rPr lang="en-US" sz="2700" b="0" i="0" u="none">
                <a:solidFill>
                  <a:schemeClr val="dk1"/>
                </a:solidFill>
                <a:latin typeface="Arial"/>
                <a:ea typeface="Arial"/>
                <a:cs typeface="Arial"/>
                <a:sym typeface="Arial"/>
              </a:rPr>
              <a:t>Transistor</a:t>
            </a:r>
            <a:endParaRPr/>
          </a:p>
        </p:txBody>
      </p:sp>
      <p:sp>
        <p:nvSpPr>
          <p:cNvPr id="296" name="Google Shape;296;p32"/>
          <p:cNvSpPr txBox="1"/>
          <p:nvPr/>
        </p:nvSpPr>
        <p:spPr>
          <a:xfrm>
            <a:off x="5954712" y="5294312"/>
            <a:ext cx="1123950" cy="4111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700"/>
              <a:buFont typeface="Arial"/>
              <a:buNone/>
            </a:pPr>
            <a:r>
              <a:rPr lang="en-US" sz="2700" b="0" i="0" u="none">
                <a:solidFill>
                  <a:schemeClr val="dk1"/>
                </a:solidFill>
                <a:latin typeface="Arial"/>
                <a:ea typeface="Arial"/>
                <a:cs typeface="Arial"/>
                <a:sym typeface="Arial"/>
              </a:rPr>
              <a:t>N-Type</a:t>
            </a:r>
            <a:endParaRPr/>
          </a:p>
        </p:txBody>
      </p:sp>
      <p:sp>
        <p:nvSpPr>
          <p:cNvPr id="297" name="Google Shape;297;p32"/>
          <p:cNvSpPr txBox="1"/>
          <p:nvPr/>
        </p:nvSpPr>
        <p:spPr>
          <a:xfrm>
            <a:off x="5803900" y="5680075"/>
            <a:ext cx="1428750" cy="4111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700"/>
              <a:buFont typeface="Arial"/>
              <a:buNone/>
            </a:pPr>
            <a:r>
              <a:rPr lang="en-US" sz="2700" b="0" i="0" u="none">
                <a:solidFill>
                  <a:schemeClr val="dk1"/>
                </a:solidFill>
                <a:latin typeface="Arial"/>
                <a:ea typeface="Arial"/>
                <a:cs typeface="Arial"/>
                <a:sym typeface="Arial"/>
              </a:rPr>
              <a:t>MOSFET</a:t>
            </a:r>
            <a:endParaRPr/>
          </a:p>
        </p:txBody>
      </p:sp>
      <p:sp>
        <p:nvSpPr>
          <p:cNvPr id="298" name="Google Shape;298;p32"/>
          <p:cNvSpPr txBox="1"/>
          <p:nvPr/>
        </p:nvSpPr>
        <p:spPr>
          <a:xfrm>
            <a:off x="5770562" y="2087562"/>
            <a:ext cx="1104900" cy="4111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700"/>
              <a:buFont typeface="Arial"/>
              <a:buNone/>
            </a:pPr>
            <a:r>
              <a:rPr lang="en-US" sz="2700" b="0" i="0" u="none">
                <a:solidFill>
                  <a:schemeClr val="dk1"/>
                </a:solidFill>
                <a:latin typeface="Arial"/>
                <a:ea typeface="Arial"/>
                <a:cs typeface="Arial"/>
                <a:sym typeface="Arial"/>
              </a:rPr>
              <a:t>P-Type</a:t>
            </a:r>
            <a:endParaRPr/>
          </a:p>
        </p:txBody>
      </p:sp>
      <p:sp>
        <p:nvSpPr>
          <p:cNvPr id="299" name="Google Shape;299;p32"/>
          <p:cNvSpPr txBox="1"/>
          <p:nvPr/>
        </p:nvSpPr>
        <p:spPr>
          <a:xfrm>
            <a:off x="5621337" y="2473325"/>
            <a:ext cx="1428750" cy="4111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700"/>
              <a:buFont typeface="Arial"/>
              <a:buNone/>
            </a:pPr>
            <a:r>
              <a:rPr lang="en-US" sz="2700" b="0" i="0" u="none">
                <a:solidFill>
                  <a:schemeClr val="dk1"/>
                </a:solidFill>
                <a:latin typeface="Arial"/>
                <a:ea typeface="Arial"/>
                <a:cs typeface="Arial"/>
                <a:sym typeface="Arial"/>
              </a:rPr>
              <a:t>MOSFET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100"/>
              <a:buFont typeface="Calibri"/>
              <a:buNone/>
            </a:pPr>
            <a:r>
              <a:rPr lang="en-US" sz="4100" b="0" i="0" u="none">
                <a:solidFill>
                  <a:schemeClr val="dk1"/>
                </a:solidFill>
                <a:latin typeface="Calibri"/>
                <a:ea typeface="Calibri"/>
                <a:cs typeface="Calibri"/>
                <a:sym typeface="Calibri"/>
              </a:rPr>
              <a:t>Propagation Delay and Frequency Response</a:t>
            </a:r>
            <a:endParaRPr/>
          </a:p>
        </p:txBody>
      </p:sp>
      <p:sp>
        <p:nvSpPr>
          <p:cNvPr id="228" name="Google Shape;228;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Propagation Delay</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Limits frequencies at which gate can operate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Propagation Delay</a:t>
            </a:r>
            <a:endParaRPr/>
          </a:p>
        </p:txBody>
      </p:sp>
      <p:sp>
        <p:nvSpPr>
          <p:cNvPr id="235" name="Google Shape;235;p34"/>
          <p:cNvSpPr txBox="1">
            <a:spLocks noGrp="1"/>
          </p:cNvSpPr>
          <p:nvPr>
            <p:ph type="body" idx="1"/>
          </p:nvPr>
        </p:nvSpPr>
        <p:spPr>
          <a:xfrm>
            <a:off x="457200" y="1600200"/>
            <a:ext cx="8229600" cy="76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a:t>
            </a:r>
            <a:r>
              <a:rPr lang="en-US" sz="3200" b="0" i="0" u="none" baseline="-25000">
                <a:solidFill>
                  <a:schemeClr val="dk1"/>
                </a:solidFill>
                <a:latin typeface="Calibri"/>
                <a:ea typeface="Calibri"/>
                <a:cs typeface="Calibri"/>
                <a:sym typeface="Calibri"/>
              </a:rPr>
              <a:t>PHL</a:t>
            </a:r>
            <a:r>
              <a:rPr lang="en-US" sz="3200" b="0" i="0" u="none">
                <a:solidFill>
                  <a:schemeClr val="dk1"/>
                </a:solidFill>
                <a:latin typeface="Calibri"/>
                <a:ea typeface="Calibri"/>
                <a:cs typeface="Calibri"/>
                <a:sym typeface="Calibri"/>
              </a:rPr>
              <a:t>   t</a:t>
            </a:r>
            <a:r>
              <a:rPr lang="en-US" sz="3200" b="0" i="0" u="none" baseline="-25000">
                <a:solidFill>
                  <a:schemeClr val="dk1"/>
                </a:solidFill>
                <a:latin typeface="Calibri"/>
                <a:ea typeface="Calibri"/>
                <a:cs typeface="Calibri"/>
                <a:sym typeface="Calibri"/>
              </a:rPr>
              <a:t>PLH</a:t>
            </a:r>
            <a:endParaRPr/>
          </a:p>
        </p:txBody>
      </p:sp>
      <p:sp>
        <p:nvSpPr>
          <p:cNvPr id="236" name="Google Shape;236;p34"/>
          <p:cNvSpPr txBox="1"/>
          <p:nvPr/>
        </p:nvSpPr>
        <p:spPr>
          <a:xfrm>
            <a:off x="0" y="2443162"/>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37" name="Google Shape;237;p34"/>
          <p:cNvPicPr preferRelativeResize="0"/>
          <p:nvPr/>
        </p:nvPicPr>
        <p:blipFill rotWithShape="1">
          <a:blip r:embed="rId3">
            <a:alphaModFix/>
          </a:blip>
          <a:srcRect/>
          <a:stretch/>
        </p:blipFill>
        <p:spPr>
          <a:xfrm>
            <a:off x="990600" y="3124200"/>
            <a:ext cx="7010400" cy="3209925"/>
          </a:xfrm>
          <a:prstGeom prst="rect">
            <a:avLst/>
          </a:prstGeom>
          <a:noFill/>
          <a:ln>
            <a:noFill/>
          </a:ln>
        </p:spPr>
      </p:pic>
      <p:sp>
        <p:nvSpPr>
          <p:cNvPr id="238" name="Google Shape;238;p34"/>
          <p:cNvSpPr txBox="1"/>
          <p:nvPr/>
        </p:nvSpPr>
        <p:spPr>
          <a:xfrm>
            <a:off x="0" y="2386012"/>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Propagation Delay</a:t>
            </a:r>
            <a:endParaRPr/>
          </a:p>
        </p:txBody>
      </p:sp>
      <p:pic>
        <p:nvPicPr>
          <p:cNvPr id="245" name="Google Shape;245;p35"/>
          <p:cNvPicPr preferRelativeResize="0">
            <a:picLocks noGrp="1"/>
          </p:cNvPicPr>
          <p:nvPr>
            <p:ph type="body" idx="1"/>
          </p:nvPr>
        </p:nvPicPr>
        <p:blipFill rotWithShape="1">
          <a:blip r:embed="rId3">
            <a:alphaModFix/>
          </a:blip>
          <a:srcRect/>
          <a:stretch/>
        </p:blipFill>
        <p:spPr>
          <a:xfrm>
            <a:off x="2347912" y="2820987"/>
            <a:ext cx="4446587" cy="20843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Speed-Power Product (SPP)</a:t>
            </a:r>
            <a:endParaRPr/>
          </a:p>
        </p:txBody>
      </p:sp>
      <p:sp>
        <p:nvSpPr>
          <p:cNvPr id="251" name="Google Shape;251;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SPP = t</a:t>
            </a:r>
            <a:r>
              <a:rPr lang="en-US" sz="3200" b="0" i="0" u="none" baseline="-25000">
                <a:solidFill>
                  <a:schemeClr val="dk1"/>
                </a:solidFill>
                <a:latin typeface="Calibri"/>
                <a:ea typeface="Calibri"/>
                <a:cs typeface="Calibri"/>
                <a:sym typeface="Calibri"/>
              </a:rPr>
              <a:t>P</a:t>
            </a:r>
            <a:r>
              <a:rPr lang="en-US" sz="3200" b="0" i="0" u="none">
                <a:solidFill>
                  <a:schemeClr val="dk1"/>
                </a:solidFill>
                <a:latin typeface="Calibri"/>
                <a:ea typeface="Calibri"/>
                <a:cs typeface="Calibri"/>
                <a:sym typeface="Calibri"/>
              </a:rPr>
              <a:t> P</a:t>
            </a:r>
            <a:r>
              <a:rPr lang="en-US" sz="3200" b="0" i="0" u="none" baseline="-25000">
                <a:solidFill>
                  <a:schemeClr val="dk1"/>
                </a:solidFill>
                <a:latin typeface="Calibri"/>
                <a:ea typeface="Calibri"/>
                <a:cs typeface="Calibri"/>
                <a:sym typeface="Calibri"/>
              </a:rPr>
              <a:t>D</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Expressed in Joules (J) units of energy</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Lower the SP product better is the performance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Fan-Out</a:t>
            </a:r>
            <a:endParaRPr/>
          </a:p>
        </p:txBody>
      </p:sp>
      <p:sp>
        <p:nvSpPr>
          <p:cNvPr id="257" name="Google Shape;257;p3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Number of same series gates that a gate can drive.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Fan-Out for TTL circuits is fixed</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Fan-Out for CMOS circuits is related to operational frequency.</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Fan-Out decreases with increased frequency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Fan-Out for TTL Loads</a:t>
            </a:r>
            <a:endParaRPr/>
          </a:p>
        </p:txBody>
      </p:sp>
      <p:sp>
        <p:nvSpPr>
          <p:cNvPr id="264" name="Google Shape;264;p38"/>
          <p:cNvSpPr txBox="1">
            <a:spLocks noGrp="1"/>
          </p:cNvSpPr>
          <p:nvPr>
            <p:ph type="body" idx="1"/>
          </p:nvPr>
        </p:nvSpPr>
        <p:spPr>
          <a:xfrm>
            <a:off x="457200" y="1600200"/>
            <a:ext cx="8229600" cy="121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Unit Loads = I</a:t>
            </a:r>
            <a:r>
              <a:rPr lang="en-US" sz="3200" b="0" i="0" u="none" baseline="-25000">
                <a:solidFill>
                  <a:schemeClr val="dk1"/>
                </a:solidFill>
                <a:latin typeface="Calibri"/>
                <a:ea typeface="Calibri"/>
                <a:cs typeface="Calibri"/>
                <a:sym typeface="Calibri"/>
              </a:rPr>
              <a:t>OH</a:t>
            </a:r>
            <a:r>
              <a:rPr lang="en-US" sz="3200" b="0" i="0" u="none">
                <a:solidFill>
                  <a:schemeClr val="dk1"/>
                </a:solidFill>
                <a:latin typeface="Calibri"/>
                <a:ea typeface="Calibri"/>
                <a:cs typeface="Calibri"/>
                <a:sym typeface="Calibri"/>
              </a:rPr>
              <a:t>/I</a:t>
            </a:r>
            <a:r>
              <a:rPr lang="en-US" sz="3200" b="0" i="0" u="none" baseline="-25000">
                <a:solidFill>
                  <a:schemeClr val="dk1"/>
                </a:solidFill>
                <a:latin typeface="Calibri"/>
                <a:ea typeface="Calibri"/>
                <a:cs typeface="Calibri"/>
                <a:sym typeface="Calibri"/>
              </a:rPr>
              <a:t>IH</a:t>
            </a:r>
            <a:r>
              <a:rPr lang="en-US" sz="3200" b="0" i="0" u="none">
                <a:solidFill>
                  <a:schemeClr val="dk1"/>
                </a:solidFill>
                <a:latin typeface="Calibri"/>
                <a:ea typeface="Calibri"/>
                <a:cs typeface="Calibri"/>
                <a:sym typeface="Calibri"/>
              </a:rPr>
              <a:t> = I</a:t>
            </a:r>
            <a:r>
              <a:rPr lang="en-US" sz="3200" b="0" i="0" u="none" baseline="-25000">
                <a:solidFill>
                  <a:schemeClr val="dk1"/>
                </a:solidFill>
                <a:latin typeface="Calibri"/>
                <a:ea typeface="Calibri"/>
                <a:cs typeface="Calibri"/>
                <a:sym typeface="Calibri"/>
              </a:rPr>
              <a:t>OL</a:t>
            </a:r>
            <a:r>
              <a:rPr lang="en-US" sz="3200" b="0" i="0" u="none">
                <a:solidFill>
                  <a:schemeClr val="dk1"/>
                </a:solidFill>
                <a:latin typeface="Calibri"/>
                <a:ea typeface="Calibri"/>
                <a:cs typeface="Calibri"/>
                <a:sym typeface="Calibri"/>
              </a:rPr>
              <a:t>/I</a:t>
            </a:r>
            <a:r>
              <a:rPr lang="en-US" sz="3200" b="0" i="0" u="none" baseline="-25000">
                <a:solidFill>
                  <a:schemeClr val="dk1"/>
                </a:solidFill>
                <a:latin typeface="Calibri"/>
                <a:ea typeface="Calibri"/>
                <a:cs typeface="Calibri"/>
                <a:sym typeface="Calibri"/>
              </a:rPr>
              <a:t>IL</a:t>
            </a:r>
            <a:r>
              <a:rPr lang="en-US" sz="3200" b="0" i="0" u="none">
                <a:solidFill>
                  <a:schemeClr val="dk1"/>
                </a:solidFill>
                <a:latin typeface="Calibri"/>
                <a:ea typeface="Calibri"/>
                <a:cs typeface="Calibri"/>
                <a:sym typeface="Calibri"/>
              </a:rPr>
              <a:t>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 400 μA/40 μA = 16 mA/1.6 mA = 10</a:t>
            </a:r>
            <a:endParaRPr/>
          </a:p>
        </p:txBody>
      </p:sp>
      <p:sp>
        <p:nvSpPr>
          <p:cNvPr id="265" name="Google Shape;265;p38"/>
          <p:cNvSpPr txBox="1"/>
          <p:nvPr/>
        </p:nvSpPr>
        <p:spPr>
          <a:xfrm>
            <a:off x="0" y="2790825"/>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66" name="Google Shape;266;p38"/>
          <p:cNvPicPr preferRelativeResize="0"/>
          <p:nvPr/>
        </p:nvPicPr>
        <p:blipFill rotWithShape="1">
          <a:blip r:embed="rId3">
            <a:alphaModFix/>
          </a:blip>
          <a:srcRect/>
          <a:stretch/>
        </p:blipFill>
        <p:spPr>
          <a:xfrm>
            <a:off x="152400" y="4343400"/>
            <a:ext cx="8839200" cy="20558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Fan-Out for TTL Loads</a:t>
            </a:r>
            <a:endParaRPr/>
          </a:p>
        </p:txBody>
      </p:sp>
      <p:sp>
        <p:nvSpPr>
          <p:cNvPr id="273" name="Google Shape;273;p39"/>
          <p:cNvSpPr txBox="1"/>
          <p:nvPr/>
        </p:nvSpPr>
        <p:spPr>
          <a:xfrm>
            <a:off x="0" y="2709862"/>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74" name="Google Shape;274;p39"/>
          <p:cNvPicPr preferRelativeResize="0"/>
          <p:nvPr/>
        </p:nvPicPr>
        <p:blipFill rotWithShape="1">
          <a:blip r:embed="rId3">
            <a:alphaModFix/>
          </a:blip>
          <a:srcRect/>
          <a:stretch/>
        </p:blipFill>
        <p:spPr>
          <a:xfrm>
            <a:off x="304800" y="3505200"/>
            <a:ext cx="8534400" cy="3068637"/>
          </a:xfrm>
          <a:prstGeom prst="rect">
            <a:avLst/>
          </a:prstGeom>
          <a:noFill/>
          <a:ln>
            <a:noFill/>
          </a:ln>
        </p:spPr>
      </p:pic>
      <p:sp>
        <p:nvSpPr>
          <p:cNvPr id="275" name="Google Shape;275;p39"/>
          <p:cNvSpPr txBox="1"/>
          <p:nvPr/>
        </p:nvSpPr>
        <p:spPr>
          <a:xfrm>
            <a:off x="0" y="2624137"/>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Fan-Out for TTL Loads</a:t>
            </a:r>
            <a:endParaRPr/>
          </a:p>
        </p:txBody>
      </p:sp>
      <p:sp>
        <p:nvSpPr>
          <p:cNvPr id="282" name="Google Shape;282;p40"/>
          <p:cNvSpPr txBox="1"/>
          <p:nvPr/>
        </p:nvSpPr>
        <p:spPr>
          <a:xfrm>
            <a:off x="0" y="2709862"/>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83" name="Google Shape;283;p40"/>
          <p:cNvSpPr txBox="1"/>
          <p:nvPr/>
        </p:nvSpPr>
        <p:spPr>
          <a:xfrm>
            <a:off x="0" y="2624137"/>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84" name="Google Shape;284;p40"/>
          <p:cNvPicPr preferRelativeResize="0"/>
          <p:nvPr/>
        </p:nvPicPr>
        <p:blipFill rotWithShape="1">
          <a:blip r:embed="rId3">
            <a:alphaModFix/>
          </a:blip>
          <a:srcRect/>
          <a:stretch/>
        </p:blipFill>
        <p:spPr>
          <a:xfrm>
            <a:off x="381000" y="3810000"/>
            <a:ext cx="8458200" cy="2835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Fan-Out for CMOS Loads</a:t>
            </a:r>
            <a:endParaRPr/>
          </a:p>
        </p:txBody>
      </p:sp>
      <p:sp>
        <p:nvSpPr>
          <p:cNvPr id="291" name="Google Shape;291;p41"/>
          <p:cNvSpPr txBox="1"/>
          <p:nvPr/>
        </p:nvSpPr>
        <p:spPr>
          <a:xfrm>
            <a:off x="0" y="2790825"/>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92" name="Google Shape;292;p41"/>
          <p:cNvPicPr preferRelativeResize="0"/>
          <p:nvPr/>
        </p:nvPicPr>
        <p:blipFill rotWithShape="1">
          <a:blip r:embed="rId3">
            <a:alphaModFix/>
          </a:blip>
          <a:srcRect/>
          <a:stretch/>
        </p:blipFill>
        <p:spPr>
          <a:xfrm>
            <a:off x="152400" y="4419600"/>
            <a:ext cx="8915400" cy="20748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TTL  Series</a:t>
            </a:r>
            <a:endParaRPr/>
          </a:p>
        </p:txBody>
      </p:sp>
      <p:graphicFrame>
        <p:nvGraphicFramePr>
          <p:cNvPr id="298" name="Google Shape;298;p42"/>
          <p:cNvGraphicFramePr/>
          <p:nvPr/>
        </p:nvGraphicFramePr>
        <p:xfrm>
          <a:off x="457200" y="2590800"/>
          <a:ext cx="3000000" cy="3000000"/>
        </p:xfrm>
        <a:graphic>
          <a:graphicData uri="http://schemas.openxmlformats.org/drawingml/2006/table">
            <a:tbl>
              <a:tblPr>
                <a:noFill/>
                <a:tableStyleId>{A843216A-5B29-4604-8F2A-9D2A955E0577}</a:tableStyleId>
              </a:tblPr>
              <a:tblGrid>
                <a:gridCol w="2776525">
                  <a:extLst>
                    <a:ext uri="{9D8B030D-6E8A-4147-A177-3AD203B41FA5}">
                      <a16:colId xmlns:a16="http://schemas.microsoft.com/office/drawing/2014/main" val="20000"/>
                    </a:ext>
                  </a:extLst>
                </a:gridCol>
                <a:gridCol w="909625">
                  <a:extLst>
                    <a:ext uri="{9D8B030D-6E8A-4147-A177-3AD203B41FA5}">
                      <a16:colId xmlns:a16="http://schemas.microsoft.com/office/drawing/2014/main" val="20001"/>
                    </a:ext>
                  </a:extLst>
                </a:gridCol>
                <a:gridCol w="908050">
                  <a:extLst>
                    <a:ext uri="{9D8B030D-6E8A-4147-A177-3AD203B41FA5}">
                      <a16:colId xmlns:a16="http://schemas.microsoft.com/office/drawing/2014/main" val="20002"/>
                    </a:ext>
                  </a:extLst>
                </a:gridCol>
                <a:gridCol w="909625">
                  <a:extLst>
                    <a:ext uri="{9D8B030D-6E8A-4147-A177-3AD203B41FA5}">
                      <a16:colId xmlns:a16="http://schemas.microsoft.com/office/drawing/2014/main" val="20003"/>
                    </a:ext>
                  </a:extLst>
                </a:gridCol>
                <a:gridCol w="908050">
                  <a:extLst>
                    <a:ext uri="{9D8B030D-6E8A-4147-A177-3AD203B41FA5}">
                      <a16:colId xmlns:a16="http://schemas.microsoft.com/office/drawing/2014/main" val="20004"/>
                    </a:ext>
                  </a:extLst>
                </a:gridCol>
                <a:gridCol w="909625">
                  <a:extLst>
                    <a:ext uri="{9D8B030D-6E8A-4147-A177-3AD203B41FA5}">
                      <a16:colId xmlns:a16="http://schemas.microsoft.com/office/drawing/2014/main" val="20005"/>
                    </a:ext>
                  </a:extLst>
                </a:gridCol>
                <a:gridCol w="908050">
                  <a:extLst>
                    <a:ext uri="{9D8B030D-6E8A-4147-A177-3AD203B41FA5}">
                      <a16:colId xmlns:a16="http://schemas.microsoft.com/office/drawing/2014/main" val="20006"/>
                    </a:ext>
                  </a:extLst>
                </a:gridCol>
              </a:tblGrid>
              <a:tr h="5334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74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74S</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74LS</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74AS</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74ALS</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74F</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4675">
                <a:tc gridSpan="7">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Performance Rating</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extLst>
                  <a:ext uri="{0D108BD9-81ED-4DB2-BD59-A6C34878D82A}">
                    <a16:rowId xmlns:a16="http://schemas.microsoft.com/office/drawing/2014/main" val="10001"/>
                  </a:ext>
                </a:extLst>
              </a:tr>
              <a:tr h="574675">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Propagation Delay (ns)</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9.5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74675">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Power Dissipation (mW)</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39750">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Speed-Power product (pJ)</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90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60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13.6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Max. Clock Rate (MHz)</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125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200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70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74675">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Fan-out (same series)</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Integrated Circuits (IC)</a:t>
            </a:r>
            <a:endParaRPr/>
          </a:p>
        </p:txBody>
      </p:sp>
      <p:sp>
        <p:nvSpPr>
          <p:cNvPr id="339" name="Google Shape;339;p3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CMOS Complementary Metal Oxide Logic</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TTL Transistor-Transistor Logic</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ECL Emitter Coupled Logic</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PMOS p-channel MOS transistor</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NMOS n-channel MOS transistor</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a:t>
            </a:r>
            <a:r>
              <a:rPr lang="en-US" sz="2800" b="0" i="0" u="none" strike="noStrike" cap="none" baseline="30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CMOS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Google Shape;303;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CMOS Series</a:t>
            </a:r>
            <a:endParaRPr/>
          </a:p>
        </p:txBody>
      </p:sp>
      <p:graphicFrame>
        <p:nvGraphicFramePr>
          <p:cNvPr id="304" name="Google Shape;304;p43"/>
          <p:cNvGraphicFramePr/>
          <p:nvPr/>
        </p:nvGraphicFramePr>
        <p:xfrm>
          <a:off x="381000" y="1828800"/>
          <a:ext cx="3000000" cy="3000000"/>
        </p:xfrm>
        <a:graphic>
          <a:graphicData uri="http://schemas.openxmlformats.org/drawingml/2006/table">
            <a:tbl>
              <a:tblPr>
                <a:noFill/>
                <a:tableStyleId>{A843216A-5B29-4604-8F2A-9D2A955E0577}</a:tableStyleId>
              </a:tblPr>
              <a:tblGrid>
                <a:gridCol w="4776775">
                  <a:extLst>
                    <a:ext uri="{9D8B030D-6E8A-4147-A177-3AD203B41FA5}">
                      <a16:colId xmlns:a16="http://schemas.microsoft.com/office/drawing/2014/main" val="20000"/>
                    </a:ext>
                  </a:extLst>
                </a:gridCol>
                <a:gridCol w="1166800">
                  <a:extLst>
                    <a:ext uri="{9D8B030D-6E8A-4147-A177-3AD203B41FA5}">
                      <a16:colId xmlns:a16="http://schemas.microsoft.com/office/drawing/2014/main" val="20001"/>
                    </a:ext>
                  </a:extLst>
                </a:gridCol>
                <a:gridCol w="1030275">
                  <a:extLst>
                    <a:ext uri="{9D8B030D-6E8A-4147-A177-3AD203B41FA5}">
                      <a16:colId xmlns:a16="http://schemas.microsoft.com/office/drawing/2014/main" val="20002"/>
                    </a:ext>
                  </a:extLst>
                </a:gridCol>
                <a:gridCol w="1331900">
                  <a:extLst>
                    <a:ext uri="{9D8B030D-6E8A-4147-A177-3AD203B41FA5}">
                      <a16:colId xmlns:a16="http://schemas.microsoft.com/office/drawing/2014/main" val="20003"/>
                    </a:ext>
                  </a:extLst>
                </a:gridCol>
              </a:tblGrid>
              <a:tr h="396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74HC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74AC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74AHC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Propagation Delay (ns)</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8950">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Power Dissipation (mW) Static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0.00275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0.0055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0.00275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6875">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Power Dissipation (mW) at 100KHz</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0.0625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0.08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0.0625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5275">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Speed-Power product (pJ) at 100KHz</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1.125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0.23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6875">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Max. Clock Rate (MHz)</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160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170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305" name="Google Shape;305;p43"/>
          <p:cNvGraphicFramePr/>
          <p:nvPr/>
        </p:nvGraphicFramePr>
        <p:xfrm>
          <a:off x="381000" y="4648200"/>
          <a:ext cx="3000000" cy="3000000"/>
        </p:xfrm>
        <a:graphic>
          <a:graphicData uri="http://schemas.openxmlformats.org/drawingml/2006/table">
            <a:tbl>
              <a:tblPr>
                <a:noFill/>
                <a:tableStyleId>{A843216A-5B29-4604-8F2A-9D2A955E0577}</a:tableStyleId>
              </a:tblPr>
              <a:tblGrid>
                <a:gridCol w="4776775">
                  <a:extLst>
                    <a:ext uri="{9D8B030D-6E8A-4147-A177-3AD203B41FA5}">
                      <a16:colId xmlns:a16="http://schemas.microsoft.com/office/drawing/2014/main" val="20000"/>
                    </a:ext>
                  </a:extLst>
                </a:gridCol>
                <a:gridCol w="1166800">
                  <a:extLst>
                    <a:ext uri="{9D8B030D-6E8A-4147-A177-3AD203B41FA5}">
                      <a16:colId xmlns:a16="http://schemas.microsoft.com/office/drawing/2014/main" val="20001"/>
                    </a:ext>
                  </a:extLst>
                </a:gridCol>
                <a:gridCol w="1030275">
                  <a:extLst>
                    <a:ext uri="{9D8B030D-6E8A-4147-A177-3AD203B41FA5}">
                      <a16:colId xmlns:a16="http://schemas.microsoft.com/office/drawing/2014/main" val="20002"/>
                    </a:ext>
                  </a:extLst>
                </a:gridCol>
                <a:gridCol w="1331900">
                  <a:extLst>
                    <a:ext uri="{9D8B030D-6E8A-4147-A177-3AD203B41FA5}">
                      <a16:colId xmlns:a16="http://schemas.microsoft.com/office/drawing/2014/main" val="20003"/>
                    </a:ext>
                  </a:extLst>
                </a:gridCol>
              </a:tblGrid>
              <a:tr h="396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74LV</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74LVC</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74ALVC</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Propagation Delay (ns)</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9</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4.3</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Power Dissipation (mW) Static</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0.0016</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0.0008</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0.0008</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5275">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Max. Clock Rate (MHz)</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90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100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150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8"/>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Operational Characteristics</a:t>
            </a:r>
            <a:endParaRPr/>
          </a:p>
        </p:txBody>
      </p:sp>
      <p:sp>
        <p:nvSpPr>
          <p:cNvPr id="345" name="Google Shape;345;p38"/>
          <p:cNvSpPr txBox="1">
            <a:spLocks noGrp="1"/>
          </p:cNvSpPr>
          <p:nvPr>
            <p:ph type="body" idx="1"/>
          </p:nvPr>
        </p:nvSpPr>
        <p:spPr>
          <a:xfrm>
            <a:off x="457200" y="1676400"/>
            <a:ext cx="8077200" cy="2819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DC Supply Voltage</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Noise Margin</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Power Dissipation</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Frequency Response</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Fan Out</a:t>
            </a:r>
            <a:endParaRPr/>
          </a:p>
        </p:txBody>
      </p:sp>
      <p:sp>
        <p:nvSpPr>
          <p:cNvPr id="346" name="Google Shape;346;p38"/>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Recap</a:t>
            </a:r>
            <a:endParaRPr/>
          </a:p>
        </p:txBody>
      </p:sp>
      <p:sp>
        <p:nvSpPr>
          <p:cNvPr id="122" name="Google Shape;122;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Integrated Circuits ICs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Transistors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Implementation technologies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Switching speed</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Power dissipation</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Circuit density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Recap</a:t>
            </a:r>
            <a:endParaRPr/>
          </a:p>
        </p:txBody>
      </p:sp>
      <p:sp>
        <p:nvSpPr>
          <p:cNvPr id="129" name="Google Shape;129;p19"/>
          <p:cNvSpPr txBox="1">
            <a:spLocks noGrp="1"/>
          </p:cNvSpPr>
          <p:nvPr>
            <p:ph type="body" idx="1"/>
          </p:nvPr>
        </p:nvSpPr>
        <p:spPr>
          <a:xfrm>
            <a:off x="457200" y="1600200"/>
            <a:ext cx="83058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Implementation Technologies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CMOS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TTL</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ECL</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PMOS &amp; NMOS</a:t>
            </a:r>
            <a:endParaRPr/>
          </a:p>
          <a:p>
            <a:pPr marL="342900" lvl="0" indent="-342900" algn="l" rtl="0">
              <a:lnSpc>
                <a:spcPct val="100000"/>
              </a:lnSpc>
              <a:spcBef>
                <a:spcPts val="64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E</a:t>
            </a:r>
            <a:r>
              <a:rPr lang="en-US" sz="2800" b="0" i="0" u="none" baseline="30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CM</a:t>
            </a:r>
            <a:r>
              <a:rPr lang="en-US" sz="3200" b="0" i="0" u="none">
                <a:solidFill>
                  <a:schemeClr val="dk1"/>
                </a:solidFill>
                <a:latin typeface="Calibri"/>
                <a:ea typeface="Calibri"/>
                <a:cs typeface="Calibri"/>
                <a:sym typeface="Calibri"/>
              </a:rPr>
              <a:t>O</a:t>
            </a:r>
            <a:r>
              <a:rPr lang="en-US" sz="2800" b="0" i="0" u="none">
                <a:solidFill>
                  <a:schemeClr val="dk1"/>
                </a:solidFill>
                <a:latin typeface="Calibri"/>
                <a:ea typeface="Calibri"/>
                <a:cs typeface="Calibri"/>
                <a:sym typeface="Calibri"/>
              </a:rPr>
              <a: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Operational Characteristics</a:t>
            </a:r>
            <a:endParaRPr/>
          </a:p>
        </p:txBody>
      </p:sp>
      <p:sp>
        <p:nvSpPr>
          <p:cNvPr id="135" name="Google Shape;135;p20"/>
          <p:cNvSpPr txBox="1">
            <a:spLocks noGrp="1"/>
          </p:cNvSpPr>
          <p:nvPr>
            <p:ph type="body" idx="1"/>
          </p:nvPr>
        </p:nvSpPr>
        <p:spPr>
          <a:xfrm>
            <a:off x="457200" y="1676400"/>
            <a:ext cx="8077200" cy="2819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DC Supply Voltage</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Noise Margin</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Power Dissipation</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Frequency Response</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Fan Out</a:t>
            </a:r>
            <a:endParaRPr/>
          </a:p>
        </p:txBody>
      </p:sp>
      <p:sp>
        <p:nvSpPr>
          <p:cNvPr id="136" name="Google Shape;136;p20"/>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TTL Series</a:t>
            </a:r>
            <a:endParaRPr/>
          </a:p>
        </p:txBody>
      </p:sp>
      <p:sp>
        <p:nvSpPr>
          <p:cNvPr id="143" name="Google Shape;143;p21"/>
          <p:cNvSpPr txBox="1">
            <a:spLocks noGrp="1"/>
          </p:cNvSpPr>
          <p:nvPr>
            <p:ph type="body" idx="1"/>
          </p:nvPr>
        </p:nvSpPr>
        <p:spPr>
          <a:xfrm>
            <a:off x="228600" y="1600200"/>
            <a:ext cx="8610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74		Standard TTL</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74S	Schottky TTL</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74AS 	Advanced Schottky TTL</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74LS	Low-Power Schottky TTL</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74ALS 	Advanced Low-Power Schottky TTL</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74F	Fast TTL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CMOS Series</a:t>
            </a:r>
            <a:endParaRPr/>
          </a:p>
        </p:txBody>
      </p:sp>
      <p:sp>
        <p:nvSpPr>
          <p:cNvPr id="150" name="Google Shape;150;p22"/>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5 V CMOS</a:t>
            </a:r>
            <a:endParaRPr/>
          </a:p>
          <a:p>
            <a:pPr marL="742950" marR="0" lvl="1" indent="-28575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74HC and 74HCT 	High-Speed</a:t>
            </a:r>
            <a:endParaRPr/>
          </a:p>
          <a:p>
            <a:pPr marL="742950" marR="0" lvl="1" indent="-28575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74AC and 74ACT	Advanced CMOS</a:t>
            </a:r>
            <a:endParaRPr/>
          </a:p>
          <a:p>
            <a:pPr marL="742950" marR="0" lvl="1" indent="-28575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74AHC and 74AHCT	</a:t>
            </a:r>
            <a:endParaRPr/>
          </a:p>
          <a:p>
            <a:pPr marL="742950" marR="0" lvl="1" indent="-285750" algn="l" rtl="0">
              <a:lnSpc>
                <a:spcPct val="9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					Advanced High Speed</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3.3 V CMOS</a:t>
            </a:r>
            <a:endParaRPr/>
          </a:p>
          <a:p>
            <a:pPr marL="742950" marR="0" lvl="1" indent="-28575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74LV		Low voltage CMOS</a:t>
            </a:r>
            <a:endParaRPr/>
          </a:p>
          <a:p>
            <a:pPr marL="742950" marR="0" lvl="1" indent="-28575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74LVC	Low-voltage CMOS</a:t>
            </a:r>
            <a:endParaRPr/>
          </a:p>
          <a:p>
            <a:pPr marL="742950" marR="0" lvl="1" indent="-28575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74ALVC	Advanced Low voltage CMOS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3189</Words>
  <Application>Microsoft Office PowerPoint</Application>
  <PresentationFormat>On-screen Show (4:3)</PresentationFormat>
  <Paragraphs>351</Paragraphs>
  <Slides>30</Slides>
  <Notes>30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30</vt:i4>
      </vt:variant>
    </vt:vector>
  </HeadingPairs>
  <TitlesOfParts>
    <vt:vector size="34" baseType="lpstr">
      <vt:lpstr>Arial</vt:lpstr>
      <vt:lpstr>Calibri</vt:lpstr>
      <vt:lpstr>Office Theme</vt:lpstr>
      <vt:lpstr>1_Office Theme</vt:lpstr>
      <vt:lpstr>Lecture No. 7</vt:lpstr>
      <vt:lpstr>TTL/CMOS NOT Gate</vt:lpstr>
      <vt:lpstr>Integrated Circuits (IC)</vt:lpstr>
      <vt:lpstr>Operational Characteristics</vt:lpstr>
      <vt:lpstr>Recap</vt:lpstr>
      <vt:lpstr>Recap</vt:lpstr>
      <vt:lpstr>Operational Characteristics</vt:lpstr>
      <vt:lpstr>TTL Series</vt:lpstr>
      <vt:lpstr>CMOS Series</vt:lpstr>
      <vt:lpstr>Noise Margin</vt:lpstr>
      <vt:lpstr>TTL Logic Levels</vt:lpstr>
      <vt:lpstr>CMOS Logic Levels</vt:lpstr>
      <vt:lpstr>Unpredictable Behaviour due to Noise</vt:lpstr>
      <vt:lpstr>Logic Levels and Noise Margin</vt:lpstr>
      <vt:lpstr>Logic Levels and Noise Margin</vt:lpstr>
      <vt:lpstr>Power Dissipation</vt:lpstr>
      <vt:lpstr>TTL Power Dissipation</vt:lpstr>
      <vt:lpstr>TTL Power Dissipation</vt:lpstr>
      <vt:lpstr>CMOS Power Dissipation</vt:lpstr>
      <vt:lpstr>Propagation Delay and Frequency Response</vt:lpstr>
      <vt:lpstr>Propagation Delay</vt:lpstr>
      <vt:lpstr>Propagation Delay</vt:lpstr>
      <vt:lpstr>Speed-Power Product (SPP)</vt:lpstr>
      <vt:lpstr>Fan-Out</vt:lpstr>
      <vt:lpstr>Fan-Out for TTL Loads</vt:lpstr>
      <vt:lpstr>Fan-Out for TTL Loads</vt:lpstr>
      <vt:lpstr>Fan-Out for TTL Loads</vt:lpstr>
      <vt:lpstr>Fan-Out for CMOS Loads</vt:lpstr>
      <vt:lpstr>TTL  Series</vt:lpstr>
      <vt:lpstr>CMOS Series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7</dc:title>
  <cp:lastModifiedBy>Hina Binte Haq</cp:lastModifiedBy>
  <cp:revision>1</cp:revision>
  <dcterms:modified xsi:type="dcterms:W3CDTF">2022-02-21T06:59:28Z</dcterms:modified>
</cp:coreProperties>
</file>