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5527BE-5443-4B55-BDFA-41CAF340767B}">
  <a:tblStyle styleId="{6E5527BE-5443-4B55-BDFA-41CAF340767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fld id="{00000000-1234-1234-1234-123412341234}" type="slidenum">
              <a:rPr b="0" i="0" lang="en-US" sz="3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fld id="{00000000-1234-1234-1234-123412341234}" type="slidenum">
              <a:rPr b="0" i="0" lang="en-US" sz="3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A+A*B = A(B+1)+A*B	using rule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=AB+A+A*B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=A+AB+A*B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= A+B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(A+B)(A+C) = A+AC+AB+BC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=A+BC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fld id="{00000000-1234-1234-1234-123412341234}" type="slidenum">
              <a:rPr b="0" i="0" lang="en-US" sz="3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A+A*B = A(B+1)+A*B	using rule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=AB+A+A*B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=A+AB+A*B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= A+B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(A+B)(A+C) = A+AC+AB+BC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=A+BC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fld id="{00000000-1234-1234-1234-123412341234}" type="slidenum">
              <a:rPr b="0" i="0" lang="en-US" sz="3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7" name="Google Shape;22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Google Shape;2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A+A*B = A(B+1)+A*B	using rule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=AB+A+A*B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=A+AB+A*B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= A+B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(A+B)(A+C) = A+AC+AB+BC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=A+BC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fld id="{00000000-1234-1234-1234-123412341234}" type="slidenum">
              <a:rPr b="0" i="0" lang="en-US" sz="3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A+A*B = A(B+1)+A*B	using rule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=AB+A+A*B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=A+AB+A*B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= A+B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(A+B)(A+C) = A+AC+AB+BC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=A+BC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fld id="{00000000-1234-1234-1234-123412341234}" type="slidenum">
              <a:rPr b="0" i="0" lang="en-US" sz="3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2" name="Google Shape;25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A+A*B = A(B+1)+A*B	using rule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=AB+A+A*B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=A+AB+A*B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= A+B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(A+B)(A+C) = A+AC+AB+BC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=A+BC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fld id="{00000000-1234-1234-1234-123412341234}" type="slidenum">
              <a:rPr b="0" i="0" lang="en-US" sz="3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5" name="Google Shape;26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A+A*B = A(B+1)+A*B	using rule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=AB+A+A*B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=A+AB+A*B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= A+B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(A+B)(A+C) = A+AC+AB+BC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=A+BC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fld id="{00000000-1234-1234-1234-123412341234}" type="slidenum">
              <a:rPr b="0" i="0" lang="en-US" sz="3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6" name="Google Shape;27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A+A*B = A(B+1)+A*B	using rule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=AB+A+A*B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=A+AB+A*B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= A+B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(A+B)(A+C) = A+AC+AB+BC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=A+BC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fld id="{00000000-1234-1234-1234-123412341234}" type="slidenum">
              <a:rPr b="0" i="0" lang="en-US" sz="3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8" name="Google Shape;28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A+A*B = A(B+1)+A*B	using rule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=AB+A+A*B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=A+AB+A*B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= A+B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(A+B)(A+C) = A+AC+AB+BC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=A+BC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fld id="{00000000-1234-1234-1234-123412341234}" type="slidenum">
              <a:rPr b="0" i="0" lang="en-US" sz="3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0" name="Google Shape;30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Demorgan’s First Theorem states: The complement of a product of variables is equal to the sum of the complements of the variables.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Demorgan;s Second Theorem states: The complement of sum of variables is equal to the product of the complements of the variables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fld id="{00000000-1234-1234-1234-123412341234}" type="slidenum">
              <a:rPr b="0" i="0" lang="en-US" sz="3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Variable: A variable is a symbol usually an uppercase letter used to represent a logical quantity.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A variable can have a 0 or 1 value.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Complement: A complement is the inverse of a variable and is indicated by a bar over the variable.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Complement of variable X is X*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If X = 0 then X*= 1 and if X = 1 then X*=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Literal: A Literal is a variable or the complement of a variable. X and X* are literals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fld id="{00000000-1234-1234-1234-123412341234}" type="slidenum">
              <a:rPr b="0" i="0" lang="en-US" sz="3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5" name="Google Shape;31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Demorgan’s Theorems can be applied to expressions having any number of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Demorgan’s Theorem can be applied to a combination of other variables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fld id="{00000000-1234-1234-1234-123412341234}" type="slidenum">
              <a:rPr b="0" i="0" lang="en-US" sz="3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6" name="Google Shape;33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Google Shape;33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Boolean algebra provides a concise way to represent the operation of a logic circuit.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complete function of the logic circuit can be determined by evaluating the Boolean expression using different input combinations.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fld id="{00000000-1234-1234-1234-123412341234}" type="slidenum">
              <a:rPr b="0" i="0" lang="en-US" sz="3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3" name="Google Shape;34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fld id="{00000000-1234-1234-1234-123412341234}" type="slidenum">
              <a:rPr b="0" i="0" lang="en-US" sz="3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1" name="Google Shape;36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fld id="{00000000-1234-1234-1234-123412341234}" type="slidenum">
              <a:rPr b="0" i="0" lang="en-US" sz="3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7" name="Google Shape;37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Google Shape;37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Sum-of-Product (SOP) form: When two or more product terms are summed by Boolean addition, the result is a Sum-of-Product or SOP expression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Product-of-Sum (POS) form: When two or more sum terms are multiplied by Boolean multiplication, the result is a Product-of-Sum or POS expression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Domain of an SOP and POS expression is the set of variables contained in the expression, both complemented and un-complemented.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SOP and POS expression can have a single variable term such as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SOP and POS expression can not have a term of more than one variable having an over bar extending over the entire term.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fld id="{00000000-1234-1234-1234-123412341234}" type="slidenum">
              <a:rPr b="0" i="0" lang="en-US" sz="3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4" name="Google Shape;38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5" name="Google Shape;38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fld id="{00000000-1234-1234-1234-123412341234}" type="slidenum">
              <a:rPr b="0" i="0" lang="en-US" sz="3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5" name="Google Shape;41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6" name="Google Shape;41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Any logical expression can be converted into SOP form by applying techniques of Boolean Algebra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fld id="{00000000-1234-1234-1234-123412341234}" type="slidenum">
              <a:rPr b="0" i="0" lang="en-US" sz="3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 term is described as sum of literals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fld id="{00000000-1234-1234-1234-123412341234}" type="slidenum">
              <a:rPr b="0" i="0" lang="en-US" sz="3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Product term is described as product of literals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fld id="{00000000-1234-1234-1234-123412341234}" type="slidenum">
              <a:rPr b="0" i="0" lang="en-US" sz="3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fld id="{00000000-1234-1234-1234-123412341234}" type="slidenum">
              <a:rPr b="0" i="0" lang="en-US" sz="3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basic laws of Boolean Algebra are the same as ordinary algebra and hold true for any number of variables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fld id="{00000000-1234-1234-1234-123412341234}" type="slidenum">
              <a:rPr b="0" i="0" lang="en-US" sz="3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sum term B OR C Ored with A is the same as sum term A OR B Ored with C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fld id="{00000000-1234-1234-1234-123412341234}" type="slidenum">
              <a:rPr b="0" i="0" lang="en-US" sz="3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product term BC Anded with A is the same as AB Anded with C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8" name="Google Shape;78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9" name="Google Shape;79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0" name="Google Shape;80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35.png"/><Relationship Id="rId5" Type="http://schemas.openxmlformats.org/officeDocument/2006/relationships/image" Target="../media/image29.png"/><Relationship Id="rId6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2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Relationship Id="rId5" Type="http://schemas.openxmlformats.org/officeDocument/2006/relationships/image" Target="../media/image46.png"/><Relationship Id="rId6" Type="http://schemas.openxmlformats.org/officeDocument/2006/relationships/image" Target="../media/image34.png"/><Relationship Id="rId7" Type="http://schemas.openxmlformats.org/officeDocument/2006/relationships/image" Target="../media/image40.png"/><Relationship Id="rId8" Type="http://schemas.openxmlformats.org/officeDocument/2006/relationships/image" Target="../media/image4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Relationship Id="rId4" Type="http://schemas.openxmlformats.org/officeDocument/2006/relationships/image" Target="../media/image4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5.png"/><Relationship Id="rId4" Type="http://schemas.openxmlformats.org/officeDocument/2006/relationships/image" Target="../media/image42.png"/><Relationship Id="rId5" Type="http://schemas.openxmlformats.org/officeDocument/2006/relationships/image" Target="../media/image44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4.png"/><Relationship Id="rId4" Type="http://schemas.openxmlformats.org/officeDocument/2006/relationships/image" Target="../media/image53.png"/><Relationship Id="rId5" Type="http://schemas.openxmlformats.org/officeDocument/2006/relationships/image" Target="../media/image51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457200" y="1981200"/>
            <a:ext cx="84582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Logic &amp; Design</a:t>
            </a:r>
            <a:br>
              <a:rPr b="0" i="0" lang="en-US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Algebra and Logic Simplification</a:t>
            </a:r>
            <a:b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Lecture08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Distributive Law</a:t>
            </a:r>
            <a:endParaRPr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A.(B + C) = A.B + A.C</a:t>
            </a:r>
            <a:endParaRPr/>
          </a:p>
        </p:txBody>
      </p:sp>
      <p:sp>
        <p:nvSpPr>
          <p:cNvPr id="194" name="Google Shape;194;p25"/>
          <p:cNvSpPr txBox="1"/>
          <p:nvPr/>
        </p:nvSpPr>
        <p:spPr>
          <a:xfrm>
            <a:off x="0" y="27717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657600"/>
            <a:ext cx="8839200" cy="247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 of Boolean Algebra</a:t>
            </a:r>
            <a:endParaRPr/>
          </a:p>
        </p:txBody>
      </p:sp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457200" y="1600200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+ 0 = A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+ 1 = 1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A.0 = 0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A.1 = A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+ A = A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+  A  = 1</a:t>
            </a:r>
            <a:endParaRPr/>
          </a:p>
        </p:txBody>
      </p:sp>
      <p:sp>
        <p:nvSpPr>
          <p:cNvPr id="203" name="Google Shape;203;p26"/>
          <p:cNvSpPr txBox="1"/>
          <p:nvPr>
            <p:ph idx="2" type="body"/>
          </p:nvPr>
        </p:nvSpPr>
        <p:spPr>
          <a:xfrm>
            <a:off x="4648200" y="1600200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eriod" startAt="7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A.A = A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eriod" startAt="7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A.A    = 0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eriod" startAt="7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 = A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eriod" startAt="7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+ A.B = A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eriod" startAt="7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+  A.B = A + B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eriod" startAt="7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(A+B).(A+C) 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= A+B.C</a:t>
            </a:r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0" y="3328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4495800"/>
            <a:ext cx="433387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6"/>
          <p:cNvSpPr txBox="1"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26"/>
          <p:cNvCxnSpPr/>
          <p:nvPr/>
        </p:nvCxnSpPr>
        <p:spPr>
          <a:xfrm>
            <a:off x="5562600" y="2209800"/>
            <a:ext cx="304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9" name="Google Shape;209;p26"/>
          <p:cNvCxnSpPr/>
          <p:nvPr/>
        </p:nvCxnSpPr>
        <p:spPr>
          <a:xfrm>
            <a:off x="5334000" y="2743200"/>
            <a:ext cx="304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0" name="Google Shape;210;p26"/>
          <p:cNvCxnSpPr/>
          <p:nvPr/>
        </p:nvCxnSpPr>
        <p:spPr>
          <a:xfrm>
            <a:off x="5334000" y="2667000"/>
            <a:ext cx="304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1" name="Google Shape;211;p26"/>
          <p:cNvCxnSpPr/>
          <p:nvPr/>
        </p:nvCxnSpPr>
        <p:spPr>
          <a:xfrm>
            <a:off x="5943600" y="3733800"/>
            <a:ext cx="304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2" name="Google Shape;212;p26"/>
          <p:cNvCxnSpPr/>
          <p:nvPr/>
        </p:nvCxnSpPr>
        <p:spPr>
          <a:xfrm>
            <a:off x="1752600" y="4267200"/>
            <a:ext cx="304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381000" y="1127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 of Boolean Algebra</a:t>
            </a:r>
            <a:endParaRPr/>
          </a:p>
        </p:txBody>
      </p:sp>
      <p:sp>
        <p:nvSpPr>
          <p:cNvPr id="219" name="Google Shape;219;p27"/>
          <p:cNvSpPr txBox="1"/>
          <p:nvPr/>
        </p:nvSpPr>
        <p:spPr>
          <a:xfrm>
            <a:off x="0" y="3328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4495800"/>
            <a:ext cx="433387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 txBox="1"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27"/>
          <p:cNvCxnSpPr/>
          <p:nvPr/>
        </p:nvCxnSpPr>
        <p:spPr>
          <a:xfrm>
            <a:off x="1752600" y="4267200"/>
            <a:ext cx="304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224" name="Google Shape;224;p2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3294" l="1675" r="3124" t="0"/>
          <a:stretch/>
        </p:blipFill>
        <p:spPr>
          <a:xfrm>
            <a:off x="665162" y="1255712"/>
            <a:ext cx="7813675" cy="47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 of Boolean Algebra</a:t>
            </a:r>
            <a:endParaRPr/>
          </a:p>
        </p:txBody>
      </p:sp>
      <p:sp>
        <p:nvSpPr>
          <p:cNvPr id="231" name="Google Shape;231;p28"/>
          <p:cNvSpPr txBox="1"/>
          <p:nvPr/>
        </p:nvSpPr>
        <p:spPr>
          <a:xfrm>
            <a:off x="0" y="3328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4495800"/>
            <a:ext cx="433387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8"/>
          <p:cNvSpPr txBox="1"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457200" y="1600200"/>
            <a:ext cx="8153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524000"/>
            <a:ext cx="81534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 of Boolean Algebra</a:t>
            </a:r>
            <a:endParaRPr/>
          </a:p>
        </p:txBody>
      </p:sp>
      <p:sp>
        <p:nvSpPr>
          <p:cNvPr id="243" name="Google Shape;243;p29"/>
          <p:cNvSpPr txBox="1"/>
          <p:nvPr/>
        </p:nvSpPr>
        <p:spPr>
          <a:xfrm>
            <a:off x="0" y="3328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4495800"/>
            <a:ext cx="433387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9"/>
          <p:cNvSpPr txBox="1"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9"/>
          <p:cNvSpPr txBox="1"/>
          <p:nvPr>
            <p:ph idx="1" type="body"/>
          </p:nvPr>
        </p:nvSpPr>
        <p:spPr>
          <a:xfrm>
            <a:off x="457200" y="1600200"/>
            <a:ext cx="8153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Truth Table For Rule 11:	 A +  A.B = A + B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475" y="2667000"/>
            <a:ext cx="8147050" cy="35512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29"/>
          <p:cNvCxnSpPr/>
          <p:nvPr/>
        </p:nvCxnSpPr>
        <p:spPr>
          <a:xfrm>
            <a:off x="5791200" y="1676400"/>
            <a:ext cx="304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 of Boolean Algebra</a:t>
            </a:r>
            <a:endParaRPr/>
          </a:p>
        </p:txBody>
      </p:sp>
      <p:sp>
        <p:nvSpPr>
          <p:cNvPr id="256" name="Google Shape;256;p30"/>
          <p:cNvSpPr txBox="1"/>
          <p:nvPr/>
        </p:nvSpPr>
        <p:spPr>
          <a:xfrm>
            <a:off x="0" y="3328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4495800"/>
            <a:ext cx="433387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0"/>
          <p:cNvSpPr txBox="1"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0"/>
          <p:cNvSpPr txBox="1"/>
          <p:nvPr>
            <p:ph idx="1" type="body"/>
          </p:nvPr>
        </p:nvSpPr>
        <p:spPr>
          <a:xfrm>
            <a:off x="457200" y="1600200"/>
            <a:ext cx="8153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 Diagram For Rule 11:		A +  A.B = A + B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Google Shape;261;p30"/>
          <p:cNvCxnSpPr/>
          <p:nvPr/>
        </p:nvCxnSpPr>
        <p:spPr>
          <a:xfrm>
            <a:off x="6629400" y="1676400"/>
            <a:ext cx="304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262" name="Google Shape;26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8500" y="2971800"/>
            <a:ext cx="5776912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 of Boolean Algebra</a:t>
            </a:r>
            <a:endParaRPr/>
          </a:p>
        </p:txBody>
      </p:sp>
      <p:sp>
        <p:nvSpPr>
          <p:cNvPr id="269" name="Google Shape;269;p31"/>
          <p:cNvSpPr txBox="1"/>
          <p:nvPr/>
        </p:nvSpPr>
        <p:spPr>
          <a:xfrm>
            <a:off x="0" y="3328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4495800"/>
            <a:ext cx="433387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1"/>
          <p:cNvSpPr txBox="1"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3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295400"/>
            <a:ext cx="84582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 of Boolean Algebra</a:t>
            </a:r>
            <a:endParaRPr/>
          </a:p>
        </p:txBody>
      </p:sp>
      <p:sp>
        <p:nvSpPr>
          <p:cNvPr id="280" name="Google Shape;280;p32"/>
          <p:cNvSpPr txBox="1"/>
          <p:nvPr/>
        </p:nvSpPr>
        <p:spPr>
          <a:xfrm>
            <a:off x="0" y="3328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4495800"/>
            <a:ext cx="433387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2"/>
          <p:cNvSpPr txBox="1"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2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2"/>
          <p:cNvSpPr txBox="1"/>
          <p:nvPr>
            <p:ph idx="1" type="body"/>
          </p:nvPr>
        </p:nvSpPr>
        <p:spPr>
          <a:xfrm>
            <a:off x="457200" y="1600200"/>
            <a:ext cx="8153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Truth Table For Rule 12:  	(A+B).(A+C) 	=  A + B.C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2667000"/>
            <a:ext cx="84582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 of Boolean Algebra</a:t>
            </a:r>
            <a:endParaRPr/>
          </a:p>
        </p:txBody>
      </p:sp>
      <p:sp>
        <p:nvSpPr>
          <p:cNvPr id="292" name="Google Shape;292;p33"/>
          <p:cNvSpPr txBox="1"/>
          <p:nvPr/>
        </p:nvSpPr>
        <p:spPr>
          <a:xfrm>
            <a:off x="0" y="3328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4495800"/>
            <a:ext cx="433387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3"/>
          <p:cNvSpPr txBox="1"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3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3"/>
          <p:cNvSpPr txBox="1"/>
          <p:nvPr>
            <p:ph idx="1" type="body"/>
          </p:nvPr>
        </p:nvSpPr>
        <p:spPr>
          <a:xfrm>
            <a:off x="457200" y="1600200"/>
            <a:ext cx="8153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Truth Table For Rule 12:  	(A+B).(A+C) 	=  A + B.C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600" y="2590800"/>
            <a:ext cx="52578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Demorgan’s Theorems</a:t>
            </a:r>
            <a:endParaRPr/>
          </a:p>
        </p:txBody>
      </p:sp>
      <p:sp>
        <p:nvSpPr>
          <p:cNvPr id="304" name="Google Shape;304;p3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Theorem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Theorem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4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468562"/>
            <a:ext cx="2362200" cy="630237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4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37" y="4806950"/>
            <a:ext cx="2417762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4"/>
          <p:cNvSpPr txBox="1"/>
          <p:nvPr/>
        </p:nvSpPr>
        <p:spPr>
          <a:xfrm>
            <a:off x="0" y="29575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000" y="2895600"/>
            <a:ext cx="5105400" cy="111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4"/>
          <p:cNvSpPr txBox="1"/>
          <p:nvPr/>
        </p:nvSpPr>
        <p:spPr>
          <a:xfrm>
            <a:off x="0" y="29575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33800" y="5410200"/>
            <a:ext cx="5029200" cy="1147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Algebra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Literal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Demorgan’s Theorems</a:t>
            </a:r>
            <a:endParaRPr/>
          </a:p>
        </p:txBody>
      </p:sp>
      <p:sp>
        <p:nvSpPr>
          <p:cNvPr id="319" name="Google Shape;319;p35"/>
          <p:cNvSpPr txBox="1"/>
          <p:nvPr>
            <p:ph idx="1" type="body"/>
          </p:nvPr>
        </p:nvSpPr>
        <p:spPr>
          <a:xfrm>
            <a:off x="457200" y="12192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number of variables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Combination of variables</a:t>
            </a:r>
            <a:endParaRPr/>
          </a:p>
        </p:txBody>
      </p:sp>
      <p:sp>
        <p:nvSpPr>
          <p:cNvPr id="320" name="Google Shape;320;p35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50" y="1851025"/>
            <a:ext cx="3778250" cy="56991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5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438400"/>
            <a:ext cx="3352800" cy="573087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5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5637" y="3581400"/>
            <a:ext cx="7192962" cy="677862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5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3400" y="4281487"/>
            <a:ext cx="3962400" cy="706437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5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48200" y="4267200"/>
            <a:ext cx="4267200" cy="700087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5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7525" y="5029200"/>
            <a:ext cx="4892675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5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3400" y="5791200"/>
            <a:ext cx="3733800" cy="633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Analysis of Logic Circuits</a:t>
            </a:r>
            <a:endParaRPr/>
          </a:p>
        </p:txBody>
      </p:sp>
      <p:sp>
        <p:nvSpPr>
          <p:cNvPr id="340" name="Google Shape;340;p3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 Algebra provides concise way to represent operation of a logic circuit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function of a logic circuit can be determined by evaluating the Boolean expression using different input combinations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Analysis of Logic Circuits</a:t>
            </a:r>
            <a:endParaRPr/>
          </a:p>
        </p:txBody>
      </p:sp>
      <p:sp>
        <p:nvSpPr>
          <p:cNvPr id="347" name="Google Shape;347;p37"/>
          <p:cNvSpPr txBox="1"/>
          <p:nvPr>
            <p:ph idx="1" type="body"/>
          </p:nvPr>
        </p:nvSpPr>
        <p:spPr>
          <a:xfrm>
            <a:off x="5334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expression, the output is a 1 if variable D = 1 and                  =1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=1 if AB=1 or C=0</a:t>
            </a:r>
            <a:endParaRPr/>
          </a:p>
        </p:txBody>
      </p:sp>
      <p:pic>
        <p:nvPicPr>
          <p:cNvPr id="348" name="Google Shape;348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875" y="5181600"/>
            <a:ext cx="14763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600200"/>
            <a:ext cx="5867400" cy="2436812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7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3512" y="4645025"/>
            <a:ext cx="1420812" cy="65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8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Analysis of Logic Circuits</a:t>
            </a:r>
            <a:endParaRPr/>
          </a:p>
        </p:txBody>
      </p:sp>
      <p:graphicFrame>
        <p:nvGraphicFramePr>
          <p:cNvPr id="358" name="Google Shape;358;p38"/>
          <p:cNvGraphicFramePr/>
          <p:nvPr/>
        </p:nvGraphicFramePr>
        <p:xfrm>
          <a:off x="533400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{6E5527BE-5443-4B55-BDFA-41CAF340767B}</a:tableStyleId>
              </a:tblPr>
              <a:tblGrid>
                <a:gridCol w="685800"/>
                <a:gridCol w="685800"/>
                <a:gridCol w="685800"/>
                <a:gridCol w="762000"/>
                <a:gridCol w="1143000"/>
                <a:gridCol w="762000"/>
                <a:gridCol w="762000"/>
                <a:gridCol w="762000"/>
                <a:gridCol w="762000"/>
                <a:gridCol w="1143000"/>
              </a:tblGrid>
              <a:tr h="588950">
                <a:tc gridSpan="4"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0" i="0" lang="en-US" sz="4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Simplification using Boolean Algebra</a:t>
            </a:r>
            <a:endParaRPr/>
          </a:p>
        </p:txBody>
      </p:sp>
      <p:sp>
        <p:nvSpPr>
          <p:cNvPr id="365" name="Google Shape;365;p3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 + A(B+C) + B(B+C)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= AB + AB + AC + BB +BC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= AB + AC + B + BC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= AB + AC + 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= B + AC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Simplified Circuit</a:t>
            </a:r>
            <a:endParaRPr/>
          </a:p>
        </p:txBody>
      </p:sp>
      <p:sp>
        <p:nvSpPr>
          <p:cNvPr id="371" name="Google Shape;371;p40"/>
          <p:cNvSpPr txBox="1"/>
          <p:nvPr/>
        </p:nvSpPr>
        <p:spPr>
          <a:xfrm>
            <a:off x="0" y="26479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47800"/>
            <a:ext cx="8720137" cy="2906712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0"/>
          <p:cNvSpPr txBox="1"/>
          <p:nvPr/>
        </p:nvSpPr>
        <p:spPr>
          <a:xfrm>
            <a:off x="0" y="27527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4343400"/>
            <a:ext cx="4059237" cy="2287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forms of Boolean Expressions</a:t>
            </a:r>
            <a:endParaRPr/>
          </a:p>
        </p:txBody>
      </p:sp>
      <p:sp>
        <p:nvSpPr>
          <p:cNvPr id="381" name="Google Shape;381;p41"/>
          <p:cNvSpPr txBox="1"/>
          <p:nvPr>
            <p:ph idx="1" type="body"/>
          </p:nvPr>
        </p:nvSpPr>
        <p:spPr>
          <a:xfrm>
            <a:off x="457200" y="1793875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Sum-of-Products form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Product-of-Sums form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forms of Boolean Expressions</a:t>
            </a:r>
            <a:endParaRPr/>
          </a:p>
        </p:txBody>
      </p:sp>
      <p:sp>
        <p:nvSpPr>
          <p:cNvPr id="388" name="Google Shape;388;p4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Sum-of-Products form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AB + ABC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ABC + CDE +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Product-of-Sums form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42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6087" y="2743200"/>
            <a:ext cx="828675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2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2" name="Google Shape;39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327400"/>
            <a:ext cx="2209800" cy="534987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2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400" y="4495800"/>
            <a:ext cx="3200400" cy="63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2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Google Shape;396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4400" y="5145087"/>
            <a:ext cx="6096000" cy="617537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2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8" name="Google Shape;398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0600" y="5715000"/>
            <a:ext cx="4648200" cy="576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of SOP expression</a:t>
            </a:r>
            <a:endParaRPr/>
          </a:p>
        </p:txBody>
      </p:sp>
      <p:sp>
        <p:nvSpPr>
          <p:cNvPr id="404" name="Google Shape;404;p43"/>
          <p:cNvSpPr txBox="1"/>
          <p:nvPr/>
        </p:nvSpPr>
        <p:spPr>
          <a:xfrm>
            <a:off x="0" y="26765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Google Shape;40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209800"/>
            <a:ext cx="7467600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of POS expression</a:t>
            </a:r>
            <a:endParaRPr/>
          </a:p>
        </p:txBody>
      </p:sp>
      <p:sp>
        <p:nvSpPr>
          <p:cNvPr id="411" name="Google Shape;411;p44"/>
          <p:cNvSpPr txBox="1"/>
          <p:nvPr/>
        </p:nvSpPr>
        <p:spPr>
          <a:xfrm>
            <a:off x="0" y="26765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362200"/>
            <a:ext cx="8001000" cy="34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Addition &amp; Multiplication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228600" y="1600200"/>
            <a:ext cx="86868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 Addition performed by OR gate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Term describes Boolean Addition</a:t>
            </a:r>
            <a:endParaRPr/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 Multiplication performed by AND gate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Term describes Boolean Multiplication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2438400"/>
            <a:ext cx="1676400" cy="40163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0" y="28638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533400" y="4114800"/>
            <a:ext cx="8229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3675" y="4343400"/>
            <a:ext cx="1085850" cy="401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Conversion of general expression to SOP form</a:t>
            </a:r>
            <a:endParaRPr/>
          </a:p>
        </p:txBody>
      </p:sp>
      <p:sp>
        <p:nvSpPr>
          <p:cNvPr id="419" name="Google Shape;419;p4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5"/>
          <p:cNvSpPr txBox="1"/>
          <p:nvPr/>
        </p:nvSpPr>
        <p:spPr>
          <a:xfrm>
            <a:off x="0" y="2000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5"/>
          <p:cNvSpPr txBox="1"/>
          <p:nvPr/>
        </p:nvSpPr>
        <p:spPr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2" name="Google Shape;42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00200"/>
            <a:ext cx="6400800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45"/>
          <p:cNvSpPr txBox="1"/>
          <p:nvPr/>
        </p:nvSpPr>
        <p:spPr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2760662"/>
            <a:ext cx="8423275" cy="538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45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825" y="4540250"/>
            <a:ext cx="233997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5"/>
          <p:cNvSpPr txBox="1"/>
          <p:nvPr/>
        </p:nvSpPr>
        <p:spPr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7237" y="5675312"/>
            <a:ext cx="7629525" cy="649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3887" y="3957637"/>
            <a:ext cx="4633912" cy="538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1825" y="3352800"/>
            <a:ext cx="5006975" cy="471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Addition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of literals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term = 1 if any literal = 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term = 0 if all literals = 0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962" y="2206625"/>
            <a:ext cx="909637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0" y="2133600"/>
            <a:ext cx="909637" cy="515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86200" y="2116137"/>
            <a:ext cx="1447800" cy="55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Multiplication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of literals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term = 1 if all literals = 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term = 0 if any one literal = 0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337" y="2184400"/>
            <a:ext cx="804862" cy="48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0" y="2133600"/>
            <a:ext cx="808037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62400" y="2133600"/>
            <a:ext cx="990600" cy="5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Laws, Rules &amp; Theorems of Boolean Algebra</a:t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Commutative Law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addition and multiplication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Associative Law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addition and multiplication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Distributive Law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of Boolean Algebra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Demorgan’s Theorems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Commutative Law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Commutative Law for Addition		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 + B = B + A</a:t>
            </a:r>
            <a:endParaRPr/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Commutative Law for Multiplication	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A.B = B.A</a:t>
            </a: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0" y="31146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2667000"/>
            <a:ext cx="4735512" cy="106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0" y="31146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0" y="5334000"/>
            <a:ext cx="4735512" cy="10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Associative Law</a:t>
            </a:r>
            <a:endParaRPr/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Associative Law for Addition 		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 + (B + C) = (A + B) + C</a:t>
            </a:r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0" y="31146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0" y="31146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0" y="28479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0" y="28527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4267200"/>
            <a:ext cx="8915400" cy="2230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Associative Law</a:t>
            </a:r>
            <a:endParaRPr/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Associative Law for Multiplication	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A.(B.C) = (A.B).C</a:t>
            </a:r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0" y="31146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0" y="31146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0" y="28479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4267200"/>
            <a:ext cx="8991600" cy="2230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