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22FF6C-1ED0-43F4-888E-C4567A22474E}">
  <a:tblStyle styleId="{1822FF6C-1ED0-43F4-888E-C4567A22474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91" name="Google Shape;19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 us verify the analysis of the Logic Circuit by simplifying the original Boolean expression representing the Logic Circuit and obtaining the truth table of the simplifies expression.</a:t>
            </a:r>
            <a:endParaRPr/>
          </a:p>
          <a:p>
            <a:pPr indent="0" lvl="0" marL="0" rtl="0" algn="l">
              <a:spcBef>
                <a:spcPts val="0"/>
              </a:spcBef>
              <a:spcAft>
                <a:spcPts val="0"/>
              </a:spcAft>
              <a:buNone/>
            </a:pPr>
            <a:r>
              <a:rPr lang="en-US"/>
              <a:t>The two truth tables should be identical</a:t>
            </a:r>
            <a:endParaRPr/>
          </a:p>
          <a:p>
            <a:pPr indent="0" lvl="0" marL="0" rtl="0" algn="l">
              <a:spcBef>
                <a:spcPts val="0"/>
              </a:spcBef>
              <a:spcAft>
                <a:spcPts val="0"/>
              </a:spcAft>
              <a:buNone/>
            </a:pPr>
            <a:r>
              <a:rPr lang="en-US"/>
              <a:t>The expression is simplified to (AB*)* ANDed with (A*B*CD)** by applying Demorgan’s 2</a:t>
            </a:r>
            <a:r>
              <a:rPr baseline="30000" lang="en-US"/>
              <a:t>nd</a:t>
            </a:r>
            <a:r>
              <a:rPr lang="en-US"/>
              <a:t> theorem </a:t>
            </a:r>
            <a:endParaRPr/>
          </a:p>
          <a:p>
            <a:pPr indent="0" lvl="0" marL="0" rtl="0" algn="l">
              <a:spcBef>
                <a:spcPts val="0"/>
              </a:spcBef>
              <a:spcAft>
                <a:spcPts val="0"/>
              </a:spcAft>
              <a:buNone/>
            </a:pPr>
            <a:r>
              <a:rPr lang="en-US"/>
              <a:t>Applying Demorgan’s 1</a:t>
            </a:r>
            <a:r>
              <a:rPr baseline="30000" lang="en-US"/>
              <a:t>st</a:t>
            </a:r>
            <a:r>
              <a:rPr lang="en-US"/>
              <a:t> theorem and Rule No. 9 to the two terms results in (A*OR B**) ANDed with (A*B*CD)</a:t>
            </a:r>
            <a:endParaRPr/>
          </a:p>
          <a:p>
            <a:pPr indent="0" lvl="0" marL="0" rtl="0" algn="l">
              <a:spcBef>
                <a:spcPts val="0"/>
              </a:spcBef>
              <a:spcAft>
                <a:spcPts val="0"/>
              </a:spcAft>
              <a:buNone/>
            </a:pPr>
            <a:r>
              <a:rPr lang="en-US"/>
              <a:t>The term (A* OR B**) simplifies to (A* OR B)</a:t>
            </a:r>
            <a:endParaRPr/>
          </a:p>
          <a:p>
            <a:pPr indent="0" lvl="0" marL="0" rtl="0" algn="l">
              <a:spcBef>
                <a:spcPts val="0"/>
              </a:spcBef>
              <a:spcAft>
                <a:spcPts val="0"/>
              </a:spcAft>
              <a:buNone/>
            </a:pPr>
            <a:r>
              <a:rPr lang="en-US"/>
              <a:t>Applying the Distributive law the expression simplifies to A*B*CD</a:t>
            </a:r>
            <a:endParaRPr/>
          </a:p>
          <a:p>
            <a:pPr indent="0" lvl="0" marL="0" rtl="0" algn="l">
              <a:spcBef>
                <a:spcPts val="0"/>
              </a:spcBef>
              <a:spcAft>
                <a:spcPts val="0"/>
              </a:spcAft>
              <a:buNone/>
            </a:pPr>
            <a:r>
              <a:rPr lang="en-US"/>
              <a:t>The conditions A=0, B=0, C=1, D=1 are identical to the original expression that was analysed.</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truth table representing the function represented by the simplified expression is identical to the function represented by the truth table prepared earlier as a result of analysing the Boolean expression.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245" name="Google Shape;24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Consider the logic circuit implemented using NOT gates, AND gate, OR gate and NAND gate.</a:t>
            </a:r>
            <a:endParaRPr/>
          </a:p>
          <a:p>
            <a:pPr indent="0" lvl="0" marL="0" rtl="0" algn="l">
              <a:spcBef>
                <a:spcPts val="0"/>
              </a:spcBef>
              <a:spcAft>
                <a:spcPts val="0"/>
              </a:spcAft>
              <a:buNone/>
            </a:pPr>
            <a:r>
              <a:rPr lang="en-US"/>
              <a:t>The circuit can be represented by a Boolean Expression.</a:t>
            </a:r>
            <a:endParaRPr/>
          </a:p>
          <a:p>
            <a:pPr indent="0" lvl="0" marL="0" rtl="0" algn="l">
              <a:spcBef>
                <a:spcPts val="0"/>
              </a:spcBef>
              <a:spcAft>
                <a:spcPts val="0"/>
              </a:spcAft>
              <a:buNone/>
            </a:pPr>
            <a:r>
              <a:rPr lang="en-US"/>
              <a:t>Let us define the Boolean expression representing the logic circuit. </a:t>
            </a:r>
            <a:endParaRPr/>
          </a:p>
          <a:p>
            <a:pPr indent="0" lvl="0" marL="0" rtl="0" algn="l">
              <a:spcBef>
                <a:spcPts val="0"/>
              </a:spcBef>
              <a:spcAft>
                <a:spcPts val="0"/>
              </a:spcAft>
              <a:buNone/>
            </a:pPr>
            <a:r>
              <a:rPr lang="en-US"/>
              <a:t>Starting from the left hand side of the circuit</a:t>
            </a:r>
            <a:endParaRPr/>
          </a:p>
          <a:p>
            <a:pPr indent="0" lvl="0" marL="0" rtl="0" algn="l">
              <a:spcBef>
                <a:spcPts val="0"/>
              </a:spcBef>
              <a:spcAft>
                <a:spcPts val="0"/>
              </a:spcAft>
              <a:buNone/>
            </a:pPr>
            <a:r>
              <a:rPr lang="en-US"/>
              <a:t>Output of NOT gate 1 is A*</a:t>
            </a:r>
            <a:endParaRPr/>
          </a:p>
          <a:p>
            <a:pPr indent="0" lvl="0" marL="0" rtl="0" algn="l">
              <a:spcBef>
                <a:spcPts val="0"/>
              </a:spcBef>
              <a:spcAft>
                <a:spcPts val="0"/>
              </a:spcAft>
              <a:buNone/>
            </a:pPr>
            <a:r>
              <a:rPr lang="en-US"/>
              <a:t>Output of NOT gate 2 is C*</a:t>
            </a:r>
            <a:endParaRPr/>
          </a:p>
          <a:p>
            <a:pPr indent="0" lvl="0" marL="0" rtl="0" algn="l">
              <a:spcBef>
                <a:spcPts val="0"/>
              </a:spcBef>
              <a:spcAft>
                <a:spcPts val="0"/>
              </a:spcAft>
              <a:buNone/>
            </a:pPr>
            <a:r>
              <a:rPr lang="en-US"/>
              <a:t>Output of three input AND gate 4 is A*BC*</a:t>
            </a:r>
            <a:endParaRPr/>
          </a:p>
          <a:p>
            <a:pPr indent="0" lvl="0" marL="0" rtl="0" algn="l">
              <a:spcBef>
                <a:spcPts val="0"/>
              </a:spcBef>
              <a:spcAft>
                <a:spcPts val="0"/>
              </a:spcAft>
              <a:buNone/>
            </a:pPr>
            <a:r>
              <a:rPr lang="en-US"/>
              <a:t>Output of two input OR gate 5 is C*+D</a:t>
            </a:r>
            <a:endParaRPr/>
          </a:p>
          <a:p>
            <a:pPr indent="0" lvl="0" marL="0" rtl="0" algn="l">
              <a:spcBef>
                <a:spcPts val="0"/>
              </a:spcBef>
              <a:spcAft>
                <a:spcPts val="0"/>
              </a:spcAft>
              <a:buNone/>
            </a:pPr>
            <a:r>
              <a:rPr lang="en-US"/>
              <a:t>Output of two input NAND gate 6 is ((A*BC*)(C*+D))*</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253" name="Google Shape;25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Consider the logic circuit implemented using NOT gates, AND gate, OR gate and NAND gate.</a:t>
            </a:r>
            <a:endParaRPr/>
          </a:p>
          <a:p>
            <a:pPr indent="0" lvl="0" marL="0" rtl="0" algn="l">
              <a:spcBef>
                <a:spcPts val="0"/>
              </a:spcBef>
              <a:spcAft>
                <a:spcPts val="0"/>
              </a:spcAft>
              <a:buNone/>
            </a:pPr>
            <a:r>
              <a:rPr lang="en-US"/>
              <a:t>The circuit can be represented by a Boolean Expression.</a:t>
            </a:r>
            <a:endParaRPr/>
          </a:p>
          <a:p>
            <a:pPr indent="0" lvl="0" marL="0" rtl="0" algn="l">
              <a:spcBef>
                <a:spcPts val="0"/>
              </a:spcBef>
              <a:spcAft>
                <a:spcPts val="0"/>
              </a:spcAft>
              <a:buNone/>
            </a:pPr>
            <a:r>
              <a:rPr lang="en-US"/>
              <a:t>Let us define the Boolean expression representing the logic circuit. </a:t>
            </a:r>
            <a:endParaRPr/>
          </a:p>
          <a:p>
            <a:pPr indent="0" lvl="0" marL="0" rtl="0" algn="l">
              <a:spcBef>
                <a:spcPts val="0"/>
              </a:spcBef>
              <a:spcAft>
                <a:spcPts val="0"/>
              </a:spcAft>
              <a:buNone/>
            </a:pPr>
            <a:r>
              <a:rPr lang="en-US"/>
              <a:t>Starting from the left hand side of the circuit</a:t>
            </a:r>
            <a:endParaRPr/>
          </a:p>
          <a:p>
            <a:pPr indent="0" lvl="0" marL="0" rtl="0" algn="l">
              <a:spcBef>
                <a:spcPts val="0"/>
              </a:spcBef>
              <a:spcAft>
                <a:spcPts val="0"/>
              </a:spcAft>
              <a:buNone/>
            </a:pPr>
            <a:r>
              <a:rPr lang="en-US"/>
              <a:t>Output of NOT gate 1 is A*</a:t>
            </a:r>
            <a:endParaRPr/>
          </a:p>
          <a:p>
            <a:pPr indent="0" lvl="0" marL="0" rtl="0" algn="l">
              <a:spcBef>
                <a:spcPts val="0"/>
              </a:spcBef>
              <a:spcAft>
                <a:spcPts val="0"/>
              </a:spcAft>
              <a:buNone/>
            </a:pPr>
            <a:r>
              <a:rPr lang="en-US"/>
              <a:t>Output of NOT gate 2 is C*</a:t>
            </a:r>
            <a:endParaRPr/>
          </a:p>
          <a:p>
            <a:pPr indent="0" lvl="0" marL="0" rtl="0" algn="l">
              <a:spcBef>
                <a:spcPts val="0"/>
              </a:spcBef>
              <a:spcAft>
                <a:spcPts val="0"/>
              </a:spcAft>
              <a:buNone/>
            </a:pPr>
            <a:r>
              <a:rPr lang="en-US"/>
              <a:t>Output of three input AND gate 4 is A*BC*</a:t>
            </a:r>
            <a:endParaRPr/>
          </a:p>
          <a:p>
            <a:pPr indent="0" lvl="0" marL="0" rtl="0" algn="l">
              <a:spcBef>
                <a:spcPts val="0"/>
              </a:spcBef>
              <a:spcAft>
                <a:spcPts val="0"/>
              </a:spcAft>
              <a:buNone/>
            </a:pPr>
            <a:r>
              <a:rPr lang="en-US"/>
              <a:t>Output of two input OR gate 5 is C*+D</a:t>
            </a:r>
            <a:endParaRPr/>
          </a:p>
          <a:p>
            <a:pPr indent="0" lvl="0" marL="0" rtl="0" algn="l">
              <a:spcBef>
                <a:spcPts val="0"/>
              </a:spcBef>
              <a:spcAft>
                <a:spcPts val="0"/>
              </a:spcAft>
              <a:buNone/>
            </a:pPr>
            <a:r>
              <a:rPr lang="en-US"/>
              <a:t>Output of two input NAND gate 6 is ((A*BC*)(C*+D))*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261" name="Google Shape;2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consider the expression which has two terms</a:t>
            </a:r>
            <a:endParaRPr/>
          </a:p>
          <a:p>
            <a:pPr indent="0" lvl="0" marL="0" rtl="0" algn="l">
              <a:spcBef>
                <a:spcPts val="0"/>
              </a:spcBef>
              <a:spcAft>
                <a:spcPts val="0"/>
              </a:spcAft>
              <a:buNone/>
            </a:pPr>
            <a:r>
              <a:rPr lang="en-US"/>
              <a:t>The term A*BC* and the term C*+D</a:t>
            </a:r>
            <a:endParaRPr/>
          </a:p>
          <a:p>
            <a:pPr indent="0" lvl="0" marL="0" rtl="0" algn="l">
              <a:spcBef>
                <a:spcPts val="0"/>
              </a:spcBef>
              <a:spcAft>
                <a:spcPts val="0"/>
              </a:spcAft>
              <a:buNone/>
            </a:pPr>
            <a:r>
              <a:rPr lang="en-US"/>
              <a:t>Assume that the term A*BC* is represented by literal X</a:t>
            </a:r>
            <a:endParaRPr/>
          </a:p>
          <a:p>
            <a:pPr indent="0" lvl="0" marL="0" rtl="0" algn="l">
              <a:spcBef>
                <a:spcPts val="0"/>
              </a:spcBef>
              <a:spcAft>
                <a:spcPts val="0"/>
              </a:spcAft>
              <a:buNone/>
            </a:pPr>
            <a:r>
              <a:rPr lang="en-US"/>
              <a:t>Also assume that the term C*+D is represented by the literal Y</a:t>
            </a:r>
            <a:endParaRPr/>
          </a:p>
          <a:p>
            <a:pPr indent="0" lvl="0" marL="0" rtl="0" algn="l">
              <a:spcBef>
                <a:spcPts val="0"/>
              </a:spcBef>
              <a:spcAft>
                <a:spcPts val="0"/>
              </a:spcAft>
              <a:buNone/>
            </a:pPr>
            <a:r>
              <a:rPr lang="en-US"/>
              <a:t>Thus the expression is now represented as (XY)*</a:t>
            </a:r>
            <a:endParaRPr/>
          </a:p>
          <a:p>
            <a:pPr indent="0" lvl="0" marL="0" rtl="0" algn="l">
              <a:spcBef>
                <a:spcPts val="0"/>
              </a:spcBef>
              <a:spcAft>
                <a:spcPts val="0"/>
              </a:spcAft>
              <a:buNone/>
            </a:pPr>
            <a:r>
              <a:rPr lang="en-US"/>
              <a:t>For which condition does the expression output a 1?</a:t>
            </a:r>
            <a:endParaRPr/>
          </a:p>
          <a:p>
            <a:pPr indent="0" lvl="0" marL="0" rtl="0" algn="l">
              <a:spcBef>
                <a:spcPts val="0"/>
              </a:spcBef>
              <a:spcAft>
                <a:spcPts val="0"/>
              </a:spcAft>
              <a:buNone/>
            </a:pPr>
            <a:r>
              <a:rPr lang="en-US"/>
              <a:t>The expression shows that a NAND operation is being performed between terms X and Y.</a:t>
            </a:r>
            <a:endParaRPr/>
          </a:p>
          <a:p>
            <a:pPr indent="0" lvl="0" marL="0" rtl="0" algn="l">
              <a:spcBef>
                <a:spcPts val="0"/>
              </a:spcBef>
              <a:spcAft>
                <a:spcPts val="0"/>
              </a:spcAft>
              <a:buNone/>
            </a:pPr>
            <a:r>
              <a:rPr lang="en-US"/>
              <a:t>Therefore when term X OR the term Y is 0, the output is a 1.</a:t>
            </a:r>
            <a:endParaRPr/>
          </a:p>
          <a:p>
            <a:pPr indent="0" lvl="0" marL="0" rtl="0" algn="l">
              <a:spcBef>
                <a:spcPts val="0"/>
              </a:spcBef>
              <a:spcAft>
                <a:spcPts val="0"/>
              </a:spcAft>
              <a:buNone/>
            </a:pPr>
            <a:r>
              <a:rPr lang="en-US"/>
              <a:t>The term X=A*BC* is 0 when literal A*is 0 or A=1, literal B is zero or literal C*=0 or C=1.</a:t>
            </a:r>
            <a:endParaRPr/>
          </a:p>
          <a:p>
            <a:pPr indent="0" lvl="0" marL="0" rtl="0" algn="l">
              <a:spcBef>
                <a:spcPts val="0"/>
              </a:spcBef>
              <a:spcAft>
                <a:spcPts val="0"/>
              </a:spcAft>
              <a:buNone/>
            </a:pPr>
            <a:r>
              <a:rPr lang="en-US"/>
              <a:t>The term Y=C*+D is 0 when literals C*=0 and D=0</a:t>
            </a:r>
            <a:endParaRPr/>
          </a:p>
          <a:p>
            <a:pPr indent="0" lvl="0" marL="0" rtl="0" algn="l">
              <a:spcBef>
                <a:spcPts val="0"/>
              </a:spcBef>
              <a:spcAft>
                <a:spcPts val="0"/>
              </a:spcAft>
              <a:buNone/>
            </a:pPr>
            <a:r>
              <a:rPr lang="en-US"/>
              <a:t>Or when C=1 and D=0</a:t>
            </a:r>
            <a:endParaRPr/>
          </a:p>
          <a:p>
            <a:pPr indent="0" lvl="0" marL="0" rtl="0" algn="l">
              <a:spcBef>
                <a:spcPts val="0"/>
              </a:spcBef>
              <a:spcAft>
                <a:spcPts val="0"/>
              </a:spcAft>
              <a:buSzPts val="1800"/>
              <a:buNone/>
            </a:pPr>
            <a:r>
              <a:rPr lang="en-US"/>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286" name="Google Shape;28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Conditions for output =1 are</a:t>
            </a:r>
            <a:endParaRPr/>
          </a:p>
          <a:p>
            <a:pPr indent="0" lvl="0" marL="0" rtl="0" algn="l">
              <a:spcBef>
                <a:spcPts val="0"/>
              </a:spcBef>
              <a:spcAft>
                <a:spcPts val="0"/>
              </a:spcAft>
              <a:buNone/>
            </a:pPr>
            <a:r>
              <a:rPr lang="en-US"/>
              <a:t>For the term A*BC*	A=1 OR B=0 OR C=1</a:t>
            </a:r>
            <a:endParaRPr/>
          </a:p>
          <a:p>
            <a:pPr indent="0" lvl="0" marL="0" rtl="0" algn="l">
              <a:spcBef>
                <a:spcPts val="0"/>
              </a:spcBef>
              <a:spcAft>
                <a:spcPts val="0"/>
              </a:spcAft>
              <a:buNone/>
            </a:pPr>
            <a:r>
              <a:rPr lang="en-US"/>
              <a:t>For the term C*+D  	C=1 AND D=0</a:t>
            </a:r>
            <a:endParaRPr/>
          </a:p>
          <a:p>
            <a:pPr indent="0" lvl="0" marL="0" rtl="0" algn="l">
              <a:spcBef>
                <a:spcPts val="0"/>
              </a:spcBef>
              <a:spcAft>
                <a:spcPts val="0"/>
              </a:spcAft>
              <a:buNone/>
            </a:pPr>
            <a:r>
              <a:rPr lang="en-US"/>
              <a:t>The truth table outputs corresponding to the input conditions A=1, B=0 OR C=1 are marked as 1s</a:t>
            </a:r>
            <a:endParaRPr/>
          </a:p>
          <a:p>
            <a:pPr indent="0" lvl="0" marL="0" rtl="0" algn="l">
              <a:spcBef>
                <a:spcPts val="0"/>
              </a:spcBef>
              <a:spcAft>
                <a:spcPts val="0"/>
              </a:spcAft>
              <a:buNone/>
            </a:pPr>
            <a:r>
              <a:rPr lang="en-US"/>
              <a:t>The truth table outputs corresponding to the input conditions C=1 AND D=0 are also marked as 1s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300" name="Google Shape;3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4-variable truth table shows that for all input combinations of variables A, B, C and D the output only depends on the inputs A, B and C. D does not play any role in the function output. </a:t>
            </a:r>
            <a:endParaRPr/>
          </a:p>
          <a:p>
            <a:pPr indent="0" lvl="0" marL="0" rtl="0" algn="l">
              <a:spcBef>
                <a:spcPts val="0"/>
              </a:spcBef>
              <a:spcAft>
                <a:spcPts val="0"/>
              </a:spcAft>
              <a:buNone/>
            </a:pPr>
            <a:r>
              <a:rPr lang="en-US"/>
              <a:t>For example for the input combination A=0, B=1, C=1 the output is 1 if D=0 or D=1. Similar is the case for other inputs.</a:t>
            </a:r>
            <a:endParaRPr/>
          </a:p>
          <a:p>
            <a:pPr indent="0" lvl="0" marL="0" rtl="0" algn="l">
              <a:spcBef>
                <a:spcPts val="0"/>
              </a:spcBef>
              <a:spcAft>
                <a:spcPts val="0"/>
              </a:spcAft>
              <a:buNone/>
            </a:pPr>
            <a:r>
              <a:rPr lang="en-US"/>
              <a:t>Thus a simpler 3 variable K-Map can represent the same function as the 4 variable K-map.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314" name="Google Shape;31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 us verify the analysis of the Logic Circuit by simplifying the original Boolean expression representing the Logic Circuit and obtaining the truth table of the simplifies expression.</a:t>
            </a:r>
            <a:endParaRPr/>
          </a:p>
          <a:p>
            <a:pPr indent="0" lvl="0" marL="0" rtl="0" algn="l">
              <a:spcBef>
                <a:spcPts val="0"/>
              </a:spcBef>
              <a:spcAft>
                <a:spcPts val="0"/>
              </a:spcAft>
              <a:buNone/>
            </a:pPr>
            <a:r>
              <a:rPr lang="en-US"/>
              <a:t>The two truth tables should be identical</a:t>
            </a:r>
            <a:endParaRPr/>
          </a:p>
          <a:p>
            <a:pPr indent="0" lvl="0" marL="0" rtl="0" algn="l">
              <a:spcBef>
                <a:spcPts val="0"/>
              </a:spcBef>
              <a:spcAft>
                <a:spcPts val="0"/>
              </a:spcAft>
              <a:buNone/>
            </a:pPr>
            <a:r>
              <a:rPr lang="en-US"/>
              <a:t>The expression is simplified to (A*BC*)* + (C*+D)* by applying Demorgan’s 1</a:t>
            </a:r>
            <a:r>
              <a:rPr baseline="30000" lang="en-US"/>
              <a:t>st</a:t>
            </a:r>
            <a:r>
              <a:rPr lang="en-US"/>
              <a:t> theorem </a:t>
            </a:r>
            <a:endParaRPr/>
          </a:p>
          <a:p>
            <a:pPr indent="0" lvl="0" marL="0" rtl="0" algn="l">
              <a:spcBef>
                <a:spcPts val="0"/>
              </a:spcBef>
              <a:spcAft>
                <a:spcPts val="0"/>
              </a:spcAft>
              <a:buNone/>
            </a:pPr>
            <a:r>
              <a:rPr lang="en-US"/>
              <a:t>Applying Demorgan’s 1</a:t>
            </a:r>
            <a:r>
              <a:rPr baseline="30000" lang="en-US"/>
              <a:t>st</a:t>
            </a:r>
            <a:r>
              <a:rPr lang="en-US"/>
              <a:t> and 2</a:t>
            </a:r>
            <a:r>
              <a:rPr baseline="30000" lang="en-US"/>
              <a:t>nd</a:t>
            </a:r>
            <a:r>
              <a:rPr lang="en-US"/>
              <a:t> theorems to the two terms respectively results in (A**+B*+C**) + (C**D*)</a:t>
            </a:r>
            <a:endParaRPr/>
          </a:p>
          <a:p>
            <a:pPr indent="0" lvl="0" marL="0" rtl="0" algn="l">
              <a:spcBef>
                <a:spcPts val="0"/>
              </a:spcBef>
              <a:spcAft>
                <a:spcPts val="0"/>
              </a:spcAft>
              <a:buNone/>
            </a:pPr>
            <a:r>
              <a:rPr lang="en-US"/>
              <a:t>The expression simplifies to (A+B*+C) + CD*</a:t>
            </a:r>
            <a:endParaRPr/>
          </a:p>
          <a:p>
            <a:pPr indent="0" lvl="0" marL="0" rtl="0" algn="l">
              <a:spcBef>
                <a:spcPts val="0"/>
              </a:spcBef>
              <a:spcAft>
                <a:spcPts val="0"/>
              </a:spcAft>
              <a:buNone/>
            </a:pPr>
            <a:r>
              <a:rPr lang="en-US"/>
              <a:t>Which simplifies to A+B*+C</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345" name="Google Shape;34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truth table representing the function represented by the simplified expression is identical to the function represented by the truth table prepared earlier as a result of analysing the Boolean expression.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369" name="Google Shape;36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Sum-of-Product (SOP) form: When two or more product terms are summed by Boolean addition, the result is a Sum-of-Product or SOP expression </a:t>
            </a:r>
            <a:endParaRPr/>
          </a:p>
          <a:p>
            <a:pPr indent="0" lvl="0" marL="0" rtl="0" algn="l">
              <a:spcBef>
                <a:spcPts val="0"/>
              </a:spcBef>
              <a:spcAft>
                <a:spcPts val="0"/>
              </a:spcAft>
              <a:buNone/>
            </a:pPr>
            <a:r>
              <a:rPr lang="en-US"/>
              <a:t>Product-of-Sum (POS) form: When two or more sum terms are multiplied by Boolean multiplication, the result is a Product-of-Sum or POS expression </a:t>
            </a:r>
            <a:endParaRPr/>
          </a:p>
          <a:p>
            <a:pPr indent="0" lvl="0" marL="0" rtl="0" algn="l">
              <a:spcBef>
                <a:spcPts val="0"/>
              </a:spcBef>
              <a:spcAft>
                <a:spcPts val="0"/>
              </a:spcAft>
              <a:buNone/>
            </a:pPr>
            <a:r>
              <a:rPr lang="en-US"/>
              <a:t>The Domain of an SOP and POS expression is the set of variables contained in the expression, both complemented and un-complemented. </a:t>
            </a:r>
            <a:endParaRPr/>
          </a:p>
          <a:p>
            <a:pPr indent="0" lvl="0" marL="0" rtl="0" algn="l">
              <a:spcBef>
                <a:spcPts val="0"/>
              </a:spcBef>
              <a:spcAft>
                <a:spcPts val="0"/>
              </a:spcAft>
              <a:buNone/>
            </a:pPr>
            <a:r>
              <a:rPr lang="en-US"/>
              <a:t>A SOP and POS expression can have a single variable term such as A</a:t>
            </a:r>
            <a:endParaRPr/>
          </a:p>
          <a:p>
            <a:pPr indent="0" lvl="0" marL="0" rtl="0" algn="l">
              <a:spcBef>
                <a:spcPts val="0"/>
              </a:spcBef>
              <a:spcAft>
                <a:spcPts val="0"/>
              </a:spcAft>
              <a:buNone/>
            </a:pPr>
            <a:r>
              <a:rPr lang="en-US"/>
              <a:t>A SOP and POS expression can not have a term of more than one variable having an over bar extending over the entire term.</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376" name="Google Shape;37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407" name="Google Shape;40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Any logical expression can be converted into SOP form by applying techniques of Boolean Algebra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434" name="Google Shape;4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standard SOP form has product terms that have all the variables in the domain of the expression.</a:t>
            </a:r>
            <a:endParaRPr/>
          </a:p>
          <a:p>
            <a:pPr indent="0" lvl="0" marL="0" rtl="0" algn="l">
              <a:spcBef>
                <a:spcPts val="0"/>
              </a:spcBef>
              <a:spcAft>
                <a:spcPts val="0"/>
              </a:spcAft>
              <a:buNone/>
            </a:pPr>
            <a:r>
              <a:rPr lang="en-US"/>
              <a:t>The SOP expression AC* +BC* is not a standard SOP as the domain of the expression has variables A, B and C.</a:t>
            </a:r>
            <a:endParaRPr/>
          </a:p>
          <a:p>
            <a:pPr indent="0" lvl="0" marL="0" rtl="0" algn="l">
              <a:spcBef>
                <a:spcPts val="0"/>
              </a:spcBef>
              <a:spcAft>
                <a:spcPts val="0"/>
              </a:spcAft>
              <a:buNone/>
            </a:pPr>
            <a:r>
              <a:rPr lang="en-US"/>
              <a:t>To convert the non-standard SOP into a standard SOP the rule A+A*=1 is used</a:t>
            </a:r>
            <a:endParaRPr/>
          </a:p>
          <a:p>
            <a:pPr indent="0" lvl="0" marL="0" rtl="0" algn="l">
              <a:spcBef>
                <a:spcPts val="0"/>
              </a:spcBef>
              <a:spcAft>
                <a:spcPts val="0"/>
              </a:spcAft>
              <a:buNone/>
            </a:pPr>
            <a:r>
              <a:rPr lang="en-US"/>
              <a:t>Applying the rule to expression AC* + BC* converts it into a standard SOP form ABC*+AB*C*+A*BC* each product term having the three variables A, B and C</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447" name="Google Shape;44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standard SOP form has product terms that have all the variables in the domain of the expression.</a:t>
            </a:r>
            <a:endParaRPr/>
          </a:p>
          <a:p>
            <a:pPr indent="0" lvl="0" marL="0" rtl="0" algn="l">
              <a:spcBef>
                <a:spcPts val="0"/>
              </a:spcBef>
              <a:spcAft>
                <a:spcPts val="0"/>
              </a:spcAft>
              <a:buNone/>
            </a:pPr>
            <a:r>
              <a:rPr lang="en-US"/>
              <a:t>The SOP expression AC* +BC* is not a standard SOP as the domain of the expression has variables A, B and C.</a:t>
            </a:r>
            <a:endParaRPr/>
          </a:p>
          <a:p>
            <a:pPr indent="0" lvl="0" marL="0" rtl="0" algn="l">
              <a:spcBef>
                <a:spcPts val="0"/>
              </a:spcBef>
              <a:spcAft>
                <a:spcPts val="0"/>
              </a:spcAft>
              <a:buNone/>
            </a:pPr>
            <a:r>
              <a:rPr lang="en-US"/>
              <a:t>To convert the non-standard SOP into a standard SOP the rule A+A*=1 is used</a:t>
            </a:r>
            <a:endParaRPr/>
          </a:p>
          <a:p>
            <a:pPr indent="0" lvl="0" marL="0" rtl="0" algn="l">
              <a:spcBef>
                <a:spcPts val="0"/>
              </a:spcBef>
              <a:spcAft>
                <a:spcPts val="0"/>
              </a:spcAft>
              <a:buNone/>
            </a:pPr>
            <a:r>
              <a:rPr lang="en-US"/>
              <a:t>Applying the rule to expression AC* + BC* converts it into a standard SOP form ABC*+AB*C*+A*BC* each product term having the three variables A, B and C</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463" name="Google Shape;46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4" name="Google Shape;46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standard POS form has sum terms that have all the variables in the domain of the expression.</a:t>
            </a:r>
            <a:endParaRPr/>
          </a:p>
          <a:p>
            <a:pPr indent="0" lvl="0" marL="0" rtl="0" algn="l">
              <a:spcBef>
                <a:spcPts val="0"/>
              </a:spcBef>
              <a:spcAft>
                <a:spcPts val="0"/>
              </a:spcAft>
              <a:buNone/>
            </a:pPr>
            <a:r>
              <a:rPr lang="en-US"/>
              <a:t>The POS expression having the three sum terms (A+B*+C), (A+B+D*) and (A+B*+C*+D) is not a standard POS as the domain of the expression has variables A, B, C and D.</a:t>
            </a:r>
            <a:endParaRPr/>
          </a:p>
          <a:p>
            <a:pPr indent="0" lvl="0" marL="0" rtl="0" algn="l">
              <a:spcBef>
                <a:spcPts val="0"/>
              </a:spcBef>
              <a:spcAft>
                <a:spcPts val="0"/>
              </a:spcAft>
              <a:buNone/>
            </a:pPr>
            <a:r>
              <a:rPr lang="en-US"/>
              <a:t>To convert the non-standard POS into a standard POS the rule AA*=0 is used</a:t>
            </a:r>
            <a:endParaRPr/>
          </a:p>
          <a:p>
            <a:pPr indent="0" lvl="0" marL="0" rtl="0" algn="l">
              <a:spcBef>
                <a:spcPts val="0"/>
              </a:spcBef>
              <a:spcAft>
                <a:spcPts val="0"/>
              </a:spcAft>
              <a:buNone/>
            </a:pPr>
            <a:r>
              <a:rPr lang="en-US"/>
              <a:t>Applying the rule to expression converts it into a standard POS form each of the five sum terms having the four variables A, B, C and 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481" name="Google Shape;48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standard POS form has sum terms that have all the variables in the domain of the expression.</a:t>
            </a:r>
            <a:endParaRPr/>
          </a:p>
          <a:p>
            <a:pPr indent="0" lvl="0" marL="0" rtl="0" algn="l">
              <a:spcBef>
                <a:spcPts val="0"/>
              </a:spcBef>
              <a:spcAft>
                <a:spcPts val="0"/>
              </a:spcAft>
              <a:buNone/>
            </a:pPr>
            <a:r>
              <a:rPr lang="en-US"/>
              <a:t>The POS expression having the three sum terms (A+B*+C), (A+B+D*) and (A+B*+C*+D) is not a standard POS as the domain of the expression has variables A, B, C and D.</a:t>
            </a:r>
            <a:endParaRPr/>
          </a:p>
          <a:p>
            <a:pPr indent="0" lvl="0" marL="0" rtl="0" algn="l">
              <a:spcBef>
                <a:spcPts val="0"/>
              </a:spcBef>
              <a:spcAft>
                <a:spcPts val="0"/>
              </a:spcAft>
              <a:buNone/>
            </a:pPr>
            <a:r>
              <a:rPr lang="en-US"/>
              <a:t>To convert the non-standard POS into a standard POS the rule AA*=0 is used</a:t>
            </a:r>
            <a:endParaRPr/>
          </a:p>
          <a:p>
            <a:pPr indent="0" lvl="0" marL="0" rtl="0" algn="l">
              <a:spcBef>
                <a:spcPts val="0"/>
              </a:spcBef>
              <a:spcAft>
                <a:spcPts val="0"/>
              </a:spcAft>
              <a:buNone/>
            </a:pPr>
            <a:r>
              <a:rPr lang="en-US"/>
              <a:t>Applying the rule to expression converts it into a standard POS form each of the five sum terms having the four variables A, B, C and D</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498" name="Google Shape;4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Any logic circuit can be implemented by using either the SOP, AND-OR combination of gates or POS, OR-AND combination of gates. It is very simple to convert from standard SOP to standard POS or vice versa. This helps in selecting an implementation that requires the minimum number of gates.</a:t>
            </a:r>
            <a:endParaRPr/>
          </a:p>
          <a:p>
            <a:pPr indent="0" lvl="0" marL="0" rtl="0" algn="l">
              <a:spcBef>
                <a:spcPts val="0"/>
              </a:spcBef>
              <a:spcAft>
                <a:spcPts val="0"/>
              </a:spcAft>
              <a:buNone/>
            </a:pPr>
            <a:r>
              <a:rPr lang="en-US"/>
              <a:t>Secondly, the simplification of general Boolean expression by applying the laws, rules and theorems does not always result in the simplest form as the ability to apply all the rules depends on ones experience and knowledge of all the rules.</a:t>
            </a:r>
            <a:endParaRPr/>
          </a:p>
          <a:p>
            <a:pPr indent="0" lvl="0" marL="0" rtl="0" algn="l">
              <a:spcBef>
                <a:spcPts val="0"/>
              </a:spcBef>
              <a:spcAft>
                <a:spcPts val="0"/>
              </a:spcAft>
              <a:buNone/>
            </a:pPr>
            <a:r>
              <a:rPr lang="en-US"/>
              <a:t>A simpler mapping method uses Karnaugh maps to simplify general expressions. Mapping of all the terms in a SOP form expression and the sum terms in a POS form can be easily done if standard forms of SOP and POS expressions are used. Karnaugh maps will be discussed latter in the chapter.</a:t>
            </a:r>
            <a:endParaRPr/>
          </a:p>
          <a:p>
            <a:pPr indent="0" lvl="0" marL="0" rtl="0" algn="l">
              <a:spcBef>
                <a:spcPts val="0"/>
              </a:spcBef>
              <a:spcAft>
                <a:spcPts val="0"/>
              </a:spcAft>
              <a:buNone/>
            </a:pPr>
            <a:r>
              <a:rPr lang="en-US"/>
              <a:t>Lastly, the PLDs are implemented having a general purpose structure based on AND-OR arrays. A function represented by an expression in Standard SOP form can be readily programmed.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569" name="Google Shape;56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0" name="Google Shape;570;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5 sum term standard SOP expression has the binary values 000, 010,011,101 and 111. </a:t>
            </a:r>
            <a:endParaRPr/>
          </a:p>
          <a:p>
            <a:pPr indent="0" lvl="0" marL="0" rtl="0" algn="l">
              <a:spcBef>
                <a:spcPts val="0"/>
              </a:spcBef>
              <a:spcAft>
                <a:spcPts val="0"/>
              </a:spcAft>
              <a:buNone/>
            </a:pPr>
            <a:r>
              <a:rPr lang="en-US"/>
              <a:t>The expression is represented in Canonical Sum form where the variables A,B and C define the domain of the expression. The numbers 0,2, 3, 5 and 7 represent the Minterms present in the SOP expression. </a:t>
            </a:r>
            <a:endParaRPr/>
          </a:p>
          <a:p>
            <a:pPr indent="0" lvl="0" marL="0" rtl="0" algn="l">
              <a:spcBef>
                <a:spcPts val="0"/>
              </a:spcBef>
              <a:spcAft>
                <a:spcPts val="0"/>
              </a:spcAft>
              <a:buNone/>
            </a:pPr>
            <a:r>
              <a:rPr lang="en-US"/>
              <a:t>The missing binary values are 001, 100 and 110.</a:t>
            </a:r>
            <a:endParaRPr/>
          </a:p>
          <a:p>
            <a:pPr indent="0" lvl="0" marL="0" rtl="0" algn="l">
              <a:spcBef>
                <a:spcPts val="0"/>
              </a:spcBef>
              <a:spcAft>
                <a:spcPts val="0"/>
              </a:spcAft>
              <a:buNone/>
            </a:pPr>
            <a:r>
              <a:rPr lang="en-US"/>
              <a:t>The equivalent POS expression has the corresponding missing 3 terms as sum terms 1, 4 and 6</a:t>
            </a:r>
            <a:endParaRPr/>
          </a:p>
          <a:p>
            <a:pPr indent="0" lvl="0" marL="0" rtl="0" algn="l">
              <a:spcBef>
                <a:spcPts val="0"/>
              </a:spcBef>
              <a:spcAft>
                <a:spcPts val="0"/>
              </a:spcAft>
              <a:buNone/>
            </a:pPr>
            <a:r>
              <a:rPr lang="en-US"/>
              <a:t>The expression is represented in Canonical Product form where the variables A, B and C define the domain of the expression. The numbers 1, 4 and 6 represent the MAxterms present in the POS expression.</a:t>
            </a:r>
            <a:endParaRPr/>
          </a:p>
          <a:p>
            <a:pPr indent="0" lvl="0" marL="0" rtl="0" algn="l">
              <a:spcBef>
                <a:spcPts val="0"/>
              </a:spcBef>
              <a:spcAft>
                <a:spcPts val="0"/>
              </a:spcAft>
              <a:buNone/>
            </a:pPr>
            <a:r>
              <a:rPr lang="en-US"/>
              <a:t> If the 3 sum terms are multiplied together and the expression is solved, it results in the 5 sum term SOP expression</a:t>
            </a:r>
            <a:endParaRPr/>
          </a:p>
          <a:p>
            <a:pPr indent="0" lvl="0" marL="0" rtl="0" algn="l">
              <a:spcBef>
                <a:spcPts val="0"/>
              </a:spcBef>
              <a:spcAft>
                <a:spcPts val="0"/>
              </a:spcAft>
              <a:buSzPts val="1800"/>
              <a:buNone/>
            </a:pPr>
            <a:r>
              <a:rPr lang="en-US"/>
              <a: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598" name="Google Shape;59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9" name="Google Shape;59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steps involved in representing a SOP expression in a truth table are to first convert the non-standard SOP expression into standard SOP expression.</a:t>
            </a:r>
            <a:endParaRPr/>
          </a:p>
          <a:p>
            <a:pPr indent="0" lvl="0" marL="0" rtl="0" algn="l">
              <a:spcBef>
                <a:spcPts val="0"/>
              </a:spcBef>
              <a:spcAft>
                <a:spcPts val="0"/>
              </a:spcAft>
              <a:buNone/>
            </a:pPr>
            <a:r>
              <a:rPr lang="en-US"/>
              <a:t>In the next step the minterms present in the standard SOP expression are marked as 1s in the truth table output column.</a:t>
            </a:r>
            <a:endParaRPr/>
          </a:p>
          <a:p>
            <a:pPr indent="0" lvl="0" marL="0" rtl="0" algn="l">
              <a:spcBef>
                <a:spcPts val="0"/>
              </a:spcBef>
              <a:spcAft>
                <a:spcPts val="0"/>
              </a:spcAft>
              <a:buNone/>
            </a:pPr>
            <a:r>
              <a:rPr lang="en-US"/>
              <a:t>The remaining minterms that are not present in the SOP expression are marked as 0s in the output column of the truth table.</a:t>
            </a:r>
            <a:endParaRPr/>
          </a:p>
          <a:p>
            <a:pPr indent="0" lvl="0" marL="0" rtl="0" algn="l">
              <a:spcBef>
                <a:spcPts val="0"/>
              </a:spcBef>
              <a:spcAft>
                <a:spcPts val="0"/>
              </a:spcAft>
              <a:buNone/>
            </a:pPr>
            <a:r>
              <a:rPr lang="en-US"/>
              <a:t>A standard SOP can be determined from the truth table by writing out all the minterms marked by 1s in the output column of the truth table.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611" name="Google Shape;61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2" name="Google Shape;61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steps involved in representing a SOP expression in a truth table are to first convert the non-standard SOP expression into standard SOP expression.</a:t>
            </a:r>
            <a:endParaRPr/>
          </a:p>
          <a:p>
            <a:pPr indent="0" lvl="0" marL="0" rtl="0" algn="l">
              <a:spcBef>
                <a:spcPts val="0"/>
              </a:spcBef>
              <a:spcAft>
                <a:spcPts val="0"/>
              </a:spcAft>
              <a:buNone/>
            </a:pPr>
            <a:r>
              <a:rPr lang="en-US"/>
              <a:t>In the next step the minterms present in the standard SOP expression are marked as 1s in the truth table output column.</a:t>
            </a:r>
            <a:endParaRPr/>
          </a:p>
          <a:p>
            <a:pPr indent="0" lvl="0" marL="0" rtl="0" algn="l">
              <a:spcBef>
                <a:spcPts val="0"/>
              </a:spcBef>
              <a:spcAft>
                <a:spcPts val="0"/>
              </a:spcAft>
              <a:buNone/>
            </a:pPr>
            <a:r>
              <a:rPr lang="en-US"/>
              <a:t>The remaining minterms that are not present in the SOP expression are marked as 0s in the output column of the truth table.</a:t>
            </a:r>
            <a:endParaRPr/>
          </a:p>
          <a:p>
            <a:pPr indent="0" lvl="0" marL="0" rtl="0" algn="l">
              <a:spcBef>
                <a:spcPts val="0"/>
              </a:spcBef>
              <a:spcAft>
                <a:spcPts val="0"/>
              </a:spcAft>
              <a:buNone/>
            </a:pPr>
            <a:r>
              <a:rPr lang="en-US"/>
              <a:t>A standard SOP can be determined from the truth table by writing out all the minterms marked by 1s in the output column of the truth table.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624" name="Google Shape;62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5" name="Google Shape;62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steps involved in representing a SOP expression in a truth table are to first convert the non-standard SOP expression into standard SOP expression.</a:t>
            </a:r>
            <a:endParaRPr/>
          </a:p>
          <a:p>
            <a:pPr indent="0" lvl="0" marL="0" rtl="0" algn="l">
              <a:spcBef>
                <a:spcPts val="0"/>
              </a:spcBef>
              <a:spcAft>
                <a:spcPts val="0"/>
              </a:spcAft>
              <a:buNone/>
            </a:pPr>
            <a:r>
              <a:rPr lang="en-US"/>
              <a:t>In the next step the minterms present in the standard SOP expression are marked as 1s in the truth table output column.</a:t>
            </a:r>
            <a:endParaRPr/>
          </a:p>
          <a:p>
            <a:pPr indent="0" lvl="0" marL="0" rtl="0" algn="l">
              <a:spcBef>
                <a:spcPts val="0"/>
              </a:spcBef>
              <a:spcAft>
                <a:spcPts val="0"/>
              </a:spcAft>
              <a:buNone/>
            </a:pPr>
            <a:r>
              <a:rPr lang="en-US"/>
              <a:t>The remaining minterms that are not present in the SOP expression are marked as 0s in the output column of the truth table.</a:t>
            </a:r>
            <a:endParaRPr/>
          </a:p>
          <a:p>
            <a:pPr indent="0" lvl="0" marL="0" rtl="0" algn="l">
              <a:spcBef>
                <a:spcPts val="0"/>
              </a:spcBef>
              <a:spcAft>
                <a:spcPts val="0"/>
              </a:spcAft>
              <a:buNone/>
            </a:pPr>
            <a:r>
              <a:rPr lang="en-US"/>
              <a:t>A standard SOP can be determined from the truth table by writing out all the minterms marked by 1s in the output column of the truth table.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637" name="Google Shape;63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steps involved in representing a POS expression in a truth table are to first convert the non-standard POS expression into standard POS expression.</a:t>
            </a:r>
            <a:endParaRPr/>
          </a:p>
          <a:p>
            <a:pPr indent="0" lvl="0" marL="0" rtl="0" algn="l">
              <a:spcBef>
                <a:spcPts val="0"/>
              </a:spcBef>
              <a:spcAft>
                <a:spcPts val="0"/>
              </a:spcAft>
              <a:buNone/>
            </a:pPr>
            <a:r>
              <a:rPr lang="en-US"/>
              <a:t>In the next step the maxterms present in the standard POS expression are marked as 0s in the truth table output column.</a:t>
            </a:r>
            <a:endParaRPr/>
          </a:p>
          <a:p>
            <a:pPr indent="0" lvl="0" marL="0" rtl="0" algn="l">
              <a:spcBef>
                <a:spcPts val="0"/>
              </a:spcBef>
              <a:spcAft>
                <a:spcPts val="0"/>
              </a:spcAft>
              <a:buNone/>
            </a:pPr>
            <a:r>
              <a:rPr lang="en-US"/>
              <a:t>The remaining maxterms that are not present in the POS expression are marked as 1s in the output column of the truth table.</a:t>
            </a:r>
            <a:endParaRPr/>
          </a:p>
          <a:p>
            <a:pPr indent="0" lvl="0" marL="0" rtl="0" algn="l">
              <a:spcBef>
                <a:spcPts val="0"/>
              </a:spcBef>
              <a:spcAft>
                <a:spcPts val="0"/>
              </a:spcAft>
              <a:buNone/>
            </a:pPr>
            <a:r>
              <a:rPr lang="en-US"/>
              <a:t>A standard POS can be determined from the truth table by writing out all the maxterms marked by 0s in the output column of the truth table.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653" name="Google Shape;65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4" name="Google Shape;654;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steps involved in representing a POS expression in a truth table are to first convert the non-standard POS expression into standard POS expression.</a:t>
            </a:r>
            <a:endParaRPr/>
          </a:p>
          <a:p>
            <a:pPr indent="0" lvl="0" marL="0" rtl="0" algn="l">
              <a:spcBef>
                <a:spcPts val="0"/>
              </a:spcBef>
              <a:spcAft>
                <a:spcPts val="0"/>
              </a:spcAft>
              <a:buNone/>
            </a:pPr>
            <a:r>
              <a:rPr lang="en-US"/>
              <a:t>In the next step the maxterms present in the standard POS expression are marked as 0s in the truth table output column.</a:t>
            </a:r>
            <a:endParaRPr/>
          </a:p>
          <a:p>
            <a:pPr indent="0" lvl="0" marL="0" rtl="0" algn="l">
              <a:spcBef>
                <a:spcPts val="0"/>
              </a:spcBef>
              <a:spcAft>
                <a:spcPts val="0"/>
              </a:spcAft>
              <a:buNone/>
            </a:pPr>
            <a:r>
              <a:rPr lang="en-US"/>
              <a:t>The remaining maxterms that are not present in the POS expression are marked as 1s in the output column of the truth table.</a:t>
            </a:r>
            <a:endParaRPr/>
          </a:p>
          <a:p>
            <a:pPr indent="0" lvl="0" marL="0" rtl="0" algn="l">
              <a:spcBef>
                <a:spcPts val="0"/>
              </a:spcBef>
              <a:spcAft>
                <a:spcPts val="0"/>
              </a:spcAft>
              <a:buNone/>
            </a:pPr>
            <a:r>
              <a:rPr lang="en-US"/>
              <a:t>A standard POS can be determined from the truth table by writing out all the maxterms marked by 0s in the output column of the truth table.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669" name="Google Shape;66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0" name="Google Shape;670;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steps involved in representing a POS expression in a truth table are to first convert the non-standard POS expression into standard POS expression.</a:t>
            </a:r>
            <a:endParaRPr/>
          </a:p>
          <a:p>
            <a:pPr indent="0" lvl="0" marL="0" rtl="0" algn="l">
              <a:spcBef>
                <a:spcPts val="0"/>
              </a:spcBef>
              <a:spcAft>
                <a:spcPts val="0"/>
              </a:spcAft>
              <a:buNone/>
            </a:pPr>
            <a:r>
              <a:rPr lang="en-US"/>
              <a:t>In the next step the maxterms present in the standard POS expression are marked as 0s in the truth table output column.</a:t>
            </a:r>
            <a:endParaRPr/>
          </a:p>
          <a:p>
            <a:pPr indent="0" lvl="0" marL="0" rtl="0" algn="l">
              <a:spcBef>
                <a:spcPts val="0"/>
              </a:spcBef>
              <a:spcAft>
                <a:spcPts val="0"/>
              </a:spcAft>
              <a:buNone/>
            </a:pPr>
            <a:r>
              <a:rPr lang="en-US"/>
              <a:t>The remaining maxterms that are not present in the POS expression are marked as 1s in the output column of the truth table.</a:t>
            </a:r>
            <a:endParaRPr/>
          </a:p>
          <a:p>
            <a:pPr indent="0" lvl="0" marL="0" rtl="0" algn="l">
              <a:spcBef>
                <a:spcPts val="0"/>
              </a:spcBef>
              <a:spcAft>
                <a:spcPts val="0"/>
              </a:spcAft>
              <a:buNone/>
            </a:pPr>
            <a:r>
              <a:rPr lang="en-US"/>
              <a:t>A standard POS can be determined from the truth table by writing out all the maxterms marked by 0s in the output column of the truth table.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Consider the logic circuit comprising of NOT gates, AND gates, NAND gate and NOR gate.</a:t>
            </a:r>
            <a:endParaRPr/>
          </a:p>
          <a:p>
            <a:pPr indent="0" lvl="0" marL="0" rtl="0" algn="l">
              <a:spcBef>
                <a:spcPts val="0"/>
              </a:spcBef>
              <a:spcAft>
                <a:spcPts val="0"/>
              </a:spcAft>
              <a:buNone/>
            </a:pPr>
            <a:r>
              <a:rPr lang="en-US"/>
              <a:t>The circuit can be represented by a Boolean Expression</a:t>
            </a:r>
            <a:endParaRPr/>
          </a:p>
          <a:p>
            <a:pPr indent="0" lvl="0" marL="0" rtl="0" algn="l">
              <a:spcBef>
                <a:spcPts val="0"/>
              </a:spcBef>
              <a:spcAft>
                <a:spcPts val="0"/>
              </a:spcAft>
              <a:buNone/>
            </a:pPr>
            <a:r>
              <a:rPr lang="en-US"/>
              <a:t>Let us define the Boolean expression that represents the Logic circuit.</a:t>
            </a:r>
            <a:endParaRPr/>
          </a:p>
          <a:p>
            <a:pPr indent="0" lvl="0" marL="0" rtl="0" algn="l">
              <a:spcBef>
                <a:spcPts val="0"/>
              </a:spcBef>
              <a:spcAft>
                <a:spcPts val="0"/>
              </a:spcAft>
              <a:buNone/>
            </a:pPr>
            <a:r>
              <a:rPr lang="en-US"/>
              <a:t>Starting from the left hand side of the circuit</a:t>
            </a:r>
            <a:endParaRPr/>
          </a:p>
          <a:p>
            <a:pPr indent="0" lvl="0" marL="0" rtl="0" algn="l">
              <a:spcBef>
                <a:spcPts val="0"/>
              </a:spcBef>
              <a:spcAft>
                <a:spcPts val="0"/>
              </a:spcAft>
              <a:buNone/>
            </a:pPr>
            <a:r>
              <a:rPr lang="en-US"/>
              <a:t>Output of NOT gate 1 is B*</a:t>
            </a:r>
            <a:endParaRPr/>
          </a:p>
          <a:p>
            <a:pPr indent="0" lvl="0" marL="0" rtl="0" algn="l">
              <a:spcBef>
                <a:spcPts val="0"/>
              </a:spcBef>
              <a:spcAft>
                <a:spcPts val="0"/>
              </a:spcAft>
              <a:buNone/>
            </a:pPr>
            <a:r>
              <a:rPr lang="en-US"/>
              <a:t>Output of NOT gate 2 is A*</a:t>
            </a:r>
            <a:endParaRPr/>
          </a:p>
          <a:p>
            <a:pPr indent="0" lvl="0" marL="0" rtl="0" algn="l">
              <a:spcBef>
                <a:spcPts val="0"/>
              </a:spcBef>
              <a:spcAft>
                <a:spcPts val="0"/>
              </a:spcAft>
              <a:buNone/>
            </a:pPr>
            <a:r>
              <a:rPr lang="en-US"/>
              <a:t>Output of two input AND gate 3 is AB* </a:t>
            </a:r>
            <a:endParaRPr/>
          </a:p>
          <a:p>
            <a:pPr indent="0" lvl="0" marL="0" rtl="0" algn="l">
              <a:spcBef>
                <a:spcPts val="0"/>
              </a:spcBef>
              <a:spcAft>
                <a:spcPts val="0"/>
              </a:spcAft>
              <a:buNone/>
            </a:pPr>
            <a:r>
              <a:rPr lang="en-US"/>
              <a:t>Output of two input AND gate 4 is CD</a:t>
            </a:r>
            <a:endParaRPr/>
          </a:p>
          <a:p>
            <a:pPr indent="0" lvl="0" marL="0" rtl="0" algn="l">
              <a:spcBef>
                <a:spcPts val="0"/>
              </a:spcBef>
              <a:spcAft>
                <a:spcPts val="0"/>
              </a:spcAft>
              <a:buNone/>
            </a:pPr>
            <a:r>
              <a:rPr lang="en-US"/>
              <a:t>Output of three input NAND gate 5 is (A*B*CD)*</a:t>
            </a:r>
            <a:endParaRPr/>
          </a:p>
          <a:p>
            <a:pPr indent="0" lvl="0" marL="0" rtl="0" algn="l">
              <a:spcBef>
                <a:spcPts val="0"/>
              </a:spcBef>
              <a:spcAft>
                <a:spcPts val="0"/>
              </a:spcAft>
              <a:buNone/>
            </a:pPr>
            <a:r>
              <a:rPr lang="en-US"/>
              <a:t>Output of two input NOR gate 6 is (AB*+(A*B*CD)*)*</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Consider the logic circuit comprising of NOT gates, AND gates, NAND gate and NOR gate.</a:t>
            </a:r>
            <a:endParaRPr/>
          </a:p>
          <a:p>
            <a:pPr indent="0" lvl="0" marL="0" rtl="0" algn="l">
              <a:spcBef>
                <a:spcPts val="0"/>
              </a:spcBef>
              <a:spcAft>
                <a:spcPts val="0"/>
              </a:spcAft>
              <a:buNone/>
            </a:pPr>
            <a:r>
              <a:rPr lang="en-US"/>
              <a:t>The circuit can be represented by a Boolean Expression</a:t>
            </a:r>
            <a:endParaRPr/>
          </a:p>
          <a:p>
            <a:pPr indent="0" lvl="0" marL="0" rtl="0" algn="l">
              <a:spcBef>
                <a:spcPts val="0"/>
              </a:spcBef>
              <a:spcAft>
                <a:spcPts val="0"/>
              </a:spcAft>
              <a:buNone/>
            </a:pPr>
            <a:r>
              <a:rPr lang="en-US"/>
              <a:t>Let us define the Boolean expression that represents the Logic circuit.</a:t>
            </a:r>
            <a:endParaRPr/>
          </a:p>
          <a:p>
            <a:pPr indent="0" lvl="0" marL="0" rtl="0" algn="l">
              <a:spcBef>
                <a:spcPts val="0"/>
              </a:spcBef>
              <a:spcAft>
                <a:spcPts val="0"/>
              </a:spcAft>
              <a:buNone/>
            </a:pPr>
            <a:r>
              <a:rPr lang="en-US"/>
              <a:t>Starting from the left hand side of the circuit</a:t>
            </a:r>
            <a:endParaRPr/>
          </a:p>
          <a:p>
            <a:pPr indent="0" lvl="0" marL="0" rtl="0" algn="l">
              <a:spcBef>
                <a:spcPts val="0"/>
              </a:spcBef>
              <a:spcAft>
                <a:spcPts val="0"/>
              </a:spcAft>
              <a:buNone/>
            </a:pPr>
            <a:r>
              <a:rPr lang="en-US"/>
              <a:t>Output of NOT gate 1 is B*</a:t>
            </a:r>
            <a:endParaRPr/>
          </a:p>
          <a:p>
            <a:pPr indent="0" lvl="0" marL="0" rtl="0" algn="l">
              <a:spcBef>
                <a:spcPts val="0"/>
              </a:spcBef>
              <a:spcAft>
                <a:spcPts val="0"/>
              </a:spcAft>
              <a:buNone/>
            </a:pPr>
            <a:r>
              <a:rPr lang="en-US"/>
              <a:t>Output of NOT gate 2 is A*</a:t>
            </a:r>
            <a:endParaRPr/>
          </a:p>
          <a:p>
            <a:pPr indent="0" lvl="0" marL="0" rtl="0" algn="l">
              <a:spcBef>
                <a:spcPts val="0"/>
              </a:spcBef>
              <a:spcAft>
                <a:spcPts val="0"/>
              </a:spcAft>
              <a:buNone/>
            </a:pPr>
            <a:r>
              <a:rPr lang="en-US"/>
              <a:t>Output of two input AND gate 3 is AB* </a:t>
            </a:r>
            <a:endParaRPr/>
          </a:p>
          <a:p>
            <a:pPr indent="0" lvl="0" marL="0" rtl="0" algn="l">
              <a:spcBef>
                <a:spcPts val="0"/>
              </a:spcBef>
              <a:spcAft>
                <a:spcPts val="0"/>
              </a:spcAft>
              <a:buNone/>
            </a:pPr>
            <a:r>
              <a:rPr lang="en-US"/>
              <a:t>Output of two input AND gate 4 is CD</a:t>
            </a:r>
            <a:endParaRPr/>
          </a:p>
          <a:p>
            <a:pPr indent="0" lvl="0" marL="0" rtl="0" algn="l">
              <a:spcBef>
                <a:spcPts val="0"/>
              </a:spcBef>
              <a:spcAft>
                <a:spcPts val="0"/>
              </a:spcAft>
              <a:buNone/>
            </a:pPr>
            <a:r>
              <a:rPr lang="en-US"/>
              <a:t>Output of three input NAND gate 5 is (A*B*CD)*</a:t>
            </a:r>
            <a:endParaRPr/>
          </a:p>
          <a:p>
            <a:pPr indent="0" lvl="0" marL="0" rtl="0" algn="l">
              <a:spcBef>
                <a:spcPts val="0"/>
              </a:spcBef>
              <a:spcAft>
                <a:spcPts val="0"/>
              </a:spcAft>
              <a:buNone/>
            </a:pPr>
            <a:r>
              <a:rPr lang="en-US"/>
              <a:t>Output of two input NOR gate 6 is (AB*+(A*B*CD)*)*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Now consider the expression which has two terms</a:t>
            </a:r>
            <a:endParaRPr/>
          </a:p>
          <a:p>
            <a:pPr indent="0" lvl="0" marL="0" rtl="0" algn="l">
              <a:spcBef>
                <a:spcPts val="0"/>
              </a:spcBef>
              <a:spcAft>
                <a:spcPts val="0"/>
              </a:spcAft>
              <a:buNone/>
            </a:pPr>
            <a:r>
              <a:rPr lang="en-US"/>
              <a:t>The term AB* and the term (A*B*CD)*</a:t>
            </a:r>
            <a:endParaRPr/>
          </a:p>
          <a:p>
            <a:pPr indent="0" lvl="0" marL="0" rtl="0" algn="l">
              <a:spcBef>
                <a:spcPts val="0"/>
              </a:spcBef>
              <a:spcAft>
                <a:spcPts val="0"/>
              </a:spcAft>
              <a:buNone/>
            </a:pPr>
            <a:r>
              <a:rPr lang="en-US"/>
              <a:t>Assume that the term AB* is represented by literal X</a:t>
            </a:r>
            <a:endParaRPr/>
          </a:p>
          <a:p>
            <a:pPr indent="0" lvl="0" marL="0" rtl="0" algn="l">
              <a:spcBef>
                <a:spcPts val="0"/>
              </a:spcBef>
              <a:spcAft>
                <a:spcPts val="0"/>
              </a:spcAft>
              <a:buNone/>
            </a:pPr>
            <a:r>
              <a:rPr lang="en-US"/>
              <a:t>Also assume that the term (A*B*CD)*is represented by the literal Y</a:t>
            </a:r>
            <a:endParaRPr/>
          </a:p>
          <a:p>
            <a:pPr indent="0" lvl="0" marL="0" rtl="0" algn="l">
              <a:spcBef>
                <a:spcPts val="0"/>
              </a:spcBef>
              <a:spcAft>
                <a:spcPts val="0"/>
              </a:spcAft>
              <a:buNone/>
            </a:pPr>
            <a:r>
              <a:rPr lang="en-US"/>
              <a:t>Thus the expression is now represented as (X+Y)*</a:t>
            </a:r>
            <a:endParaRPr/>
          </a:p>
          <a:p>
            <a:pPr indent="0" lvl="0" marL="0" rtl="0" algn="l">
              <a:spcBef>
                <a:spcPts val="0"/>
              </a:spcBef>
              <a:spcAft>
                <a:spcPts val="0"/>
              </a:spcAft>
              <a:buNone/>
            </a:pPr>
            <a:r>
              <a:rPr lang="en-US"/>
              <a:t>For which condition does the expression output a 1?</a:t>
            </a:r>
            <a:endParaRPr/>
          </a:p>
          <a:p>
            <a:pPr indent="0" lvl="0" marL="0" rtl="0" algn="l">
              <a:spcBef>
                <a:spcPts val="0"/>
              </a:spcBef>
              <a:spcAft>
                <a:spcPts val="0"/>
              </a:spcAft>
              <a:buNone/>
            </a:pPr>
            <a:r>
              <a:rPr lang="en-US"/>
              <a:t>The expression shows that a NOR operation is being performed between terms X and Y.</a:t>
            </a:r>
            <a:endParaRPr/>
          </a:p>
          <a:p>
            <a:pPr indent="0" lvl="0" marL="0" rtl="0" algn="l">
              <a:spcBef>
                <a:spcPts val="0"/>
              </a:spcBef>
              <a:spcAft>
                <a:spcPts val="0"/>
              </a:spcAft>
              <a:buNone/>
            </a:pPr>
            <a:r>
              <a:rPr lang="en-US"/>
              <a:t>Therefore when terms X and Y are both 0s only then the output is a 1.</a:t>
            </a:r>
            <a:endParaRPr/>
          </a:p>
          <a:p>
            <a:pPr indent="0" lvl="0" marL="0" rtl="0" algn="l">
              <a:spcBef>
                <a:spcPts val="0"/>
              </a:spcBef>
              <a:spcAft>
                <a:spcPts val="0"/>
              </a:spcAft>
              <a:buNone/>
            </a:pPr>
            <a:r>
              <a:rPr lang="en-US"/>
              <a:t>The term X=AB* is 0 when literal A is 0 or literal B* is zero or B is 1.</a:t>
            </a:r>
            <a:endParaRPr/>
          </a:p>
          <a:p>
            <a:pPr indent="0" lvl="0" marL="0" rtl="0" algn="l">
              <a:spcBef>
                <a:spcPts val="0"/>
              </a:spcBef>
              <a:spcAft>
                <a:spcPts val="0"/>
              </a:spcAft>
              <a:buNone/>
            </a:pPr>
            <a:r>
              <a:rPr lang="en-US"/>
              <a:t>The term Y=(A*B*CD)* is 0 when the term A*B*CD =1 the bar has been removed.</a:t>
            </a:r>
            <a:endParaRPr/>
          </a:p>
          <a:p>
            <a:pPr indent="0" lvl="0" marL="0" rtl="0" algn="l">
              <a:spcBef>
                <a:spcPts val="0"/>
              </a:spcBef>
              <a:spcAft>
                <a:spcPts val="0"/>
              </a:spcAft>
              <a:buNone/>
            </a:pPr>
            <a:r>
              <a:rPr lang="en-US"/>
              <a:t>The term A*B*CD is 1 when literals A*=1, B*=1, C=1 and D=1</a:t>
            </a:r>
            <a:endParaRPr/>
          </a:p>
          <a:p>
            <a:pPr indent="0" lvl="0" marL="0" rtl="0" algn="l">
              <a:spcBef>
                <a:spcPts val="0"/>
              </a:spcBef>
              <a:spcAft>
                <a:spcPts val="0"/>
              </a:spcAft>
              <a:buNone/>
            </a:pPr>
            <a:r>
              <a:rPr lang="en-US"/>
              <a:t>Or when A=0, B=0, C=1 and D=1</a:t>
            </a:r>
            <a:endParaRPr/>
          </a:p>
          <a:p>
            <a:pPr indent="0" lvl="0" marL="0" rtl="0" algn="l">
              <a:spcBef>
                <a:spcPts val="0"/>
              </a:spcBef>
              <a:spcAft>
                <a:spcPts val="0"/>
              </a:spcAft>
              <a:buSzPts val="1800"/>
              <a:buNone/>
            </a:pPr>
            <a:r>
              <a:rPr lang="en-US"/>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Conditions for output =1 are</a:t>
            </a:r>
            <a:endParaRPr/>
          </a:p>
          <a:p>
            <a:pPr indent="0" lvl="0" marL="0" rtl="0" algn="l">
              <a:spcBef>
                <a:spcPts val="0"/>
              </a:spcBef>
              <a:spcAft>
                <a:spcPts val="0"/>
              </a:spcAft>
              <a:buNone/>
            </a:pPr>
            <a:r>
              <a:rPr lang="en-US"/>
              <a:t>For the term AB*		A=0 OR B=1</a:t>
            </a:r>
            <a:endParaRPr/>
          </a:p>
          <a:p>
            <a:pPr indent="0" lvl="0" marL="0" rtl="0" algn="l">
              <a:spcBef>
                <a:spcPts val="0"/>
              </a:spcBef>
              <a:spcAft>
                <a:spcPts val="0"/>
              </a:spcAft>
              <a:buNone/>
            </a:pPr>
            <a:r>
              <a:rPr lang="en-US"/>
              <a:t>For the term (A*B*CD)*  	A=0 AND B=0 AND C=1 AND D=1</a:t>
            </a:r>
            <a:endParaRPr/>
          </a:p>
          <a:p>
            <a:pPr indent="0" lvl="0" marL="0" rtl="0" algn="l">
              <a:spcBef>
                <a:spcPts val="0"/>
              </a:spcBef>
              <a:spcAft>
                <a:spcPts val="0"/>
              </a:spcAft>
              <a:buNone/>
            </a:pPr>
            <a:r>
              <a:rPr lang="en-US"/>
              <a:t>For both terms A has to be 0 otherwise the output is not equal to 1</a:t>
            </a:r>
            <a:endParaRPr/>
          </a:p>
          <a:p>
            <a:pPr indent="0" lvl="0" marL="0" rtl="0" algn="l">
              <a:spcBef>
                <a:spcPts val="0"/>
              </a:spcBef>
              <a:spcAft>
                <a:spcPts val="0"/>
              </a:spcAft>
              <a:buNone/>
            </a:pPr>
            <a:r>
              <a:rPr lang="en-US"/>
              <a:t>B has to be 0 otherwise the second term is equal to 1 and the output 0</a:t>
            </a:r>
            <a:endParaRPr/>
          </a:p>
          <a:p>
            <a:pPr indent="0" lvl="0" marL="0" rtl="0" algn="l">
              <a:spcBef>
                <a:spcPts val="0"/>
              </a:spcBef>
              <a:spcAft>
                <a:spcPts val="0"/>
              </a:spcAft>
              <a:buNone/>
            </a:pPr>
            <a:r>
              <a:rPr lang="en-US"/>
              <a:t>Similarly C and D variables have to be equal to 1s otherwise the second term is equal to 1 and the output 0</a:t>
            </a:r>
            <a:endParaRPr/>
          </a:p>
          <a:p>
            <a:pPr indent="0" lvl="0" marL="0" rtl="0" algn="l">
              <a:spcBef>
                <a:spcPts val="0"/>
              </a:spcBef>
              <a:spcAft>
                <a:spcPts val="0"/>
              </a:spcAft>
              <a:buNone/>
            </a:pPr>
            <a:r>
              <a:rPr lang="en-US"/>
              <a:t>The truth table describes the function of the logic circuit and the expression where all outputs are equal to 0 except for the input combination of A=0, B=0, C=1 &amp; D=1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200"/>
              <a:buFont typeface="Arial"/>
              <a:buNone/>
            </a:pPr>
            <a:fld id="{00000000-1234-1234-1234-123412341234}" type="slidenum">
              <a:rPr b="0" i="0" lang="en-US" sz="3200" u="none">
                <a:solidFill>
                  <a:srgbClr val="000000"/>
                </a:solidFill>
                <a:latin typeface="Arial"/>
                <a:ea typeface="Arial"/>
                <a:cs typeface="Arial"/>
                <a:sym typeface="Arial"/>
              </a:rPr>
              <a:t>‹#›</a:t>
            </a:fld>
            <a:endParaRPr/>
          </a:p>
        </p:txBody>
      </p:sp>
      <p:sp>
        <p:nvSpPr>
          <p:cNvPr id="177" name="Google Shape;17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Conditions for output =1 are</a:t>
            </a:r>
            <a:endParaRPr/>
          </a:p>
          <a:p>
            <a:pPr indent="0" lvl="0" marL="0" rtl="0" algn="l">
              <a:spcBef>
                <a:spcPts val="0"/>
              </a:spcBef>
              <a:spcAft>
                <a:spcPts val="0"/>
              </a:spcAft>
              <a:buNone/>
            </a:pPr>
            <a:r>
              <a:rPr lang="en-US"/>
              <a:t>For the term AB*		A=0 OR B=1</a:t>
            </a:r>
            <a:endParaRPr/>
          </a:p>
          <a:p>
            <a:pPr indent="0" lvl="0" marL="0" rtl="0" algn="l">
              <a:spcBef>
                <a:spcPts val="0"/>
              </a:spcBef>
              <a:spcAft>
                <a:spcPts val="0"/>
              </a:spcAft>
              <a:buNone/>
            </a:pPr>
            <a:r>
              <a:rPr lang="en-US"/>
              <a:t>For the term (A*B*CD)*  	A=0 AND B=0 AND C=1 AND D=1</a:t>
            </a:r>
            <a:endParaRPr/>
          </a:p>
          <a:p>
            <a:pPr indent="0" lvl="0" marL="0" rtl="0" algn="l">
              <a:spcBef>
                <a:spcPts val="0"/>
              </a:spcBef>
              <a:spcAft>
                <a:spcPts val="0"/>
              </a:spcAft>
              <a:buNone/>
            </a:pPr>
            <a:r>
              <a:rPr lang="en-US"/>
              <a:t>For both terms A has to be 0 otherwise the output is not equal to 1</a:t>
            </a:r>
            <a:endParaRPr/>
          </a:p>
          <a:p>
            <a:pPr indent="0" lvl="0" marL="0" rtl="0" algn="l">
              <a:spcBef>
                <a:spcPts val="0"/>
              </a:spcBef>
              <a:spcAft>
                <a:spcPts val="0"/>
              </a:spcAft>
              <a:buNone/>
            </a:pPr>
            <a:r>
              <a:rPr lang="en-US"/>
              <a:t>B has to be 0 otherwise the second term is equal to 1 and the output 0</a:t>
            </a:r>
            <a:endParaRPr/>
          </a:p>
          <a:p>
            <a:pPr indent="0" lvl="0" marL="0" rtl="0" algn="l">
              <a:spcBef>
                <a:spcPts val="0"/>
              </a:spcBef>
              <a:spcAft>
                <a:spcPts val="0"/>
              </a:spcAft>
              <a:buNone/>
            </a:pPr>
            <a:r>
              <a:rPr lang="en-US"/>
              <a:t>Similarly C and D variables have to be equal to 1s otherwise the second term is equal to 1 and the output 0</a:t>
            </a:r>
            <a:endParaRPr/>
          </a:p>
          <a:p>
            <a:pPr indent="0" lvl="0" marL="0" rtl="0" algn="l">
              <a:spcBef>
                <a:spcPts val="0"/>
              </a:spcBef>
              <a:spcAft>
                <a:spcPts val="0"/>
              </a:spcAft>
              <a:buNone/>
            </a:pPr>
            <a:r>
              <a:rPr lang="en-US"/>
              <a:t>The truth table describes the function of the logic circuit and the expression where all outputs are equal to 0 except for the input combination of A=0, B=0, C=1 &amp; D=1</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1" name="Google Shape;71;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2" name="Google Shape;72;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3" name="Google Shape;73;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4" name="Google Shape;7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0" name="Google Shape;80;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7" name="Google Shape;8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8" name="Google Shape;98;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9" name="Google Shape;9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8" name="Shape 28"/>
        <p:cNvGrpSpPr/>
        <p:nvPr/>
      </p:nvGrpSpPr>
      <p:grpSpPr>
        <a:xfrm>
          <a:off x="0" y="0"/>
          <a:ext cx="0" cy="0"/>
          <a:chOff x="0" y="0"/>
          <a:chExt cx="0" cy="0"/>
        </a:xfrm>
      </p:grpSpPr>
      <p:sp>
        <p:nvSpPr>
          <p:cNvPr id="29" name="Google Shape;29;p4"/>
          <p:cNvSpPr txBox="1"/>
          <p:nvPr>
            <p:ph type="title"/>
          </p:nvPr>
        </p:nvSpPr>
        <p:spPr>
          <a:xfrm>
            <a:off x="457200" y="277813"/>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p:nvPr>
            <p:ph idx="2" type="pic"/>
          </p:nvPr>
        </p:nvSpPr>
        <p:spPr>
          <a:xfrm>
            <a:off x="1792288" y="612775"/>
            <a:ext cx="5486400" cy="4114800"/>
          </a:xfrm>
          <a:prstGeom prst="rect">
            <a:avLst/>
          </a:prstGeom>
          <a:noFill/>
          <a:ln>
            <a:noFill/>
          </a:ln>
        </p:spPr>
      </p:sp>
      <p:sp>
        <p:nvSpPr>
          <p:cNvPr id="48" name="Google Shape;48;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9" name="Google Shape;49;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5" name="Google Shape;55;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None/>
              <a:defRPr b="0" i="0" sz="32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32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32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32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32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32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32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32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32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2" name="Google Shape;92;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3" name="Google Shape;9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94" name="Google Shape;9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32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3200" u="none" cap="none" strike="noStrike">
                <a:solidFill>
                  <a:schemeClr val="dk1"/>
                </a:solidFill>
                <a:latin typeface="Arial"/>
                <a:ea typeface="Arial"/>
                <a:cs typeface="Arial"/>
                <a:sym typeface="Arial"/>
              </a:defRPr>
            </a:lvl9pPr>
          </a:lstStyle>
          <a:p/>
        </p:txBody>
      </p:sp>
      <p:sp>
        <p:nvSpPr>
          <p:cNvPr id="95" name="Google Shape;9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3.png"/><Relationship Id="rId7" Type="http://schemas.openxmlformats.org/officeDocument/2006/relationships/image" Target="../media/image19.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1.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image" Target="../media/image28.png"/><Relationship Id="rId6" Type="http://schemas.openxmlformats.org/officeDocument/2006/relationships/image" Target="../media/image40.png"/><Relationship Id="rId7" Type="http://schemas.openxmlformats.org/officeDocument/2006/relationships/image" Target="../media/image4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5.png"/><Relationship Id="rId4" Type="http://schemas.openxmlformats.org/officeDocument/2006/relationships/image" Target="../media/image44.png"/><Relationship Id="rId5" Type="http://schemas.openxmlformats.org/officeDocument/2006/relationships/image" Target="../media/image33.png"/><Relationship Id="rId6" Type="http://schemas.openxmlformats.org/officeDocument/2006/relationships/image" Target="../media/image42.png"/><Relationship Id="rId7" Type="http://schemas.openxmlformats.org/officeDocument/2006/relationships/image" Target="../media/image49.png"/><Relationship Id="rId8"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9.png"/><Relationship Id="rId4" Type="http://schemas.openxmlformats.org/officeDocument/2006/relationships/image" Target="../media/image48.png"/><Relationship Id="rId5" Type="http://schemas.openxmlformats.org/officeDocument/2006/relationships/image" Target="../media/image51.png"/><Relationship Id="rId6" Type="http://schemas.openxmlformats.org/officeDocument/2006/relationships/image" Target="../media/image55.png"/><Relationship Id="rId7"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0.png"/><Relationship Id="rId4" Type="http://schemas.openxmlformats.org/officeDocument/2006/relationships/image" Target="../media/image53.png"/><Relationship Id="rId5" Type="http://schemas.openxmlformats.org/officeDocument/2006/relationships/image" Target="../media/image47.png"/><Relationship Id="rId6" Type="http://schemas.openxmlformats.org/officeDocument/2006/relationships/image" Target="../media/image52.png"/><Relationship Id="rId7"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0.png"/><Relationship Id="rId4" Type="http://schemas.openxmlformats.org/officeDocument/2006/relationships/image" Target="../media/image53.png"/><Relationship Id="rId5" Type="http://schemas.openxmlformats.org/officeDocument/2006/relationships/image" Target="../media/image47.png"/><Relationship Id="rId6" Type="http://schemas.openxmlformats.org/officeDocument/2006/relationships/image" Target="../media/image52.png"/><Relationship Id="rId7"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1" Type="http://schemas.openxmlformats.org/officeDocument/2006/relationships/image" Target="../media/image63.png"/><Relationship Id="rId10" Type="http://schemas.openxmlformats.org/officeDocument/2006/relationships/image" Target="../media/image59.png"/><Relationship Id="rId13" Type="http://schemas.openxmlformats.org/officeDocument/2006/relationships/image" Target="../media/image68.png"/><Relationship Id="rId12" Type="http://schemas.openxmlformats.org/officeDocument/2006/relationships/image" Target="../media/image62.png"/><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6.png"/><Relationship Id="rId4" Type="http://schemas.openxmlformats.org/officeDocument/2006/relationships/image" Target="../media/image58.png"/><Relationship Id="rId9" Type="http://schemas.openxmlformats.org/officeDocument/2006/relationships/image" Target="../media/image57.png"/><Relationship Id="rId15" Type="http://schemas.openxmlformats.org/officeDocument/2006/relationships/image" Target="../media/image66.png"/><Relationship Id="rId14" Type="http://schemas.openxmlformats.org/officeDocument/2006/relationships/image" Target="../media/image67.png"/><Relationship Id="rId17" Type="http://schemas.openxmlformats.org/officeDocument/2006/relationships/image" Target="../media/image70.png"/><Relationship Id="rId16" Type="http://schemas.openxmlformats.org/officeDocument/2006/relationships/image" Target="../media/image64.png"/><Relationship Id="rId5" Type="http://schemas.openxmlformats.org/officeDocument/2006/relationships/image" Target="../media/image50.png"/><Relationship Id="rId6" Type="http://schemas.openxmlformats.org/officeDocument/2006/relationships/image" Target="../media/image54.png"/><Relationship Id="rId18" Type="http://schemas.openxmlformats.org/officeDocument/2006/relationships/image" Target="../media/image65.png"/><Relationship Id="rId7" Type="http://schemas.openxmlformats.org/officeDocument/2006/relationships/image" Target="../media/image69.png"/><Relationship Id="rId8" Type="http://schemas.openxmlformats.org/officeDocument/2006/relationships/image" Target="../media/image6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77.png"/><Relationship Id="rId4" Type="http://schemas.openxmlformats.org/officeDocument/2006/relationships/image" Target="../media/image76.png"/><Relationship Id="rId5" Type="http://schemas.openxmlformats.org/officeDocument/2006/relationships/image" Target="../media/image71.png"/><Relationship Id="rId6" Type="http://schemas.openxmlformats.org/officeDocument/2006/relationships/image" Target="../media/image74.png"/><Relationship Id="rId7" Type="http://schemas.openxmlformats.org/officeDocument/2006/relationships/image" Target="../media/image7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3.png"/><Relationship Id="rId4" Type="http://schemas.openxmlformats.org/officeDocument/2006/relationships/image" Target="../media/image83.png"/><Relationship Id="rId5" Type="http://schemas.openxmlformats.org/officeDocument/2006/relationships/image" Target="../media/image7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3.png"/><Relationship Id="rId4" Type="http://schemas.openxmlformats.org/officeDocument/2006/relationships/image" Target="../media/image83.png"/><Relationship Id="rId5" Type="http://schemas.openxmlformats.org/officeDocument/2006/relationships/image" Target="../media/image7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73.png"/><Relationship Id="rId4" Type="http://schemas.openxmlformats.org/officeDocument/2006/relationships/image" Target="../media/image83.png"/><Relationship Id="rId5" Type="http://schemas.openxmlformats.org/officeDocument/2006/relationships/image" Target="../media/image7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9.png"/><Relationship Id="rId4" Type="http://schemas.openxmlformats.org/officeDocument/2006/relationships/image" Target="../media/image78.png"/><Relationship Id="rId5" Type="http://schemas.openxmlformats.org/officeDocument/2006/relationships/image" Target="../media/image8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9.png"/><Relationship Id="rId4" Type="http://schemas.openxmlformats.org/officeDocument/2006/relationships/image" Target="../media/image78.png"/><Relationship Id="rId5" Type="http://schemas.openxmlformats.org/officeDocument/2006/relationships/image" Target="../media/image8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79.png"/><Relationship Id="rId4" Type="http://schemas.openxmlformats.org/officeDocument/2006/relationships/image" Target="../media/image78.png"/><Relationship Id="rId5" Type="http://schemas.openxmlformats.org/officeDocument/2006/relationships/image" Target="../media/image8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57200" y="1981200"/>
            <a:ext cx="8458200" cy="2819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900"/>
              <a:buFont typeface="Arial"/>
              <a:buNone/>
            </a:pPr>
            <a:r>
              <a:rPr b="0" i="0" lang="en-US" sz="2900" u="none">
                <a:solidFill>
                  <a:schemeClr val="dk1"/>
                </a:solidFill>
                <a:latin typeface="Arial"/>
                <a:ea typeface="Arial"/>
                <a:cs typeface="Arial"/>
                <a:sym typeface="Arial"/>
              </a:rPr>
              <a:t>Digital Logic &amp; Design</a:t>
            </a:r>
            <a:br>
              <a:rPr b="0" i="0" lang="en-US" sz="2900" u="none">
                <a:solidFill>
                  <a:schemeClr val="dk1"/>
                </a:solidFill>
                <a:latin typeface="Arial"/>
                <a:ea typeface="Arial"/>
                <a:cs typeface="Arial"/>
                <a:sym typeface="Arial"/>
              </a:rPr>
            </a:br>
            <a:br>
              <a:rPr b="0" i="0" lang="en-US" sz="2900" u="none">
                <a:solidFill>
                  <a:schemeClr val="dk1"/>
                </a:solidFill>
                <a:latin typeface="Arial"/>
                <a:ea typeface="Arial"/>
                <a:cs typeface="Arial"/>
                <a:sym typeface="Arial"/>
              </a:rPr>
            </a:br>
            <a:br>
              <a:rPr b="0" i="0" lang="en-US" sz="2900" u="none">
                <a:solidFill>
                  <a:schemeClr val="dk1"/>
                </a:solidFill>
                <a:latin typeface="Arial"/>
                <a:ea typeface="Arial"/>
                <a:cs typeface="Arial"/>
                <a:sym typeface="Arial"/>
              </a:rPr>
            </a:br>
            <a:br>
              <a:rPr b="0" i="0" lang="en-US" sz="2900" u="none">
                <a:solidFill>
                  <a:schemeClr val="dk1"/>
                </a:solidFill>
                <a:latin typeface="Arial"/>
                <a:ea typeface="Arial"/>
                <a:cs typeface="Arial"/>
                <a:sym typeface="Arial"/>
              </a:rPr>
            </a:br>
            <a:br>
              <a:rPr b="0" i="0" lang="en-US" sz="2500" u="none">
                <a:solidFill>
                  <a:schemeClr val="dk1"/>
                </a:solidFill>
                <a:latin typeface="Arial"/>
                <a:ea typeface="Arial"/>
                <a:cs typeface="Arial"/>
                <a:sym typeface="Arial"/>
              </a:rPr>
            </a:br>
            <a:br>
              <a:rPr b="0" i="0" lang="en-US" sz="2500" u="none">
                <a:solidFill>
                  <a:schemeClr val="dk1"/>
                </a:solidFill>
                <a:latin typeface="Arial"/>
                <a:ea typeface="Arial"/>
                <a:cs typeface="Arial"/>
                <a:sym typeface="Arial"/>
              </a:rPr>
            </a:br>
            <a:r>
              <a:rPr b="0" i="0" lang="en-US" sz="2500" u="none">
                <a:solidFill>
                  <a:schemeClr val="dk1"/>
                </a:solidFill>
                <a:latin typeface="Arial"/>
                <a:ea typeface="Arial"/>
                <a:cs typeface="Arial"/>
                <a:sym typeface="Arial"/>
              </a:rPr>
              <a:t>Lecture 09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Simplifying Boolean Expression </a:t>
            </a:r>
            <a:endParaRPr/>
          </a:p>
        </p:txBody>
      </p:sp>
      <p:sp>
        <p:nvSpPr>
          <p:cNvPr id="195" name="Google Shape;195;p25"/>
          <p:cNvSpPr txBox="1"/>
          <p:nvPr>
            <p:ph idx="1" type="body"/>
          </p:nvPr>
        </p:nvSpPr>
        <p:spPr>
          <a:xfrm>
            <a:off x="457200" y="1600200"/>
            <a:ext cx="83058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Simplifying by applying Demorgan’s theorem</a:t>
            </a:r>
            <a:endParaRPr/>
          </a:p>
          <a:p>
            <a:pPr indent="-342900" lvl="0" marL="34290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                             </a:t>
            </a:r>
            <a:endParaRPr/>
          </a:p>
          <a:p>
            <a:pPr indent="-342900" lvl="0" marL="34290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                                  </a:t>
            </a:r>
            <a:endParaRPr/>
          </a:p>
          <a:p>
            <a:pPr indent="-342900" lvl="0" marL="342900" rtl="0" algn="l">
              <a:lnSpc>
                <a:spcPct val="100000"/>
              </a:lnSpc>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a:p>
            <a:pPr indent="-1651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
        <p:nvSpPr>
          <p:cNvPr id="196" name="Google Shape;196;p2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97" name="Google Shape;197;p2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98" name="Google Shape;198;p2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99" name="Google Shape;199;p2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00" name="Google Shape;200;p25"/>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01" name="Google Shape;201;p2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02" name="Google Shape;202;p25"/>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03" name="Google Shape;203;p25"/>
          <p:cNvPicPr preferRelativeResize="0"/>
          <p:nvPr/>
        </p:nvPicPr>
        <p:blipFill rotWithShape="1">
          <a:blip r:embed="rId3">
            <a:alphaModFix/>
          </a:blip>
          <a:srcRect b="0" l="0" r="0" t="0"/>
          <a:stretch/>
        </p:blipFill>
        <p:spPr>
          <a:xfrm>
            <a:off x="723900" y="2514600"/>
            <a:ext cx="2667000" cy="666750"/>
          </a:xfrm>
          <a:prstGeom prst="rect">
            <a:avLst/>
          </a:prstGeom>
          <a:noFill/>
          <a:ln>
            <a:noFill/>
          </a:ln>
        </p:spPr>
      </p:pic>
      <p:sp>
        <p:nvSpPr>
          <p:cNvPr id="204" name="Google Shape;204;p25"/>
          <p:cNvSpPr txBox="1"/>
          <p:nvPr/>
        </p:nvSpPr>
        <p:spPr>
          <a:xfrm>
            <a:off x="0" y="32813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05" name="Google Shape;205;p25"/>
          <p:cNvPicPr preferRelativeResize="0"/>
          <p:nvPr/>
        </p:nvPicPr>
        <p:blipFill rotWithShape="1">
          <a:blip r:embed="rId4">
            <a:alphaModFix/>
          </a:blip>
          <a:srcRect b="0" l="0" r="0" t="0"/>
          <a:stretch/>
        </p:blipFill>
        <p:spPr>
          <a:xfrm>
            <a:off x="3529012" y="2514600"/>
            <a:ext cx="2932112" cy="730250"/>
          </a:xfrm>
          <a:prstGeom prst="rect">
            <a:avLst/>
          </a:prstGeom>
          <a:noFill/>
          <a:ln>
            <a:noFill/>
          </a:ln>
        </p:spPr>
      </p:pic>
      <p:sp>
        <p:nvSpPr>
          <p:cNvPr id="206" name="Google Shape;206;p25"/>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07" name="Google Shape;207;p25"/>
          <p:cNvPicPr preferRelativeResize="0"/>
          <p:nvPr/>
        </p:nvPicPr>
        <p:blipFill rotWithShape="1">
          <a:blip r:embed="rId5">
            <a:alphaModFix/>
          </a:blip>
          <a:srcRect b="0" l="0" r="0" t="0"/>
          <a:stretch/>
        </p:blipFill>
        <p:spPr>
          <a:xfrm>
            <a:off x="723900" y="3276600"/>
            <a:ext cx="3214687" cy="666750"/>
          </a:xfrm>
          <a:prstGeom prst="rect">
            <a:avLst/>
          </a:prstGeom>
          <a:noFill/>
          <a:ln>
            <a:noFill/>
          </a:ln>
        </p:spPr>
      </p:pic>
      <p:sp>
        <p:nvSpPr>
          <p:cNvPr id="208" name="Google Shape;208;p25"/>
          <p:cNvSpPr txBox="1"/>
          <p:nvPr/>
        </p:nvSpPr>
        <p:spPr>
          <a:xfrm>
            <a:off x="0" y="32766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09" name="Google Shape;209;p25"/>
          <p:cNvPicPr preferRelativeResize="0"/>
          <p:nvPr/>
        </p:nvPicPr>
        <p:blipFill rotWithShape="1">
          <a:blip r:embed="rId6">
            <a:alphaModFix/>
          </a:blip>
          <a:srcRect b="0" l="0" r="0" t="0"/>
          <a:stretch/>
        </p:blipFill>
        <p:spPr>
          <a:xfrm>
            <a:off x="722312" y="3962400"/>
            <a:ext cx="3255962" cy="603250"/>
          </a:xfrm>
          <a:prstGeom prst="rect">
            <a:avLst/>
          </a:prstGeom>
          <a:noFill/>
          <a:ln>
            <a:noFill/>
          </a:ln>
        </p:spPr>
      </p:pic>
      <p:sp>
        <p:nvSpPr>
          <p:cNvPr id="210" name="Google Shape;210;p2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11" name="Google Shape;211;p25"/>
          <p:cNvPicPr preferRelativeResize="0"/>
          <p:nvPr/>
        </p:nvPicPr>
        <p:blipFill rotWithShape="1">
          <a:blip r:embed="rId7">
            <a:alphaModFix/>
          </a:blip>
          <a:srcRect b="0" l="0" r="0" t="0"/>
          <a:stretch/>
        </p:blipFill>
        <p:spPr>
          <a:xfrm>
            <a:off x="762000" y="4572000"/>
            <a:ext cx="4367212" cy="603250"/>
          </a:xfrm>
          <a:prstGeom prst="rect">
            <a:avLst/>
          </a:prstGeom>
          <a:noFill/>
          <a:ln>
            <a:noFill/>
          </a:ln>
        </p:spPr>
      </p:pic>
      <p:sp>
        <p:nvSpPr>
          <p:cNvPr id="212" name="Google Shape;212;p25"/>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13" name="Google Shape;213;p25"/>
          <p:cNvPicPr preferRelativeResize="0"/>
          <p:nvPr/>
        </p:nvPicPr>
        <p:blipFill rotWithShape="1">
          <a:blip r:embed="rId8">
            <a:alphaModFix/>
          </a:blip>
          <a:srcRect b="0" l="0" r="0" t="0"/>
          <a:stretch/>
        </p:blipFill>
        <p:spPr>
          <a:xfrm>
            <a:off x="803275" y="5181600"/>
            <a:ext cx="1692275" cy="53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Truth Table of Simplified expression</a:t>
            </a:r>
            <a:endParaRPr/>
          </a:p>
        </p:txBody>
      </p:sp>
      <p:graphicFrame>
        <p:nvGraphicFramePr>
          <p:cNvPr id="220" name="Google Shape;220;p26"/>
          <p:cNvGraphicFramePr/>
          <p:nvPr/>
        </p:nvGraphicFramePr>
        <p:xfrm>
          <a:off x="457200" y="1600200"/>
          <a:ext cx="3000000" cy="3000000"/>
        </p:xfrm>
        <a:graphic>
          <a:graphicData uri="http://schemas.openxmlformats.org/drawingml/2006/table">
            <a:tbl>
              <a:tblPr>
                <a:noFill/>
                <a:tableStyleId>{1822FF6C-1ED0-43F4-888E-C4567A22474E}</a:tableStyleId>
              </a:tblPr>
              <a:tblGrid>
                <a:gridCol w="1646225"/>
                <a:gridCol w="1646225"/>
                <a:gridCol w="1644650"/>
                <a:gridCol w="1646225"/>
                <a:gridCol w="1646225"/>
              </a:tblGrid>
              <a:tr h="274625">
                <a:tc gridSpan="4">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Input</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Output</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B</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D</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Simplified Logic Circuit</a:t>
            </a:r>
            <a:endParaRPr/>
          </a:p>
        </p:txBody>
      </p:sp>
      <p:sp>
        <p:nvSpPr>
          <p:cNvPr id="226" name="Google Shape;226;p27"/>
          <p:cNvSpPr txBox="1"/>
          <p:nvPr/>
        </p:nvSpPr>
        <p:spPr>
          <a:xfrm>
            <a:off x="0" y="2938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27" name="Google Shape;227;p27"/>
          <p:cNvPicPr preferRelativeResize="0"/>
          <p:nvPr/>
        </p:nvPicPr>
        <p:blipFill rotWithShape="1">
          <a:blip r:embed="rId3">
            <a:alphaModFix/>
          </a:blip>
          <a:srcRect b="0" l="0" r="0" t="0"/>
          <a:stretch/>
        </p:blipFill>
        <p:spPr>
          <a:xfrm>
            <a:off x="533400" y="2514600"/>
            <a:ext cx="8153400" cy="33988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Simplified Logic Circuit</a:t>
            </a:r>
            <a:endParaRPr/>
          </a:p>
        </p:txBody>
      </p:sp>
      <p:sp>
        <p:nvSpPr>
          <p:cNvPr id="233" name="Google Shape;233;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Simplified expression               is in SOP form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Simplified circuit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34" name="Google Shape;234;p28"/>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35" name="Google Shape;235;p28"/>
          <p:cNvPicPr preferRelativeResize="0"/>
          <p:nvPr/>
        </p:nvPicPr>
        <p:blipFill rotWithShape="1">
          <a:blip r:embed="rId3">
            <a:alphaModFix/>
          </a:blip>
          <a:srcRect b="0" l="0" r="0" t="0"/>
          <a:stretch/>
        </p:blipFill>
        <p:spPr>
          <a:xfrm>
            <a:off x="4419600" y="1600200"/>
            <a:ext cx="1316037" cy="539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Second Example</a:t>
            </a:r>
            <a:endParaRPr/>
          </a:p>
        </p:txBody>
      </p:sp>
      <p:sp>
        <p:nvSpPr>
          <p:cNvPr id="241" name="Google Shape;241;p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Evaluating Boolean Expression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Representing results in a Truth Table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Simplification of Boolean Expression results in POS form and requires 3 variables instead of the original 4</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Representing results in a Truth Table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Verifying two expressions through truth tables</a:t>
            </a:r>
            <a:endParaRPr/>
          </a:p>
        </p:txBody>
      </p:sp>
      <p:sp>
        <p:nvSpPr>
          <p:cNvPr id="242" name="Google Shape;242;p29"/>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Analysis of Logic Circuits Example 2</a:t>
            </a:r>
            <a:endParaRPr/>
          </a:p>
        </p:txBody>
      </p:sp>
      <p:sp>
        <p:nvSpPr>
          <p:cNvPr id="249" name="Google Shape;249;p30"/>
          <p:cNvSpPr txBox="1"/>
          <p:nvPr/>
        </p:nvSpPr>
        <p:spPr>
          <a:xfrm>
            <a:off x="0" y="264318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50" name="Google Shape;250;p30"/>
          <p:cNvPicPr preferRelativeResize="0"/>
          <p:nvPr/>
        </p:nvPicPr>
        <p:blipFill rotWithShape="1">
          <a:blip r:embed="rId3">
            <a:alphaModFix/>
          </a:blip>
          <a:srcRect b="0" l="0" r="0" t="0"/>
          <a:stretch/>
        </p:blipFill>
        <p:spPr>
          <a:xfrm>
            <a:off x="228600" y="2667000"/>
            <a:ext cx="8610600" cy="3089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Analysis of Logic Circuits Example 2</a:t>
            </a:r>
            <a:endParaRPr/>
          </a:p>
        </p:txBody>
      </p:sp>
      <p:sp>
        <p:nvSpPr>
          <p:cNvPr id="257" name="Google Shape;257;p31"/>
          <p:cNvSpPr txBox="1"/>
          <p:nvPr/>
        </p:nvSpPr>
        <p:spPr>
          <a:xfrm>
            <a:off x="0" y="264318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58" name="Google Shape;258;p31"/>
          <p:cNvPicPr preferRelativeResize="0"/>
          <p:nvPr/>
        </p:nvPicPr>
        <p:blipFill rotWithShape="1">
          <a:blip r:embed="rId3">
            <a:alphaModFix/>
          </a:blip>
          <a:srcRect b="0" l="0" r="0" t="0"/>
          <a:stretch/>
        </p:blipFill>
        <p:spPr>
          <a:xfrm>
            <a:off x="228600" y="2667000"/>
            <a:ext cx="8610600" cy="3089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Evaluating Boolean Expression</a:t>
            </a:r>
            <a:endParaRPr/>
          </a:p>
        </p:txBody>
      </p:sp>
      <p:sp>
        <p:nvSpPr>
          <p:cNvPr id="265" name="Google Shape;265;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expression</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Assume                    and</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Expression  </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Conditions for output = 1 	X=0 OR Y=0</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Since              	</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X=0 when A=1,B=0 or C=1</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Since</a:t>
            </a:r>
            <a:endParaRPr/>
          </a:p>
          <a:p>
            <a:pPr indent="-342900" lvl="0" marL="342900" marR="0" rtl="0" algn="l">
              <a:lnSpc>
                <a:spcPct val="9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Y=0 	when C=1 and D=0</a:t>
            </a:r>
            <a:endParaRPr/>
          </a:p>
        </p:txBody>
      </p:sp>
      <p:sp>
        <p:nvSpPr>
          <p:cNvPr id="266" name="Google Shape;266;p3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67" name="Google Shape;267;p3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68" name="Google Shape;268;p32"/>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69" name="Google Shape;269;p3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70" name="Google Shape;270;p32"/>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71" name="Google Shape;271;p32"/>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72" name="Google Shape;272;p32"/>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73" name="Google Shape;273;p32"/>
          <p:cNvPicPr preferRelativeResize="0"/>
          <p:nvPr/>
        </p:nvPicPr>
        <p:blipFill rotWithShape="1">
          <a:blip r:embed="rId3">
            <a:alphaModFix/>
          </a:blip>
          <a:srcRect b="0" l="0" r="0" t="0"/>
          <a:stretch/>
        </p:blipFill>
        <p:spPr>
          <a:xfrm>
            <a:off x="3810000" y="1524000"/>
            <a:ext cx="2505075" cy="668337"/>
          </a:xfrm>
          <a:prstGeom prst="rect">
            <a:avLst/>
          </a:prstGeom>
          <a:noFill/>
          <a:ln>
            <a:noFill/>
          </a:ln>
        </p:spPr>
      </p:pic>
      <p:sp>
        <p:nvSpPr>
          <p:cNvPr id="274" name="Google Shape;274;p3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75" name="Google Shape;275;p32"/>
          <p:cNvPicPr preferRelativeResize="0"/>
          <p:nvPr/>
        </p:nvPicPr>
        <p:blipFill rotWithShape="1">
          <a:blip r:embed="rId4">
            <a:alphaModFix/>
          </a:blip>
          <a:srcRect b="0" l="0" r="0" t="0"/>
          <a:stretch/>
        </p:blipFill>
        <p:spPr>
          <a:xfrm>
            <a:off x="2209800" y="2057400"/>
            <a:ext cx="1663700" cy="538162"/>
          </a:xfrm>
          <a:prstGeom prst="rect">
            <a:avLst/>
          </a:prstGeom>
          <a:noFill/>
          <a:ln>
            <a:noFill/>
          </a:ln>
        </p:spPr>
      </p:pic>
      <p:sp>
        <p:nvSpPr>
          <p:cNvPr id="276" name="Google Shape;276;p32"/>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77" name="Google Shape;277;p32"/>
          <p:cNvPicPr preferRelativeResize="0"/>
          <p:nvPr/>
        </p:nvPicPr>
        <p:blipFill rotWithShape="1">
          <a:blip r:embed="rId5">
            <a:alphaModFix/>
          </a:blip>
          <a:srcRect b="0" l="0" r="0" t="0"/>
          <a:stretch/>
        </p:blipFill>
        <p:spPr>
          <a:xfrm>
            <a:off x="4724400" y="2052637"/>
            <a:ext cx="1663700" cy="538162"/>
          </a:xfrm>
          <a:prstGeom prst="rect">
            <a:avLst/>
          </a:prstGeom>
          <a:noFill/>
          <a:ln>
            <a:noFill/>
          </a:ln>
        </p:spPr>
      </p:pic>
      <p:sp>
        <p:nvSpPr>
          <p:cNvPr id="278" name="Google Shape;278;p3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79" name="Google Shape;279;p32"/>
          <p:cNvPicPr preferRelativeResize="0"/>
          <p:nvPr/>
        </p:nvPicPr>
        <p:blipFill rotWithShape="1">
          <a:blip r:embed="rId6">
            <a:alphaModFix/>
          </a:blip>
          <a:srcRect b="0" l="0" r="0" t="0"/>
          <a:stretch/>
        </p:blipFill>
        <p:spPr>
          <a:xfrm>
            <a:off x="3048000" y="2819400"/>
            <a:ext cx="731837" cy="542925"/>
          </a:xfrm>
          <a:prstGeom prst="rect">
            <a:avLst/>
          </a:prstGeom>
          <a:noFill/>
          <a:ln>
            <a:noFill/>
          </a:ln>
        </p:spPr>
      </p:pic>
      <p:sp>
        <p:nvSpPr>
          <p:cNvPr id="280" name="Google Shape;280;p32"/>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81" name="Google Shape;281;p32"/>
          <p:cNvPicPr preferRelativeResize="0"/>
          <p:nvPr/>
        </p:nvPicPr>
        <p:blipFill rotWithShape="1">
          <a:blip r:embed="rId4">
            <a:alphaModFix/>
          </a:blip>
          <a:srcRect b="0" l="0" r="0" t="0"/>
          <a:stretch/>
        </p:blipFill>
        <p:spPr>
          <a:xfrm>
            <a:off x="2057400" y="3733800"/>
            <a:ext cx="1663700" cy="538162"/>
          </a:xfrm>
          <a:prstGeom prst="rect">
            <a:avLst/>
          </a:prstGeom>
          <a:noFill/>
          <a:ln>
            <a:noFill/>
          </a:ln>
        </p:spPr>
      </p:pic>
      <p:sp>
        <p:nvSpPr>
          <p:cNvPr id="282" name="Google Shape;282;p32"/>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283" name="Google Shape;283;p32"/>
          <p:cNvPicPr preferRelativeResize="0"/>
          <p:nvPr/>
        </p:nvPicPr>
        <p:blipFill rotWithShape="1">
          <a:blip r:embed="rId5">
            <a:alphaModFix/>
          </a:blip>
          <a:srcRect b="0" l="0" r="0" t="0"/>
          <a:stretch/>
        </p:blipFill>
        <p:spPr>
          <a:xfrm>
            <a:off x="2057400" y="4800600"/>
            <a:ext cx="1663700" cy="5381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700"/>
              <a:buFont typeface="Calibri"/>
              <a:buNone/>
            </a:pPr>
            <a:r>
              <a:rPr b="0" i="0" lang="en-US" sz="3700" u="none">
                <a:solidFill>
                  <a:schemeClr val="dk1"/>
                </a:solidFill>
                <a:latin typeface="Calibri"/>
                <a:ea typeface="Calibri"/>
                <a:cs typeface="Calibri"/>
                <a:sym typeface="Calibri"/>
              </a:rPr>
              <a:t>Evaluating Boolean Expression &amp; Truth Table</a:t>
            </a:r>
            <a:endParaRPr/>
          </a:p>
        </p:txBody>
      </p:sp>
      <p:sp>
        <p:nvSpPr>
          <p:cNvPr id="290" name="Google Shape;290;p33"/>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Conditions for o/p =1</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(A=1,B=0 OR C=1) OR (C=1 AND D=0) </a:t>
            </a:r>
            <a:endParaRPr/>
          </a:p>
        </p:txBody>
      </p:sp>
      <p:graphicFrame>
        <p:nvGraphicFramePr>
          <p:cNvPr id="291" name="Google Shape;291;p33"/>
          <p:cNvGraphicFramePr/>
          <p:nvPr/>
        </p:nvGraphicFramePr>
        <p:xfrm>
          <a:off x="4648200" y="1600200"/>
          <a:ext cx="3000000" cy="3000000"/>
        </p:xfrm>
        <a:graphic>
          <a:graphicData uri="http://schemas.openxmlformats.org/drawingml/2006/table">
            <a:tbl>
              <a:tblPr>
                <a:noFill/>
                <a:tableStyleId>{1822FF6C-1ED0-43F4-888E-C4567A22474E}</a:tableStyleId>
              </a:tblPr>
              <a:tblGrid>
                <a:gridCol w="808025"/>
                <a:gridCol w="808025"/>
                <a:gridCol w="806450"/>
                <a:gridCol w="808025"/>
                <a:gridCol w="808025"/>
              </a:tblGrid>
              <a:tr h="274625">
                <a:tc gridSpan="4">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Input</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Output</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B</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D</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92" name="Google Shape;292;p3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93" name="Google Shape;293;p3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94" name="Google Shape;294;p33"/>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95" name="Google Shape;295;p3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96" name="Google Shape;296;p33"/>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297" name="Google Shape;297;p33"/>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Rewriting the Truth Table</a:t>
            </a:r>
            <a:endParaRPr/>
          </a:p>
        </p:txBody>
      </p:sp>
      <p:sp>
        <p:nvSpPr>
          <p:cNvPr id="304" name="Google Shape;304;p34"/>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Conditions for o/p =1</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(A=1,B=0 OR C=1) OR (C=1 AND D=0) </a:t>
            </a:r>
            <a:endParaRPr/>
          </a:p>
        </p:txBody>
      </p:sp>
      <p:graphicFrame>
        <p:nvGraphicFramePr>
          <p:cNvPr id="305" name="Google Shape;305;p34"/>
          <p:cNvGraphicFramePr/>
          <p:nvPr/>
        </p:nvGraphicFramePr>
        <p:xfrm>
          <a:off x="4648200" y="1600200"/>
          <a:ext cx="3000000" cy="3000000"/>
        </p:xfrm>
        <a:graphic>
          <a:graphicData uri="http://schemas.openxmlformats.org/drawingml/2006/table">
            <a:tbl>
              <a:tblPr>
                <a:noFill/>
                <a:tableStyleId>{1822FF6C-1ED0-43F4-888E-C4567A22474E}</a:tableStyleId>
              </a:tblPr>
              <a:tblGrid>
                <a:gridCol w="1009650"/>
                <a:gridCol w="1009650"/>
                <a:gridCol w="1009650"/>
                <a:gridCol w="1009650"/>
              </a:tblGrid>
              <a:tr h="452425">
                <a:tc gridSpan="3">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40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40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40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40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06" name="Google Shape;306;p3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07" name="Google Shape;307;p3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08" name="Google Shape;308;p34"/>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09" name="Google Shape;309;p3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10" name="Google Shape;310;p34"/>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11" name="Google Shape;311;p34"/>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Recap</a:t>
            </a:r>
            <a:endParaRPr/>
          </a:p>
        </p:txBody>
      </p:sp>
      <p:sp>
        <p:nvSpPr>
          <p:cNvPr id="113" name="Google Shape;113;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Commutative, Associative and Distributive Laws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Rules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Demorgan’s Theorems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6" name="Shape 316"/>
        <p:cNvGrpSpPr/>
        <p:nvPr/>
      </p:nvGrpSpPr>
      <p:grpSpPr>
        <a:xfrm>
          <a:off x="0" y="0"/>
          <a:ext cx="0" cy="0"/>
          <a:chOff x="0" y="0"/>
          <a:chExt cx="0" cy="0"/>
        </a:xfrm>
      </p:grpSpPr>
      <p:sp>
        <p:nvSpPr>
          <p:cNvPr id="317" name="Google Shape;317;p35"/>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Simplifying Boolean Expression </a:t>
            </a:r>
            <a:endParaRPr/>
          </a:p>
        </p:txBody>
      </p:sp>
      <p:sp>
        <p:nvSpPr>
          <p:cNvPr id="318" name="Google Shape;318;p35"/>
          <p:cNvSpPr txBox="1"/>
          <p:nvPr>
            <p:ph idx="1" type="body"/>
          </p:nvPr>
        </p:nvSpPr>
        <p:spPr>
          <a:xfrm>
            <a:off x="457200" y="1600200"/>
            <a:ext cx="83058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Simplifying by applying Demorgan’s theorem</a:t>
            </a:r>
            <a:endParaRPr/>
          </a:p>
          <a:p>
            <a:pPr indent="-342900" lvl="0" marL="34290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                               </a:t>
            </a:r>
            <a:endParaRPr/>
          </a:p>
          <a:p>
            <a:pPr indent="-342900" lvl="0" marL="34290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                                   =                                                      </a:t>
            </a:r>
            <a:endParaRPr/>
          </a:p>
          <a:p>
            <a:pPr indent="-342900" lvl="0" marL="342900" rtl="0" algn="l">
              <a:lnSpc>
                <a:spcPct val="100000"/>
              </a:lnSpc>
              <a:spcBef>
                <a:spcPts val="560"/>
              </a:spcBef>
              <a:spcAft>
                <a:spcPts val="0"/>
              </a:spcAft>
              <a:buClr>
                <a:schemeClr val="dk1"/>
              </a:buClr>
              <a:buSzPts val="2800"/>
              <a:buNone/>
            </a:pPr>
            <a:r>
              <a:rPr b="0" i="0" lang="en-US" sz="2800" u="none">
                <a:solidFill>
                  <a:schemeClr val="dk1"/>
                </a:solidFill>
                <a:latin typeface="Calibri"/>
                <a:ea typeface="Calibri"/>
                <a:cs typeface="Calibri"/>
                <a:sym typeface="Calibri"/>
              </a:rPr>
              <a:t> </a:t>
            </a:r>
            <a:endParaRPr/>
          </a:p>
          <a:p>
            <a:pPr indent="-342900" lvl="0" marL="342900" rtl="0" algn="l">
              <a:lnSpc>
                <a:spcPct val="100000"/>
              </a:lnSpc>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a:p>
            <a:pPr indent="-342900" lvl="0" marL="342900" rtl="0" algn="l">
              <a:lnSpc>
                <a:spcPct val="100000"/>
              </a:lnSpc>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a:p>
            <a:pPr indent="-165100" lvl="0" marL="34290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rtl="0" algn="l">
              <a:spcBef>
                <a:spcPts val="560"/>
              </a:spcBef>
              <a:spcAft>
                <a:spcPts val="0"/>
              </a:spcAft>
              <a:buClr>
                <a:schemeClr val="dk1"/>
              </a:buClr>
              <a:buSzPts val="2800"/>
              <a:buNone/>
            </a:pPr>
            <a:r>
              <a:t/>
            </a:r>
            <a:endParaRPr b="0" i="0" sz="2800" u="none">
              <a:solidFill>
                <a:schemeClr val="dk1"/>
              </a:solidFill>
              <a:latin typeface="Calibri"/>
              <a:ea typeface="Calibri"/>
              <a:cs typeface="Calibri"/>
              <a:sym typeface="Calibri"/>
            </a:endParaRPr>
          </a:p>
        </p:txBody>
      </p:sp>
      <p:sp>
        <p:nvSpPr>
          <p:cNvPr id="319" name="Google Shape;319;p3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0" name="Google Shape;320;p3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1" name="Google Shape;321;p3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2" name="Google Shape;322;p3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3" name="Google Shape;323;p35"/>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4" name="Google Shape;324;p3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5" name="Google Shape;325;p35"/>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6" name="Google Shape;326;p35"/>
          <p:cNvSpPr txBox="1"/>
          <p:nvPr/>
        </p:nvSpPr>
        <p:spPr>
          <a:xfrm>
            <a:off x="0" y="32813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7" name="Google Shape;327;p35"/>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8" name="Google Shape;328;p35"/>
          <p:cNvSpPr txBox="1"/>
          <p:nvPr/>
        </p:nvSpPr>
        <p:spPr>
          <a:xfrm>
            <a:off x="0" y="32766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29" name="Google Shape;329;p3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30" name="Google Shape;330;p35"/>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31" name="Google Shape;331;p35"/>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32" name="Google Shape;332;p35"/>
          <p:cNvPicPr preferRelativeResize="0"/>
          <p:nvPr/>
        </p:nvPicPr>
        <p:blipFill rotWithShape="1">
          <a:blip r:embed="rId3">
            <a:alphaModFix/>
          </a:blip>
          <a:srcRect b="0" l="0" r="0" t="0"/>
          <a:stretch/>
        </p:blipFill>
        <p:spPr>
          <a:xfrm>
            <a:off x="3886200" y="2514600"/>
            <a:ext cx="2787650" cy="666750"/>
          </a:xfrm>
          <a:prstGeom prst="rect">
            <a:avLst/>
          </a:prstGeom>
          <a:noFill/>
          <a:ln>
            <a:noFill/>
          </a:ln>
        </p:spPr>
      </p:pic>
      <p:sp>
        <p:nvSpPr>
          <p:cNvPr id="333" name="Google Shape;333;p35"/>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34" name="Google Shape;334;p35"/>
          <p:cNvPicPr preferRelativeResize="0"/>
          <p:nvPr/>
        </p:nvPicPr>
        <p:blipFill rotWithShape="1">
          <a:blip r:embed="rId4">
            <a:alphaModFix/>
          </a:blip>
          <a:srcRect b="0" l="0" r="0" t="0"/>
          <a:stretch/>
        </p:blipFill>
        <p:spPr>
          <a:xfrm>
            <a:off x="695325" y="2514600"/>
            <a:ext cx="2505075" cy="668337"/>
          </a:xfrm>
          <a:prstGeom prst="rect">
            <a:avLst/>
          </a:prstGeom>
          <a:noFill/>
          <a:ln>
            <a:noFill/>
          </a:ln>
        </p:spPr>
      </p:pic>
      <p:sp>
        <p:nvSpPr>
          <p:cNvPr id="335" name="Google Shape;335;p35"/>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36" name="Google Shape;336;p35"/>
          <p:cNvPicPr preferRelativeResize="0"/>
          <p:nvPr/>
        </p:nvPicPr>
        <p:blipFill rotWithShape="1">
          <a:blip r:embed="rId5">
            <a:alphaModFix/>
          </a:blip>
          <a:srcRect b="0" l="0" r="0" t="0"/>
          <a:stretch/>
        </p:blipFill>
        <p:spPr>
          <a:xfrm>
            <a:off x="787400" y="3276600"/>
            <a:ext cx="3325812" cy="666750"/>
          </a:xfrm>
          <a:prstGeom prst="rect">
            <a:avLst/>
          </a:prstGeom>
          <a:noFill/>
          <a:ln>
            <a:noFill/>
          </a:ln>
        </p:spPr>
      </p:pic>
      <p:sp>
        <p:nvSpPr>
          <p:cNvPr id="337" name="Google Shape;337;p3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38" name="Google Shape;338;p35"/>
          <p:cNvPicPr preferRelativeResize="0"/>
          <p:nvPr/>
        </p:nvPicPr>
        <p:blipFill rotWithShape="1">
          <a:blip r:embed="rId6">
            <a:alphaModFix/>
          </a:blip>
          <a:srcRect b="0" l="0" r="0" t="0"/>
          <a:stretch/>
        </p:blipFill>
        <p:spPr>
          <a:xfrm>
            <a:off x="762000" y="4043362"/>
            <a:ext cx="3375025" cy="604837"/>
          </a:xfrm>
          <a:prstGeom prst="rect">
            <a:avLst/>
          </a:prstGeom>
          <a:noFill/>
          <a:ln>
            <a:noFill/>
          </a:ln>
        </p:spPr>
      </p:pic>
      <p:sp>
        <p:nvSpPr>
          <p:cNvPr id="339" name="Google Shape;339;p35"/>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40" name="Google Shape;340;p35"/>
          <p:cNvPicPr preferRelativeResize="0"/>
          <p:nvPr/>
        </p:nvPicPr>
        <p:blipFill rotWithShape="1">
          <a:blip r:embed="rId7">
            <a:alphaModFix/>
          </a:blip>
          <a:srcRect b="0" l="0" r="0" t="0"/>
          <a:stretch/>
        </p:blipFill>
        <p:spPr>
          <a:xfrm>
            <a:off x="830262" y="4800600"/>
            <a:ext cx="2952750" cy="603250"/>
          </a:xfrm>
          <a:prstGeom prst="rect">
            <a:avLst/>
          </a:prstGeom>
          <a:noFill/>
          <a:ln>
            <a:noFill/>
          </a:ln>
        </p:spPr>
      </p:pic>
      <p:sp>
        <p:nvSpPr>
          <p:cNvPr id="341" name="Google Shape;341;p35"/>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42" name="Google Shape;342;p35"/>
          <p:cNvPicPr preferRelativeResize="0"/>
          <p:nvPr/>
        </p:nvPicPr>
        <p:blipFill rotWithShape="1">
          <a:blip r:embed="rId8">
            <a:alphaModFix/>
          </a:blip>
          <a:srcRect b="0" l="0" r="0" t="0"/>
          <a:stretch/>
        </p:blipFill>
        <p:spPr>
          <a:xfrm>
            <a:off x="866775" y="5405437"/>
            <a:ext cx="1839912" cy="5381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7" name="Shape 347"/>
        <p:cNvGrpSpPr/>
        <p:nvPr/>
      </p:nvGrpSpPr>
      <p:grpSpPr>
        <a:xfrm>
          <a:off x="0" y="0"/>
          <a:ext cx="0" cy="0"/>
          <a:chOff x="0" y="0"/>
          <a:chExt cx="0" cy="0"/>
        </a:xfrm>
      </p:grpSpPr>
      <p:sp>
        <p:nvSpPr>
          <p:cNvPr id="348" name="Google Shape;348;p36"/>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Truth Table of Simplified expression</a:t>
            </a:r>
            <a:endParaRPr/>
          </a:p>
        </p:txBody>
      </p:sp>
      <p:graphicFrame>
        <p:nvGraphicFramePr>
          <p:cNvPr id="349" name="Google Shape;349;p36"/>
          <p:cNvGraphicFramePr/>
          <p:nvPr/>
        </p:nvGraphicFramePr>
        <p:xfrm>
          <a:off x="457200" y="1600200"/>
          <a:ext cx="3000000" cy="3000000"/>
        </p:xfrm>
        <a:graphic>
          <a:graphicData uri="http://schemas.openxmlformats.org/drawingml/2006/table">
            <a:tbl>
              <a:tblPr>
                <a:noFill/>
                <a:tableStyleId>{1822FF6C-1ED0-43F4-888E-C4567A22474E}</a:tableStyleId>
              </a:tblPr>
              <a:tblGrid>
                <a:gridCol w="2057400"/>
                <a:gridCol w="2057400"/>
                <a:gridCol w="2057400"/>
                <a:gridCol w="2057400"/>
              </a:tblGrid>
              <a:tr h="452425">
                <a:tc gridSpan="3">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40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40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40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40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2425">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Simplified Logic Circuit</a:t>
            </a:r>
            <a:endParaRPr/>
          </a:p>
        </p:txBody>
      </p:sp>
      <p:sp>
        <p:nvSpPr>
          <p:cNvPr id="355" name="Google Shape;355;p37"/>
          <p:cNvSpPr txBox="1"/>
          <p:nvPr/>
        </p:nvSpPr>
        <p:spPr>
          <a:xfrm>
            <a:off x="0" y="2938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56" name="Google Shape;356;p37"/>
          <p:cNvSpPr txBox="1"/>
          <p:nvPr/>
        </p:nvSpPr>
        <p:spPr>
          <a:xfrm>
            <a:off x="0" y="30527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57" name="Google Shape;357;p37"/>
          <p:cNvPicPr preferRelativeResize="0"/>
          <p:nvPr/>
        </p:nvPicPr>
        <p:blipFill rotWithShape="1">
          <a:blip r:embed="rId3">
            <a:alphaModFix/>
          </a:blip>
          <a:srcRect b="0" l="0" r="0" t="0"/>
          <a:stretch/>
        </p:blipFill>
        <p:spPr>
          <a:xfrm>
            <a:off x="533400" y="3048000"/>
            <a:ext cx="8077200" cy="30241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Simplified Logic Circuit</a:t>
            </a:r>
            <a:endParaRPr/>
          </a:p>
        </p:txBody>
      </p:sp>
      <p:sp>
        <p:nvSpPr>
          <p:cNvPr id="363" name="Google Shape;363;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Simplified expression                is in POS form representing a single Sum term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Simplified circuit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64" name="Google Shape;364;p38"/>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365" name="Google Shape;365;p38"/>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66" name="Google Shape;366;p38"/>
          <p:cNvPicPr preferRelativeResize="0"/>
          <p:nvPr/>
        </p:nvPicPr>
        <p:blipFill rotWithShape="1">
          <a:blip r:embed="rId3">
            <a:alphaModFix/>
          </a:blip>
          <a:srcRect b="0" l="0" r="0" t="0"/>
          <a:stretch/>
        </p:blipFill>
        <p:spPr>
          <a:xfrm>
            <a:off x="4429125" y="1600200"/>
            <a:ext cx="1285875" cy="5381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400"/>
              <a:buFont typeface="Arial"/>
              <a:buNone/>
            </a:pPr>
            <a:r>
              <a:rPr b="0" i="0" lang="en-US" sz="3400" u="none">
                <a:solidFill>
                  <a:schemeClr val="dk1"/>
                </a:solidFill>
                <a:latin typeface="Arial"/>
                <a:ea typeface="Arial"/>
                <a:cs typeface="Arial"/>
                <a:sym typeface="Arial"/>
              </a:rPr>
              <a:t>Standard forms of Boolean Expressions</a:t>
            </a:r>
            <a:endParaRPr/>
          </a:p>
        </p:txBody>
      </p:sp>
      <p:sp>
        <p:nvSpPr>
          <p:cNvPr id="373" name="Google Shape;373;p39"/>
          <p:cNvSpPr txBox="1"/>
          <p:nvPr>
            <p:ph idx="1" type="body"/>
          </p:nvPr>
        </p:nvSpPr>
        <p:spPr>
          <a:xfrm>
            <a:off x="457200" y="1793875"/>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Sum-of-Products form</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Product-of-Sums form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400"/>
              <a:buFont typeface="Arial"/>
              <a:buNone/>
            </a:pPr>
            <a:r>
              <a:rPr b="0" i="0" lang="en-US" sz="3400" u="none">
                <a:solidFill>
                  <a:schemeClr val="dk1"/>
                </a:solidFill>
                <a:latin typeface="Arial"/>
                <a:ea typeface="Arial"/>
                <a:cs typeface="Arial"/>
                <a:sym typeface="Arial"/>
              </a:rPr>
              <a:t>Standard forms of Boolean Expressions</a:t>
            </a:r>
            <a:endParaRPr/>
          </a:p>
        </p:txBody>
      </p:sp>
      <p:sp>
        <p:nvSpPr>
          <p:cNvPr id="380" name="Google Shape;380;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Sum-of-Products form</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AB + ABC</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	ABC + CDE + </a:t>
            </a:r>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Product-of-Sums form</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381" name="Google Shape;381;p40"/>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82" name="Google Shape;382;p40"/>
          <p:cNvPicPr preferRelativeResize="0"/>
          <p:nvPr/>
        </p:nvPicPr>
        <p:blipFill rotWithShape="1">
          <a:blip r:embed="rId3">
            <a:alphaModFix/>
          </a:blip>
          <a:srcRect b="0" l="0" r="0" t="0"/>
          <a:stretch/>
        </p:blipFill>
        <p:spPr>
          <a:xfrm>
            <a:off x="2986087" y="2743200"/>
            <a:ext cx="828675" cy="546100"/>
          </a:xfrm>
          <a:prstGeom prst="rect">
            <a:avLst/>
          </a:prstGeom>
          <a:noFill/>
          <a:ln>
            <a:noFill/>
          </a:ln>
        </p:spPr>
      </p:pic>
      <p:sp>
        <p:nvSpPr>
          <p:cNvPr id="383" name="Google Shape;383;p40"/>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84" name="Google Shape;384;p40"/>
          <p:cNvPicPr preferRelativeResize="0"/>
          <p:nvPr/>
        </p:nvPicPr>
        <p:blipFill rotWithShape="1">
          <a:blip r:embed="rId4">
            <a:alphaModFix/>
          </a:blip>
          <a:srcRect b="0" l="0" r="0" t="0"/>
          <a:stretch/>
        </p:blipFill>
        <p:spPr>
          <a:xfrm>
            <a:off x="838200" y="3327400"/>
            <a:ext cx="2209800" cy="534987"/>
          </a:xfrm>
          <a:prstGeom prst="rect">
            <a:avLst/>
          </a:prstGeom>
          <a:noFill/>
          <a:ln>
            <a:noFill/>
          </a:ln>
        </p:spPr>
      </p:pic>
      <p:sp>
        <p:nvSpPr>
          <p:cNvPr id="385" name="Google Shape;385;p40"/>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86" name="Google Shape;386;p40"/>
          <p:cNvPicPr preferRelativeResize="0"/>
          <p:nvPr/>
        </p:nvPicPr>
        <p:blipFill rotWithShape="1">
          <a:blip r:embed="rId5">
            <a:alphaModFix/>
          </a:blip>
          <a:srcRect b="0" l="0" r="0" t="0"/>
          <a:stretch/>
        </p:blipFill>
        <p:spPr>
          <a:xfrm>
            <a:off x="914400" y="4495800"/>
            <a:ext cx="3200400" cy="631825"/>
          </a:xfrm>
          <a:prstGeom prst="rect">
            <a:avLst/>
          </a:prstGeom>
          <a:noFill/>
          <a:ln>
            <a:noFill/>
          </a:ln>
        </p:spPr>
      </p:pic>
      <p:sp>
        <p:nvSpPr>
          <p:cNvPr id="387" name="Google Shape;387;p40"/>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88" name="Google Shape;388;p40"/>
          <p:cNvPicPr preferRelativeResize="0"/>
          <p:nvPr/>
        </p:nvPicPr>
        <p:blipFill rotWithShape="1">
          <a:blip r:embed="rId6">
            <a:alphaModFix/>
          </a:blip>
          <a:srcRect b="0" l="0" r="0" t="0"/>
          <a:stretch/>
        </p:blipFill>
        <p:spPr>
          <a:xfrm>
            <a:off x="914400" y="5145087"/>
            <a:ext cx="6096000" cy="617537"/>
          </a:xfrm>
          <a:prstGeom prst="rect">
            <a:avLst/>
          </a:prstGeom>
          <a:noFill/>
          <a:ln>
            <a:noFill/>
          </a:ln>
        </p:spPr>
      </p:pic>
      <p:sp>
        <p:nvSpPr>
          <p:cNvPr id="389" name="Google Shape;389;p40"/>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90" name="Google Shape;390;p40"/>
          <p:cNvPicPr preferRelativeResize="0"/>
          <p:nvPr/>
        </p:nvPicPr>
        <p:blipFill rotWithShape="1">
          <a:blip r:embed="rId7">
            <a:alphaModFix/>
          </a:blip>
          <a:srcRect b="0" l="0" r="0" t="0"/>
          <a:stretch/>
        </p:blipFill>
        <p:spPr>
          <a:xfrm>
            <a:off x="990600" y="5715000"/>
            <a:ext cx="4648200" cy="5762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Implementation of SOP expression</a:t>
            </a:r>
            <a:endParaRPr/>
          </a:p>
        </p:txBody>
      </p:sp>
      <p:sp>
        <p:nvSpPr>
          <p:cNvPr id="396" name="Google Shape;396;p41"/>
          <p:cNvSpPr txBox="1"/>
          <p:nvPr/>
        </p:nvSpPr>
        <p:spPr>
          <a:xfrm>
            <a:off x="0" y="26765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397" name="Google Shape;397;p41"/>
          <p:cNvPicPr preferRelativeResize="0"/>
          <p:nvPr/>
        </p:nvPicPr>
        <p:blipFill rotWithShape="1">
          <a:blip r:embed="rId3">
            <a:alphaModFix/>
          </a:blip>
          <a:srcRect b="0" l="0" r="0" t="0"/>
          <a:stretch/>
        </p:blipFill>
        <p:spPr>
          <a:xfrm>
            <a:off x="990600" y="2209800"/>
            <a:ext cx="7467600" cy="4095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Implementation of POS expression</a:t>
            </a:r>
            <a:endParaRPr/>
          </a:p>
        </p:txBody>
      </p:sp>
      <p:sp>
        <p:nvSpPr>
          <p:cNvPr id="403" name="Google Shape;403;p42"/>
          <p:cNvSpPr txBox="1"/>
          <p:nvPr/>
        </p:nvSpPr>
        <p:spPr>
          <a:xfrm>
            <a:off x="0" y="26765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04" name="Google Shape;404;p42"/>
          <p:cNvPicPr preferRelativeResize="0"/>
          <p:nvPr/>
        </p:nvPicPr>
        <p:blipFill rotWithShape="1">
          <a:blip r:embed="rId3">
            <a:alphaModFix/>
          </a:blip>
          <a:srcRect b="0" l="0" r="0" t="0"/>
          <a:stretch/>
        </p:blipFill>
        <p:spPr>
          <a:xfrm>
            <a:off x="609600" y="2362200"/>
            <a:ext cx="8001000" cy="3435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800"/>
              <a:buFont typeface="Arial"/>
              <a:buNone/>
            </a:pPr>
            <a:r>
              <a:rPr b="0" i="0" lang="en-US" sz="3800" u="none">
                <a:solidFill>
                  <a:schemeClr val="dk1"/>
                </a:solidFill>
                <a:latin typeface="Arial"/>
                <a:ea typeface="Arial"/>
                <a:cs typeface="Arial"/>
                <a:sym typeface="Arial"/>
              </a:rPr>
              <a:t>Conversion of general expression to SOP form</a:t>
            </a:r>
            <a:endParaRPr/>
          </a:p>
        </p:txBody>
      </p:sp>
      <p:sp>
        <p:nvSpPr>
          <p:cNvPr id="411" name="Google Shape;411;p4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12" name="Google Shape;412;p43"/>
          <p:cNvSpPr txBox="1"/>
          <p:nvPr/>
        </p:nvSpPr>
        <p:spPr>
          <a:xfrm>
            <a:off x="0" y="200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13" name="Google Shape;413;p43"/>
          <p:cNvSpPr txBox="1"/>
          <p:nvPr/>
        </p:nvSpPr>
        <p:spPr>
          <a:xfrm>
            <a:off x="0" y="32289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14" name="Google Shape;414;p43"/>
          <p:cNvPicPr preferRelativeResize="0"/>
          <p:nvPr/>
        </p:nvPicPr>
        <p:blipFill rotWithShape="1">
          <a:blip r:embed="rId3">
            <a:alphaModFix/>
          </a:blip>
          <a:srcRect b="0" l="0" r="0" t="0"/>
          <a:stretch/>
        </p:blipFill>
        <p:spPr>
          <a:xfrm>
            <a:off x="609600" y="1600200"/>
            <a:ext cx="6400800" cy="520700"/>
          </a:xfrm>
          <a:prstGeom prst="rect">
            <a:avLst/>
          </a:prstGeom>
          <a:noFill/>
          <a:ln>
            <a:noFill/>
          </a:ln>
        </p:spPr>
      </p:pic>
      <p:sp>
        <p:nvSpPr>
          <p:cNvPr id="415" name="Google Shape;415;p43"/>
          <p:cNvSpPr txBox="1"/>
          <p:nvPr/>
        </p:nvSpPr>
        <p:spPr>
          <a:xfrm>
            <a:off x="0" y="34290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16" name="Google Shape;416;p43"/>
          <p:cNvPicPr preferRelativeResize="0"/>
          <p:nvPr/>
        </p:nvPicPr>
        <p:blipFill rotWithShape="1">
          <a:blip r:embed="rId4">
            <a:alphaModFix/>
          </a:blip>
          <a:srcRect b="0" l="0" r="0" t="0"/>
          <a:stretch/>
        </p:blipFill>
        <p:spPr>
          <a:xfrm>
            <a:off x="533400" y="2760662"/>
            <a:ext cx="8423275" cy="538162"/>
          </a:xfrm>
          <a:prstGeom prst="rect">
            <a:avLst/>
          </a:prstGeom>
          <a:noFill/>
          <a:ln>
            <a:noFill/>
          </a:ln>
        </p:spPr>
      </p:pic>
      <p:pic>
        <p:nvPicPr>
          <p:cNvPr id="417" name="Google Shape;417;p43"/>
          <p:cNvPicPr preferRelativeResize="0"/>
          <p:nvPr>
            <p:ph idx="1" type="body"/>
          </p:nvPr>
        </p:nvPicPr>
        <p:blipFill rotWithShape="1">
          <a:blip r:embed="rId5">
            <a:alphaModFix/>
          </a:blip>
          <a:srcRect b="0" l="0" r="0" t="0"/>
          <a:stretch/>
        </p:blipFill>
        <p:spPr>
          <a:xfrm>
            <a:off x="631825" y="4540250"/>
            <a:ext cx="2339975" cy="488950"/>
          </a:xfrm>
          <a:prstGeom prst="rect">
            <a:avLst/>
          </a:prstGeom>
          <a:noFill/>
          <a:ln>
            <a:noFill/>
          </a:ln>
        </p:spPr>
      </p:pic>
      <p:sp>
        <p:nvSpPr>
          <p:cNvPr id="418" name="Google Shape;418;p43"/>
          <p:cNvSpPr txBox="1"/>
          <p:nvPr/>
        </p:nvSpPr>
        <p:spPr>
          <a:xfrm>
            <a:off x="0" y="32956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19" name="Google Shape;419;p43"/>
          <p:cNvPicPr preferRelativeResize="0"/>
          <p:nvPr/>
        </p:nvPicPr>
        <p:blipFill rotWithShape="1">
          <a:blip r:embed="rId6">
            <a:alphaModFix/>
          </a:blip>
          <a:srcRect b="0" l="0" r="0" t="0"/>
          <a:stretch/>
        </p:blipFill>
        <p:spPr>
          <a:xfrm>
            <a:off x="757237" y="5675312"/>
            <a:ext cx="7629525" cy="649287"/>
          </a:xfrm>
          <a:prstGeom prst="rect">
            <a:avLst/>
          </a:prstGeom>
          <a:noFill/>
          <a:ln>
            <a:noFill/>
          </a:ln>
        </p:spPr>
      </p:pic>
      <p:pic>
        <p:nvPicPr>
          <p:cNvPr id="420" name="Google Shape;420;p43"/>
          <p:cNvPicPr preferRelativeResize="0"/>
          <p:nvPr/>
        </p:nvPicPr>
        <p:blipFill rotWithShape="1">
          <a:blip r:embed="rId7">
            <a:alphaModFix/>
          </a:blip>
          <a:srcRect b="0" l="0" r="0" t="0"/>
          <a:stretch/>
        </p:blipFill>
        <p:spPr>
          <a:xfrm>
            <a:off x="623887" y="3957637"/>
            <a:ext cx="4633912" cy="538162"/>
          </a:xfrm>
          <a:prstGeom prst="rect">
            <a:avLst/>
          </a:prstGeom>
          <a:noFill/>
          <a:ln>
            <a:noFill/>
          </a:ln>
        </p:spPr>
      </p:pic>
      <p:pic>
        <p:nvPicPr>
          <p:cNvPr id="421" name="Google Shape;421;p43"/>
          <p:cNvPicPr preferRelativeResize="0"/>
          <p:nvPr/>
        </p:nvPicPr>
        <p:blipFill rotWithShape="1">
          <a:blip r:embed="rId8">
            <a:alphaModFix/>
          </a:blip>
          <a:srcRect b="0" l="0" r="0" t="0"/>
          <a:stretch/>
        </p:blipFill>
        <p:spPr>
          <a:xfrm>
            <a:off x="631825" y="3352800"/>
            <a:ext cx="5006975" cy="4714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5" name="Shape 425"/>
        <p:cNvGrpSpPr/>
        <p:nvPr/>
      </p:nvGrpSpPr>
      <p:grpSpPr>
        <a:xfrm>
          <a:off x="0" y="0"/>
          <a:ext cx="0" cy="0"/>
          <a:chOff x="0" y="0"/>
          <a:chExt cx="0" cy="0"/>
        </a:xfrm>
      </p:grpSpPr>
      <p:sp>
        <p:nvSpPr>
          <p:cNvPr id="426" name="Google Shape;426;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Standard SOP and POS form</a:t>
            </a:r>
            <a:endParaRPr/>
          </a:p>
        </p:txBody>
      </p:sp>
      <p:sp>
        <p:nvSpPr>
          <p:cNvPr id="427" name="Google Shape;427;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Standard SOP and POS form has all the variables in all the terms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A non-standard SOP is converted into standard SOP by using the rule 6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non-standard POS is converted into standard POS by using the rule 8</a:t>
            </a:r>
            <a:endParaRPr/>
          </a:p>
        </p:txBody>
      </p:sp>
      <p:sp>
        <p:nvSpPr>
          <p:cNvPr id="428" name="Google Shape;428;p44"/>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29" name="Google Shape;429;p44"/>
          <p:cNvPicPr preferRelativeResize="0"/>
          <p:nvPr/>
        </p:nvPicPr>
        <p:blipFill rotWithShape="1">
          <a:blip r:embed="rId3">
            <a:alphaModFix/>
          </a:blip>
          <a:srcRect b="0" l="0" r="0" t="0"/>
          <a:stretch/>
        </p:blipFill>
        <p:spPr>
          <a:xfrm>
            <a:off x="6629400" y="4267200"/>
            <a:ext cx="1219200" cy="530225"/>
          </a:xfrm>
          <a:prstGeom prst="rect">
            <a:avLst/>
          </a:prstGeom>
          <a:noFill/>
          <a:ln>
            <a:noFill/>
          </a:ln>
        </p:spPr>
      </p:pic>
      <p:sp>
        <p:nvSpPr>
          <p:cNvPr id="430" name="Google Shape;430;p44"/>
          <p:cNvSpPr txBox="1"/>
          <p:nvPr/>
        </p:nvSpPr>
        <p:spPr>
          <a:xfrm>
            <a:off x="0" y="332898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31" name="Google Shape;431;p44"/>
          <p:cNvPicPr preferRelativeResize="0"/>
          <p:nvPr/>
        </p:nvPicPr>
        <p:blipFill rotWithShape="1">
          <a:blip r:embed="rId4">
            <a:alphaModFix/>
          </a:blip>
          <a:srcRect b="0" l="0" r="0" t="0"/>
          <a:stretch/>
        </p:blipFill>
        <p:spPr>
          <a:xfrm>
            <a:off x="6629400" y="3124200"/>
            <a:ext cx="1593850" cy="5095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Recap</a:t>
            </a:r>
            <a:endParaRPr/>
          </a:p>
        </p:txBody>
      </p:sp>
      <p:sp>
        <p:nvSpPr>
          <p:cNvPr id="119" name="Google Shape;119;p1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Boolean Analysis of Logic Circuits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Simplification of Boolean Expressions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Standard form of Boolean expressions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6" name="Shape 436"/>
        <p:cNvGrpSpPr/>
        <p:nvPr/>
      </p:nvGrpSpPr>
      <p:grpSpPr>
        <a:xfrm>
          <a:off x="0" y="0"/>
          <a:ext cx="0" cy="0"/>
          <a:chOff x="0" y="0"/>
          <a:chExt cx="0" cy="0"/>
        </a:xfrm>
      </p:grpSpPr>
      <p:sp>
        <p:nvSpPr>
          <p:cNvPr id="437" name="Google Shape;437;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Standard SOP form</a:t>
            </a:r>
            <a:endParaRPr/>
          </a:p>
        </p:txBody>
      </p:sp>
      <p:sp>
        <p:nvSpPr>
          <p:cNvPr id="438" name="Google Shape;438;p4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39" name="Google Shape;439;p4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40" name="Google Shape;440;p45"/>
          <p:cNvPicPr preferRelativeResize="0"/>
          <p:nvPr/>
        </p:nvPicPr>
        <p:blipFill rotWithShape="1">
          <a:blip r:embed="rId3">
            <a:alphaModFix/>
          </a:blip>
          <a:srcRect b="0" l="0" r="0" t="0"/>
          <a:stretch/>
        </p:blipFill>
        <p:spPr>
          <a:xfrm>
            <a:off x="169862" y="1219200"/>
            <a:ext cx="3189287" cy="539750"/>
          </a:xfrm>
          <a:prstGeom prst="rect">
            <a:avLst/>
          </a:prstGeom>
          <a:noFill/>
          <a:ln>
            <a:noFill/>
          </a:ln>
        </p:spPr>
      </p:pic>
      <p:sp>
        <p:nvSpPr>
          <p:cNvPr id="441" name="Google Shape;441;p4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42" name="Google Shape;442;p4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43" name="Google Shape;443;p45"/>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44" name="Google Shape;444;p45"/>
          <p:cNvPicPr preferRelativeResize="0"/>
          <p:nvPr/>
        </p:nvPicPr>
        <p:blipFill rotWithShape="1">
          <a:blip r:embed="rId4">
            <a:alphaModFix/>
          </a:blip>
          <a:srcRect b="0" l="0" r="0" t="0"/>
          <a:stretch/>
        </p:blipFill>
        <p:spPr>
          <a:xfrm>
            <a:off x="304800" y="1828800"/>
            <a:ext cx="8458200" cy="4572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9" name="Shape 449"/>
        <p:cNvGrpSpPr/>
        <p:nvPr/>
      </p:nvGrpSpPr>
      <p:grpSpPr>
        <a:xfrm>
          <a:off x="0" y="0"/>
          <a:ext cx="0" cy="0"/>
          <a:chOff x="0" y="0"/>
          <a:chExt cx="0" cy="0"/>
        </a:xfrm>
      </p:grpSpPr>
      <p:sp>
        <p:nvSpPr>
          <p:cNvPr id="450" name="Google Shape;450;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Standard SOP form</a:t>
            </a:r>
            <a:endParaRPr/>
          </a:p>
        </p:txBody>
      </p:sp>
      <p:sp>
        <p:nvSpPr>
          <p:cNvPr id="451" name="Google Shape;451;p46"/>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52" name="Google Shape;452;p46"/>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53" name="Google Shape;453;p46"/>
          <p:cNvPicPr preferRelativeResize="0"/>
          <p:nvPr/>
        </p:nvPicPr>
        <p:blipFill rotWithShape="1">
          <a:blip r:embed="rId3">
            <a:alphaModFix/>
          </a:blip>
          <a:srcRect b="0" l="0" r="0" t="0"/>
          <a:stretch/>
        </p:blipFill>
        <p:spPr>
          <a:xfrm>
            <a:off x="990600" y="1524000"/>
            <a:ext cx="1546225" cy="539750"/>
          </a:xfrm>
          <a:prstGeom prst="rect">
            <a:avLst/>
          </a:prstGeom>
          <a:noFill/>
          <a:ln>
            <a:noFill/>
          </a:ln>
        </p:spPr>
      </p:pic>
      <p:sp>
        <p:nvSpPr>
          <p:cNvPr id="454" name="Google Shape;454;p46"/>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55" name="Google Shape;455;p46"/>
          <p:cNvPicPr preferRelativeResize="0"/>
          <p:nvPr/>
        </p:nvPicPr>
        <p:blipFill rotWithShape="1">
          <a:blip r:embed="rId4">
            <a:alphaModFix/>
          </a:blip>
          <a:srcRect b="0" l="0" r="0" t="0"/>
          <a:stretch/>
        </p:blipFill>
        <p:spPr>
          <a:xfrm>
            <a:off x="914400" y="3200400"/>
            <a:ext cx="4186237" cy="603250"/>
          </a:xfrm>
          <a:prstGeom prst="rect">
            <a:avLst/>
          </a:prstGeom>
          <a:noFill/>
          <a:ln>
            <a:noFill/>
          </a:ln>
        </p:spPr>
      </p:pic>
      <p:sp>
        <p:nvSpPr>
          <p:cNvPr id="456" name="Google Shape;456;p46"/>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57" name="Google Shape;457;p46"/>
          <p:cNvPicPr preferRelativeResize="0"/>
          <p:nvPr/>
        </p:nvPicPr>
        <p:blipFill rotWithShape="1">
          <a:blip r:embed="rId5">
            <a:alphaModFix/>
          </a:blip>
          <a:srcRect b="0" l="0" r="0" t="0"/>
          <a:stretch/>
        </p:blipFill>
        <p:spPr>
          <a:xfrm>
            <a:off x="914400" y="3886200"/>
            <a:ext cx="4700587" cy="539750"/>
          </a:xfrm>
          <a:prstGeom prst="rect">
            <a:avLst/>
          </a:prstGeom>
          <a:noFill/>
          <a:ln>
            <a:noFill/>
          </a:ln>
        </p:spPr>
      </p:pic>
      <p:sp>
        <p:nvSpPr>
          <p:cNvPr id="458" name="Google Shape;458;p46"/>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59" name="Google Shape;459;p46"/>
          <p:cNvPicPr preferRelativeResize="0"/>
          <p:nvPr/>
        </p:nvPicPr>
        <p:blipFill rotWithShape="1">
          <a:blip r:embed="rId6">
            <a:alphaModFix/>
          </a:blip>
          <a:srcRect b="0" l="0" r="0" t="0"/>
          <a:stretch/>
        </p:blipFill>
        <p:spPr>
          <a:xfrm>
            <a:off x="914400" y="4495800"/>
            <a:ext cx="3446462" cy="539750"/>
          </a:xfrm>
          <a:prstGeom prst="rect">
            <a:avLst/>
          </a:prstGeom>
          <a:noFill/>
          <a:ln>
            <a:noFill/>
          </a:ln>
        </p:spPr>
      </p:pic>
      <p:pic>
        <p:nvPicPr>
          <p:cNvPr id="460" name="Google Shape;460;p46"/>
          <p:cNvPicPr preferRelativeResize="0"/>
          <p:nvPr/>
        </p:nvPicPr>
        <p:blipFill rotWithShape="1">
          <a:blip r:embed="rId7">
            <a:alphaModFix/>
          </a:blip>
          <a:srcRect b="0" l="0" r="0" t="0"/>
          <a:stretch/>
        </p:blipFill>
        <p:spPr>
          <a:xfrm>
            <a:off x="914400" y="2590800"/>
            <a:ext cx="2317750" cy="539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5" name="Shape 465"/>
        <p:cNvGrpSpPr/>
        <p:nvPr/>
      </p:nvGrpSpPr>
      <p:grpSpPr>
        <a:xfrm>
          <a:off x="0" y="0"/>
          <a:ext cx="0" cy="0"/>
          <a:chOff x="0" y="0"/>
          <a:chExt cx="0" cy="0"/>
        </a:xfrm>
      </p:grpSpPr>
      <p:sp>
        <p:nvSpPr>
          <p:cNvPr id="466" name="Google Shape;466;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Standard POS form</a:t>
            </a:r>
            <a:endParaRPr/>
          </a:p>
        </p:txBody>
      </p:sp>
      <p:sp>
        <p:nvSpPr>
          <p:cNvPr id="467" name="Google Shape;467;p47"/>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68" name="Google Shape;468;p47"/>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69" name="Google Shape;469;p47"/>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70" name="Google Shape;470;p47"/>
          <p:cNvPicPr preferRelativeResize="0"/>
          <p:nvPr/>
        </p:nvPicPr>
        <p:blipFill rotWithShape="1">
          <a:blip r:embed="rId3">
            <a:alphaModFix/>
          </a:blip>
          <a:srcRect b="0" l="0" r="0" t="0"/>
          <a:stretch/>
        </p:blipFill>
        <p:spPr>
          <a:xfrm>
            <a:off x="838200" y="1676400"/>
            <a:ext cx="6078537" cy="603250"/>
          </a:xfrm>
          <a:prstGeom prst="rect">
            <a:avLst/>
          </a:prstGeom>
          <a:noFill/>
          <a:ln>
            <a:noFill/>
          </a:ln>
        </p:spPr>
      </p:pic>
      <p:sp>
        <p:nvSpPr>
          <p:cNvPr id="471" name="Google Shape;471;p47"/>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72" name="Google Shape;472;p47"/>
          <p:cNvPicPr preferRelativeResize="0"/>
          <p:nvPr/>
        </p:nvPicPr>
        <p:blipFill rotWithShape="1">
          <a:blip r:embed="rId4">
            <a:alphaModFix/>
          </a:blip>
          <a:srcRect b="0" l="0" r="0" t="0"/>
          <a:stretch/>
        </p:blipFill>
        <p:spPr>
          <a:xfrm>
            <a:off x="609600" y="4654550"/>
            <a:ext cx="5241925" cy="603250"/>
          </a:xfrm>
          <a:prstGeom prst="rect">
            <a:avLst/>
          </a:prstGeom>
          <a:noFill/>
          <a:ln>
            <a:noFill/>
          </a:ln>
        </p:spPr>
      </p:pic>
      <p:sp>
        <p:nvSpPr>
          <p:cNvPr id="473" name="Google Shape;473;p47"/>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74" name="Google Shape;474;p47"/>
          <p:cNvPicPr preferRelativeResize="0"/>
          <p:nvPr/>
        </p:nvPicPr>
        <p:blipFill rotWithShape="1">
          <a:blip r:embed="rId5">
            <a:alphaModFix/>
          </a:blip>
          <a:srcRect b="0" l="0" r="0" t="0"/>
          <a:stretch/>
        </p:blipFill>
        <p:spPr>
          <a:xfrm>
            <a:off x="1371600" y="5340350"/>
            <a:ext cx="7331075" cy="603250"/>
          </a:xfrm>
          <a:prstGeom prst="rect">
            <a:avLst/>
          </a:prstGeom>
          <a:noFill/>
          <a:ln>
            <a:noFill/>
          </a:ln>
        </p:spPr>
      </p:pic>
      <p:pic>
        <p:nvPicPr>
          <p:cNvPr id="475" name="Google Shape;475;p47"/>
          <p:cNvPicPr preferRelativeResize="0"/>
          <p:nvPr/>
        </p:nvPicPr>
        <p:blipFill rotWithShape="1">
          <a:blip r:embed="rId6">
            <a:alphaModFix/>
          </a:blip>
          <a:srcRect b="0" l="0" r="0" t="0"/>
          <a:stretch/>
        </p:blipFill>
        <p:spPr>
          <a:xfrm>
            <a:off x="592137" y="2362200"/>
            <a:ext cx="7332662" cy="603250"/>
          </a:xfrm>
          <a:prstGeom prst="rect">
            <a:avLst/>
          </a:prstGeom>
          <a:noFill/>
          <a:ln>
            <a:noFill/>
          </a:ln>
        </p:spPr>
      </p:pic>
      <p:sp>
        <p:nvSpPr>
          <p:cNvPr id="476" name="Google Shape;476;p47"/>
          <p:cNvSpPr txBox="1"/>
          <p:nvPr/>
        </p:nvSpPr>
        <p:spPr>
          <a:xfrm>
            <a:off x="4114800" y="2971800"/>
            <a:ext cx="18415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77" name="Google Shape;477;p47"/>
          <p:cNvSpPr txBox="1"/>
          <p:nvPr/>
        </p:nvSpPr>
        <p:spPr>
          <a:xfrm>
            <a:off x="472997" y="2971800"/>
            <a:ext cx="8747203" cy="524118"/>
          </a:xfrm>
          <a:prstGeom prst="rect">
            <a:avLst/>
          </a:prstGeom>
          <a:blipFill rotWithShape="1">
            <a:blip r:embed="rId7">
              <a:alphaModFix/>
            </a:blip>
            <a:stretch>
              <a:fillRect b="-31764" l="0" r="-905" t="-11763"/>
            </a:stretch>
          </a:blip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3200"/>
              <a:buFont typeface="Arial"/>
              <a:buNone/>
            </a:pPr>
            <a:r>
              <a:rPr b="0" i="0" lang="en-US" sz="3200" u="none" cap="none" strike="noStrike">
                <a:latin typeface="Arial"/>
                <a:ea typeface="Arial"/>
                <a:cs typeface="Arial"/>
                <a:sym typeface="Arial"/>
              </a:rPr>
              <a:t> </a:t>
            </a:r>
            <a:endParaRPr/>
          </a:p>
        </p:txBody>
      </p:sp>
      <p:sp>
        <p:nvSpPr>
          <p:cNvPr id="478" name="Google Shape;478;p47"/>
          <p:cNvSpPr txBox="1"/>
          <p:nvPr/>
        </p:nvSpPr>
        <p:spPr>
          <a:xfrm>
            <a:off x="381000" y="3759200"/>
            <a:ext cx="8153400" cy="58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Arial"/>
              <a:buNone/>
            </a:pPr>
            <a:r>
              <a:rPr b="0" i="0" lang="en-US" sz="3200" u="none">
                <a:solidFill>
                  <a:schemeClr val="dk1"/>
                </a:solidFill>
                <a:latin typeface="Arial"/>
                <a:ea typeface="Arial"/>
                <a:cs typeface="Arial"/>
                <a:sym typeface="Arial"/>
              </a:rPr>
              <a:t>Using rule 12: (A+B).(A+C) 	=  A + B.C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3" name="Shape 483"/>
        <p:cNvGrpSpPr/>
        <p:nvPr/>
      </p:nvGrpSpPr>
      <p:grpSpPr>
        <a:xfrm>
          <a:off x="0" y="0"/>
          <a:ext cx="0" cy="0"/>
          <a:chOff x="0" y="0"/>
          <a:chExt cx="0" cy="0"/>
        </a:xfrm>
      </p:grpSpPr>
      <p:sp>
        <p:nvSpPr>
          <p:cNvPr id="484" name="Google Shape;484;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Standard POS form</a:t>
            </a:r>
            <a:endParaRPr/>
          </a:p>
        </p:txBody>
      </p:sp>
      <p:sp>
        <p:nvSpPr>
          <p:cNvPr id="485" name="Google Shape;485;p48"/>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86" name="Google Shape;486;p48"/>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87" name="Google Shape;487;p48"/>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88" name="Google Shape;488;p48"/>
          <p:cNvPicPr preferRelativeResize="0"/>
          <p:nvPr/>
        </p:nvPicPr>
        <p:blipFill rotWithShape="1">
          <a:blip r:embed="rId3">
            <a:alphaModFix/>
          </a:blip>
          <a:srcRect b="0" l="0" r="0" t="0"/>
          <a:stretch/>
        </p:blipFill>
        <p:spPr>
          <a:xfrm>
            <a:off x="838200" y="1676400"/>
            <a:ext cx="6078537" cy="603250"/>
          </a:xfrm>
          <a:prstGeom prst="rect">
            <a:avLst/>
          </a:prstGeom>
          <a:noFill/>
          <a:ln>
            <a:noFill/>
          </a:ln>
        </p:spPr>
      </p:pic>
      <p:sp>
        <p:nvSpPr>
          <p:cNvPr id="489" name="Google Shape;489;p48"/>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90" name="Google Shape;490;p48"/>
          <p:cNvPicPr preferRelativeResize="0"/>
          <p:nvPr/>
        </p:nvPicPr>
        <p:blipFill rotWithShape="1">
          <a:blip r:embed="rId4">
            <a:alphaModFix/>
          </a:blip>
          <a:srcRect b="0" l="0" r="0" t="0"/>
          <a:stretch/>
        </p:blipFill>
        <p:spPr>
          <a:xfrm>
            <a:off x="609600" y="4038600"/>
            <a:ext cx="5241925" cy="603250"/>
          </a:xfrm>
          <a:prstGeom prst="rect">
            <a:avLst/>
          </a:prstGeom>
          <a:noFill/>
          <a:ln>
            <a:noFill/>
          </a:ln>
        </p:spPr>
      </p:pic>
      <p:sp>
        <p:nvSpPr>
          <p:cNvPr id="491" name="Google Shape;491;p48"/>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492" name="Google Shape;492;p48"/>
          <p:cNvPicPr preferRelativeResize="0"/>
          <p:nvPr/>
        </p:nvPicPr>
        <p:blipFill rotWithShape="1">
          <a:blip r:embed="rId5">
            <a:alphaModFix/>
          </a:blip>
          <a:srcRect b="0" l="0" r="0" t="0"/>
          <a:stretch/>
        </p:blipFill>
        <p:spPr>
          <a:xfrm>
            <a:off x="1371600" y="4648200"/>
            <a:ext cx="7331075" cy="603250"/>
          </a:xfrm>
          <a:prstGeom prst="rect">
            <a:avLst/>
          </a:prstGeom>
          <a:noFill/>
          <a:ln>
            <a:noFill/>
          </a:ln>
        </p:spPr>
      </p:pic>
      <p:pic>
        <p:nvPicPr>
          <p:cNvPr id="493" name="Google Shape;493;p48"/>
          <p:cNvPicPr preferRelativeResize="0"/>
          <p:nvPr/>
        </p:nvPicPr>
        <p:blipFill rotWithShape="1">
          <a:blip r:embed="rId6">
            <a:alphaModFix/>
          </a:blip>
          <a:srcRect b="0" l="0" r="0" t="0"/>
          <a:stretch/>
        </p:blipFill>
        <p:spPr>
          <a:xfrm>
            <a:off x="592137" y="2362200"/>
            <a:ext cx="7332662" cy="603250"/>
          </a:xfrm>
          <a:prstGeom prst="rect">
            <a:avLst/>
          </a:prstGeom>
          <a:noFill/>
          <a:ln>
            <a:noFill/>
          </a:ln>
        </p:spPr>
      </p:pic>
      <p:sp>
        <p:nvSpPr>
          <p:cNvPr id="494" name="Google Shape;494;p48"/>
          <p:cNvSpPr txBox="1"/>
          <p:nvPr/>
        </p:nvSpPr>
        <p:spPr>
          <a:xfrm>
            <a:off x="4114800" y="2971800"/>
            <a:ext cx="18415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495" name="Google Shape;495;p48"/>
          <p:cNvSpPr txBox="1"/>
          <p:nvPr/>
        </p:nvSpPr>
        <p:spPr>
          <a:xfrm>
            <a:off x="472997" y="2971800"/>
            <a:ext cx="8747203" cy="524118"/>
          </a:xfrm>
          <a:prstGeom prst="rect">
            <a:avLst/>
          </a:prstGeom>
          <a:blipFill rotWithShape="1">
            <a:blip r:embed="rId7">
              <a:alphaModFix/>
            </a:blip>
            <a:stretch>
              <a:fillRect b="-31764" l="0" r="-905" t="-11763"/>
            </a:stretch>
          </a:blip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SzPts val="3200"/>
              <a:buFont typeface="Arial"/>
              <a:buNone/>
            </a:pPr>
            <a:r>
              <a:rPr b="0" i="0" lang="en-US" sz="3200" u="none" cap="none" strike="noStrike">
                <a:latin typeface="Arial"/>
                <a:ea typeface="Arial"/>
                <a:cs typeface="Arial"/>
                <a:sym typeface="Aria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0" name="Shape 500"/>
        <p:cNvGrpSpPr/>
        <p:nvPr/>
      </p:nvGrpSpPr>
      <p:grpSpPr>
        <a:xfrm>
          <a:off x="0" y="0"/>
          <a:ext cx="0" cy="0"/>
          <a:chOff x="0" y="0"/>
          <a:chExt cx="0" cy="0"/>
        </a:xfrm>
      </p:grpSpPr>
      <p:sp>
        <p:nvSpPr>
          <p:cNvPr id="501" name="Google Shape;501;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Why Standard SOP and POS forms?</a:t>
            </a:r>
            <a:endParaRPr/>
          </a:p>
        </p:txBody>
      </p:sp>
      <p:sp>
        <p:nvSpPr>
          <p:cNvPr id="502" name="Google Shape;502;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Minimal Circuit implementation by switching between Standard SOP or POS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Constructing Truth tables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Alternate Mapping method for simplification of expressions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PLD based function implementation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6" name="Shape 506"/>
        <p:cNvGrpSpPr/>
        <p:nvPr/>
      </p:nvGrpSpPr>
      <p:grpSpPr>
        <a:xfrm>
          <a:off x="0" y="0"/>
          <a:ext cx="0" cy="0"/>
          <a:chOff x="0" y="0"/>
          <a:chExt cx="0" cy="0"/>
        </a:xfrm>
      </p:grpSpPr>
      <p:sp>
        <p:nvSpPr>
          <p:cNvPr id="507" name="Google Shape;507;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Minterms and Maxterms</a:t>
            </a:r>
            <a:endParaRPr/>
          </a:p>
        </p:txBody>
      </p:sp>
      <p:sp>
        <p:nvSpPr>
          <p:cNvPr id="508" name="Google Shape;508;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Minterms: Product terms in Standard SOP form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Maxterms: Sum terms in Standard POS form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Binary representation of Standard SOP product terms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Binary representation of Standard POS sum terms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2" name="Shape 512"/>
        <p:cNvGrpSpPr/>
        <p:nvPr/>
      </p:nvGrpSpPr>
      <p:grpSpPr>
        <a:xfrm>
          <a:off x="0" y="0"/>
          <a:ext cx="0" cy="0"/>
          <a:chOff x="0" y="0"/>
          <a:chExt cx="0" cy="0"/>
        </a:xfrm>
      </p:grpSpPr>
      <p:sp>
        <p:nvSpPr>
          <p:cNvPr id="513" name="Google Shape;513;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Minterms and Maxterms &amp; Binary representations</a:t>
            </a:r>
            <a:endParaRPr/>
          </a:p>
        </p:txBody>
      </p:sp>
      <p:sp>
        <p:nvSpPr>
          <p:cNvPr id="514" name="Google Shape;514;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15" name="Google Shape;515;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16" name="Google Shape;516;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17" name="Google Shape;517;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18" name="Google Shape;518;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19" name="Google Shape;519;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20" name="Google Shape;520;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21" name="Google Shape;521;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22" name="Google Shape;522;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23" name="Google Shape;523;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24" name="Google Shape;524;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25" name="Google Shape;525;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26" name="Google Shape;526;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27" name="Google Shape;527;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28" name="Google Shape;528;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29" name="Google Shape;529;p51"/>
          <p:cNvPicPr preferRelativeResize="0"/>
          <p:nvPr/>
        </p:nvPicPr>
        <p:blipFill rotWithShape="1">
          <a:blip r:embed="rId3">
            <a:alphaModFix/>
          </a:blip>
          <a:srcRect b="0" l="0" r="0" t="0"/>
          <a:stretch/>
        </p:blipFill>
        <p:spPr>
          <a:xfrm>
            <a:off x="5257800" y="2743200"/>
            <a:ext cx="593725" cy="317500"/>
          </a:xfrm>
          <a:prstGeom prst="rect">
            <a:avLst/>
          </a:prstGeom>
          <a:noFill/>
          <a:ln>
            <a:noFill/>
          </a:ln>
        </p:spPr>
      </p:pic>
      <p:sp>
        <p:nvSpPr>
          <p:cNvPr id="530" name="Google Shape;530;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31" name="Google Shape;531;p51"/>
          <p:cNvPicPr preferRelativeResize="0"/>
          <p:nvPr/>
        </p:nvPicPr>
        <p:blipFill rotWithShape="1">
          <a:blip r:embed="rId4">
            <a:alphaModFix/>
          </a:blip>
          <a:srcRect b="0" l="0" r="0" t="0"/>
          <a:stretch/>
        </p:blipFill>
        <p:spPr>
          <a:xfrm>
            <a:off x="6019800" y="2743200"/>
            <a:ext cx="971550" cy="266700"/>
          </a:xfrm>
          <a:prstGeom prst="rect">
            <a:avLst/>
          </a:prstGeom>
          <a:noFill/>
          <a:ln>
            <a:noFill/>
          </a:ln>
        </p:spPr>
      </p:pic>
      <p:sp>
        <p:nvSpPr>
          <p:cNvPr id="532" name="Google Shape;532;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33" name="Google Shape;533;p51"/>
          <p:cNvPicPr preferRelativeResize="0"/>
          <p:nvPr/>
        </p:nvPicPr>
        <p:blipFill rotWithShape="1">
          <a:blip r:embed="rId5">
            <a:alphaModFix/>
          </a:blip>
          <a:srcRect b="0" l="0" r="0" t="0"/>
          <a:stretch/>
        </p:blipFill>
        <p:spPr>
          <a:xfrm>
            <a:off x="5257800" y="3200400"/>
            <a:ext cx="593725" cy="317500"/>
          </a:xfrm>
          <a:prstGeom prst="rect">
            <a:avLst/>
          </a:prstGeom>
          <a:noFill/>
          <a:ln>
            <a:noFill/>
          </a:ln>
        </p:spPr>
      </p:pic>
      <p:sp>
        <p:nvSpPr>
          <p:cNvPr id="534" name="Google Shape;534;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35" name="Google Shape;535;p51"/>
          <p:cNvPicPr preferRelativeResize="0"/>
          <p:nvPr/>
        </p:nvPicPr>
        <p:blipFill rotWithShape="1">
          <a:blip r:embed="rId6">
            <a:alphaModFix/>
          </a:blip>
          <a:srcRect b="0" l="0" r="0" t="0"/>
          <a:stretch/>
        </p:blipFill>
        <p:spPr>
          <a:xfrm>
            <a:off x="6019800" y="3200400"/>
            <a:ext cx="971550" cy="323850"/>
          </a:xfrm>
          <a:prstGeom prst="rect">
            <a:avLst/>
          </a:prstGeom>
          <a:noFill/>
          <a:ln>
            <a:noFill/>
          </a:ln>
        </p:spPr>
      </p:pic>
      <p:sp>
        <p:nvSpPr>
          <p:cNvPr id="536" name="Google Shape;536;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37" name="Google Shape;537;p51"/>
          <p:cNvPicPr preferRelativeResize="0"/>
          <p:nvPr/>
        </p:nvPicPr>
        <p:blipFill rotWithShape="1">
          <a:blip r:embed="rId7">
            <a:alphaModFix/>
          </a:blip>
          <a:srcRect b="0" l="0" r="0" t="0"/>
          <a:stretch/>
        </p:blipFill>
        <p:spPr>
          <a:xfrm>
            <a:off x="5257800" y="3657600"/>
            <a:ext cx="593725" cy="317500"/>
          </a:xfrm>
          <a:prstGeom prst="rect">
            <a:avLst/>
          </a:prstGeom>
          <a:noFill/>
          <a:ln>
            <a:noFill/>
          </a:ln>
        </p:spPr>
      </p:pic>
      <p:sp>
        <p:nvSpPr>
          <p:cNvPr id="538" name="Google Shape;538;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39" name="Google Shape;539;p51"/>
          <p:cNvPicPr preferRelativeResize="0"/>
          <p:nvPr/>
        </p:nvPicPr>
        <p:blipFill rotWithShape="1">
          <a:blip r:embed="rId8">
            <a:alphaModFix/>
          </a:blip>
          <a:srcRect b="0" l="0" r="0" t="0"/>
          <a:stretch/>
        </p:blipFill>
        <p:spPr>
          <a:xfrm>
            <a:off x="6019800" y="3657600"/>
            <a:ext cx="971550" cy="323850"/>
          </a:xfrm>
          <a:prstGeom prst="rect">
            <a:avLst/>
          </a:prstGeom>
          <a:noFill/>
          <a:ln>
            <a:noFill/>
          </a:ln>
        </p:spPr>
      </p:pic>
      <p:sp>
        <p:nvSpPr>
          <p:cNvPr id="540" name="Google Shape;540;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41" name="Google Shape;541;p51"/>
          <p:cNvPicPr preferRelativeResize="0"/>
          <p:nvPr/>
        </p:nvPicPr>
        <p:blipFill rotWithShape="1">
          <a:blip r:embed="rId9">
            <a:alphaModFix/>
          </a:blip>
          <a:srcRect b="0" l="0" r="0" t="0"/>
          <a:stretch/>
        </p:blipFill>
        <p:spPr>
          <a:xfrm>
            <a:off x="5257800" y="4114800"/>
            <a:ext cx="593725" cy="317500"/>
          </a:xfrm>
          <a:prstGeom prst="rect">
            <a:avLst/>
          </a:prstGeom>
          <a:noFill/>
          <a:ln>
            <a:noFill/>
          </a:ln>
        </p:spPr>
      </p:pic>
      <p:sp>
        <p:nvSpPr>
          <p:cNvPr id="542" name="Google Shape;542;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43" name="Google Shape;543;p51"/>
          <p:cNvPicPr preferRelativeResize="0"/>
          <p:nvPr/>
        </p:nvPicPr>
        <p:blipFill rotWithShape="1">
          <a:blip r:embed="rId10">
            <a:alphaModFix/>
          </a:blip>
          <a:srcRect b="0" l="0" r="0" t="0"/>
          <a:stretch/>
        </p:blipFill>
        <p:spPr>
          <a:xfrm>
            <a:off x="6019800" y="4114800"/>
            <a:ext cx="971550" cy="323850"/>
          </a:xfrm>
          <a:prstGeom prst="rect">
            <a:avLst/>
          </a:prstGeom>
          <a:noFill/>
          <a:ln>
            <a:noFill/>
          </a:ln>
        </p:spPr>
      </p:pic>
      <p:sp>
        <p:nvSpPr>
          <p:cNvPr id="544" name="Google Shape;544;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45" name="Google Shape;545;p51"/>
          <p:cNvPicPr preferRelativeResize="0"/>
          <p:nvPr/>
        </p:nvPicPr>
        <p:blipFill rotWithShape="1">
          <a:blip r:embed="rId11">
            <a:alphaModFix/>
          </a:blip>
          <a:srcRect b="0" l="0" r="0" t="0"/>
          <a:stretch/>
        </p:blipFill>
        <p:spPr>
          <a:xfrm>
            <a:off x="5257800" y="4572000"/>
            <a:ext cx="593725" cy="317500"/>
          </a:xfrm>
          <a:prstGeom prst="rect">
            <a:avLst/>
          </a:prstGeom>
          <a:noFill/>
          <a:ln>
            <a:noFill/>
          </a:ln>
        </p:spPr>
      </p:pic>
      <p:sp>
        <p:nvSpPr>
          <p:cNvPr id="546" name="Google Shape;546;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47" name="Google Shape;547;p51"/>
          <p:cNvPicPr preferRelativeResize="0"/>
          <p:nvPr/>
        </p:nvPicPr>
        <p:blipFill rotWithShape="1">
          <a:blip r:embed="rId12">
            <a:alphaModFix/>
          </a:blip>
          <a:srcRect b="0" l="0" r="0" t="0"/>
          <a:stretch/>
        </p:blipFill>
        <p:spPr>
          <a:xfrm>
            <a:off x="6019800" y="4572000"/>
            <a:ext cx="971550" cy="323850"/>
          </a:xfrm>
          <a:prstGeom prst="rect">
            <a:avLst/>
          </a:prstGeom>
          <a:noFill/>
          <a:ln>
            <a:noFill/>
          </a:ln>
        </p:spPr>
      </p:pic>
      <p:sp>
        <p:nvSpPr>
          <p:cNvPr id="548" name="Google Shape;548;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49" name="Google Shape;549;p51"/>
          <p:cNvPicPr preferRelativeResize="0"/>
          <p:nvPr/>
        </p:nvPicPr>
        <p:blipFill rotWithShape="1">
          <a:blip r:embed="rId13">
            <a:alphaModFix/>
          </a:blip>
          <a:srcRect b="0" l="0" r="0" t="0"/>
          <a:stretch/>
        </p:blipFill>
        <p:spPr>
          <a:xfrm>
            <a:off x="5257800" y="5029200"/>
            <a:ext cx="609600" cy="323850"/>
          </a:xfrm>
          <a:prstGeom prst="rect">
            <a:avLst/>
          </a:prstGeom>
          <a:noFill/>
          <a:ln>
            <a:noFill/>
          </a:ln>
        </p:spPr>
      </p:pic>
      <p:sp>
        <p:nvSpPr>
          <p:cNvPr id="550" name="Google Shape;550;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51" name="Google Shape;551;p51"/>
          <p:cNvPicPr preferRelativeResize="0"/>
          <p:nvPr/>
        </p:nvPicPr>
        <p:blipFill rotWithShape="1">
          <a:blip r:embed="rId14">
            <a:alphaModFix/>
          </a:blip>
          <a:srcRect b="0" l="0" r="0" t="0"/>
          <a:stretch/>
        </p:blipFill>
        <p:spPr>
          <a:xfrm>
            <a:off x="6019800" y="5029200"/>
            <a:ext cx="971550" cy="323850"/>
          </a:xfrm>
          <a:prstGeom prst="rect">
            <a:avLst/>
          </a:prstGeom>
          <a:noFill/>
          <a:ln>
            <a:noFill/>
          </a:ln>
        </p:spPr>
      </p:pic>
      <p:sp>
        <p:nvSpPr>
          <p:cNvPr id="552" name="Google Shape;552;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53" name="Google Shape;553;p51"/>
          <p:cNvPicPr preferRelativeResize="0"/>
          <p:nvPr/>
        </p:nvPicPr>
        <p:blipFill rotWithShape="1">
          <a:blip r:embed="rId15">
            <a:alphaModFix/>
          </a:blip>
          <a:srcRect b="0" l="0" r="0" t="0"/>
          <a:stretch/>
        </p:blipFill>
        <p:spPr>
          <a:xfrm>
            <a:off x="5257800" y="5486400"/>
            <a:ext cx="609600" cy="323850"/>
          </a:xfrm>
          <a:prstGeom prst="rect">
            <a:avLst/>
          </a:prstGeom>
          <a:noFill/>
          <a:ln>
            <a:noFill/>
          </a:ln>
        </p:spPr>
      </p:pic>
      <p:sp>
        <p:nvSpPr>
          <p:cNvPr id="554" name="Google Shape;554;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55" name="Google Shape;555;p51"/>
          <p:cNvPicPr preferRelativeResize="0"/>
          <p:nvPr/>
        </p:nvPicPr>
        <p:blipFill rotWithShape="1">
          <a:blip r:embed="rId16">
            <a:alphaModFix/>
          </a:blip>
          <a:srcRect b="0" l="0" r="0" t="0"/>
          <a:stretch/>
        </p:blipFill>
        <p:spPr>
          <a:xfrm>
            <a:off x="6019800" y="5486400"/>
            <a:ext cx="971550" cy="323850"/>
          </a:xfrm>
          <a:prstGeom prst="rect">
            <a:avLst/>
          </a:prstGeom>
          <a:noFill/>
          <a:ln>
            <a:noFill/>
          </a:ln>
        </p:spPr>
      </p:pic>
      <p:sp>
        <p:nvSpPr>
          <p:cNvPr id="556" name="Google Shape;556;p51"/>
          <p:cNvSpPr txBox="1"/>
          <p:nvPr/>
        </p:nvSpPr>
        <p:spPr>
          <a:xfrm>
            <a:off x="1228725" y="1131887"/>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57" name="Google Shape;557;p51"/>
          <p:cNvPicPr preferRelativeResize="0"/>
          <p:nvPr/>
        </p:nvPicPr>
        <p:blipFill rotWithShape="1">
          <a:blip r:embed="rId17">
            <a:alphaModFix/>
          </a:blip>
          <a:srcRect b="0" l="0" r="0" t="0"/>
          <a:stretch/>
        </p:blipFill>
        <p:spPr>
          <a:xfrm>
            <a:off x="5257800" y="5943600"/>
            <a:ext cx="608012" cy="266700"/>
          </a:xfrm>
          <a:prstGeom prst="rect">
            <a:avLst/>
          </a:prstGeom>
          <a:noFill/>
          <a:ln>
            <a:noFill/>
          </a:ln>
        </p:spPr>
      </p:pic>
      <p:sp>
        <p:nvSpPr>
          <p:cNvPr id="558" name="Google Shape;558;p51"/>
          <p:cNvSpPr txBox="1"/>
          <p:nvPr/>
        </p:nvSpPr>
        <p:spPr>
          <a:xfrm>
            <a:off x="609600" y="2819400"/>
            <a:ext cx="846137" cy="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59" name="Google Shape;559;p51"/>
          <p:cNvPicPr preferRelativeResize="0"/>
          <p:nvPr/>
        </p:nvPicPr>
        <p:blipFill rotWithShape="1">
          <a:blip r:embed="rId18">
            <a:alphaModFix/>
          </a:blip>
          <a:srcRect b="0" l="0" r="0" t="0"/>
          <a:stretch/>
        </p:blipFill>
        <p:spPr>
          <a:xfrm>
            <a:off x="6019800" y="5943600"/>
            <a:ext cx="971550" cy="323850"/>
          </a:xfrm>
          <a:prstGeom prst="rect">
            <a:avLst/>
          </a:prstGeom>
          <a:noFill/>
          <a:ln>
            <a:noFill/>
          </a:ln>
        </p:spPr>
      </p:pic>
      <p:graphicFrame>
        <p:nvGraphicFramePr>
          <p:cNvPr id="560" name="Google Shape;560;p51"/>
          <p:cNvGraphicFramePr/>
          <p:nvPr/>
        </p:nvGraphicFramePr>
        <p:xfrm>
          <a:off x="2133600" y="1828800"/>
          <a:ext cx="3000000" cy="3000000"/>
        </p:xfrm>
        <a:graphic>
          <a:graphicData uri="http://schemas.openxmlformats.org/drawingml/2006/table">
            <a:tbl>
              <a:tblPr>
                <a:noFill/>
                <a:tableStyleId>{1822FF6C-1ED0-43F4-888E-C4567A22474E}</a:tableStyleId>
              </a:tblPr>
              <a:tblGrid>
                <a:gridCol w="974725"/>
                <a:gridCol w="976300"/>
                <a:gridCol w="974725"/>
                <a:gridCol w="976300"/>
                <a:gridCol w="974725"/>
              </a:tblGrid>
              <a:tr h="822325">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Min-terms</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Max-terms</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2600">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0</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1</a:t>
                      </a:r>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00" marB="457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4" name="Shape 564"/>
        <p:cNvGrpSpPr/>
        <p:nvPr/>
      </p:nvGrpSpPr>
      <p:grpSpPr>
        <a:xfrm>
          <a:off x="0" y="0"/>
          <a:ext cx="0" cy="0"/>
          <a:chOff x="0" y="0"/>
          <a:chExt cx="0" cy="0"/>
        </a:xfrm>
      </p:grpSpPr>
      <p:sp>
        <p:nvSpPr>
          <p:cNvPr id="565" name="Google Shape;565;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SOP-POS Conversion</a:t>
            </a:r>
            <a:endParaRPr/>
          </a:p>
        </p:txBody>
      </p:sp>
      <p:sp>
        <p:nvSpPr>
          <p:cNvPr id="566" name="Google Shape;566;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Minterm values present in SOP expression not present in corresponding POS expression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Maxterm values present in POS expression not present in corresponding SOP expression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1" name="Shape 571"/>
        <p:cNvGrpSpPr/>
        <p:nvPr/>
      </p:nvGrpSpPr>
      <p:grpSpPr>
        <a:xfrm>
          <a:off x="0" y="0"/>
          <a:ext cx="0" cy="0"/>
          <a:chOff x="0" y="0"/>
          <a:chExt cx="0" cy="0"/>
        </a:xfrm>
      </p:grpSpPr>
      <p:sp>
        <p:nvSpPr>
          <p:cNvPr id="572" name="Google Shape;572;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SOP-POS Conversion</a:t>
            </a:r>
            <a:endParaRPr/>
          </a:p>
        </p:txBody>
      </p:sp>
      <p:sp>
        <p:nvSpPr>
          <p:cNvPr id="573" name="Google Shape;573;p5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Canonical Sum</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Canonical Product</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                               =</a:t>
            </a:r>
            <a:endParaRPr/>
          </a:p>
        </p:txBody>
      </p:sp>
      <p:sp>
        <p:nvSpPr>
          <p:cNvPr id="574" name="Google Shape;574;p53"/>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75" name="Google Shape;575;p53"/>
          <p:cNvPicPr preferRelativeResize="0"/>
          <p:nvPr/>
        </p:nvPicPr>
        <p:blipFill rotWithShape="1">
          <a:blip r:embed="rId3">
            <a:alphaModFix/>
          </a:blip>
          <a:srcRect b="0" l="0" r="0" t="0"/>
          <a:stretch/>
        </p:blipFill>
        <p:spPr>
          <a:xfrm>
            <a:off x="990600" y="2209800"/>
            <a:ext cx="5365750" cy="538162"/>
          </a:xfrm>
          <a:prstGeom prst="rect">
            <a:avLst/>
          </a:prstGeom>
          <a:noFill/>
          <a:ln>
            <a:noFill/>
          </a:ln>
        </p:spPr>
      </p:pic>
      <p:sp>
        <p:nvSpPr>
          <p:cNvPr id="576" name="Google Shape;576;p53"/>
          <p:cNvSpPr txBox="1"/>
          <p:nvPr/>
        </p:nvSpPr>
        <p:spPr>
          <a:xfrm>
            <a:off x="0" y="332898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77" name="Google Shape;577;p53"/>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78" name="Google Shape;578;p53"/>
          <p:cNvPicPr preferRelativeResize="0"/>
          <p:nvPr/>
        </p:nvPicPr>
        <p:blipFill rotWithShape="1">
          <a:blip r:embed="rId4">
            <a:alphaModFix/>
          </a:blip>
          <a:srcRect b="0" l="0" r="0" t="0"/>
          <a:stretch/>
        </p:blipFill>
        <p:spPr>
          <a:xfrm>
            <a:off x="990600" y="3352800"/>
            <a:ext cx="5502275" cy="603250"/>
          </a:xfrm>
          <a:prstGeom prst="rect">
            <a:avLst/>
          </a:prstGeom>
          <a:noFill/>
          <a:ln>
            <a:noFill/>
          </a:ln>
        </p:spPr>
      </p:pic>
      <p:sp>
        <p:nvSpPr>
          <p:cNvPr id="579" name="Google Shape;579;p53"/>
          <p:cNvSpPr txBox="1"/>
          <p:nvPr/>
        </p:nvSpPr>
        <p:spPr>
          <a:xfrm>
            <a:off x="0" y="332898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80" name="Google Shape;580;p53"/>
          <p:cNvSpPr txBox="1"/>
          <p:nvPr/>
        </p:nvSpPr>
        <p:spPr>
          <a:xfrm>
            <a:off x="0" y="332898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81" name="Google Shape;581;p53"/>
          <p:cNvSpPr txBox="1"/>
          <p:nvPr/>
        </p:nvSpPr>
        <p:spPr>
          <a:xfrm>
            <a:off x="0" y="332898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582" name="Google Shape;582;p53"/>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83" name="Google Shape;583;p53"/>
          <p:cNvPicPr preferRelativeResize="0"/>
          <p:nvPr/>
        </p:nvPicPr>
        <p:blipFill rotWithShape="1">
          <a:blip r:embed="rId5">
            <a:alphaModFix/>
          </a:blip>
          <a:srcRect b="0" l="0" r="0" t="0"/>
          <a:stretch/>
        </p:blipFill>
        <p:spPr>
          <a:xfrm>
            <a:off x="3733800" y="1676400"/>
            <a:ext cx="2678112" cy="603250"/>
          </a:xfrm>
          <a:prstGeom prst="rect">
            <a:avLst/>
          </a:prstGeom>
          <a:noFill/>
          <a:ln>
            <a:noFill/>
          </a:ln>
        </p:spPr>
      </p:pic>
      <p:sp>
        <p:nvSpPr>
          <p:cNvPr id="584" name="Google Shape;584;p53"/>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85" name="Google Shape;585;p53"/>
          <p:cNvPicPr preferRelativeResize="0"/>
          <p:nvPr/>
        </p:nvPicPr>
        <p:blipFill rotWithShape="1">
          <a:blip r:embed="rId6">
            <a:alphaModFix/>
          </a:blip>
          <a:srcRect b="0" l="0" r="0" t="0"/>
          <a:stretch/>
        </p:blipFill>
        <p:spPr>
          <a:xfrm>
            <a:off x="4267200" y="2819400"/>
            <a:ext cx="2101850" cy="604837"/>
          </a:xfrm>
          <a:prstGeom prst="rect">
            <a:avLst/>
          </a:prstGeom>
          <a:noFill/>
          <a:ln>
            <a:noFill/>
          </a:ln>
        </p:spPr>
      </p:pic>
      <p:sp>
        <p:nvSpPr>
          <p:cNvPr id="586" name="Google Shape;586;p53"/>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87" name="Google Shape;587;p53"/>
          <p:cNvPicPr preferRelativeResize="0"/>
          <p:nvPr/>
        </p:nvPicPr>
        <p:blipFill rotWithShape="1">
          <a:blip r:embed="rId7">
            <a:alphaModFix/>
          </a:blip>
          <a:srcRect b="0" l="0" r="0" t="0"/>
          <a:stretch/>
        </p:blipFill>
        <p:spPr>
          <a:xfrm>
            <a:off x="914400" y="4495800"/>
            <a:ext cx="2678112" cy="603250"/>
          </a:xfrm>
          <a:prstGeom prst="rect">
            <a:avLst/>
          </a:prstGeom>
          <a:noFill/>
          <a:ln>
            <a:noFill/>
          </a:ln>
        </p:spPr>
      </p:pic>
      <p:sp>
        <p:nvSpPr>
          <p:cNvPr id="588" name="Google Shape;588;p53"/>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589" name="Google Shape;589;p53"/>
          <p:cNvPicPr preferRelativeResize="0"/>
          <p:nvPr/>
        </p:nvPicPr>
        <p:blipFill rotWithShape="1">
          <a:blip r:embed="rId6">
            <a:alphaModFix/>
          </a:blip>
          <a:srcRect b="0" l="0" r="0" t="0"/>
          <a:stretch/>
        </p:blipFill>
        <p:spPr>
          <a:xfrm>
            <a:off x="3962400" y="4495800"/>
            <a:ext cx="2101850" cy="60483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3" name="Shape 593"/>
        <p:cNvGrpSpPr/>
        <p:nvPr/>
      </p:nvGrpSpPr>
      <p:grpSpPr>
        <a:xfrm>
          <a:off x="0" y="0"/>
          <a:ext cx="0" cy="0"/>
          <a:chOff x="0" y="0"/>
          <a:chExt cx="0" cy="0"/>
        </a:xfrm>
      </p:grpSpPr>
      <p:sp>
        <p:nvSpPr>
          <p:cNvPr id="594" name="Google Shape;594;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Boolean Expressions and Truth Tables</a:t>
            </a:r>
            <a:endParaRPr/>
          </a:p>
        </p:txBody>
      </p:sp>
      <p:sp>
        <p:nvSpPr>
          <p:cNvPr id="595" name="Google Shape;595;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Standard SOP &amp; POS expressions converted to truth table form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Standard SOP &amp; POS expressions determined from truth table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Examples</a:t>
            </a:r>
            <a:endParaRPr/>
          </a:p>
        </p:txBody>
      </p:sp>
      <p:sp>
        <p:nvSpPr>
          <p:cNvPr id="125" name="Google Shape;125;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Boolean Analysis of Circuit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Evaluating Boolean Expression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Representing results in a Truth Table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Simplification of Boolean Expression into SOP or POS form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Representing results in a Truth Table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Verifying two expressions through truth tables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0" name="Shape 600"/>
        <p:cNvGrpSpPr/>
        <p:nvPr/>
      </p:nvGrpSpPr>
      <p:grpSpPr>
        <a:xfrm>
          <a:off x="0" y="0"/>
          <a:ext cx="0" cy="0"/>
          <a:chOff x="0" y="0"/>
          <a:chExt cx="0" cy="0"/>
        </a:xfrm>
      </p:grpSpPr>
      <p:sp>
        <p:nvSpPr>
          <p:cNvPr id="601" name="Google Shape;601;p55"/>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SOP-Truth Table Conversion</a:t>
            </a:r>
            <a:endParaRPr/>
          </a:p>
        </p:txBody>
      </p:sp>
      <p:graphicFrame>
        <p:nvGraphicFramePr>
          <p:cNvPr id="602" name="Google Shape;602;p55"/>
          <p:cNvGraphicFramePr/>
          <p:nvPr/>
        </p:nvGraphicFramePr>
        <p:xfrm>
          <a:off x="1066800" y="2590800"/>
          <a:ext cx="3000000" cy="3000000"/>
        </p:xfrm>
        <a:graphic>
          <a:graphicData uri="http://schemas.openxmlformats.org/drawingml/2006/table">
            <a:tbl>
              <a:tblPr>
                <a:noFill/>
                <a:tableStyleId>{1822FF6C-1ED0-43F4-888E-C4567A22474E}</a:tableStyleId>
              </a:tblPr>
              <a:tblGrid>
                <a:gridCol w="1827200"/>
                <a:gridCol w="1828800"/>
                <a:gridCol w="1827200"/>
                <a:gridCol w="1831975"/>
              </a:tblGrid>
              <a:tr h="396875">
                <a:tc gridSpan="3">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03" name="Google Shape;603;p55"/>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04" name="Google Shape;604;p55"/>
          <p:cNvPicPr preferRelativeResize="0"/>
          <p:nvPr/>
        </p:nvPicPr>
        <p:blipFill rotWithShape="1">
          <a:blip r:embed="rId3">
            <a:alphaModFix/>
          </a:blip>
          <a:srcRect b="0" l="0" r="0" t="0"/>
          <a:stretch/>
        </p:blipFill>
        <p:spPr>
          <a:xfrm>
            <a:off x="609600" y="1371600"/>
            <a:ext cx="1466850" cy="538162"/>
          </a:xfrm>
          <a:prstGeom prst="rect">
            <a:avLst/>
          </a:prstGeom>
          <a:noFill/>
          <a:ln>
            <a:noFill/>
          </a:ln>
        </p:spPr>
      </p:pic>
      <p:sp>
        <p:nvSpPr>
          <p:cNvPr id="605" name="Google Shape;605;p55"/>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06" name="Google Shape;606;p55"/>
          <p:cNvPicPr preferRelativeResize="0"/>
          <p:nvPr/>
        </p:nvPicPr>
        <p:blipFill rotWithShape="1">
          <a:blip r:embed="rId4">
            <a:alphaModFix/>
          </a:blip>
          <a:srcRect b="0" l="0" r="0" t="0"/>
          <a:stretch/>
        </p:blipFill>
        <p:spPr>
          <a:xfrm>
            <a:off x="3048000" y="1981200"/>
            <a:ext cx="4532312" cy="539750"/>
          </a:xfrm>
          <a:prstGeom prst="rect">
            <a:avLst/>
          </a:prstGeom>
          <a:noFill/>
          <a:ln>
            <a:noFill/>
          </a:ln>
        </p:spPr>
      </p:pic>
      <p:sp>
        <p:nvSpPr>
          <p:cNvPr id="607" name="Google Shape;607;p55"/>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08" name="Google Shape;608;p55"/>
          <p:cNvPicPr preferRelativeResize="0"/>
          <p:nvPr/>
        </p:nvPicPr>
        <p:blipFill rotWithShape="1">
          <a:blip r:embed="rId5">
            <a:alphaModFix/>
          </a:blip>
          <a:srcRect b="0" l="0" r="0" t="0"/>
          <a:stretch/>
        </p:blipFill>
        <p:spPr>
          <a:xfrm>
            <a:off x="609600" y="1981200"/>
            <a:ext cx="2514600" cy="6048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3" name="Shape 613"/>
        <p:cNvGrpSpPr/>
        <p:nvPr/>
      </p:nvGrpSpPr>
      <p:grpSpPr>
        <a:xfrm>
          <a:off x="0" y="0"/>
          <a:ext cx="0" cy="0"/>
          <a:chOff x="0" y="0"/>
          <a:chExt cx="0" cy="0"/>
        </a:xfrm>
      </p:grpSpPr>
      <p:sp>
        <p:nvSpPr>
          <p:cNvPr id="614" name="Google Shape;614;p56"/>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SOP-Truth Table Conversion</a:t>
            </a:r>
            <a:endParaRPr/>
          </a:p>
        </p:txBody>
      </p:sp>
      <p:graphicFrame>
        <p:nvGraphicFramePr>
          <p:cNvPr id="615" name="Google Shape;615;p56"/>
          <p:cNvGraphicFramePr/>
          <p:nvPr/>
        </p:nvGraphicFramePr>
        <p:xfrm>
          <a:off x="1066800" y="2590800"/>
          <a:ext cx="3000000" cy="3000000"/>
        </p:xfrm>
        <a:graphic>
          <a:graphicData uri="http://schemas.openxmlformats.org/drawingml/2006/table">
            <a:tbl>
              <a:tblPr>
                <a:noFill/>
                <a:tableStyleId>{1822FF6C-1ED0-43F4-888E-C4567A22474E}</a:tableStyleId>
              </a:tblPr>
              <a:tblGrid>
                <a:gridCol w="1827200"/>
                <a:gridCol w="1828800"/>
                <a:gridCol w="1827200"/>
                <a:gridCol w="1831975"/>
              </a:tblGrid>
              <a:tr h="396875">
                <a:tc gridSpan="3">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16" name="Google Shape;616;p56"/>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17" name="Google Shape;617;p56"/>
          <p:cNvPicPr preferRelativeResize="0"/>
          <p:nvPr/>
        </p:nvPicPr>
        <p:blipFill rotWithShape="1">
          <a:blip r:embed="rId3">
            <a:alphaModFix/>
          </a:blip>
          <a:srcRect b="0" l="0" r="0" t="0"/>
          <a:stretch/>
        </p:blipFill>
        <p:spPr>
          <a:xfrm>
            <a:off x="609600" y="1371600"/>
            <a:ext cx="1466850" cy="538162"/>
          </a:xfrm>
          <a:prstGeom prst="rect">
            <a:avLst/>
          </a:prstGeom>
          <a:noFill/>
          <a:ln>
            <a:noFill/>
          </a:ln>
        </p:spPr>
      </p:pic>
      <p:sp>
        <p:nvSpPr>
          <p:cNvPr id="618" name="Google Shape;618;p56"/>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19" name="Google Shape;619;p56"/>
          <p:cNvPicPr preferRelativeResize="0"/>
          <p:nvPr/>
        </p:nvPicPr>
        <p:blipFill rotWithShape="1">
          <a:blip r:embed="rId4">
            <a:alphaModFix/>
          </a:blip>
          <a:srcRect b="0" l="0" r="0" t="0"/>
          <a:stretch/>
        </p:blipFill>
        <p:spPr>
          <a:xfrm>
            <a:off x="3048000" y="1981200"/>
            <a:ext cx="4532312" cy="539750"/>
          </a:xfrm>
          <a:prstGeom prst="rect">
            <a:avLst/>
          </a:prstGeom>
          <a:noFill/>
          <a:ln>
            <a:noFill/>
          </a:ln>
        </p:spPr>
      </p:pic>
      <p:sp>
        <p:nvSpPr>
          <p:cNvPr id="620" name="Google Shape;620;p56"/>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21" name="Google Shape;621;p56"/>
          <p:cNvPicPr preferRelativeResize="0"/>
          <p:nvPr/>
        </p:nvPicPr>
        <p:blipFill rotWithShape="1">
          <a:blip r:embed="rId5">
            <a:alphaModFix/>
          </a:blip>
          <a:srcRect b="0" l="0" r="0" t="0"/>
          <a:stretch/>
        </p:blipFill>
        <p:spPr>
          <a:xfrm>
            <a:off x="609600" y="1981200"/>
            <a:ext cx="2514600" cy="60483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6" name="Shape 626"/>
        <p:cNvGrpSpPr/>
        <p:nvPr/>
      </p:nvGrpSpPr>
      <p:grpSpPr>
        <a:xfrm>
          <a:off x="0" y="0"/>
          <a:ext cx="0" cy="0"/>
          <a:chOff x="0" y="0"/>
          <a:chExt cx="0" cy="0"/>
        </a:xfrm>
      </p:grpSpPr>
      <p:sp>
        <p:nvSpPr>
          <p:cNvPr id="627" name="Google Shape;627;p57"/>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SOP-Truth Table Conversion</a:t>
            </a:r>
            <a:endParaRPr/>
          </a:p>
        </p:txBody>
      </p:sp>
      <p:graphicFrame>
        <p:nvGraphicFramePr>
          <p:cNvPr id="628" name="Google Shape;628;p57"/>
          <p:cNvGraphicFramePr/>
          <p:nvPr/>
        </p:nvGraphicFramePr>
        <p:xfrm>
          <a:off x="1066800" y="2590800"/>
          <a:ext cx="3000000" cy="3000000"/>
        </p:xfrm>
        <a:graphic>
          <a:graphicData uri="http://schemas.openxmlformats.org/drawingml/2006/table">
            <a:tbl>
              <a:tblPr>
                <a:noFill/>
                <a:tableStyleId>{1822FF6C-1ED0-43F4-888E-C4567A22474E}</a:tableStyleId>
              </a:tblPr>
              <a:tblGrid>
                <a:gridCol w="1827200"/>
                <a:gridCol w="1828800"/>
                <a:gridCol w="1827200"/>
                <a:gridCol w="1831975"/>
              </a:tblGrid>
              <a:tr h="396875">
                <a:tc gridSpan="3">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29" name="Google Shape;629;p57"/>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30" name="Google Shape;630;p57"/>
          <p:cNvPicPr preferRelativeResize="0"/>
          <p:nvPr/>
        </p:nvPicPr>
        <p:blipFill rotWithShape="1">
          <a:blip r:embed="rId3">
            <a:alphaModFix/>
          </a:blip>
          <a:srcRect b="0" l="0" r="0" t="0"/>
          <a:stretch/>
        </p:blipFill>
        <p:spPr>
          <a:xfrm>
            <a:off x="609600" y="1371600"/>
            <a:ext cx="1466850" cy="538162"/>
          </a:xfrm>
          <a:prstGeom prst="rect">
            <a:avLst/>
          </a:prstGeom>
          <a:noFill/>
          <a:ln>
            <a:noFill/>
          </a:ln>
        </p:spPr>
      </p:pic>
      <p:sp>
        <p:nvSpPr>
          <p:cNvPr id="631" name="Google Shape;631;p57"/>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32" name="Google Shape;632;p57"/>
          <p:cNvPicPr preferRelativeResize="0"/>
          <p:nvPr/>
        </p:nvPicPr>
        <p:blipFill rotWithShape="1">
          <a:blip r:embed="rId4">
            <a:alphaModFix/>
          </a:blip>
          <a:srcRect b="0" l="0" r="0" t="0"/>
          <a:stretch/>
        </p:blipFill>
        <p:spPr>
          <a:xfrm>
            <a:off x="3048000" y="1981200"/>
            <a:ext cx="4532312" cy="539750"/>
          </a:xfrm>
          <a:prstGeom prst="rect">
            <a:avLst/>
          </a:prstGeom>
          <a:noFill/>
          <a:ln>
            <a:noFill/>
          </a:ln>
        </p:spPr>
      </p:pic>
      <p:sp>
        <p:nvSpPr>
          <p:cNvPr id="633" name="Google Shape;633;p57"/>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34" name="Google Shape;634;p57"/>
          <p:cNvPicPr preferRelativeResize="0"/>
          <p:nvPr/>
        </p:nvPicPr>
        <p:blipFill rotWithShape="1">
          <a:blip r:embed="rId5">
            <a:alphaModFix/>
          </a:blip>
          <a:srcRect b="0" l="0" r="0" t="0"/>
          <a:stretch/>
        </p:blipFill>
        <p:spPr>
          <a:xfrm>
            <a:off x="609600" y="1981200"/>
            <a:ext cx="2514600" cy="60483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9" name="Shape 639"/>
        <p:cNvGrpSpPr/>
        <p:nvPr/>
      </p:nvGrpSpPr>
      <p:grpSpPr>
        <a:xfrm>
          <a:off x="0" y="0"/>
          <a:ext cx="0" cy="0"/>
          <a:chOff x="0" y="0"/>
          <a:chExt cx="0" cy="0"/>
        </a:xfrm>
      </p:grpSpPr>
      <p:sp>
        <p:nvSpPr>
          <p:cNvPr id="640" name="Google Shape;640;p58"/>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POS-Truth Table Conversion</a:t>
            </a:r>
            <a:endParaRPr/>
          </a:p>
        </p:txBody>
      </p:sp>
      <p:graphicFrame>
        <p:nvGraphicFramePr>
          <p:cNvPr id="641" name="Google Shape;641;p58"/>
          <p:cNvGraphicFramePr/>
          <p:nvPr/>
        </p:nvGraphicFramePr>
        <p:xfrm>
          <a:off x="1066800" y="2590800"/>
          <a:ext cx="3000000" cy="3000000"/>
        </p:xfrm>
        <a:graphic>
          <a:graphicData uri="http://schemas.openxmlformats.org/drawingml/2006/table">
            <a:tbl>
              <a:tblPr>
                <a:noFill/>
                <a:tableStyleId>{1822FF6C-1ED0-43F4-888E-C4567A22474E}</a:tableStyleId>
              </a:tblPr>
              <a:tblGrid>
                <a:gridCol w="1827200"/>
                <a:gridCol w="1828800"/>
                <a:gridCol w="1827200"/>
                <a:gridCol w="1831975"/>
              </a:tblGrid>
              <a:tr h="396875">
                <a:tc gridSpan="3">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42" name="Google Shape;642;p58"/>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43" name="Google Shape;643;p58"/>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44" name="Google Shape;644;p58"/>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45" name="Google Shape;645;p58"/>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46" name="Google Shape;646;p58"/>
          <p:cNvPicPr preferRelativeResize="0"/>
          <p:nvPr/>
        </p:nvPicPr>
        <p:blipFill rotWithShape="1">
          <a:blip r:embed="rId3">
            <a:alphaModFix/>
          </a:blip>
          <a:srcRect b="0" l="0" r="0" t="0"/>
          <a:stretch/>
        </p:blipFill>
        <p:spPr>
          <a:xfrm>
            <a:off x="549275" y="1295400"/>
            <a:ext cx="2406650" cy="603250"/>
          </a:xfrm>
          <a:prstGeom prst="rect">
            <a:avLst/>
          </a:prstGeom>
          <a:noFill/>
          <a:ln>
            <a:noFill/>
          </a:ln>
        </p:spPr>
      </p:pic>
      <p:sp>
        <p:nvSpPr>
          <p:cNvPr id="647" name="Google Shape;647;p58"/>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48" name="Google Shape;648;p58"/>
          <p:cNvPicPr preferRelativeResize="0"/>
          <p:nvPr/>
        </p:nvPicPr>
        <p:blipFill rotWithShape="1">
          <a:blip r:embed="rId4">
            <a:alphaModFix/>
          </a:blip>
          <a:srcRect b="0" l="0" r="0" t="0"/>
          <a:stretch/>
        </p:blipFill>
        <p:spPr>
          <a:xfrm>
            <a:off x="3733800" y="1295400"/>
            <a:ext cx="2339975" cy="603250"/>
          </a:xfrm>
          <a:prstGeom prst="rect">
            <a:avLst/>
          </a:prstGeom>
          <a:noFill/>
          <a:ln>
            <a:noFill/>
          </a:ln>
        </p:spPr>
      </p:pic>
      <p:sp>
        <p:nvSpPr>
          <p:cNvPr id="649" name="Google Shape;649;p58"/>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50" name="Google Shape;650;p58"/>
          <p:cNvPicPr preferRelativeResize="0"/>
          <p:nvPr/>
        </p:nvPicPr>
        <p:blipFill rotWithShape="1">
          <a:blip r:embed="rId5">
            <a:alphaModFix/>
          </a:blip>
          <a:srcRect b="0" l="0" r="0" t="0"/>
          <a:stretch/>
        </p:blipFill>
        <p:spPr>
          <a:xfrm>
            <a:off x="1219200" y="1905000"/>
            <a:ext cx="7550150" cy="603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5" name="Shape 655"/>
        <p:cNvGrpSpPr/>
        <p:nvPr/>
      </p:nvGrpSpPr>
      <p:grpSpPr>
        <a:xfrm>
          <a:off x="0" y="0"/>
          <a:ext cx="0" cy="0"/>
          <a:chOff x="0" y="0"/>
          <a:chExt cx="0" cy="0"/>
        </a:xfrm>
      </p:grpSpPr>
      <p:sp>
        <p:nvSpPr>
          <p:cNvPr id="656" name="Google Shape;656;p59"/>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POS-Truth Table Conversion</a:t>
            </a:r>
            <a:endParaRPr/>
          </a:p>
        </p:txBody>
      </p:sp>
      <p:graphicFrame>
        <p:nvGraphicFramePr>
          <p:cNvPr id="657" name="Google Shape;657;p59"/>
          <p:cNvGraphicFramePr/>
          <p:nvPr/>
        </p:nvGraphicFramePr>
        <p:xfrm>
          <a:off x="1066800" y="2590800"/>
          <a:ext cx="3000000" cy="3000000"/>
        </p:xfrm>
        <a:graphic>
          <a:graphicData uri="http://schemas.openxmlformats.org/drawingml/2006/table">
            <a:tbl>
              <a:tblPr>
                <a:noFill/>
                <a:tableStyleId>{1822FF6C-1ED0-43F4-888E-C4567A22474E}</a:tableStyleId>
              </a:tblPr>
              <a:tblGrid>
                <a:gridCol w="1827200"/>
                <a:gridCol w="1828800"/>
                <a:gridCol w="1827200"/>
                <a:gridCol w="1831975"/>
              </a:tblGrid>
              <a:tr h="396875">
                <a:tc gridSpan="3">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58" name="Google Shape;658;p59"/>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59" name="Google Shape;659;p59"/>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60" name="Google Shape;660;p59"/>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61" name="Google Shape;661;p59"/>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62" name="Google Shape;662;p59"/>
          <p:cNvPicPr preferRelativeResize="0"/>
          <p:nvPr/>
        </p:nvPicPr>
        <p:blipFill rotWithShape="1">
          <a:blip r:embed="rId3">
            <a:alphaModFix/>
          </a:blip>
          <a:srcRect b="0" l="0" r="0" t="0"/>
          <a:stretch/>
        </p:blipFill>
        <p:spPr>
          <a:xfrm>
            <a:off x="549275" y="1295400"/>
            <a:ext cx="2406650" cy="603250"/>
          </a:xfrm>
          <a:prstGeom prst="rect">
            <a:avLst/>
          </a:prstGeom>
          <a:noFill/>
          <a:ln>
            <a:noFill/>
          </a:ln>
        </p:spPr>
      </p:pic>
      <p:sp>
        <p:nvSpPr>
          <p:cNvPr id="663" name="Google Shape;663;p59"/>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64" name="Google Shape;664;p59"/>
          <p:cNvPicPr preferRelativeResize="0"/>
          <p:nvPr/>
        </p:nvPicPr>
        <p:blipFill rotWithShape="1">
          <a:blip r:embed="rId4">
            <a:alphaModFix/>
          </a:blip>
          <a:srcRect b="0" l="0" r="0" t="0"/>
          <a:stretch/>
        </p:blipFill>
        <p:spPr>
          <a:xfrm>
            <a:off x="3733800" y="1295400"/>
            <a:ext cx="2339975" cy="603250"/>
          </a:xfrm>
          <a:prstGeom prst="rect">
            <a:avLst/>
          </a:prstGeom>
          <a:noFill/>
          <a:ln>
            <a:noFill/>
          </a:ln>
        </p:spPr>
      </p:pic>
      <p:sp>
        <p:nvSpPr>
          <p:cNvPr id="665" name="Google Shape;665;p59"/>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66" name="Google Shape;666;p59"/>
          <p:cNvPicPr preferRelativeResize="0"/>
          <p:nvPr/>
        </p:nvPicPr>
        <p:blipFill rotWithShape="1">
          <a:blip r:embed="rId5">
            <a:alphaModFix/>
          </a:blip>
          <a:srcRect b="0" l="0" r="0" t="0"/>
          <a:stretch/>
        </p:blipFill>
        <p:spPr>
          <a:xfrm>
            <a:off x="1219200" y="1905000"/>
            <a:ext cx="7550150" cy="6032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1" name="Shape 671"/>
        <p:cNvGrpSpPr/>
        <p:nvPr/>
      </p:nvGrpSpPr>
      <p:grpSpPr>
        <a:xfrm>
          <a:off x="0" y="0"/>
          <a:ext cx="0" cy="0"/>
          <a:chOff x="0" y="0"/>
          <a:chExt cx="0" cy="0"/>
        </a:xfrm>
      </p:grpSpPr>
      <p:sp>
        <p:nvSpPr>
          <p:cNvPr id="672" name="Google Shape;672;p60"/>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POS-Truth Table Conversion</a:t>
            </a:r>
            <a:endParaRPr/>
          </a:p>
        </p:txBody>
      </p:sp>
      <p:graphicFrame>
        <p:nvGraphicFramePr>
          <p:cNvPr id="673" name="Google Shape;673;p60"/>
          <p:cNvGraphicFramePr/>
          <p:nvPr/>
        </p:nvGraphicFramePr>
        <p:xfrm>
          <a:off x="1066800" y="2590800"/>
          <a:ext cx="3000000" cy="3000000"/>
        </p:xfrm>
        <a:graphic>
          <a:graphicData uri="http://schemas.openxmlformats.org/drawingml/2006/table">
            <a:tbl>
              <a:tblPr>
                <a:noFill/>
                <a:tableStyleId>{1822FF6C-1ED0-43F4-888E-C4567A22474E}</a:tableStyleId>
              </a:tblPr>
              <a:tblGrid>
                <a:gridCol w="1827200"/>
                <a:gridCol w="1828800"/>
                <a:gridCol w="1827200"/>
                <a:gridCol w="1831975"/>
              </a:tblGrid>
              <a:tr h="396875">
                <a:tc gridSpan="3">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674" name="Google Shape;674;p60"/>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75" name="Google Shape;675;p60"/>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76" name="Google Shape;676;p60"/>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677" name="Google Shape;677;p60"/>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78" name="Google Shape;678;p60"/>
          <p:cNvPicPr preferRelativeResize="0"/>
          <p:nvPr/>
        </p:nvPicPr>
        <p:blipFill rotWithShape="1">
          <a:blip r:embed="rId3">
            <a:alphaModFix/>
          </a:blip>
          <a:srcRect b="0" l="0" r="0" t="0"/>
          <a:stretch/>
        </p:blipFill>
        <p:spPr>
          <a:xfrm>
            <a:off x="549275" y="1295400"/>
            <a:ext cx="2406650" cy="603250"/>
          </a:xfrm>
          <a:prstGeom prst="rect">
            <a:avLst/>
          </a:prstGeom>
          <a:noFill/>
          <a:ln>
            <a:noFill/>
          </a:ln>
        </p:spPr>
      </p:pic>
      <p:sp>
        <p:nvSpPr>
          <p:cNvPr id="679" name="Google Shape;679;p60"/>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80" name="Google Shape;680;p60"/>
          <p:cNvPicPr preferRelativeResize="0"/>
          <p:nvPr/>
        </p:nvPicPr>
        <p:blipFill rotWithShape="1">
          <a:blip r:embed="rId4">
            <a:alphaModFix/>
          </a:blip>
          <a:srcRect b="0" l="0" r="0" t="0"/>
          <a:stretch/>
        </p:blipFill>
        <p:spPr>
          <a:xfrm>
            <a:off x="3733800" y="1295400"/>
            <a:ext cx="2339975" cy="603250"/>
          </a:xfrm>
          <a:prstGeom prst="rect">
            <a:avLst/>
          </a:prstGeom>
          <a:noFill/>
          <a:ln>
            <a:noFill/>
          </a:ln>
        </p:spPr>
      </p:pic>
      <p:sp>
        <p:nvSpPr>
          <p:cNvPr id="681" name="Google Shape;681;p60"/>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82" name="Google Shape;682;p60"/>
          <p:cNvPicPr preferRelativeResize="0"/>
          <p:nvPr/>
        </p:nvPicPr>
        <p:blipFill rotWithShape="1">
          <a:blip r:embed="rId5">
            <a:alphaModFix/>
          </a:blip>
          <a:srcRect b="0" l="0" r="0" t="0"/>
          <a:stretch/>
        </p:blipFill>
        <p:spPr>
          <a:xfrm>
            <a:off x="1219200" y="1905000"/>
            <a:ext cx="7550150" cy="6032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1"/>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LOGIC OPERATIONS</a:t>
            </a:r>
            <a:endParaRPr/>
          </a:p>
        </p:txBody>
      </p:sp>
      <p:pic>
        <p:nvPicPr>
          <p:cNvPr id="688" name="Google Shape;688;p61"/>
          <p:cNvPicPr preferRelativeResize="0"/>
          <p:nvPr/>
        </p:nvPicPr>
        <p:blipFill rotWithShape="1">
          <a:blip r:embed="rId3">
            <a:alphaModFix/>
          </a:blip>
          <a:srcRect b="0" l="0" r="0" t="0"/>
          <a:stretch/>
        </p:blipFill>
        <p:spPr>
          <a:xfrm>
            <a:off x="762000" y="2667000"/>
            <a:ext cx="7924800" cy="2590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2"/>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LOGIC OPERATIONS</a:t>
            </a:r>
            <a:endParaRPr/>
          </a:p>
        </p:txBody>
      </p:sp>
      <p:sp>
        <p:nvSpPr>
          <p:cNvPr id="694" name="Google Shape;694;p62"/>
          <p:cNvSpPr/>
          <p:nvPr>
            <p:ph idx="2" type="tbl"/>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62"/>
          <p:cNvSpPr/>
          <p:nvPr/>
        </p:nvSpPr>
        <p:spPr>
          <a:xfrm>
            <a:off x="425450" y="1600200"/>
            <a:ext cx="8229600" cy="45307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696" name="Google Shape;696;p62"/>
          <p:cNvPicPr preferRelativeResize="0"/>
          <p:nvPr/>
        </p:nvPicPr>
        <p:blipFill rotWithShape="1">
          <a:blip r:embed="rId3">
            <a:alphaModFix/>
          </a:blip>
          <a:srcRect b="0" l="0" r="0" t="0"/>
          <a:stretch/>
        </p:blipFill>
        <p:spPr>
          <a:xfrm>
            <a:off x="0" y="1398587"/>
            <a:ext cx="8991600" cy="51276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0" name="Shape 700"/>
        <p:cNvGrpSpPr/>
        <p:nvPr/>
      </p:nvGrpSpPr>
      <p:grpSpPr>
        <a:xfrm>
          <a:off x="0" y="0"/>
          <a:ext cx="0" cy="0"/>
          <a:chOff x="0" y="0"/>
          <a:chExt cx="0" cy="0"/>
        </a:xfrm>
      </p:grpSpPr>
      <p:sp>
        <p:nvSpPr>
          <p:cNvPr id="701" name="Google Shape;701;p6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Karnaugh Map</a:t>
            </a:r>
            <a:endParaRPr/>
          </a:p>
        </p:txBody>
      </p:sp>
      <p:sp>
        <p:nvSpPr>
          <p:cNvPr id="702" name="Google Shape;702;p6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Simplification of Boolean Expressions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Doesn’t guarantee simplest form of expression</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Terms are not obvious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Skills of applying rules and laws</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K-map provides a systematic method </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An array of cells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Used for simplifying 2, 3, 4 and 5 variable expressions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6" name="Shape 706"/>
        <p:cNvGrpSpPr/>
        <p:nvPr/>
      </p:nvGrpSpPr>
      <p:grpSpPr>
        <a:xfrm>
          <a:off x="0" y="0"/>
          <a:ext cx="0" cy="0"/>
          <a:chOff x="0" y="0"/>
          <a:chExt cx="0" cy="0"/>
        </a:xfrm>
      </p:grpSpPr>
      <p:sp>
        <p:nvSpPr>
          <p:cNvPr id="707" name="Google Shape;707;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3-Variable K-map</a:t>
            </a:r>
            <a:endParaRPr/>
          </a:p>
        </p:txBody>
      </p:sp>
      <p:sp>
        <p:nvSpPr>
          <p:cNvPr id="708" name="Google Shape;708;p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Used for simplifying 3-variable expressions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K-map has 8 cells representing the 8 minterms and 8 maxterms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K-map can be represented in row format or column format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Analysis of Logic Circuits Example 1</a:t>
            </a:r>
            <a:endParaRPr/>
          </a:p>
        </p:txBody>
      </p:sp>
      <p:sp>
        <p:nvSpPr>
          <p:cNvPr id="132" name="Google Shape;132;p20"/>
          <p:cNvSpPr txBox="1"/>
          <p:nvPr/>
        </p:nvSpPr>
        <p:spPr>
          <a:xfrm>
            <a:off x="0" y="2505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133" name="Google Shape;133;p20"/>
          <p:cNvPicPr preferRelativeResize="0"/>
          <p:nvPr/>
        </p:nvPicPr>
        <p:blipFill rotWithShape="1">
          <a:blip r:embed="rId3">
            <a:alphaModFix/>
          </a:blip>
          <a:srcRect b="0" l="0" r="0" t="0"/>
          <a:stretch/>
        </p:blipFill>
        <p:spPr>
          <a:xfrm>
            <a:off x="304800" y="2667000"/>
            <a:ext cx="8610600" cy="331946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2" name="Shape 712"/>
        <p:cNvGrpSpPr/>
        <p:nvPr/>
      </p:nvGrpSpPr>
      <p:grpSpPr>
        <a:xfrm>
          <a:off x="0" y="0"/>
          <a:ext cx="0" cy="0"/>
          <a:chOff x="0" y="0"/>
          <a:chExt cx="0" cy="0"/>
        </a:xfrm>
      </p:grpSpPr>
      <p:sp>
        <p:nvSpPr>
          <p:cNvPr id="713" name="Google Shape;713;p6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4-Variable K-map</a:t>
            </a:r>
            <a:endParaRPr/>
          </a:p>
        </p:txBody>
      </p:sp>
      <p:sp>
        <p:nvSpPr>
          <p:cNvPr id="714" name="Google Shape;714;p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Used for simplifying 4-variable expressions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K-map has 16 cells representing the 16 minterms and 8 maxterms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4-variable K-map has a square format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Analysis of Logic Circuits Example 1</a:t>
            </a:r>
            <a:endParaRPr/>
          </a:p>
        </p:txBody>
      </p:sp>
      <p:sp>
        <p:nvSpPr>
          <p:cNvPr id="140" name="Google Shape;140;p21"/>
          <p:cNvSpPr txBox="1"/>
          <p:nvPr/>
        </p:nvSpPr>
        <p:spPr>
          <a:xfrm>
            <a:off x="0" y="25050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141" name="Google Shape;141;p21"/>
          <p:cNvPicPr preferRelativeResize="0"/>
          <p:nvPr/>
        </p:nvPicPr>
        <p:blipFill rotWithShape="1">
          <a:blip r:embed="rId3">
            <a:alphaModFix/>
          </a:blip>
          <a:srcRect b="0" l="0" r="0" t="0"/>
          <a:stretch/>
        </p:blipFill>
        <p:spPr>
          <a:xfrm>
            <a:off x="304800" y="2667000"/>
            <a:ext cx="8610600" cy="33194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100"/>
              <a:buFont typeface="Calibri"/>
              <a:buNone/>
            </a:pPr>
            <a:r>
              <a:rPr b="0" i="0" lang="en-US" sz="4100" u="none">
                <a:solidFill>
                  <a:schemeClr val="dk1"/>
                </a:solidFill>
                <a:latin typeface="Calibri"/>
                <a:ea typeface="Calibri"/>
                <a:cs typeface="Calibri"/>
                <a:sym typeface="Calibri"/>
              </a:rPr>
              <a:t>Evaluating Boolean Expression</a:t>
            </a:r>
            <a:endParaRPr/>
          </a:p>
        </p:txBody>
      </p:sp>
      <p:sp>
        <p:nvSpPr>
          <p:cNvPr id="148" name="Google Shape;148;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expression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Assume                  and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Expression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Conditions for output = 1 	X=0 &amp; Y=0</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Since              	 X=0 when A=0 or B=1</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Since</a:t>
            </a:r>
            <a:endParaRPr/>
          </a:p>
          <a:p>
            <a:pPr indent="-342900" lvl="0" marL="342900" marR="0" rtl="0" algn="l">
              <a:lnSpc>
                <a:spcPct val="100000"/>
              </a:lnSpc>
              <a:spcBef>
                <a:spcPts val="640"/>
              </a:spcBef>
              <a:spcAft>
                <a:spcPts val="0"/>
              </a:spcAft>
              <a:buClr>
                <a:schemeClr val="dk1"/>
              </a:buClr>
              <a:buSzPts val="3200"/>
              <a:buFont typeface="Arial"/>
              <a:buNone/>
            </a:pPr>
            <a:r>
              <a:rPr b="0" i="0" lang="en-US" sz="3200" u="none" cap="none" strike="noStrike">
                <a:solidFill>
                  <a:schemeClr val="dk1"/>
                </a:solidFill>
                <a:latin typeface="Calibri"/>
                <a:ea typeface="Calibri"/>
                <a:cs typeface="Calibri"/>
                <a:sym typeface="Calibri"/>
              </a:rPr>
              <a:t>	Y=0 	when A=0, B=0, C=1 and D=1</a:t>
            </a:r>
            <a:endParaRPr/>
          </a:p>
        </p:txBody>
      </p:sp>
      <p:sp>
        <p:nvSpPr>
          <p:cNvPr id="149" name="Google Shape;149;p2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150" name="Google Shape;150;p22"/>
          <p:cNvPicPr preferRelativeResize="0"/>
          <p:nvPr/>
        </p:nvPicPr>
        <p:blipFill rotWithShape="1">
          <a:blip r:embed="rId3">
            <a:alphaModFix/>
          </a:blip>
          <a:srcRect b="0" l="0" r="0" t="0"/>
          <a:stretch/>
        </p:blipFill>
        <p:spPr>
          <a:xfrm>
            <a:off x="3810000" y="1524000"/>
            <a:ext cx="2286000" cy="666750"/>
          </a:xfrm>
          <a:prstGeom prst="rect">
            <a:avLst/>
          </a:prstGeom>
          <a:noFill/>
          <a:ln>
            <a:noFill/>
          </a:ln>
        </p:spPr>
      </p:pic>
      <p:sp>
        <p:nvSpPr>
          <p:cNvPr id="151" name="Google Shape;151;p2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152" name="Google Shape;152;p22"/>
          <p:cNvPicPr preferRelativeResize="0"/>
          <p:nvPr/>
        </p:nvPicPr>
        <p:blipFill rotWithShape="1">
          <a:blip r:embed="rId4">
            <a:alphaModFix/>
          </a:blip>
          <a:srcRect b="0" l="0" r="0" t="0"/>
          <a:stretch/>
        </p:blipFill>
        <p:spPr>
          <a:xfrm>
            <a:off x="2209800" y="2133600"/>
            <a:ext cx="1335087" cy="538162"/>
          </a:xfrm>
          <a:prstGeom prst="rect">
            <a:avLst/>
          </a:prstGeom>
          <a:noFill/>
          <a:ln>
            <a:noFill/>
          </a:ln>
        </p:spPr>
      </p:pic>
      <p:sp>
        <p:nvSpPr>
          <p:cNvPr id="153" name="Google Shape;153;p22"/>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154" name="Google Shape;154;p22"/>
          <p:cNvPicPr preferRelativeResize="0"/>
          <p:nvPr/>
        </p:nvPicPr>
        <p:blipFill rotWithShape="1">
          <a:blip r:embed="rId5">
            <a:alphaModFix/>
          </a:blip>
          <a:srcRect b="0" l="0" r="0" t="0"/>
          <a:stretch/>
        </p:blipFill>
        <p:spPr>
          <a:xfrm>
            <a:off x="4876800" y="2133600"/>
            <a:ext cx="2047875" cy="601662"/>
          </a:xfrm>
          <a:prstGeom prst="rect">
            <a:avLst/>
          </a:prstGeom>
          <a:noFill/>
          <a:ln>
            <a:noFill/>
          </a:ln>
        </p:spPr>
      </p:pic>
      <p:sp>
        <p:nvSpPr>
          <p:cNvPr id="155" name="Google Shape;155;p22"/>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156" name="Google Shape;156;p22"/>
          <p:cNvPicPr preferRelativeResize="0"/>
          <p:nvPr/>
        </p:nvPicPr>
        <p:blipFill rotWithShape="1">
          <a:blip r:embed="rId6">
            <a:alphaModFix/>
          </a:blip>
          <a:srcRect b="0" l="0" r="0" t="0"/>
          <a:stretch/>
        </p:blipFill>
        <p:spPr>
          <a:xfrm>
            <a:off x="3048000" y="2819400"/>
            <a:ext cx="1033462" cy="504825"/>
          </a:xfrm>
          <a:prstGeom prst="rect">
            <a:avLst/>
          </a:prstGeom>
          <a:noFill/>
          <a:ln>
            <a:noFill/>
          </a:ln>
        </p:spPr>
      </p:pic>
      <p:sp>
        <p:nvSpPr>
          <p:cNvPr id="157" name="Google Shape;157;p22"/>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158" name="Google Shape;158;p22"/>
          <p:cNvPicPr preferRelativeResize="0"/>
          <p:nvPr/>
        </p:nvPicPr>
        <p:blipFill rotWithShape="1">
          <a:blip r:embed="rId4">
            <a:alphaModFix/>
          </a:blip>
          <a:srcRect b="0" l="0" r="0" t="0"/>
          <a:stretch/>
        </p:blipFill>
        <p:spPr>
          <a:xfrm>
            <a:off x="1905000" y="3962400"/>
            <a:ext cx="1335087" cy="538162"/>
          </a:xfrm>
          <a:prstGeom prst="rect">
            <a:avLst/>
          </a:prstGeom>
          <a:noFill/>
          <a:ln>
            <a:noFill/>
          </a:ln>
        </p:spPr>
      </p:pic>
      <p:sp>
        <p:nvSpPr>
          <p:cNvPr id="159" name="Google Shape;159;p22"/>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pic>
        <p:nvPicPr>
          <p:cNvPr id="160" name="Google Shape;160;p22"/>
          <p:cNvPicPr preferRelativeResize="0"/>
          <p:nvPr/>
        </p:nvPicPr>
        <p:blipFill rotWithShape="1">
          <a:blip r:embed="rId5">
            <a:alphaModFix/>
          </a:blip>
          <a:srcRect b="0" l="0" r="0" t="0"/>
          <a:stretch/>
        </p:blipFill>
        <p:spPr>
          <a:xfrm>
            <a:off x="2057400" y="4495800"/>
            <a:ext cx="2047875" cy="6016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700"/>
              <a:buFont typeface="Calibri"/>
              <a:buNone/>
            </a:pPr>
            <a:r>
              <a:rPr b="0" i="0" lang="en-US" sz="3700" u="none">
                <a:solidFill>
                  <a:schemeClr val="dk1"/>
                </a:solidFill>
                <a:latin typeface="Calibri"/>
                <a:ea typeface="Calibri"/>
                <a:cs typeface="Calibri"/>
                <a:sym typeface="Calibri"/>
              </a:rPr>
              <a:t>Evaluating Boolean Expression &amp; Truth Table</a:t>
            </a:r>
            <a:endParaRPr/>
          </a:p>
        </p:txBody>
      </p:sp>
      <p:sp>
        <p:nvSpPr>
          <p:cNvPr id="167" name="Google Shape;167;p23"/>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Conditions for o/p =1</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A=0, B=0, C=1 &amp; D=1</a:t>
            </a:r>
            <a:endParaRPr/>
          </a:p>
        </p:txBody>
      </p:sp>
      <p:graphicFrame>
        <p:nvGraphicFramePr>
          <p:cNvPr id="168" name="Google Shape;168;p23"/>
          <p:cNvGraphicFramePr/>
          <p:nvPr/>
        </p:nvGraphicFramePr>
        <p:xfrm>
          <a:off x="4953000" y="849312"/>
          <a:ext cx="3000000" cy="3000000"/>
        </p:xfrm>
        <a:graphic>
          <a:graphicData uri="http://schemas.openxmlformats.org/drawingml/2006/table">
            <a:tbl>
              <a:tblPr>
                <a:noFill/>
                <a:tableStyleId>{1822FF6C-1ED0-43F4-888E-C4567A22474E}</a:tableStyleId>
              </a:tblPr>
              <a:tblGrid>
                <a:gridCol w="701675"/>
                <a:gridCol w="701675"/>
                <a:gridCol w="698500"/>
                <a:gridCol w="701675"/>
                <a:gridCol w="701675"/>
              </a:tblGrid>
              <a:tr h="274625">
                <a:tc gridSpan="4">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670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670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670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670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670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670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651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9" name="Google Shape;169;p2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70" name="Google Shape;170;p2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71" name="Google Shape;171;p23"/>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72" name="Google Shape;172;p23"/>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73" name="Google Shape;173;p23"/>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74" name="Google Shape;174;p23"/>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457200" y="27781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700"/>
              <a:buFont typeface="Calibri"/>
              <a:buNone/>
            </a:pPr>
            <a:r>
              <a:rPr b="0" i="0" lang="en-US" sz="3700" u="none">
                <a:solidFill>
                  <a:schemeClr val="dk1"/>
                </a:solidFill>
                <a:latin typeface="Calibri"/>
                <a:ea typeface="Calibri"/>
                <a:cs typeface="Calibri"/>
                <a:sym typeface="Calibri"/>
              </a:rPr>
              <a:t>Evaluating Boolean Expression &amp; Truth Table</a:t>
            </a:r>
            <a:endParaRPr/>
          </a:p>
        </p:txBody>
      </p:sp>
      <p:sp>
        <p:nvSpPr>
          <p:cNvPr id="181" name="Google Shape;181;p24"/>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Conditions for o/p =1</a:t>
            </a:r>
            <a:endParaRPr/>
          </a:p>
          <a:p>
            <a:pPr indent="-342900" lvl="0" marL="3429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A=0, B=0, C=1 &amp; D=1</a:t>
            </a:r>
            <a:endParaRPr/>
          </a:p>
        </p:txBody>
      </p:sp>
      <p:graphicFrame>
        <p:nvGraphicFramePr>
          <p:cNvPr id="182" name="Google Shape;182;p24"/>
          <p:cNvGraphicFramePr/>
          <p:nvPr/>
        </p:nvGraphicFramePr>
        <p:xfrm>
          <a:off x="4648200" y="1600200"/>
          <a:ext cx="3000000" cy="3000000"/>
        </p:xfrm>
        <a:graphic>
          <a:graphicData uri="http://schemas.openxmlformats.org/drawingml/2006/table">
            <a:tbl>
              <a:tblPr>
                <a:noFill/>
                <a:tableStyleId>{1822FF6C-1ED0-43F4-888E-C4567A22474E}</a:tableStyleId>
              </a:tblPr>
              <a:tblGrid>
                <a:gridCol w="808025"/>
                <a:gridCol w="808025"/>
                <a:gridCol w="806450"/>
                <a:gridCol w="808025"/>
                <a:gridCol w="808025"/>
              </a:tblGrid>
              <a:tr h="274625">
                <a:tc gridSpan="4">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Output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F</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575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3050">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4625">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83" name="Google Shape;183;p2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84" name="Google Shape;184;p2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85" name="Google Shape;185;p24"/>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86" name="Google Shape;186;p24"/>
          <p:cNvSpPr txBox="1"/>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87" name="Google Shape;187;p24"/>
          <p:cNvSpPr txBox="1"/>
          <p:nvPr/>
        </p:nvSpPr>
        <p:spPr>
          <a:xfrm>
            <a:off x="0" y="3319462"/>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
        <p:nvSpPr>
          <p:cNvPr id="188" name="Google Shape;188;p24"/>
          <p:cNvSpPr txBox="1"/>
          <p:nvPr/>
        </p:nvSpPr>
        <p:spPr>
          <a:xfrm>
            <a:off x="0" y="3309937"/>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32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