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 id="214748366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38203-4ACB-4221-86D4-3BAA1F8410F4}">
  <a:tblStyle styleId="{2E138203-4ACB-4221-86D4-3BAA1F8410F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71" autoAdjust="0"/>
  </p:normalViewPr>
  <p:slideViewPr>
    <p:cSldViewPr snapToGrid="0">
      <p:cViewPr varScale="1">
        <p:scale>
          <a:sx n="67" d="100"/>
          <a:sy n="67" d="100"/>
        </p:scale>
        <p:origin x="1906" y="62"/>
      </p:cViewPr>
      <p:guideLst>
        <p:guide orient="horz" pos="2160"/>
        <p:guide pos="2880"/>
      </p:guideLst>
    </p:cSldViewPr>
  </p:slideViewPr>
  <p:notesTextViewPr>
    <p:cViewPr>
      <p:scale>
        <a:sx n="1" d="1"/>
        <a:sy n="1" d="1"/>
      </p:scale>
      <p:origin x="0" y="-374"/>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10</a:t>
            </a:fld>
            <a:endParaRPr/>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simplified circuit is implemented using </a:t>
            </a:r>
            <a:endParaRPr/>
          </a:p>
          <a:p>
            <a:pPr marL="0" lvl="0" indent="0" algn="l" rtl="0">
              <a:spcBef>
                <a:spcPts val="0"/>
              </a:spcBef>
              <a:spcAft>
                <a:spcPts val="0"/>
              </a:spcAft>
              <a:buNone/>
            </a:pPr>
            <a:r>
              <a:rPr lang="en-US"/>
              <a:t>three 2-input AND gates</a:t>
            </a:r>
            <a:endParaRPr/>
          </a:p>
          <a:p>
            <a:pPr marL="0" lvl="0" indent="0" algn="l" rtl="0">
              <a:spcBef>
                <a:spcPts val="0"/>
              </a:spcBef>
              <a:spcAft>
                <a:spcPts val="0"/>
              </a:spcAft>
              <a:buNone/>
            </a:pPr>
            <a:r>
              <a:rPr lang="en-US"/>
              <a:t>And a single 3-input OR gate.</a:t>
            </a:r>
            <a:endParaRPr/>
          </a:p>
          <a:p>
            <a:pPr marL="0" lvl="0" indent="0" algn="l" rtl="0">
              <a:spcBef>
                <a:spcPts val="0"/>
              </a:spcBef>
              <a:spcAft>
                <a:spcPts val="0"/>
              </a:spcAft>
              <a:buNone/>
            </a:pPr>
            <a:r>
              <a:rPr lang="en-US"/>
              <a:t>The total circuit count is 4 gates.</a:t>
            </a:r>
            <a:endParaRPr/>
          </a:p>
          <a:p>
            <a:pPr marL="0" lvl="0" indent="0" algn="l" rtl="0">
              <a:spcBef>
                <a:spcPts val="0"/>
              </a:spcBef>
              <a:spcAft>
                <a:spcPts val="0"/>
              </a:spcAft>
              <a:buNone/>
            </a:pPr>
            <a:r>
              <a:rPr lang="en-US"/>
              <a:t>The cost of the circuit reduces</a:t>
            </a:r>
            <a:endParaRPr/>
          </a:p>
          <a:p>
            <a:pPr marL="0" lvl="0" indent="0" algn="l" rtl="0">
              <a:spcBef>
                <a:spcPts val="0"/>
              </a:spcBef>
              <a:spcAft>
                <a:spcPts val="0"/>
              </a:spcAft>
              <a:buNone/>
            </a:pPr>
            <a:r>
              <a:rPr lang="en-US"/>
              <a:t>The size of the circuit reduces</a:t>
            </a:r>
            <a:endParaRPr/>
          </a:p>
          <a:p>
            <a:pPr marL="0" lvl="0" indent="0" algn="l" rtl="0">
              <a:spcBef>
                <a:spcPts val="0"/>
              </a:spcBef>
              <a:spcAft>
                <a:spcPts val="0"/>
              </a:spcAft>
              <a:buNone/>
            </a:pPr>
            <a:r>
              <a:rPr lang="en-US"/>
              <a:t>The power requirement of the circuit reduces</a:t>
            </a:r>
            <a:endParaRPr/>
          </a:p>
          <a:p>
            <a:pPr marL="0" lvl="0" indent="0" algn="l" rtl="0">
              <a:spcBef>
                <a:spcPts val="0"/>
              </a:spcBef>
              <a:spcAft>
                <a:spcPts val="0"/>
              </a:spcAft>
              <a:buNone/>
            </a:pPr>
            <a:r>
              <a:rPr lang="en-US"/>
              <a:t>And the propagation delay has reduced from three gate delay to two gate delay.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11</a:t>
            </a:fld>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simplified 4 gate circuit can be implemented using only NAND gates without a change in the total number of gates.</a:t>
            </a:r>
            <a:endParaRPr/>
          </a:p>
          <a:p>
            <a:pPr marL="0" lvl="0" indent="0" algn="l" rtl="0">
              <a:spcBef>
                <a:spcPts val="0"/>
              </a:spcBef>
              <a:spcAft>
                <a:spcPts val="0"/>
              </a:spcAft>
              <a:buNone/>
            </a:pPr>
            <a:r>
              <a:rPr lang="en-US"/>
              <a:t>Bubbles representing NOT gates are placed at the output of the three AND gates. Converting the three AND gates to NAND gates. </a:t>
            </a:r>
            <a:endParaRPr/>
          </a:p>
          <a:p>
            <a:pPr marL="0" lvl="0" indent="0" algn="l" rtl="0">
              <a:spcBef>
                <a:spcPts val="0"/>
              </a:spcBef>
              <a:spcAft>
                <a:spcPts val="0"/>
              </a:spcAft>
              <a:buNone/>
            </a:pPr>
            <a:r>
              <a:rPr lang="en-US"/>
              <a:t>To balance out the three NOT gates added at the outputs of the three AND gates. Three bubbles representing three NOT gates are also placed at the three inputs of the OR gate.</a:t>
            </a:r>
            <a:endParaRPr/>
          </a:p>
          <a:p>
            <a:pPr marL="0" lvl="0" indent="0" algn="l" rtl="0">
              <a:spcBef>
                <a:spcPts val="0"/>
              </a:spcBef>
              <a:spcAft>
                <a:spcPts val="0"/>
              </a:spcAft>
              <a:buNone/>
            </a:pPr>
            <a:r>
              <a:rPr lang="en-US"/>
              <a:t>The Resulting OR gate symbol with three bubbles at the three inputs is an alternate symbol for a three input NAND gate.</a:t>
            </a:r>
            <a:endParaRPr/>
          </a:p>
          <a:p>
            <a:pPr marL="0" lvl="0" indent="0" algn="l" rtl="0">
              <a:spcBef>
                <a:spcPts val="0"/>
              </a:spcBef>
              <a:spcAft>
                <a:spcPts val="0"/>
              </a:spcAft>
              <a:buNone/>
            </a:pPr>
            <a:r>
              <a:rPr lang="en-US"/>
              <a:t>The NAND based circuit is shown.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13</a:t>
            </a:fld>
            <a:endParaRPr/>
          </a:p>
        </p:txBody>
      </p:sp>
      <p:sp>
        <p:nvSpPr>
          <p:cNvPr id="210" name="Google Shape;21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None/>
            </a:pPr>
            <a:r>
              <a:rPr lang="en-US"/>
              <a:t>The POS based implementation of the Adjacent 1s detector circuit is shown implemented directly from the function table.</a:t>
            </a:r>
            <a:endParaRPr/>
          </a:p>
          <a:p>
            <a:pPr marL="228600" lvl="0" indent="0" algn="l" rtl="0">
              <a:spcBef>
                <a:spcPts val="0"/>
              </a:spcBef>
              <a:spcAft>
                <a:spcPts val="0"/>
              </a:spcAft>
              <a:buNone/>
            </a:pPr>
            <a:r>
              <a:rPr lang="en-US"/>
              <a:t>This implementation uses maximum number of gates.</a:t>
            </a:r>
            <a:endParaRPr/>
          </a:p>
          <a:p>
            <a:pPr marL="228600" lvl="0" indent="0" algn="l" rtl="0">
              <a:spcBef>
                <a:spcPts val="0"/>
              </a:spcBef>
              <a:spcAft>
                <a:spcPts val="0"/>
              </a:spcAft>
              <a:buNone/>
            </a:pPr>
            <a:r>
              <a:rPr lang="en-US"/>
              <a:t>The total gate count is </a:t>
            </a:r>
            <a:endParaRPr/>
          </a:p>
          <a:p>
            <a:pPr marL="228600" lvl="0" indent="0" algn="l" rtl="0">
              <a:spcBef>
                <a:spcPts val="0"/>
              </a:spcBef>
              <a:spcAft>
                <a:spcPts val="0"/>
              </a:spcAft>
              <a:buSzPts val="1800"/>
              <a:buNone/>
            </a:pPr>
            <a:r>
              <a:rPr lang="en-US"/>
              <a:t>	one	8 input AND gate</a:t>
            </a:r>
            <a:endParaRPr/>
          </a:p>
          <a:p>
            <a:pPr marL="228600" lvl="0" indent="0" algn="l" rtl="0">
              <a:spcBef>
                <a:spcPts val="0"/>
              </a:spcBef>
              <a:spcAft>
                <a:spcPts val="0"/>
              </a:spcAft>
              <a:buSzPts val="1800"/>
              <a:buNone/>
            </a:pPr>
            <a:r>
              <a:rPr lang="en-US"/>
              <a:t>	eight	4 input OR gates</a:t>
            </a:r>
            <a:endParaRPr/>
          </a:p>
          <a:p>
            <a:pPr marL="228600" lvl="0" indent="0" algn="l" rtl="0">
              <a:spcBef>
                <a:spcPts val="0"/>
              </a:spcBef>
              <a:spcAft>
                <a:spcPts val="0"/>
              </a:spcAft>
              <a:buSzPts val="1800"/>
              <a:buNone/>
            </a:pPr>
            <a:r>
              <a:rPr lang="en-US"/>
              <a:t>	ten	NOT gates</a:t>
            </a:r>
            <a:endParaRPr/>
          </a:p>
          <a:p>
            <a:pPr marL="228600" lvl="0" indent="0" algn="l" rtl="0">
              <a:spcBef>
                <a:spcPts val="0"/>
              </a:spcBef>
              <a:spcAft>
                <a:spcPts val="0"/>
              </a:spcAft>
              <a:buNone/>
            </a:pPr>
            <a:r>
              <a:rPr lang="en-US"/>
              <a:t>All together 19 gates are required. </a:t>
            </a:r>
            <a:endParaRPr/>
          </a:p>
          <a:p>
            <a:pPr marL="228600" lvl="0" indent="0" algn="l" rtl="0">
              <a:spcBef>
                <a:spcPts val="0"/>
              </a:spcBef>
              <a:spcAft>
                <a:spcPts val="0"/>
              </a:spcAft>
              <a:buNone/>
            </a:pPr>
            <a:r>
              <a:rPr lang="en-US"/>
              <a:t>The increased number of gates increases the cost, the size of the circuit, the power requirement and the propagation delay which is of the order of three gates. </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14</a:t>
            </a:fld>
            <a:endParaRPr/>
          </a:p>
        </p:txBody>
      </p:sp>
      <p:sp>
        <p:nvSpPr>
          <p:cNvPr id="218" name="Google Shape;21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 appropriate way to implement the Adjacent 1s detector circuit is to simplify the POS boolean expression represented by the function table and then implement the circuit based on the simplified expression.</a:t>
            </a:r>
            <a:endParaRPr/>
          </a:p>
          <a:p>
            <a:pPr marL="0" lvl="0" indent="0" algn="l" rtl="0">
              <a:spcBef>
                <a:spcPts val="0"/>
              </a:spcBef>
              <a:spcAft>
                <a:spcPts val="0"/>
              </a:spcAft>
              <a:buNone/>
            </a:pPr>
            <a:r>
              <a:rPr lang="en-US"/>
              <a:t>The function table information is directly mapped to a 4-variable K-map</a:t>
            </a:r>
            <a:endParaRPr/>
          </a:p>
          <a:p>
            <a:pPr marL="0" lvl="0" indent="0" algn="l" rtl="0">
              <a:spcBef>
                <a:spcPts val="0"/>
              </a:spcBef>
              <a:spcAft>
                <a:spcPts val="0"/>
              </a:spcAft>
              <a:buNone/>
            </a:pPr>
            <a:r>
              <a:rPr lang="en-US"/>
              <a:t>The 0s are grouped together forming three sum terms</a:t>
            </a:r>
            <a:endParaRPr/>
          </a:p>
          <a:p>
            <a:pPr marL="0" lvl="0" indent="0" algn="l" rtl="0">
              <a:spcBef>
                <a:spcPts val="0"/>
              </a:spcBef>
              <a:spcAft>
                <a:spcPts val="0"/>
              </a:spcAft>
              <a:buNone/>
            </a:pPr>
            <a:r>
              <a:rPr lang="en-US"/>
              <a:t>A+C, B+C and B+D</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15</a:t>
            </a:fld>
            <a:endParaRPr/>
          </a:p>
        </p:txBody>
      </p:sp>
      <p:sp>
        <p:nvSpPr>
          <p:cNvPr id="234" name="Google Shape;2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simplified circuit is implemented using </a:t>
            </a:r>
            <a:endParaRPr/>
          </a:p>
          <a:p>
            <a:pPr marL="0" lvl="0" indent="0" algn="l" rtl="0">
              <a:spcBef>
                <a:spcPts val="0"/>
              </a:spcBef>
              <a:spcAft>
                <a:spcPts val="0"/>
              </a:spcAft>
              <a:buNone/>
            </a:pPr>
            <a:r>
              <a:rPr lang="en-US"/>
              <a:t>three 2-input OR gates</a:t>
            </a:r>
            <a:endParaRPr/>
          </a:p>
          <a:p>
            <a:pPr marL="0" lvl="0" indent="0" algn="l" rtl="0">
              <a:spcBef>
                <a:spcPts val="0"/>
              </a:spcBef>
              <a:spcAft>
                <a:spcPts val="0"/>
              </a:spcAft>
              <a:buNone/>
            </a:pPr>
            <a:r>
              <a:rPr lang="en-US"/>
              <a:t>And a single 3-input AND gate.</a:t>
            </a:r>
            <a:endParaRPr/>
          </a:p>
          <a:p>
            <a:pPr marL="0" lvl="0" indent="0" algn="l" rtl="0">
              <a:spcBef>
                <a:spcPts val="0"/>
              </a:spcBef>
              <a:spcAft>
                <a:spcPts val="0"/>
              </a:spcAft>
              <a:buNone/>
            </a:pPr>
            <a:r>
              <a:rPr lang="en-US"/>
              <a:t>The total circuit count is 4 gates.</a:t>
            </a:r>
            <a:endParaRPr/>
          </a:p>
          <a:p>
            <a:pPr marL="0" lvl="0" indent="0" algn="l" rtl="0">
              <a:spcBef>
                <a:spcPts val="0"/>
              </a:spcBef>
              <a:spcAft>
                <a:spcPts val="0"/>
              </a:spcAft>
              <a:buNone/>
            </a:pPr>
            <a:r>
              <a:rPr lang="en-US"/>
              <a:t>The cost of the circuit reduces</a:t>
            </a:r>
            <a:endParaRPr/>
          </a:p>
          <a:p>
            <a:pPr marL="0" lvl="0" indent="0" algn="l" rtl="0">
              <a:spcBef>
                <a:spcPts val="0"/>
              </a:spcBef>
              <a:spcAft>
                <a:spcPts val="0"/>
              </a:spcAft>
              <a:buNone/>
            </a:pPr>
            <a:r>
              <a:rPr lang="en-US"/>
              <a:t>The size of the circuit reduces</a:t>
            </a:r>
            <a:endParaRPr/>
          </a:p>
          <a:p>
            <a:pPr marL="0" lvl="0" indent="0" algn="l" rtl="0">
              <a:spcBef>
                <a:spcPts val="0"/>
              </a:spcBef>
              <a:spcAft>
                <a:spcPts val="0"/>
              </a:spcAft>
              <a:buNone/>
            </a:pPr>
            <a:r>
              <a:rPr lang="en-US"/>
              <a:t>The power requirement of the circuit reduces</a:t>
            </a:r>
            <a:endParaRPr/>
          </a:p>
          <a:p>
            <a:pPr marL="0" lvl="0" indent="0" algn="l" rtl="0">
              <a:spcBef>
                <a:spcPts val="0"/>
              </a:spcBef>
              <a:spcAft>
                <a:spcPts val="0"/>
              </a:spcAft>
              <a:buNone/>
            </a:pPr>
            <a:r>
              <a:rPr lang="en-US"/>
              <a:t>And the propagation delay has reduced from three gate delay to two gate delay.</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16</a:t>
            </a:fld>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simplified 4 gate circuit can be implemented using only NOR gates without a change in the total number of gates.</a:t>
            </a:r>
            <a:endParaRPr/>
          </a:p>
          <a:p>
            <a:pPr marL="0" lvl="0" indent="0" algn="l" rtl="0">
              <a:spcBef>
                <a:spcPts val="0"/>
              </a:spcBef>
              <a:spcAft>
                <a:spcPts val="0"/>
              </a:spcAft>
              <a:buNone/>
            </a:pPr>
            <a:r>
              <a:rPr lang="en-US"/>
              <a:t>Bubbles representing NOT gates are placed at the output of the three OR gates. Converting the three OR gates to NOR gates. </a:t>
            </a:r>
            <a:endParaRPr/>
          </a:p>
          <a:p>
            <a:pPr marL="0" lvl="0" indent="0" algn="l" rtl="0">
              <a:spcBef>
                <a:spcPts val="0"/>
              </a:spcBef>
              <a:spcAft>
                <a:spcPts val="0"/>
              </a:spcAft>
              <a:buNone/>
            </a:pPr>
            <a:r>
              <a:rPr lang="en-US"/>
              <a:t>To balance out the three NOT gates added at the outputs of the three OR gates. Three bubbles representing three NOT gates are also placed at the three inputs of the AND gate.</a:t>
            </a:r>
            <a:endParaRPr/>
          </a:p>
          <a:p>
            <a:pPr marL="0" lvl="0" indent="0" algn="l" rtl="0">
              <a:spcBef>
                <a:spcPts val="0"/>
              </a:spcBef>
              <a:spcAft>
                <a:spcPts val="0"/>
              </a:spcAft>
              <a:buNone/>
            </a:pPr>
            <a:r>
              <a:rPr lang="en-US"/>
              <a:t>The Resulting AND gate symbol with three bubbles at the three inputs is an alternate symbol for a three input NOR gate.</a:t>
            </a:r>
            <a:endParaRPr/>
          </a:p>
          <a:p>
            <a:pPr marL="0" lvl="0" indent="0" algn="l" rtl="0">
              <a:spcBef>
                <a:spcPts val="0"/>
              </a:spcBef>
              <a:spcAft>
                <a:spcPts val="0"/>
              </a:spcAft>
              <a:buNone/>
            </a:pPr>
            <a:r>
              <a:rPr lang="en-US"/>
              <a:t>The NOR based circuit is shown. </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18</a:t>
            </a:fld>
            <a:endParaRPr/>
          </a:p>
        </p:txBody>
      </p:sp>
      <p:sp>
        <p:nvSpPr>
          <p:cNvPr id="258" name="Google Shape;25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9" name="Google Shape;2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19</a:t>
            </a:fld>
            <a:endParaRPr/>
          </a:p>
        </p:txBody>
      </p:sp>
      <p:sp>
        <p:nvSpPr>
          <p:cNvPr id="266" name="Google Shape;2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timing diagram describes the operation of the circuit for the POS based simplified circuit for intervals t0 to t8</a:t>
            </a:r>
            <a:endParaRPr/>
          </a:p>
          <a:p>
            <a:pPr marL="0" lvl="0" indent="0" algn="l" rtl="0">
              <a:spcBef>
                <a:spcPts val="0"/>
              </a:spcBef>
              <a:spcAft>
                <a:spcPts val="0"/>
              </a:spcAft>
              <a:buNone/>
            </a:pPr>
            <a:r>
              <a:rPr lang="en-US" dirty="0"/>
              <a:t>A, B, C and D are the inputs to the circuit.</a:t>
            </a:r>
            <a:endParaRPr dirty="0"/>
          </a:p>
          <a:p>
            <a:pPr marL="0" lvl="0" indent="0" algn="l" rtl="0">
              <a:spcBef>
                <a:spcPts val="0"/>
              </a:spcBef>
              <a:spcAft>
                <a:spcPts val="0"/>
              </a:spcAft>
              <a:buNone/>
            </a:pPr>
            <a:r>
              <a:rPr lang="en-US" dirty="0"/>
              <a:t>The timing diagram shows the inputs A, B, C and D changing with time.</a:t>
            </a:r>
            <a:endParaRPr dirty="0"/>
          </a:p>
          <a:p>
            <a:pPr marL="0" lvl="0" indent="0" algn="l" rtl="0">
              <a:spcBef>
                <a:spcPts val="0"/>
              </a:spcBef>
              <a:spcAft>
                <a:spcPts val="0"/>
              </a:spcAft>
              <a:buNone/>
            </a:pPr>
            <a:r>
              <a:rPr lang="en-US" dirty="0"/>
              <a:t>The timing signals 1, 2 and 3 represent the outputs of the OR gates 1, 2 and 3.</a:t>
            </a:r>
            <a:endParaRPr dirty="0"/>
          </a:p>
          <a:p>
            <a:pPr marL="0" lvl="0" indent="0" algn="l" rtl="0">
              <a:spcBef>
                <a:spcPts val="0"/>
              </a:spcBef>
              <a:spcAft>
                <a:spcPts val="0"/>
              </a:spcAft>
              <a:buNone/>
            </a:pPr>
            <a:r>
              <a:rPr lang="en-US" dirty="0"/>
              <a:t>The timing signal F represents the output of the circuit.</a:t>
            </a:r>
            <a:endParaRPr dirty="0"/>
          </a:p>
          <a:p>
            <a:pPr marL="0" lvl="0" indent="0" algn="l" rtl="0">
              <a:spcBef>
                <a:spcPts val="0"/>
              </a:spcBef>
              <a:spcAft>
                <a:spcPts val="0"/>
              </a:spcAft>
              <a:buNone/>
            </a:pPr>
            <a:r>
              <a:rPr lang="en-US" dirty="0"/>
              <a:t>At interval t0 the input ABCD to the circuit is 0000, the outputs of the three OR gates is 00 and 0 and the circuit output is also 0</a:t>
            </a:r>
            <a:endParaRPr dirty="0"/>
          </a:p>
          <a:p>
            <a:pPr marL="0" lvl="0" indent="0" algn="l" rtl="0">
              <a:spcBef>
                <a:spcPts val="0"/>
              </a:spcBef>
              <a:spcAft>
                <a:spcPts val="0"/>
              </a:spcAft>
              <a:buNone/>
            </a:pPr>
            <a:r>
              <a:rPr lang="en-US" dirty="0"/>
              <a:t>At tie interval t3 the input ABCD to the circuit is 0011, the outputs of OR gates 1,2 and 3 are 111. The output F is also a 1.</a:t>
            </a:r>
            <a:endParaRPr dirty="0"/>
          </a:p>
          <a:p>
            <a:pPr marL="0" lvl="0" indent="0" algn="l" rtl="0">
              <a:spcBef>
                <a:spcPts val="0"/>
              </a:spcBef>
              <a:spcAft>
                <a:spcPts val="0"/>
              </a:spcAft>
              <a:buNone/>
            </a:pPr>
            <a:r>
              <a:rPr lang="en-US" dirty="0"/>
              <a:t>The circuit has detected adjacent 1s.</a:t>
            </a:r>
            <a:endParaRPr dirty="0"/>
          </a:p>
          <a:p>
            <a:pPr marL="0" lvl="0" indent="0" algn="l" rtl="0">
              <a:spcBef>
                <a:spcPts val="0"/>
              </a:spcBef>
              <a:spcAft>
                <a:spcPts val="0"/>
              </a:spcAft>
              <a:buNone/>
            </a:pPr>
            <a:r>
              <a:rPr lang="en-US" dirty="0"/>
              <a:t>At interval t6 the input ABCD to the circuit is 0110, the outputs of OR gates 1,2 and 3 are 111. The output F is 1 indicating adjacent 1s.</a:t>
            </a:r>
            <a:endParaRPr dirty="0"/>
          </a:p>
          <a:p>
            <a:pPr marL="0" lvl="0" indent="0" algn="l" rtl="0">
              <a:spcBef>
                <a:spcPts val="0"/>
              </a:spcBef>
              <a:spcAft>
                <a:spcPts val="0"/>
              </a:spcAft>
              <a:buNone/>
            </a:pPr>
            <a:r>
              <a:rPr lang="en-US" dirty="0"/>
              <a:t>The operation of the circuit which is based on the POS simplified expression also proves that a POS based expression determined from the truth table and K-map results in a circuit which operates in an identical manner to that of a SOP based circuit.   </a:t>
            </a:r>
            <a:endParaRPr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3</a:t>
            </a:fld>
            <a:endParaRPr/>
          </a:p>
        </p:txBody>
      </p:sp>
      <p:sp>
        <p:nvSpPr>
          <p:cNvPr id="130" name="Google Shape;13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diagram shows the general architecture of the SOP Implementation.</a:t>
            </a:r>
            <a:endParaRPr/>
          </a:p>
          <a:p>
            <a:pPr marL="0" lvl="0" indent="0" algn="l" rtl="0">
              <a:spcBef>
                <a:spcPts val="0"/>
              </a:spcBef>
              <a:spcAft>
                <a:spcPts val="0"/>
              </a:spcAft>
              <a:buNone/>
            </a:pPr>
            <a:r>
              <a:rPr lang="en-US"/>
              <a:t>SOP expression is implemented by the AND-OR combination of gates.</a:t>
            </a:r>
            <a:endParaRPr/>
          </a:p>
          <a:p>
            <a:pPr marL="0" lvl="0" indent="0" algn="l" rtl="0">
              <a:spcBef>
                <a:spcPts val="0"/>
              </a:spcBef>
              <a:spcAft>
                <a:spcPts val="0"/>
              </a:spcAft>
              <a:buNone/>
            </a:pPr>
            <a:r>
              <a:rPr lang="en-US"/>
              <a:t>The AND gates produce the product terms.</a:t>
            </a:r>
            <a:endParaRPr/>
          </a:p>
          <a:p>
            <a:pPr marL="0" lvl="0" indent="0" algn="l" rtl="0">
              <a:spcBef>
                <a:spcPts val="0"/>
              </a:spcBef>
              <a:spcAft>
                <a:spcPts val="0"/>
              </a:spcAft>
              <a:buNone/>
            </a:pPr>
            <a:r>
              <a:rPr lang="en-US"/>
              <a:t>Outputs of all the AND gates are connected to a single multiple input OR gate for sum of products.</a:t>
            </a:r>
            <a:endParaRPr/>
          </a:p>
          <a:p>
            <a:pPr marL="0" lvl="0" indent="0" algn="l" rtl="0">
              <a:spcBef>
                <a:spcPts val="0"/>
              </a:spcBef>
              <a:spcAft>
                <a:spcPts val="0"/>
              </a:spcAft>
              <a:buNone/>
            </a:pPr>
            <a:r>
              <a:rPr lang="en-US"/>
              <a:t>The product terms comprise of literals in their complemented form and un-complemented form which are implemented by NOT gates connected to the inputs of the AND gates.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4</a:t>
            </a:fld>
            <a:endParaRPr/>
          </a:p>
        </p:txBody>
      </p:sp>
      <p:sp>
        <p:nvSpPr>
          <p:cNvPr id="138" name="Google Shape;1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diagram shows the general architecture of the POS Implementation.</a:t>
            </a:r>
            <a:endParaRPr/>
          </a:p>
          <a:p>
            <a:pPr marL="0" lvl="0" indent="0" algn="l" rtl="0">
              <a:spcBef>
                <a:spcPts val="0"/>
              </a:spcBef>
              <a:spcAft>
                <a:spcPts val="0"/>
              </a:spcAft>
              <a:buNone/>
            </a:pPr>
            <a:r>
              <a:rPr lang="en-US"/>
              <a:t>POS expression is implemented by the OR-AND combination of gates.</a:t>
            </a:r>
            <a:endParaRPr/>
          </a:p>
          <a:p>
            <a:pPr marL="0" lvl="0" indent="0" algn="l" rtl="0">
              <a:spcBef>
                <a:spcPts val="0"/>
              </a:spcBef>
              <a:spcAft>
                <a:spcPts val="0"/>
              </a:spcAft>
              <a:buNone/>
            </a:pPr>
            <a:r>
              <a:rPr lang="en-US"/>
              <a:t>The OR gates produce the sum terms.</a:t>
            </a:r>
            <a:endParaRPr/>
          </a:p>
          <a:p>
            <a:pPr marL="0" lvl="0" indent="0" algn="l" rtl="0">
              <a:spcBef>
                <a:spcPts val="0"/>
              </a:spcBef>
              <a:spcAft>
                <a:spcPts val="0"/>
              </a:spcAft>
              <a:buNone/>
            </a:pPr>
            <a:r>
              <a:rPr lang="en-US"/>
              <a:t>Outputs of all the OR gates are connected to a single multiple input AND gate for product of sum terms</a:t>
            </a:r>
            <a:endParaRPr/>
          </a:p>
          <a:p>
            <a:pPr marL="0" lvl="0" indent="0" algn="l" rtl="0">
              <a:spcBef>
                <a:spcPts val="0"/>
              </a:spcBef>
              <a:spcAft>
                <a:spcPts val="0"/>
              </a:spcAft>
              <a:buNone/>
            </a:pPr>
            <a:r>
              <a:rPr lang="en-US"/>
              <a:t>The sum terms comprise of literals in their complemented form and un-complemented form which are implemented by NOT gates connected to the inputs of the OR gates.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7</a:t>
            </a:fld>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Adjacent 1s detector circuit accepts a 4-bit binary input and generates a 1 output when it detects a combination of two adjacent 1s.</a:t>
            </a:r>
            <a:endParaRPr/>
          </a:p>
          <a:p>
            <a:pPr marL="0" lvl="0" indent="0" algn="l" rtl="0">
              <a:spcBef>
                <a:spcPts val="0"/>
              </a:spcBef>
              <a:spcAft>
                <a:spcPts val="0"/>
              </a:spcAft>
              <a:buNone/>
            </a:pPr>
            <a:r>
              <a:rPr lang="en-US"/>
              <a:t>The function diagram shows the 16 possible input combinations and the corresponding outputs.</a:t>
            </a:r>
            <a:endParaRPr/>
          </a:p>
          <a:p>
            <a:pPr marL="0" lvl="0" indent="0" algn="l" rtl="0">
              <a:spcBef>
                <a:spcPts val="0"/>
              </a:spcBef>
              <a:spcAft>
                <a:spcPts val="0"/>
              </a:spcAft>
              <a:buNone/>
            </a:pPr>
            <a:r>
              <a:rPr lang="en-US"/>
              <a:t>Thus for the input combinations 0011, 0110, 0111, 1011, 1100, 1101, 1110 and 1111 the output function is a 1.  </a:t>
            </a:r>
            <a:endParaRPr/>
          </a:p>
          <a:p>
            <a:pPr marL="0" lvl="0" indent="0" algn="l" rtl="0">
              <a:spcBef>
                <a:spcPts val="0"/>
              </a:spcBef>
              <a:spcAft>
                <a:spcPts val="0"/>
              </a:spcAft>
              <a:buNone/>
            </a:pPr>
            <a:r>
              <a:rPr lang="en-US"/>
              <a:t>The information provided by the function table can be directly implemented to form the Adjacent 1s Detector circuit</a:t>
            </a:r>
            <a:endParaRPr/>
          </a:p>
          <a:p>
            <a:pPr marL="0" lvl="0" indent="0" algn="l" rtl="0">
              <a:spcBef>
                <a:spcPts val="0"/>
              </a:spcBef>
              <a:spcAft>
                <a:spcPts val="0"/>
              </a:spcAft>
              <a:buNone/>
            </a:pPr>
            <a:r>
              <a:rPr lang="en-US"/>
              <a:t>How many AND gates are required?</a:t>
            </a:r>
            <a:endParaRPr/>
          </a:p>
          <a:p>
            <a:pPr marL="0" lvl="0" indent="0" algn="l" rtl="0">
              <a:spcBef>
                <a:spcPts val="0"/>
              </a:spcBef>
              <a:spcAft>
                <a:spcPts val="0"/>
              </a:spcAft>
              <a:buNone/>
            </a:pPr>
            <a:r>
              <a:rPr lang="en-US"/>
              <a:t>Eight gates to implement the 8 minterms.</a:t>
            </a:r>
            <a:endParaRPr/>
          </a:p>
          <a:p>
            <a:pPr marL="0" lvl="0" indent="0" algn="l" rtl="0">
              <a:spcBef>
                <a:spcPts val="0"/>
              </a:spcBef>
              <a:spcAft>
                <a:spcPts val="0"/>
              </a:spcAft>
              <a:buNone/>
            </a:pPr>
            <a:r>
              <a:rPr lang="en-US"/>
              <a:t>How many OR gates are required?</a:t>
            </a:r>
            <a:endParaRPr/>
          </a:p>
          <a:p>
            <a:pPr marL="0" lvl="0" indent="0" algn="l" rtl="0">
              <a:spcBef>
                <a:spcPts val="0"/>
              </a:spcBef>
              <a:spcAft>
                <a:spcPts val="0"/>
              </a:spcAft>
              <a:buNone/>
            </a:pPr>
            <a:r>
              <a:rPr lang="en-US"/>
              <a:t>A single eight input OR gate is required to sum all the eight product terms.</a:t>
            </a:r>
            <a:endParaRPr/>
          </a:p>
          <a:p>
            <a:pPr marL="0" lvl="0" indent="0" algn="l" rtl="0">
              <a:spcBef>
                <a:spcPts val="0"/>
              </a:spcBef>
              <a:spcAft>
                <a:spcPts val="0"/>
              </a:spcAft>
              <a:buNone/>
            </a:pPr>
            <a:r>
              <a:rPr lang="en-US"/>
              <a:t>Some NOT gates are also required to implement complemented literals in some of the product terms.</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8</a:t>
            </a:fld>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SOP based implementation of the Adjacent 1s detector circuit is shown implemented directly from the function table.</a:t>
            </a:r>
            <a:endParaRPr/>
          </a:p>
          <a:p>
            <a:pPr marL="0" lvl="0" indent="0" algn="l" rtl="0">
              <a:spcBef>
                <a:spcPts val="0"/>
              </a:spcBef>
              <a:spcAft>
                <a:spcPts val="0"/>
              </a:spcAft>
              <a:buNone/>
            </a:pPr>
            <a:r>
              <a:rPr lang="en-US"/>
              <a:t>This implementation uses maximum number of gates.</a:t>
            </a:r>
            <a:endParaRPr/>
          </a:p>
          <a:p>
            <a:pPr marL="0" lvl="0" indent="0" algn="l" rtl="0">
              <a:spcBef>
                <a:spcPts val="0"/>
              </a:spcBef>
              <a:spcAft>
                <a:spcPts val="0"/>
              </a:spcAft>
              <a:buNone/>
            </a:pPr>
            <a:r>
              <a:rPr lang="en-US"/>
              <a:t>The total gate count is </a:t>
            </a:r>
            <a:endParaRPr/>
          </a:p>
          <a:p>
            <a:pPr marL="0" lvl="0" indent="0" algn="l" rtl="0">
              <a:spcBef>
                <a:spcPts val="0"/>
              </a:spcBef>
              <a:spcAft>
                <a:spcPts val="0"/>
              </a:spcAft>
              <a:buSzPts val="1800"/>
              <a:buNone/>
            </a:pPr>
            <a:r>
              <a:rPr lang="en-US"/>
              <a:t>	one 	8 input OR gate</a:t>
            </a:r>
            <a:endParaRPr/>
          </a:p>
          <a:p>
            <a:pPr marL="0" lvl="0" indent="0" algn="l" rtl="0">
              <a:spcBef>
                <a:spcPts val="0"/>
              </a:spcBef>
              <a:spcAft>
                <a:spcPts val="0"/>
              </a:spcAft>
              <a:buSzPts val="1800"/>
              <a:buNone/>
            </a:pPr>
            <a:r>
              <a:rPr lang="en-US"/>
              <a:t>	eight 	4 input AND gates</a:t>
            </a:r>
            <a:endParaRPr/>
          </a:p>
          <a:p>
            <a:pPr marL="0" lvl="0" indent="0" algn="l" rtl="0">
              <a:spcBef>
                <a:spcPts val="0"/>
              </a:spcBef>
              <a:spcAft>
                <a:spcPts val="0"/>
              </a:spcAft>
              <a:buSzPts val="1800"/>
              <a:buNone/>
            </a:pPr>
            <a:r>
              <a:rPr lang="en-US"/>
              <a:t>	ten	NOT gates</a:t>
            </a:r>
            <a:endParaRPr/>
          </a:p>
          <a:p>
            <a:pPr marL="0" lvl="0" indent="0" algn="l" rtl="0">
              <a:spcBef>
                <a:spcPts val="0"/>
              </a:spcBef>
              <a:spcAft>
                <a:spcPts val="0"/>
              </a:spcAft>
              <a:buNone/>
            </a:pPr>
            <a:r>
              <a:rPr lang="en-US"/>
              <a:t>All together 19 gates are required.</a:t>
            </a:r>
            <a:endParaRPr/>
          </a:p>
          <a:p>
            <a:pPr marL="0" lvl="0" indent="0" algn="l" rtl="0">
              <a:spcBef>
                <a:spcPts val="0"/>
              </a:spcBef>
              <a:spcAft>
                <a:spcPts val="0"/>
              </a:spcAft>
              <a:buNone/>
            </a:pPr>
            <a:r>
              <a:rPr lang="en-US"/>
              <a:t>The increased number of gates increases the cost, the size of the circuit, the power requirement and the propagation delay which is of the order of three gates.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a:solidFill>
                  <a:srgbClr val="000000"/>
                </a:solidFill>
                <a:latin typeface="Arial"/>
                <a:ea typeface="Arial"/>
                <a:cs typeface="Arial"/>
                <a:sym typeface="Arial"/>
              </a:rPr>
              <a:t>9</a:t>
            </a:fld>
            <a:endParaRPr/>
          </a:p>
        </p:txBody>
      </p:sp>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 appropriate way to implement the Adjacent 1s detector circuit is to simplify the SOP boolean expression represented by the function table and then implement the circuit based on the simplified expression.</a:t>
            </a:r>
            <a:endParaRPr/>
          </a:p>
          <a:p>
            <a:pPr marL="0" lvl="0" indent="0" algn="l" rtl="0">
              <a:spcBef>
                <a:spcPts val="0"/>
              </a:spcBef>
              <a:spcAft>
                <a:spcPts val="0"/>
              </a:spcAft>
              <a:buNone/>
            </a:pPr>
            <a:r>
              <a:rPr lang="en-US"/>
              <a:t>The function table information is directly mapped to a 4-variable K-map</a:t>
            </a:r>
            <a:endParaRPr/>
          </a:p>
          <a:p>
            <a:pPr marL="0" lvl="0" indent="0" algn="l" rtl="0">
              <a:spcBef>
                <a:spcPts val="0"/>
              </a:spcBef>
              <a:spcAft>
                <a:spcPts val="0"/>
              </a:spcAft>
              <a:buNone/>
            </a:pPr>
            <a:r>
              <a:rPr lang="en-US"/>
              <a:t>The 1s are grouped together forming three product terms</a:t>
            </a:r>
            <a:endParaRPr/>
          </a:p>
          <a:p>
            <a:pPr marL="0" lvl="0" indent="0" algn="l" rtl="0">
              <a:spcBef>
                <a:spcPts val="0"/>
              </a:spcBef>
              <a:spcAft>
                <a:spcPts val="0"/>
              </a:spcAft>
              <a:buNone/>
            </a:pPr>
            <a:r>
              <a:rPr lang="en-US"/>
              <a:t>AB, CD and BC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7813"/>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13" name="Google Shape;11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a:spLocks noGrp="1"/>
          </p:cNvSpPr>
          <p:nvPr>
            <p:ph type="pic" idx="2"/>
          </p:nvPr>
        </p:nvSpPr>
        <p:spPr>
          <a:xfrm>
            <a:off x="1792288" y="612775"/>
            <a:ext cx="5486400" cy="4114800"/>
          </a:xfrm>
          <a:prstGeom prst="rect">
            <a:avLst/>
          </a:prstGeom>
          <a:noFill/>
          <a:ln>
            <a:noFill/>
          </a:ln>
        </p:spPr>
      </p:sp>
      <p:sp>
        <p:nvSpPr>
          <p:cNvPr id="36" name="Google Shape;36;p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None/>
              <a:defRPr sz="3200" b="0" i="0" u="none">
                <a:solidFill>
                  <a:schemeClr val="dk1"/>
                </a:solidFill>
                <a:latin typeface="Arial"/>
                <a:ea typeface="Arial"/>
                <a:cs typeface="Arial"/>
                <a:sym typeface="Arial"/>
              </a:defRPr>
            </a:lvl1pPr>
            <a:lvl2pPr marL="0" lvl="1" indent="0" algn="l">
              <a:lnSpc>
                <a:spcPct val="100000"/>
              </a:lnSpc>
              <a:spcBef>
                <a:spcPts val="0"/>
              </a:spcBef>
              <a:spcAft>
                <a:spcPts val="0"/>
              </a:spcAft>
              <a:buNone/>
              <a:defRPr sz="3200" b="0" i="0" u="none">
                <a:solidFill>
                  <a:schemeClr val="dk1"/>
                </a:solidFill>
                <a:latin typeface="Arial"/>
                <a:ea typeface="Arial"/>
                <a:cs typeface="Arial"/>
                <a:sym typeface="Arial"/>
              </a:defRPr>
            </a:lvl2pPr>
            <a:lvl3pPr marL="0" lvl="2" indent="0" algn="l">
              <a:lnSpc>
                <a:spcPct val="100000"/>
              </a:lnSpc>
              <a:spcBef>
                <a:spcPts val="0"/>
              </a:spcBef>
              <a:spcAft>
                <a:spcPts val="0"/>
              </a:spcAft>
              <a:buNone/>
              <a:defRPr sz="3200" b="0" i="0" u="none">
                <a:solidFill>
                  <a:schemeClr val="dk1"/>
                </a:solidFill>
                <a:latin typeface="Arial"/>
                <a:ea typeface="Arial"/>
                <a:cs typeface="Arial"/>
                <a:sym typeface="Arial"/>
              </a:defRPr>
            </a:lvl3pPr>
            <a:lvl4pPr marL="0" lvl="3" indent="0" algn="l">
              <a:lnSpc>
                <a:spcPct val="100000"/>
              </a:lnSpc>
              <a:spcBef>
                <a:spcPts val="0"/>
              </a:spcBef>
              <a:spcAft>
                <a:spcPts val="0"/>
              </a:spcAft>
              <a:buNone/>
              <a:defRPr sz="3200" b="0" i="0" u="none">
                <a:solidFill>
                  <a:schemeClr val="dk1"/>
                </a:solidFill>
                <a:latin typeface="Arial"/>
                <a:ea typeface="Arial"/>
                <a:cs typeface="Arial"/>
                <a:sym typeface="Arial"/>
              </a:defRPr>
            </a:lvl4pPr>
            <a:lvl5pPr marL="0" lvl="4" indent="0" algn="l">
              <a:lnSpc>
                <a:spcPct val="100000"/>
              </a:lnSpc>
              <a:spcBef>
                <a:spcPts val="0"/>
              </a:spcBef>
              <a:spcAft>
                <a:spcPts val="0"/>
              </a:spcAft>
              <a:buNone/>
              <a:defRPr sz="3200" b="0" i="0" u="none">
                <a:solidFill>
                  <a:schemeClr val="dk1"/>
                </a:solidFill>
                <a:latin typeface="Arial"/>
                <a:ea typeface="Arial"/>
                <a:cs typeface="Arial"/>
                <a:sym typeface="Arial"/>
              </a:defRPr>
            </a:lvl5pPr>
            <a:lvl6pPr marL="0" lvl="5" indent="0" algn="l">
              <a:lnSpc>
                <a:spcPct val="100000"/>
              </a:lnSpc>
              <a:spcBef>
                <a:spcPts val="0"/>
              </a:spcBef>
              <a:spcAft>
                <a:spcPts val="0"/>
              </a:spcAft>
              <a:buNone/>
              <a:defRPr sz="3200" b="0" i="0" u="none">
                <a:solidFill>
                  <a:schemeClr val="dk1"/>
                </a:solidFill>
                <a:latin typeface="Arial"/>
                <a:ea typeface="Arial"/>
                <a:cs typeface="Arial"/>
                <a:sym typeface="Arial"/>
              </a:defRPr>
            </a:lvl6pPr>
            <a:lvl7pPr marL="0" lvl="6" indent="0" algn="l">
              <a:lnSpc>
                <a:spcPct val="100000"/>
              </a:lnSpc>
              <a:spcBef>
                <a:spcPts val="0"/>
              </a:spcBef>
              <a:spcAft>
                <a:spcPts val="0"/>
              </a:spcAft>
              <a:buNone/>
              <a:defRPr sz="3200" b="0" i="0" u="none">
                <a:solidFill>
                  <a:schemeClr val="dk1"/>
                </a:solidFill>
                <a:latin typeface="Arial"/>
                <a:ea typeface="Arial"/>
                <a:cs typeface="Arial"/>
                <a:sym typeface="Arial"/>
              </a:defRPr>
            </a:lvl7pPr>
            <a:lvl8pPr marL="0" lvl="7" indent="0" algn="l">
              <a:lnSpc>
                <a:spcPct val="100000"/>
              </a:lnSpc>
              <a:spcBef>
                <a:spcPts val="0"/>
              </a:spcBef>
              <a:spcAft>
                <a:spcPts val="0"/>
              </a:spcAft>
              <a:buNone/>
              <a:defRPr sz="3200" b="0" i="0" u="none">
                <a:solidFill>
                  <a:schemeClr val="dk1"/>
                </a:solidFill>
                <a:latin typeface="Arial"/>
                <a:ea typeface="Arial"/>
                <a:cs typeface="Arial"/>
                <a:sym typeface="Arial"/>
              </a:defRPr>
            </a:lvl8pPr>
            <a:lvl9pPr marL="0" lvl="8" indent="0" algn="l">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None/>
              <a:defRPr sz="3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3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3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3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3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3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3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3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None/>
              <a:defRPr sz="3200" b="0" i="0" u="none">
                <a:solidFill>
                  <a:schemeClr val="dk1"/>
                </a:solidFill>
                <a:latin typeface="Arial"/>
                <a:ea typeface="Arial"/>
                <a:cs typeface="Arial"/>
                <a:sym typeface="Arial"/>
              </a:defRPr>
            </a:lvl1pPr>
            <a:lvl2pPr marL="0" marR="0" lvl="1" indent="0" algn="l" rtl="0">
              <a:lnSpc>
                <a:spcPct val="100000"/>
              </a:lnSpc>
              <a:spcBef>
                <a:spcPts val="0"/>
              </a:spcBef>
              <a:spcAft>
                <a:spcPts val="0"/>
              </a:spcAft>
              <a:buNone/>
              <a:defRPr sz="3200" b="0" i="0" u="none">
                <a:solidFill>
                  <a:schemeClr val="dk1"/>
                </a:solidFill>
                <a:latin typeface="Arial"/>
                <a:ea typeface="Arial"/>
                <a:cs typeface="Arial"/>
                <a:sym typeface="Arial"/>
              </a:defRPr>
            </a:lvl2pPr>
            <a:lvl3pPr marL="0" marR="0" lvl="2" indent="0" algn="l" rtl="0">
              <a:lnSpc>
                <a:spcPct val="100000"/>
              </a:lnSpc>
              <a:spcBef>
                <a:spcPts val="0"/>
              </a:spcBef>
              <a:spcAft>
                <a:spcPts val="0"/>
              </a:spcAft>
              <a:buNone/>
              <a:defRPr sz="3200" b="0" i="0" u="none">
                <a:solidFill>
                  <a:schemeClr val="dk1"/>
                </a:solidFill>
                <a:latin typeface="Arial"/>
                <a:ea typeface="Arial"/>
                <a:cs typeface="Arial"/>
                <a:sym typeface="Arial"/>
              </a:defRPr>
            </a:lvl3pPr>
            <a:lvl4pPr marL="0" marR="0" lvl="3" indent="0" algn="l" rtl="0">
              <a:lnSpc>
                <a:spcPct val="100000"/>
              </a:lnSpc>
              <a:spcBef>
                <a:spcPts val="0"/>
              </a:spcBef>
              <a:spcAft>
                <a:spcPts val="0"/>
              </a:spcAft>
              <a:buNone/>
              <a:defRPr sz="3200" b="0" i="0" u="none">
                <a:solidFill>
                  <a:schemeClr val="dk1"/>
                </a:solidFill>
                <a:latin typeface="Arial"/>
                <a:ea typeface="Arial"/>
                <a:cs typeface="Arial"/>
                <a:sym typeface="Arial"/>
              </a:defRPr>
            </a:lvl4pPr>
            <a:lvl5pPr marL="0" marR="0" lvl="4" indent="0" algn="l" rtl="0">
              <a:lnSpc>
                <a:spcPct val="100000"/>
              </a:lnSpc>
              <a:spcBef>
                <a:spcPts val="0"/>
              </a:spcBef>
              <a:spcAft>
                <a:spcPts val="0"/>
              </a:spcAft>
              <a:buNone/>
              <a:defRPr sz="3200" b="0" i="0" u="none">
                <a:solidFill>
                  <a:schemeClr val="dk1"/>
                </a:solidFill>
                <a:latin typeface="Arial"/>
                <a:ea typeface="Arial"/>
                <a:cs typeface="Arial"/>
                <a:sym typeface="Arial"/>
              </a:defRPr>
            </a:lvl5pPr>
            <a:lvl6pPr marL="0" marR="0" lvl="5" indent="0" algn="l" rtl="0">
              <a:lnSpc>
                <a:spcPct val="100000"/>
              </a:lnSpc>
              <a:spcBef>
                <a:spcPts val="0"/>
              </a:spcBef>
              <a:spcAft>
                <a:spcPts val="0"/>
              </a:spcAft>
              <a:buNone/>
              <a:defRPr sz="3200" b="0" i="0" u="none">
                <a:solidFill>
                  <a:schemeClr val="dk1"/>
                </a:solidFill>
                <a:latin typeface="Arial"/>
                <a:ea typeface="Arial"/>
                <a:cs typeface="Arial"/>
                <a:sym typeface="Arial"/>
              </a:defRPr>
            </a:lvl6pPr>
            <a:lvl7pPr marL="0" marR="0" lvl="6" indent="0" algn="l" rtl="0">
              <a:lnSpc>
                <a:spcPct val="100000"/>
              </a:lnSpc>
              <a:spcBef>
                <a:spcPts val="0"/>
              </a:spcBef>
              <a:spcAft>
                <a:spcPts val="0"/>
              </a:spcAft>
              <a:buNone/>
              <a:defRPr sz="3200" b="0" i="0" u="none">
                <a:solidFill>
                  <a:schemeClr val="dk1"/>
                </a:solidFill>
                <a:latin typeface="Arial"/>
                <a:ea typeface="Arial"/>
                <a:cs typeface="Arial"/>
                <a:sym typeface="Arial"/>
              </a:defRPr>
            </a:lvl7pPr>
            <a:lvl8pPr marL="0" marR="0" lvl="7" indent="0" algn="l" rtl="0">
              <a:lnSpc>
                <a:spcPct val="100000"/>
              </a:lnSpc>
              <a:spcBef>
                <a:spcPts val="0"/>
              </a:spcBef>
              <a:spcAft>
                <a:spcPts val="0"/>
              </a:spcAft>
              <a:buNone/>
              <a:defRPr sz="3200" b="0" i="0" u="none">
                <a:solidFill>
                  <a:schemeClr val="dk1"/>
                </a:solidFill>
                <a:latin typeface="Arial"/>
                <a:ea typeface="Arial"/>
                <a:cs typeface="Arial"/>
                <a:sym typeface="Arial"/>
              </a:defRPr>
            </a:lvl8pPr>
            <a:lvl9pPr marL="0" marR="0" lvl="8" indent="0" algn="l" rtl="0">
              <a:lnSpc>
                <a:spcPct val="100000"/>
              </a:lnSpc>
              <a:spcBef>
                <a:spcPts val="0"/>
              </a:spcBef>
              <a:spcAft>
                <a:spcPts val="0"/>
              </a:spcAft>
              <a:buNone/>
              <a:defRPr sz="3200" b="0" i="0" u="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7" name="Google Shape;10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8" name="Google Shape;10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3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
        <p:nvSpPr>
          <p:cNvPr id="109" name="Google Shape;10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 </a:t>
            </a:r>
            <a:endParaRPr/>
          </a:p>
        </p:txBody>
      </p:sp>
      <p:sp>
        <p:nvSpPr>
          <p:cNvPr id="121" name="Google Shape;121;p18"/>
          <p:cNvSpPr txBox="1">
            <a:spLocks noGrp="1"/>
          </p:cNvSpPr>
          <p:nvPr>
            <p:ph type="body" idx="1"/>
          </p:nvPr>
        </p:nvSpPr>
        <p:spPr>
          <a:xfrm>
            <a:off x="457200" y="1336675"/>
            <a:ext cx="8229600" cy="5292725"/>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ctr" rtl="0">
              <a:lnSpc>
                <a:spcPct val="100000"/>
              </a:lnSpc>
              <a:spcBef>
                <a:spcPts val="760"/>
              </a:spcBef>
              <a:spcAft>
                <a:spcPts val="0"/>
              </a:spcAft>
              <a:buClr>
                <a:schemeClr val="dk1"/>
              </a:buClr>
              <a:buSzPts val="3800"/>
              <a:buFont typeface="Arial"/>
              <a:buNone/>
            </a:pPr>
            <a:r>
              <a:rPr lang="en-US" sz="3800" b="0" i="0" u="none" strike="noStrike" cap="none">
                <a:solidFill>
                  <a:schemeClr val="dk1"/>
                </a:solidFill>
                <a:latin typeface="Arial"/>
                <a:ea typeface="Arial"/>
                <a:cs typeface="Arial"/>
                <a:sym typeface="Arial"/>
              </a:rPr>
              <a:t>Digital Logic &amp; Design</a:t>
            </a:r>
            <a:br>
              <a:rPr lang="en-US" sz="3200" b="0" i="0" u="none" strike="noStrike" cap="none">
                <a:solidFill>
                  <a:schemeClr val="dk1"/>
                </a:solidFill>
                <a:latin typeface="Calibri"/>
                <a:ea typeface="Calibri"/>
                <a:cs typeface="Calibri"/>
                <a:sym typeface="Calibri"/>
              </a:rPr>
            </a:br>
            <a:endParaRPr/>
          </a:p>
          <a:p>
            <a:pPr marL="342900" marR="0" lvl="0" indent="-342900" algn="ctr" rtl="0">
              <a:lnSpc>
                <a:spcPct val="100000"/>
              </a:lnSpc>
              <a:spcBef>
                <a:spcPts val="640"/>
              </a:spcBef>
              <a:spcAft>
                <a:spcPts val="0"/>
              </a:spcAft>
              <a:buClr>
                <a:schemeClr val="dk1"/>
              </a:buClr>
              <a:buSzPts val="3200"/>
              <a:buFont typeface="Arial"/>
              <a:buNone/>
            </a:pPr>
            <a:endParaRPr sz="3200" b="1" i="0" u="none" strike="noStrike" cap="none">
              <a:solidFill>
                <a:schemeClr val="dk1"/>
              </a:solidFill>
              <a:latin typeface="Calibri"/>
              <a:ea typeface="Calibri"/>
              <a:cs typeface="Calibri"/>
              <a:sym typeface="Calibri"/>
            </a:endParaRPr>
          </a:p>
          <a:p>
            <a:pPr marL="342900" marR="0" lvl="0" indent="-342900" algn="ctr" rtl="0">
              <a:lnSpc>
                <a:spcPct val="100000"/>
              </a:lnSpc>
              <a:spcBef>
                <a:spcPts val="640"/>
              </a:spcBef>
              <a:spcAft>
                <a:spcPts val="0"/>
              </a:spcAft>
              <a:buClr>
                <a:schemeClr val="dk1"/>
              </a:buClr>
              <a:buSzPts val="3200"/>
              <a:buFont typeface="Arial"/>
              <a:buNone/>
            </a:pPr>
            <a:endParaRPr sz="3200" b="1" i="0" u="none" strike="noStrike" cap="none">
              <a:solidFill>
                <a:schemeClr val="dk1"/>
              </a:solidFill>
              <a:latin typeface="Calibri"/>
              <a:ea typeface="Calibri"/>
              <a:cs typeface="Calibri"/>
              <a:sym typeface="Calibri"/>
            </a:endParaRPr>
          </a:p>
          <a:p>
            <a:pPr marL="342900" marR="0" lvl="0" indent="-342900" algn="ctr"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Calibri"/>
                <a:ea typeface="Calibri"/>
                <a:cs typeface="Calibri"/>
                <a:sym typeface="Calibri"/>
              </a:rPr>
              <a:t>Lecture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SOP based Simplified Circuit</a:t>
            </a:r>
            <a:endParaRPr/>
          </a:p>
        </p:txBody>
      </p:sp>
      <p:sp>
        <p:nvSpPr>
          <p:cNvPr id="190" name="Google Shape;190;p27"/>
          <p:cNvSpPr txBox="1"/>
          <p:nvPr/>
        </p:nvSpPr>
        <p:spPr>
          <a:xfrm>
            <a:off x="0" y="29098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91" name="Google Shape;191;p27"/>
          <p:cNvPicPr preferRelativeResize="0"/>
          <p:nvPr/>
        </p:nvPicPr>
        <p:blipFill rotWithShape="1">
          <a:blip r:embed="rId3">
            <a:alphaModFix/>
          </a:blip>
          <a:srcRect/>
          <a:stretch/>
        </p:blipFill>
        <p:spPr>
          <a:xfrm>
            <a:off x="914400" y="1676400"/>
            <a:ext cx="7450137" cy="4462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NAND based Implementation</a:t>
            </a:r>
            <a:endParaRPr/>
          </a:p>
        </p:txBody>
      </p:sp>
      <p:sp>
        <p:nvSpPr>
          <p:cNvPr id="198" name="Google Shape;198;p28"/>
          <p:cNvSpPr txBox="1"/>
          <p:nvPr/>
        </p:nvSpPr>
        <p:spPr>
          <a:xfrm>
            <a:off x="0" y="29098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99" name="Google Shape;199;p28"/>
          <p:cNvPicPr preferRelativeResize="0"/>
          <p:nvPr/>
        </p:nvPicPr>
        <p:blipFill rotWithShape="1">
          <a:blip r:embed="rId3">
            <a:alphaModFix/>
          </a:blip>
          <a:srcRect/>
          <a:stretch/>
        </p:blipFill>
        <p:spPr>
          <a:xfrm>
            <a:off x="457200" y="1371600"/>
            <a:ext cx="4652962" cy="2786062"/>
          </a:xfrm>
          <a:prstGeom prst="rect">
            <a:avLst/>
          </a:prstGeom>
          <a:noFill/>
          <a:ln>
            <a:noFill/>
          </a:ln>
        </p:spPr>
      </p:pic>
      <p:sp>
        <p:nvSpPr>
          <p:cNvPr id="200" name="Google Shape;200;p28"/>
          <p:cNvSpPr txBox="1"/>
          <p:nvPr/>
        </p:nvSpPr>
        <p:spPr>
          <a:xfrm>
            <a:off x="0" y="281940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01" name="Google Shape;201;p28"/>
          <p:cNvPicPr preferRelativeResize="0"/>
          <p:nvPr/>
        </p:nvPicPr>
        <p:blipFill rotWithShape="1">
          <a:blip r:embed="rId4">
            <a:alphaModFix/>
          </a:blip>
          <a:srcRect/>
          <a:stretch/>
        </p:blipFill>
        <p:spPr>
          <a:xfrm>
            <a:off x="4114800" y="3581400"/>
            <a:ext cx="4652962" cy="27860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Adjacent 1s Detector Circuit</a:t>
            </a:r>
            <a:endParaRPr/>
          </a:p>
        </p:txBody>
      </p:sp>
      <p:sp>
        <p:nvSpPr>
          <p:cNvPr id="207" name="Google Shape;207;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POS Implementation</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Directly from function table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Simplified Implementation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Implementation using NOR Gates</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POS Implementation</a:t>
            </a:r>
            <a:endParaRPr/>
          </a:p>
        </p:txBody>
      </p:sp>
      <p:sp>
        <p:nvSpPr>
          <p:cNvPr id="214" name="Google Shape;214;p30"/>
          <p:cNvSpPr txBox="1"/>
          <p:nvPr/>
        </p:nvSpPr>
        <p:spPr>
          <a:xfrm>
            <a:off x="0" y="179070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15" name="Google Shape;215;p30"/>
          <p:cNvPicPr preferRelativeResize="0"/>
          <p:nvPr/>
        </p:nvPicPr>
        <p:blipFill rotWithShape="1">
          <a:blip r:embed="rId3">
            <a:alphaModFix/>
          </a:blip>
          <a:srcRect/>
          <a:stretch/>
        </p:blipFill>
        <p:spPr>
          <a:xfrm>
            <a:off x="2438400" y="1295400"/>
            <a:ext cx="4332287" cy="52466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POS Expression Simplification</a:t>
            </a:r>
            <a:endParaRPr/>
          </a:p>
        </p:txBody>
      </p:sp>
      <p:sp>
        <p:nvSpPr>
          <p:cNvPr id="222" name="Google Shape;222;p31"/>
          <p:cNvSpPr/>
          <p:nvPr/>
        </p:nvSpPr>
        <p:spPr>
          <a:xfrm>
            <a:off x="3581400" y="2743200"/>
            <a:ext cx="1524000" cy="121920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23" name="Google Shape;223;p31"/>
          <p:cNvSpPr/>
          <p:nvPr/>
        </p:nvSpPr>
        <p:spPr>
          <a:xfrm>
            <a:off x="3657600" y="2819400"/>
            <a:ext cx="1524000" cy="457200"/>
          </a:xfrm>
          <a:custGeom>
            <a:avLst/>
            <a:gdLst/>
            <a:ahLst/>
            <a:cxnLst/>
            <a:rect l="l" t="t" r="r" b="b"/>
            <a:pathLst>
              <a:path w="1380" h="390" extrusionOk="0">
                <a:moveTo>
                  <a:pt x="60" y="0"/>
                </a:moveTo>
                <a:cubicBezTo>
                  <a:pt x="30" y="60"/>
                  <a:pt x="0" y="120"/>
                  <a:pt x="60" y="180"/>
                </a:cubicBezTo>
                <a:cubicBezTo>
                  <a:pt x="120" y="240"/>
                  <a:pt x="270" y="330"/>
                  <a:pt x="420" y="360"/>
                </a:cubicBezTo>
                <a:cubicBezTo>
                  <a:pt x="570" y="390"/>
                  <a:pt x="810" y="390"/>
                  <a:pt x="960" y="360"/>
                </a:cubicBezTo>
                <a:cubicBezTo>
                  <a:pt x="1110" y="330"/>
                  <a:pt x="1260" y="240"/>
                  <a:pt x="1320" y="180"/>
                </a:cubicBezTo>
                <a:cubicBezTo>
                  <a:pt x="1380" y="120"/>
                  <a:pt x="1290" y="30"/>
                  <a:pt x="132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24" name="Google Shape;224;p31"/>
          <p:cNvSpPr/>
          <p:nvPr/>
        </p:nvSpPr>
        <p:spPr>
          <a:xfrm rot="10800000">
            <a:off x="3581400" y="4800600"/>
            <a:ext cx="1524000" cy="533400"/>
          </a:xfrm>
          <a:custGeom>
            <a:avLst/>
            <a:gdLst/>
            <a:ahLst/>
            <a:cxnLst/>
            <a:rect l="l" t="t" r="r" b="b"/>
            <a:pathLst>
              <a:path w="1380" h="390" extrusionOk="0">
                <a:moveTo>
                  <a:pt x="60" y="0"/>
                </a:moveTo>
                <a:cubicBezTo>
                  <a:pt x="30" y="60"/>
                  <a:pt x="0" y="120"/>
                  <a:pt x="60" y="180"/>
                </a:cubicBezTo>
                <a:cubicBezTo>
                  <a:pt x="120" y="240"/>
                  <a:pt x="270" y="330"/>
                  <a:pt x="420" y="360"/>
                </a:cubicBezTo>
                <a:cubicBezTo>
                  <a:pt x="570" y="390"/>
                  <a:pt x="810" y="390"/>
                  <a:pt x="960" y="360"/>
                </a:cubicBezTo>
                <a:cubicBezTo>
                  <a:pt x="1110" y="330"/>
                  <a:pt x="1260" y="240"/>
                  <a:pt x="1320" y="180"/>
                </a:cubicBezTo>
                <a:cubicBezTo>
                  <a:pt x="1380" y="120"/>
                  <a:pt x="1290" y="30"/>
                  <a:pt x="132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25" name="Google Shape;225;p31"/>
          <p:cNvSpPr txBox="1"/>
          <p:nvPr/>
        </p:nvSpPr>
        <p:spPr>
          <a:xfrm>
            <a:off x="3560762" y="2701925"/>
            <a:ext cx="487362" cy="0"/>
          </a:xfrm>
          <a:prstGeom prst="rect">
            <a:avLst/>
          </a:prstGeom>
          <a:solidFill>
            <a:srgbClr val="D9D9D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26" name="Google Shape;226;p31"/>
          <p:cNvSpPr txBox="1"/>
          <p:nvPr/>
        </p:nvSpPr>
        <p:spPr>
          <a:xfrm>
            <a:off x="3560762" y="2701925"/>
            <a:ext cx="487362" cy="0"/>
          </a:xfrm>
          <a:prstGeom prst="rect">
            <a:avLst/>
          </a:prstGeom>
          <a:solidFill>
            <a:srgbClr val="D9D9D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graphicFrame>
        <p:nvGraphicFramePr>
          <p:cNvPr id="227" name="Google Shape;227;p31"/>
          <p:cNvGraphicFramePr/>
          <p:nvPr/>
        </p:nvGraphicFramePr>
        <p:xfrm>
          <a:off x="2438400" y="1905000"/>
          <a:ext cx="3000000" cy="3000000"/>
        </p:xfrm>
        <a:graphic>
          <a:graphicData uri="http://schemas.openxmlformats.org/drawingml/2006/table">
            <a:tbl>
              <a:tblPr>
                <a:noFill/>
                <a:tableStyleId>{2E138203-4ACB-4221-86D4-3BAA1F8410F4}</a:tableStyleId>
              </a:tblPr>
              <a:tblGrid>
                <a:gridCol w="1069975">
                  <a:extLst>
                    <a:ext uri="{9D8B030D-6E8A-4147-A177-3AD203B41FA5}">
                      <a16:colId xmlns:a16="http://schemas.microsoft.com/office/drawing/2014/main" val="20000"/>
                    </a:ext>
                  </a:extLst>
                </a:gridCol>
                <a:gridCol w="842950">
                  <a:extLst>
                    <a:ext uri="{9D8B030D-6E8A-4147-A177-3AD203B41FA5}">
                      <a16:colId xmlns:a16="http://schemas.microsoft.com/office/drawing/2014/main" val="20001"/>
                    </a:ext>
                  </a:extLst>
                </a:gridCol>
                <a:gridCol w="844550">
                  <a:extLst>
                    <a:ext uri="{9D8B030D-6E8A-4147-A177-3AD203B41FA5}">
                      <a16:colId xmlns:a16="http://schemas.microsoft.com/office/drawing/2014/main" val="20002"/>
                    </a:ext>
                  </a:extLst>
                </a:gridCol>
                <a:gridCol w="841375">
                  <a:extLst>
                    <a:ext uri="{9D8B030D-6E8A-4147-A177-3AD203B41FA5}">
                      <a16:colId xmlns:a16="http://schemas.microsoft.com/office/drawing/2014/main" val="20003"/>
                    </a:ext>
                  </a:extLst>
                </a:gridCol>
                <a:gridCol w="842950">
                  <a:extLst>
                    <a:ext uri="{9D8B030D-6E8A-4147-A177-3AD203B41FA5}">
                      <a16:colId xmlns:a16="http://schemas.microsoft.com/office/drawing/2014/main" val="20004"/>
                    </a:ext>
                  </a:extLst>
                </a:gridCol>
              </a:tblGrid>
              <a:tr h="717550">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AB\CD</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71437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17550">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1437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17550">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28" name="Google Shape;228;p31"/>
          <p:cNvSpPr/>
          <p:nvPr/>
        </p:nvSpPr>
        <p:spPr>
          <a:xfrm rot="-840000">
            <a:off x="3505200" y="2743200"/>
            <a:ext cx="709612" cy="590550"/>
          </a:xfrm>
          <a:custGeom>
            <a:avLst/>
            <a:gdLst/>
            <a:ahLst/>
            <a:cxnLst/>
            <a:rect l="l" t="t" r="r" b="b"/>
            <a:pathLst>
              <a:path w="720" h="570" extrusionOk="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29" name="Google Shape;229;p31"/>
          <p:cNvSpPr/>
          <p:nvPr/>
        </p:nvSpPr>
        <p:spPr>
          <a:xfrm rot="-6660000">
            <a:off x="3598068" y="4860131"/>
            <a:ext cx="709612" cy="590550"/>
          </a:xfrm>
          <a:custGeom>
            <a:avLst/>
            <a:gdLst/>
            <a:ahLst/>
            <a:cxnLst/>
            <a:rect l="l" t="t" r="r" b="b"/>
            <a:pathLst>
              <a:path w="720" h="570" extrusionOk="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30" name="Google Shape;230;p31"/>
          <p:cNvSpPr/>
          <p:nvPr/>
        </p:nvSpPr>
        <p:spPr>
          <a:xfrm rot="8820000">
            <a:off x="6172200" y="4800600"/>
            <a:ext cx="709612" cy="590550"/>
          </a:xfrm>
          <a:custGeom>
            <a:avLst/>
            <a:gdLst/>
            <a:ahLst/>
            <a:cxnLst/>
            <a:rect l="l" t="t" r="r" b="b"/>
            <a:pathLst>
              <a:path w="720" h="570" extrusionOk="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231" name="Google Shape;231;p31"/>
          <p:cNvSpPr/>
          <p:nvPr/>
        </p:nvSpPr>
        <p:spPr>
          <a:xfrm rot="4380000">
            <a:off x="6036468" y="2574131"/>
            <a:ext cx="709612" cy="590550"/>
          </a:xfrm>
          <a:custGeom>
            <a:avLst/>
            <a:gdLst/>
            <a:ahLst/>
            <a:cxnLst/>
            <a:rect l="l" t="t" r="r" b="b"/>
            <a:pathLst>
              <a:path w="720" h="570" extrusionOk="0">
                <a:moveTo>
                  <a:pt x="720" y="0"/>
                </a:moveTo>
                <a:cubicBezTo>
                  <a:pt x="690" y="255"/>
                  <a:pt x="660" y="510"/>
                  <a:pt x="540" y="540"/>
                </a:cubicBezTo>
                <a:cubicBezTo>
                  <a:pt x="420" y="570"/>
                  <a:pt x="210" y="375"/>
                  <a:pt x="0" y="18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POS based Simplified Circuit</a:t>
            </a:r>
            <a:endParaRPr/>
          </a:p>
        </p:txBody>
      </p:sp>
      <p:sp>
        <p:nvSpPr>
          <p:cNvPr id="238" name="Google Shape;238;p32"/>
          <p:cNvSpPr txBox="1"/>
          <p:nvPr/>
        </p:nvSpPr>
        <p:spPr>
          <a:xfrm>
            <a:off x="0" y="29098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39" name="Google Shape;239;p32"/>
          <p:cNvPicPr preferRelativeResize="0"/>
          <p:nvPr/>
        </p:nvPicPr>
        <p:blipFill rotWithShape="1">
          <a:blip r:embed="rId3">
            <a:alphaModFix/>
          </a:blip>
          <a:srcRect/>
          <a:stretch/>
        </p:blipFill>
        <p:spPr>
          <a:xfrm>
            <a:off x="1143000" y="1828800"/>
            <a:ext cx="6929437" cy="414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NOR based Implementation</a:t>
            </a:r>
            <a:endParaRPr/>
          </a:p>
        </p:txBody>
      </p:sp>
      <p:sp>
        <p:nvSpPr>
          <p:cNvPr id="246" name="Google Shape;246;p33"/>
          <p:cNvSpPr txBox="1"/>
          <p:nvPr/>
        </p:nvSpPr>
        <p:spPr>
          <a:xfrm>
            <a:off x="0" y="29098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47" name="Google Shape;247;p33"/>
          <p:cNvPicPr preferRelativeResize="0"/>
          <p:nvPr/>
        </p:nvPicPr>
        <p:blipFill rotWithShape="1">
          <a:blip r:embed="rId3">
            <a:alphaModFix/>
          </a:blip>
          <a:srcRect/>
          <a:stretch/>
        </p:blipFill>
        <p:spPr>
          <a:xfrm>
            <a:off x="457200" y="1447800"/>
            <a:ext cx="4625975" cy="2770187"/>
          </a:xfrm>
          <a:prstGeom prst="rect">
            <a:avLst/>
          </a:prstGeom>
          <a:noFill/>
          <a:ln>
            <a:noFill/>
          </a:ln>
        </p:spPr>
      </p:pic>
      <p:sp>
        <p:nvSpPr>
          <p:cNvPr id="248" name="Google Shape;248;p33"/>
          <p:cNvSpPr txBox="1"/>
          <p:nvPr/>
        </p:nvSpPr>
        <p:spPr>
          <a:xfrm>
            <a:off x="0" y="289560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49" name="Google Shape;249;p33"/>
          <p:cNvPicPr preferRelativeResize="0"/>
          <p:nvPr/>
        </p:nvPicPr>
        <p:blipFill rotWithShape="1">
          <a:blip r:embed="rId4">
            <a:alphaModFix/>
          </a:blip>
          <a:srcRect/>
          <a:stretch/>
        </p:blipFill>
        <p:spPr>
          <a:xfrm>
            <a:off x="3884612" y="3409950"/>
            <a:ext cx="5086350"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Operation of Circuit</a:t>
            </a:r>
            <a:endParaRPr/>
          </a:p>
        </p:txBody>
      </p:sp>
      <p:sp>
        <p:nvSpPr>
          <p:cNvPr id="255" name="Google Shape;255;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Represented through a timing diagram</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Timing diagram of 8 time intervals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Each interval representing a new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POS based Simplified Circuit</a:t>
            </a:r>
            <a:endParaRPr/>
          </a:p>
        </p:txBody>
      </p:sp>
      <p:sp>
        <p:nvSpPr>
          <p:cNvPr id="262" name="Google Shape;262;p35"/>
          <p:cNvSpPr txBox="1"/>
          <p:nvPr/>
        </p:nvSpPr>
        <p:spPr>
          <a:xfrm>
            <a:off x="0" y="2909887"/>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263" name="Google Shape;263;p35"/>
          <p:cNvPicPr preferRelativeResize="0"/>
          <p:nvPr/>
        </p:nvPicPr>
        <p:blipFill rotWithShape="1">
          <a:blip r:embed="rId3">
            <a:alphaModFix/>
          </a:blip>
          <a:srcRect/>
          <a:stretch/>
        </p:blipFill>
        <p:spPr>
          <a:xfrm>
            <a:off x="798512" y="1684337"/>
            <a:ext cx="7618412" cy="4438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Operation of Circuit</a:t>
            </a:r>
            <a:endParaRPr/>
          </a:p>
        </p:txBody>
      </p:sp>
      <p:pic>
        <p:nvPicPr>
          <p:cNvPr id="270" name="Google Shape;270;p36"/>
          <p:cNvPicPr preferRelativeResize="0">
            <a:picLocks noGrp="1"/>
          </p:cNvPicPr>
          <p:nvPr>
            <p:ph type="body" idx="1"/>
          </p:nvPr>
        </p:nvPicPr>
        <p:blipFill rotWithShape="1">
          <a:blip r:embed="rId3">
            <a:alphaModFix/>
          </a:blip>
          <a:srcRect/>
          <a:stretch/>
        </p:blipFill>
        <p:spPr>
          <a:xfrm>
            <a:off x="2209800" y="1600200"/>
            <a:ext cx="4597400" cy="498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Combinational Logic</a:t>
            </a:r>
            <a:endParaRPr/>
          </a:p>
        </p:txBody>
      </p:sp>
      <p:sp>
        <p:nvSpPr>
          <p:cNvPr id="127" name="Google Shape;127;p19"/>
          <p:cNvSpPr txBox="1">
            <a:spLocks noGrp="1"/>
          </p:cNvSpPr>
          <p:nvPr>
            <p:ph type="body" idx="1"/>
          </p:nvPr>
        </p:nvSpPr>
        <p:spPr>
          <a:xfrm>
            <a:off x="457200" y="2098675"/>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Implementation of SOP using AND-OR</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Implementation of POS using OR-AND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SOP Implementation</a:t>
            </a:r>
            <a:endParaRPr/>
          </a:p>
        </p:txBody>
      </p:sp>
      <p:sp>
        <p:nvSpPr>
          <p:cNvPr id="134" name="Google Shape;134;p20"/>
          <p:cNvSpPr txBox="1"/>
          <p:nvPr/>
        </p:nvSpPr>
        <p:spPr>
          <a:xfrm>
            <a:off x="0" y="1947862"/>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35" name="Google Shape;135;p20"/>
          <p:cNvPicPr preferRelativeResize="0"/>
          <p:nvPr/>
        </p:nvPicPr>
        <p:blipFill rotWithShape="1">
          <a:blip r:embed="rId3">
            <a:alphaModFix/>
          </a:blip>
          <a:srcRect/>
          <a:stretch/>
        </p:blipFill>
        <p:spPr>
          <a:xfrm>
            <a:off x="2667000" y="1524000"/>
            <a:ext cx="3500437" cy="47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POS Implementation</a:t>
            </a:r>
            <a:endParaRPr/>
          </a:p>
        </p:txBody>
      </p:sp>
      <p:sp>
        <p:nvSpPr>
          <p:cNvPr id="142" name="Google Shape;142;p21"/>
          <p:cNvSpPr txBox="1"/>
          <p:nvPr/>
        </p:nvSpPr>
        <p:spPr>
          <a:xfrm>
            <a:off x="0" y="1947862"/>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43" name="Google Shape;143;p21"/>
          <p:cNvSpPr txBox="1"/>
          <p:nvPr/>
        </p:nvSpPr>
        <p:spPr>
          <a:xfrm>
            <a:off x="0" y="1947862"/>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44" name="Google Shape;144;p21"/>
          <p:cNvPicPr preferRelativeResize="0"/>
          <p:nvPr/>
        </p:nvPicPr>
        <p:blipFill rotWithShape="1">
          <a:blip r:embed="rId3">
            <a:alphaModFix/>
          </a:blip>
          <a:srcRect/>
          <a:stretch/>
        </p:blipFill>
        <p:spPr>
          <a:xfrm>
            <a:off x="2743200" y="1524000"/>
            <a:ext cx="3509962" cy="47450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400"/>
              <a:buFont typeface="Calibri"/>
              <a:buNone/>
            </a:pPr>
            <a:r>
              <a:rPr lang="en-US" sz="3400" b="0" i="0" u="none">
                <a:solidFill>
                  <a:schemeClr val="dk1"/>
                </a:solidFill>
                <a:latin typeface="Calibri"/>
                <a:ea typeface="Calibri"/>
                <a:cs typeface="Calibri"/>
                <a:sym typeface="Calibri"/>
              </a:rPr>
              <a:t>Design and Implementation of Digital Circuits</a:t>
            </a:r>
            <a:endParaRPr/>
          </a:p>
        </p:txBody>
      </p:sp>
      <p:sp>
        <p:nvSpPr>
          <p:cNvPr id="150" name="Google Shape;150;p22"/>
          <p:cNvSpPr txBox="1">
            <a:spLocks noGrp="1"/>
          </p:cNvSpPr>
          <p:nvPr>
            <p:ph type="body" idx="1"/>
          </p:nvPr>
        </p:nvSpPr>
        <p:spPr>
          <a:xfrm>
            <a:off x="457200" y="1946275"/>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Function Table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Simplification of Expression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Implementation</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Adjacent 1s Detector Circuit</a:t>
            </a:r>
            <a:endParaRPr/>
          </a:p>
        </p:txBody>
      </p:sp>
      <p:sp>
        <p:nvSpPr>
          <p:cNvPr id="156" name="Google Shape;156;p23"/>
          <p:cNvSpPr txBox="1">
            <a:spLocks noGrp="1"/>
          </p:cNvSpPr>
          <p:nvPr>
            <p:ph type="body" idx="1"/>
          </p:nvPr>
        </p:nvSpPr>
        <p:spPr>
          <a:xfrm>
            <a:off x="457200" y="1793875"/>
            <a:ext cx="8229600" cy="4530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SOP Implementation</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Directly from function table</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Simplified implementation</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Implementation using NAND gates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457200" y="27781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Adjacent 1s Detector Function</a:t>
            </a:r>
            <a:endParaRPr/>
          </a:p>
        </p:txBody>
      </p:sp>
      <p:graphicFrame>
        <p:nvGraphicFramePr>
          <p:cNvPr id="163" name="Google Shape;163;p24"/>
          <p:cNvGraphicFramePr/>
          <p:nvPr/>
        </p:nvGraphicFramePr>
        <p:xfrm>
          <a:off x="457200" y="1600200"/>
          <a:ext cx="3000000" cy="3000000"/>
        </p:xfrm>
        <a:graphic>
          <a:graphicData uri="http://schemas.openxmlformats.org/drawingml/2006/table">
            <a:tbl>
              <a:tblPr>
                <a:noFill/>
                <a:tableStyleId>{2E138203-4ACB-4221-86D4-3BAA1F8410F4}</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822325">
                  <a:extLst>
                    <a:ext uri="{9D8B030D-6E8A-4147-A177-3AD203B41FA5}">
                      <a16:colId xmlns:a16="http://schemas.microsoft.com/office/drawing/2014/main" val="20005"/>
                    </a:ext>
                  </a:extLst>
                </a:gridCol>
                <a:gridCol w="823900">
                  <a:extLst>
                    <a:ext uri="{9D8B030D-6E8A-4147-A177-3AD203B41FA5}">
                      <a16:colId xmlns:a16="http://schemas.microsoft.com/office/drawing/2014/main" val="20006"/>
                    </a:ext>
                  </a:extLst>
                </a:gridCol>
                <a:gridCol w="71595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704850">
                <a:tc gridSpan="4">
                  <a:txBody>
                    <a:bodyPr/>
                    <a:lstStyle/>
                    <a:p>
                      <a:pPr marL="342900" marR="0" lvl="0" indent="-342900" algn="just"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Input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PK"/>
                    </a:p>
                  </a:txBody>
                  <a:tcPr/>
                </a:tc>
                <a:tc hMerge="1">
                  <a:txBody>
                    <a:bodyPr/>
                    <a:lstStyle/>
                    <a:p>
                      <a:endParaRPr lang="en-PK"/>
                    </a:p>
                  </a:txBody>
                  <a:tcPr/>
                </a:tc>
                <a:tc hMerge="1">
                  <a:txBody>
                    <a:bodyPr/>
                    <a:lstStyle/>
                    <a:p>
                      <a:endParaRPr lang="en-PK"/>
                    </a:p>
                  </a:txBody>
                  <a:tcPr/>
                </a:tc>
                <a:tc>
                  <a:txBody>
                    <a:bodyPr/>
                    <a:lstStyle/>
                    <a:p>
                      <a:pPr marL="342900" marR="0" lvl="0" indent="-342900" algn="just"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Output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342900" marR="0" lvl="0" indent="-342900" algn="just"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Input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PK"/>
                    </a:p>
                  </a:txBody>
                  <a:tcPr/>
                </a:tc>
                <a:tc hMerge="1">
                  <a:txBody>
                    <a:bodyPr/>
                    <a:lstStyle/>
                    <a:p>
                      <a:endParaRPr lang="en-PK"/>
                    </a:p>
                  </a:txBody>
                  <a:tcPr/>
                </a:tc>
                <a:tc hMerge="1">
                  <a:txBody>
                    <a:bodyPr/>
                    <a:lstStyle/>
                    <a:p>
                      <a:endParaRPr lang="en-PK"/>
                    </a:p>
                  </a:txBody>
                  <a:tcPr/>
                </a:tc>
                <a:tc>
                  <a:txBody>
                    <a:bodyPr/>
                    <a:lstStyle/>
                    <a:p>
                      <a:pPr marL="342900" marR="0" lvl="0" indent="-342900" algn="just"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Output</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A</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B</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C</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D</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A</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B</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C</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D</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F</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5450">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5450">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27025">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00" marB="457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SOP Implementation</a:t>
            </a:r>
            <a:endParaRPr/>
          </a:p>
        </p:txBody>
      </p:sp>
      <p:sp>
        <p:nvSpPr>
          <p:cNvPr id="170" name="Google Shape;170;p25"/>
          <p:cNvSpPr txBox="1"/>
          <p:nvPr/>
        </p:nvSpPr>
        <p:spPr>
          <a:xfrm>
            <a:off x="0" y="1819275"/>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pic>
        <p:nvPicPr>
          <p:cNvPr id="171" name="Google Shape;171;p25"/>
          <p:cNvPicPr preferRelativeResize="0"/>
          <p:nvPr/>
        </p:nvPicPr>
        <p:blipFill rotWithShape="1">
          <a:blip r:embed="rId3">
            <a:alphaModFix/>
          </a:blip>
          <a:srcRect/>
          <a:stretch/>
        </p:blipFill>
        <p:spPr>
          <a:xfrm>
            <a:off x="2743200" y="1371600"/>
            <a:ext cx="4214812" cy="51260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800"/>
              <a:buFont typeface="Calibri"/>
              <a:buNone/>
            </a:pPr>
            <a:r>
              <a:rPr lang="en-US" sz="3800" b="0" i="0" u="none">
                <a:solidFill>
                  <a:schemeClr val="dk1"/>
                </a:solidFill>
                <a:latin typeface="Calibri"/>
                <a:ea typeface="Calibri"/>
                <a:cs typeface="Calibri"/>
                <a:sym typeface="Calibri"/>
              </a:rPr>
              <a:t>SOP Expression Simplification</a:t>
            </a:r>
            <a:endParaRPr/>
          </a:p>
        </p:txBody>
      </p:sp>
      <p:sp>
        <p:nvSpPr>
          <p:cNvPr id="178" name="Google Shape;178;p26"/>
          <p:cNvSpPr/>
          <p:nvPr/>
        </p:nvSpPr>
        <p:spPr>
          <a:xfrm>
            <a:off x="5105400" y="3733800"/>
            <a:ext cx="1600200" cy="114300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79" name="Google Shape;179;p26"/>
          <p:cNvSpPr/>
          <p:nvPr/>
        </p:nvSpPr>
        <p:spPr>
          <a:xfrm>
            <a:off x="3505200" y="4343400"/>
            <a:ext cx="3124200" cy="60960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80" name="Google Shape;180;p26"/>
          <p:cNvSpPr/>
          <p:nvPr/>
        </p:nvSpPr>
        <p:spPr>
          <a:xfrm>
            <a:off x="5105400" y="2819400"/>
            <a:ext cx="685800" cy="2895600"/>
          </a:xfrm>
          <a:prstGeom prst="ellipse">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81" name="Google Shape;181;p26"/>
          <p:cNvSpPr txBox="1"/>
          <p:nvPr/>
        </p:nvSpPr>
        <p:spPr>
          <a:xfrm>
            <a:off x="3560762" y="2701925"/>
            <a:ext cx="384175"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sp>
        <p:nvSpPr>
          <p:cNvPr id="182" name="Google Shape;182;p26"/>
          <p:cNvSpPr txBox="1"/>
          <p:nvPr/>
        </p:nvSpPr>
        <p:spPr>
          <a:xfrm>
            <a:off x="3560762" y="2701925"/>
            <a:ext cx="487362" cy="0"/>
          </a:xfrm>
          <a:prstGeom prst="rect">
            <a:avLst/>
          </a:prstGeom>
          <a:solidFill>
            <a:srgbClr val="D9D9D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3200" b="0" i="0" u="none">
              <a:solidFill>
                <a:schemeClr val="dk1"/>
              </a:solidFill>
              <a:latin typeface="Arial"/>
              <a:ea typeface="Arial"/>
              <a:cs typeface="Arial"/>
              <a:sym typeface="Arial"/>
            </a:endParaRPr>
          </a:p>
        </p:txBody>
      </p:sp>
      <p:graphicFrame>
        <p:nvGraphicFramePr>
          <p:cNvPr id="183" name="Google Shape;183;p26"/>
          <p:cNvGraphicFramePr/>
          <p:nvPr/>
        </p:nvGraphicFramePr>
        <p:xfrm>
          <a:off x="2362200" y="1905000"/>
          <a:ext cx="3000000" cy="3000000"/>
        </p:xfrm>
        <a:graphic>
          <a:graphicData uri="http://schemas.openxmlformats.org/drawingml/2006/table">
            <a:tbl>
              <a:tblPr>
                <a:noFill/>
                <a:tableStyleId>{2E138203-4ACB-4221-86D4-3BAA1F8410F4}</a:tableStyleId>
              </a:tblPr>
              <a:tblGrid>
                <a:gridCol w="1046150">
                  <a:extLst>
                    <a:ext uri="{9D8B030D-6E8A-4147-A177-3AD203B41FA5}">
                      <a16:colId xmlns:a16="http://schemas.microsoft.com/office/drawing/2014/main" val="20000"/>
                    </a:ext>
                  </a:extLst>
                </a:gridCol>
                <a:gridCol w="823900">
                  <a:extLst>
                    <a:ext uri="{9D8B030D-6E8A-4147-A177-3AD203B41FA5}">
                      <a16:colId xmlns:a16="http://schemas.microsoft.com/office/drawing/2014/main" val="20001"/>
                    </a:ext>
                  </a:extLst>
                </a:gridCol>
                <a:gridCol w="8239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gridCol w="823900">
                  <a:extLst>
                    <a:ext uri="{9D8B030D-6E8A-4147-A177-3AD203B41FA5}">
                      <a16:colId xmlns:a16="http://schemas.microsoft.com/office/drawing/2014/main" val="20004"/>
                    </a:ext>
                  </a:extLst>
                </a:gridCol>
              </a:tblGrid>
              <a:tr h="855650">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AB\CD</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75722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5882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01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5722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7225">
                <a:tc>
                  <a:txBody>
                    <a:bodyPr/>
                    <a:lstStyle/>
                    <a:p>
                      <a:pPr marL="0" marR="0" lvl="0" indent="0" algn="ctr" rtl="0">
                        <a:lnSpc>
                          <a:spcPct val="100000"/>
                        </a:lnSpc>
                        <a:spcBef>
                          <a:spcPts val="0"/>
                        </a:spcBef>
                        <a:spcAft>
                          <a:spcPts val="0"/>
                        </a:spcAft>
                        <a:buClr>
                          <a:srgbClr val="999999"/>
                        </a:buClr>
                        <a:buSzPts val="2200"/>
                        <a:buFont typeface="Times New Roman"/>
                        <a:buNone/>
                      </a:pPr>
                      <a:r>
                        <a:rPr lang="en-US" sz="2200" b="0" i="0" u="none" strike="noStrike" cap="none">
                          <a:solidFill>
                            <a:srgbClr val="999999"/>
                          </a:solidFill>
                          <a:latin typeface="Times New Roman"/>
                          <a:ea typeface="Times New Roman"/>
                          <a:cs typeface="Times New Roman"/>
                          <a:sym typeface="Times New Roman"/>
                        </a:rPr>
                        <a:t>10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200"/>
                        <a:buFont typeface="Times New Roman"/>
                        <a:buNone/>
                      </a:pPr>
                      <a:r>
                        <a:rPr lang="en-US" sz="2200" b="0" i="0" u="none" strike="noStrike" cap="none">
                          <a:solidFill>
                            <a:schemeClr val="dk1"/>
                          </a:solidFill>
                          <a:latin typeface="Times New Roman"/>
                          <a:ea typeface="Times New Roman"/>
                          <a:cs typeface="Times New Roman"/>
                          <a:sym typeface="Times New Roman"/>
                        </a:rPr>
                        <a:t>0</a:t>
                      </a:r>
                      <a:endParaRP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1448</Words>
  <Application>Microsoft Office PowerPoint</Application>
  <PresentationFormat>On-screen Show (4:3)</PresentationFormat>
  <Paragraphs>276</Paragraphs>
  <Slides>19</Slides>
  <Notes>19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19</vt:i4>
      </vt:variant>
    </vt:vector>
  </HeadingPairs>
  <TitlesOfParts>
    <vt:vector size="25" baseType="lpstr">
      <vt:lpstr>Arial</vt:lpstr>
      <vt:lpstr>Calibri</vt:lpstr>
      <vt:lpstr>Times New Roman</vt:lpstr>
      <vt:lpstr>Office Theme</vt:lpstr>
      <vt:lpstr>2_Office Theme</vt:lpstr>
      <vt:lpstr>1_Office Theme</vt:lpstr>
      <vt:lpstr> </vt:lpstr>
      <vt:lpstr>Combinational Logic</vt:lpstr>
      <vt:lpstr>SOP Implementation</vt:lpstr>
      <vt:lpstr>POS Implementation</vt:lpstr>
      <vt:lpstr>Design and Implementation of Digital Circuits</vt:lpstr>
      <vt:lpstr>Adjacent 1s Detector Circuit</vt:lpstr>
      <vt:lpstr>Adjacent 1s Detector Function</vt:lpstr>
      <vt:lpstr>SOP Implementation</vt:lpstr>
      <vt:lpstr>SOP Expression Simplification</vt:lpstr>
      <vt:lpstr>SOP based Simplified Circuit</vt:lpstr>
      <vt:lpstr>NAND based Implementation</vt:lpstr>
      <vt:lpstr>Adjacent 1s Detector Circuit</vt:lpstr>
      <vt:lpstr>POS Implementation</vt:lpstr>
      <vt:lpstr>POS Expression Simplification</vt:lpstr>
      <vt:lpstr>POS based Simplified Circuit</vt:lpstr>
      <vt:lpstr>NOR based Implementation</vt:lpstr>
      <vt:lpstr>Operation of Circuit</vt:lpstr>
      <vt:lpstr>POS based Simplified Circuit</vt:lpstr>
      <vt:lpstr>Operation of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Hina Binte Haq</cp:lastModifiedBy>
  <cp:revision>1</cp:revision>
  <dcterms:modified xsi:type="dcterms:W3CDTF">2023-09-27T07:33:40Z</dcterms:modified>
</cp:coreProperties>
</file>