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  <p:sldMasterId id="2147483662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</p:sldIdLst>
  <p:sldSz cy="6858000" cx="9144000"/>
  <p:notesSz cx="6858000" cy="9144000"/>
  <p:embeddedFontLst>
    <p:embeddedFont>
      <p:font typeface="Tahoma"/>
      <p:regular r:id="rId77"/>
      <p:bold r:id="rId78"/>
    </p:embeddedFont>
    <p:embeddedFont>
      <p:font typeface="Cambria Math"/>
      <p:regular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5C2CD6-6059-4879-8D42-3C99583BAC65}">
  <a:tblStyle styleId="{D85C2CD6-6059-4879-8D42-3C99583BAC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31" Type="http://schemas.openxmlformats.org/officeDocument/2006/relationships/slide" Target="slides/slide22.xml"/><Relationship Id="rId75" Type="http://schemas.openxmlformats.org/officeDocument/2006/relationships/slide" Target="slides/slide66.xml"/><Relationship Id="rId30" Type="http://schemas.openxmlformats.org/officeDocument/2006/relationships/slide" Target="slides/slide21.xml"/><Relationship Id="rId74" Type="http://schemas.openxmlformats.org/officeDocument/2006/relationships/slide" Target="slides/slide65.xml"/><Relationship Id="rId33" Type="http://schemas.openxmlformats.org/officeDocument/2006/relationships/slide" Target="slides/slide24.xml"/><Relationship Id="rId77" Type="http://schemas.openxmlformats.org/officeDocument/2006/relationships/font" Target="fonts/Tahoma-regular.fntdata"/><Relationship Id="rId32" Type="http://schemas.openxmlformats.org/officeDocument/2006/relationships/slide" Target="slides/slide23.xml"/><Relationship Id="rId76" Type="http://schemas.openxmlformats.org/officeDocument/2006/relationships/slide" Target="slides/slide67.xml"/><Relationship Id="rId35" Type="http://schemas.openxmlformats.org/officeDocument/2006/relationships/slide" Target="slides/slide26.xml"/><Relationship Id="rId79" Type="http://schemas.openxmlformats.org/officeDocument/2006/relationships/font" Target="fonts/CambriaMath-regular.fntdata"/><Relationship Id="rId34" Type="http://schemas.openxmlformats.org/officeDocument/2006/relationships/slide" Target="slides/slide25.xml"/><Relationship Id="rId78" Type="http://schemas.openxmlformats.org/officeDocument/2006/relationships/font" Target="fonts/Tahoma-bold.fntdata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slide" Target="slides/slide57.xml"/><Relationship Id="rId21" Type="http://schemas.openxmlformats.org/officeDocument/2006/relationships/slide" Target="slides/slide12.xml"/><Relationship Id="rId65" Type="http://schemas.openxmlformats.org/officeDocument/2006/relationships/slide" Target="slides/slide56.xml"/><Relationship Id="rId24" Type="http://schemas.openxmlformats.org/officeDocument/2006/relationships/slide" Target="slides/slide15.xml"/><Relationship Id="rId68" Type="http://schemas.openxmlformats.org/officeDocument/2006/relationships/slide" Target="slides/slide59.xml"/><Relationship Id="rId23" Type="http://schemas.openxmlformats.org/officeDocument/2006/relationships/slide" Target="slides/slide14.xml"/><Relationship Id="rId67" Type="http://schemas.openxmlformats.org/officeDocument/2006/relationships/slide" Target="slides/slide58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slide" Target="slides/slide6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10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24 minutes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10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24 minutes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10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24 minutes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4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4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4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10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24 minutes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2" name="Google Shape;36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4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28 minutes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7-Segment display is shaped like the number 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It has 7-segments that can be lit in  different combinations to display any digit between 0 to 9.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7-segments are identified by segment numbers a, b, c, d, e, f and 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three horizontal segments starting from the top are a, g and f respectively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right side are segments b and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left side are segments f and 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To display the numbers 0 to 9 different set of segments are turned 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0	a, b, c, d, e, 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	b,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	a, b, d, e,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3	a, b, c, d,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4	b, c,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	a, c, d,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6	a, c, d, e,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	a, b,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8	a, b, c, d, e,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 	a, b, c, d,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a, for example is turned on when numbers 0, 2, 3, 5, 6, 7 and 8 are displayed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d, for example is turned on when the numbers 0, 2, 3, 5, 6 and 8 re displayed.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Similarly different sets of segments are selected to display different digits.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 display circuit basically can be considered to be 7 different circuits having 4 inputs and 1 output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4-bit input of the circuit accepts BCD numbers and the output controls a single segment.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Before implementing the 7 circuits, function tables for each of the 7 circuits have to be prepared.    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7-Segment display is shaped like the number 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It has 7-segments that can be lit in  different combinations to display any digit between 0 to 9.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7-segments are identified by segment numbers a, b, c, d, e, f and 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three horizontal segments starting from the top are a, g and f respectively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right side are segments b and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left side are segments f and 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To display the numbers 0 to 9 different set of segments are turned 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0	a, b, c, d, e, 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	b,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	a, b, d, e,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3	a, b, c, d,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4	b, c,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	a, c, d,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6	a, c, d, e,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	a, b,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8	a, b, c, d, e,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 	a, b, c, d,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a, for example is turned on when numbers 0, 2, 3, 5, 6, 7 and 8 are displayed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d, for example is turned on when the numbers 0, 2, 3, 5, 6 and 8 re displayed.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Similarly different sets of segments are selected to display different digits.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 display circuit basically can be considered to be 7 different circuits having 4 inputs and 1 output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4-bit input of the circuit accepts BCD numbers and the output controls a single segment.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Before implementing the 7 circuits, function tables for each of the 7 circuits have to be prepared.    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7-Segment display is shaped like the number 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It has 7-segments that can be lit in  different combinations to display any digit between 0 to 9.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7-segments are identified by segment numbers a, b, c, d, e, f and 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three horizontal segments starting from the top are a, g and f respectively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right side are segments b and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two vertical segments on the left side are segments f and 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To display the numbers 0 to 9 different set of segments are turned 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0	a, b, c, d, e, 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	b,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	a, b, d, e,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3	a, b, c, d,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4	b, c,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	a, c, d,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6	a, c, d, e,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7	a, b, 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8	a, b, c, d, e,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9 	a, b, c, d, f, 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a, for example is turned on when numbers 0, 2, 3, 5, 6, 7 and 8 are displayed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segment d, for example is turned on when the numbers 0, 2, 3, 5, 6 and 8 re displayed.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Similarly different sets of segments are selected to display different digits.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7-segment display circuit basically can be considered to be 7 different circuits having 4 inputs and 1 output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The 4-bit input of the circuit accepts BCD numbers and the output controls a single segment.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Before implementing the 7 circuits, function tables for each of the 7 circuits have to be prepared.    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4" name="Google Shape;45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5" name="Google Shape;48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7" name="Google Shape;51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2" name="Google Shape;53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7" name="Google Shape;54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5" name="Google Shape;57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3" name="Google Shape;58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1" name="Google Shape;59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9" name="Google Shape;59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Google Shape;60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3" name="Google Shape;62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Google Shape;62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1" name="Google Shape;63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9" name="Google Shape;63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Google Shape;64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8" name="Google Shape;64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6" name="Google Shape;65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4" name="Google Shape;66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2" name="Google Shape;672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0" name="Google Shape;68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8 minutes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36 minutes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82" name="Google Shape;8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83" name="Google Shape;8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b="0" i="0" sz="12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96" name="Google Shape;9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7200" y="6315075"/>
            <a:ext cx="10668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609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COMBINATIONAL FUNCTIONAL DEVICES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3276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DECODER-ENCODER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74662" y="304800"/>
            <a:ext cx="50117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K-MAP &amp; Expression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74662" y="1981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baseline="30000" i="0" sz="4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baseline="30000" i="1" sz="4800" u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baseline="30000" i="1" sz="4800" u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baseline="30000" i="1" sz="4800" u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baseline="30000" i="1" sz="4800" u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baseline="30000" i="1" sz="4800" u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endParaRPr/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5627687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469900"/>
                <a:gridCol w="469900"/>
                <a:gridCol w="469900"/>
                <a:gridCol w="469900"/>
                <a:gridCol w="469900"/>
                <a:gridCol w="4699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700" y="3492500"/>
            <a:ext cx="2170112" cy="19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4475162" y="4648200"/>
            <a:ext cx="228600" cy="3048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74662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569912" y="195262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2-to-4 Decoder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3058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b="0" i="0" lang="en-US" sz="3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(Decoder 3x8)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88950" y="1828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5" y="2081212"/>
            <a:ext cx="29527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457200" y="266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b="0" i="0" lang="en-US" sz="3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(Decoder 3x8)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84187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1447800" y="2532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468300"/>
                <a:gridCol w="469900"/>
                <a:gridCol w="468300"/>
                <a:gridCol w="469900"/>
                <a:gridCol w="468300"/>
                <a:gridCol w="468300"/>
                <a:gridCol w="469900"/>
                <a:gridCol w="468300"/>
                <a:gridCol w="468300"/>
                <a:gridCol w="469900"/>
                <a:gridCol w="468300"/>
                <a:gridCol w="469900"/>
                <a:gridCol w="4683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D4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D5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D6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D7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3-to-8 Decoder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0" y="2281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066800"/>
            <a:ext cx="6019800" cy="54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4-to-16 Decoder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0" y="2281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b="0" i="0" lang="en-US" sz="3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Full-Adder Function Table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0" y="1965325"/>
            <a:ext cx="9144000" cy="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1447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1066800"/>
                <a:gridCol w="1143000"/>
                <a:gridCol w="1295400"/>
                <a:gridCol w="1295400"/>
                <a:gridCol w="1981200"/>
              </a:tblGrid>
              <a:tr h="3714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Carry Out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b="0" i="0" lang="en-US" sz="38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912" y="2079625"/>
            <a:ext cx="5365750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625" y="3017837"/>
            <a:ext cx="6343650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04800" y="1143000"/>
            <a:ext cx="86868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Adder Using Decoder (Morris)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3100387"/>
            <a:ext cx="5867400" cy="352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2209800"/>
            <a:ext cx="2590800" cy="75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ENCODER AND DECODER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convert the data from one form to another form.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digital circuit that detects the presence of a specified combination of bits(code) on it inputs and indicates the presence of that code by specified output level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Table of 74LS139, 2-to-4 Decoder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2292350"/>
            <a:ext cx="6138862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990600" y="69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74LS139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1013" l="4760" r="5732" t="6402"/>
          <a:stretch/>
        </p:blipFill>
        <p:spPr>
          <a:xfrm>
            <a:off x="5486400" y="1851025"/>
            <a:ext cx="1981200" cy="340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690687"/>
            <a:ext cx="2198687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CIRCUIT DIAGRAM  74LS139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93825"/>
            <a:ext cx="4195762" cy="520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3X8 DECODER BY USING 2X4</a:t>
            </a: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9" name="Google Shape;2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600200"/>
            <a:ext cx="6629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3x8 DECODER BY USING 2X4</a:t>
            </a:r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71600"/>
            <a:ext cx="6450012" cy="4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4x16 DECODER BY USING 2X4</a:t>
            </a:r>
            <a:endParaRPr/>
          </a:p>
        </p:txBody>
      </p:sp>
      <p:sp>
        <p:nvSpPr>
          <p:cNvPr id="306" name="Google Shape;306;p41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2058987" y="2346325"/>
            <a:ext cx="717550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2058987" y="2346325"/>
            <a:ext cx="719137" cy="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304800" y="1143000"/>
            <a:ext cx="86868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4-to-16 Decoder using 3x 8 Decoder (Morris)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981200"/>
            <a:ext cx="601980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533400" y="11430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74X138 3-to-8 Decoder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1752600"/>
            <a:ext cx="8486775" cy="454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74X138 3-to-8 Decoder</a:t>
            </a:r>
            <a:endParaRPr/>
          </a:p>
        </p:txBody>
      </p:sp>
      <p:pic>
        <p:nvPicPr>
          <p:cNvPr id="333" name="Google Shape;333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624637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987" y="1828800"/>
            <a:ext cx="5715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endParaRPr/>
          </a:p>
        </p:txBody>
      </p:sp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457200" y="1219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Implementing POS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9300" y="1438275"/>
            <a:ext cx="33242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74662" y="15462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lines and </a:t>
            </a: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lines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baseline="30000" i="1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baseline="30000" i="1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baseline="30000" i="1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n      2</a:t>
            </a: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4114800" y="3810000"/>
            <a:ext cx="6858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endParaRPr/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Implementing SOP</a:t>
            </a:r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300" y="1438275"/>
            <a:ext cx="33242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743200"/>
            <a:ext cx="6705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304800" y="1143000"/>
            <a:ext cx="86868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4-to-16 Decoder using two 74LS139,3-to-8 Decoder </a:t>
            </a:r>
            <a:endParaRPr/>
          </a:p>
        </p:txBody>
      </p:sp>
      <p:pic>
        <p:nvPicPr>
          <p:cNvPr id="359" name="Google Shape;3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52600"/>
            <a:ext cx="63246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Decoders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to 7-Segment Decoder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MSI BCD-7-Segment Decoder 74LS47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BCD to 7-Segment Decoder</a:t>
            </a:r>
            <a:endParaRPr/>
          </a:p>
        </p:txBody>
      </p:sp>
      <p:pic>
        <p:nvPicPr>
          <p:cNvPr id="372" name="Google Shape;372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987" y="2657475"/>
            <a:ext cx="5026025" cy="241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7-Segment Display</a:t>
            </a:r>
            <a:endParaRPr/>
          </a:p>
        </p:txBody>
      </p:sp>
      <p:pic>
        <p:nvPicPr>
          <p:cNvPr id="379" name="Google Shape;379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212" y="1600200"/>
            <a:ext cx="2439987" cy="452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600200"/>
            <a:ext cx="2439987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type="title"/>
          </p:nvPr>
        </p:nvSpPr>
        <p:spPr>
          <a:xfrm>
            <a:off x="457200" y="274637"/>
            <a:ext cx="2743200" cy="178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7-Segment </a:t>
            </a:r>
            <a:b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/>
          </a:p>
        </p:txBody>
      </p:sp>
      <p:pic>
        <p:nvPicPr>
          <p:cNvPr id="387" name="Google Shape;38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2439987" cy="45259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51"/>
          <p:cNvGraphicFramePr/>
          <p:nvPr/>
        </p:nvGraphicFramePr>
        <p:xfrm>
          <a:off x="32004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457200" y="274637"/>
            <a:ext cx="2743200" cy="178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7-Segment </a:t>
            </a:r>
            <a:b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/>
          </a:p>
        </p:txBody>
      </p:sp>
      <p:pic>
        <p:nvPicPr>
          <p:cNvPr id="395" name="Google Shape;39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2439987" cy="45259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52"/>
          <p:cNvGraphicFramePr/>
          <p:nvPr/>
        </p:nvGraphicFramePr>
        <p:xfrm>
          <a:off x="32004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Table for Segment ‘a’</a:t>
            </a:r>
            <a:endParaRPr/>
          </a:p>
        </p:txBody>
      </p:sp>
      <p:graphicFrame>
        <p:nvGraphicFramePr>
          <p:cNvPr id="402" name="Google Shape;402;p53"/>
          <p:cNvGraphicFramePr/>
          <p:nvPr/>
        </p:nvGraphicFramePr>
        <p:xfrm>
          <a:off x="457200" y="2173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09600"/>
                <a:gridCol w="1143000"/>
              </a:tblGrid>
              <a:tr h="581025">
                <a:tc gridSpan="4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3" name="Google Shape;403;p53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533400"/>
                <a:gridCol w="12192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Table for Segment ‘b’</a:t>
            </a:r>
            <a:endParaRPr/>
          </a:p>
        </p:txBody>
      </p:sp>
      <p:graphicFrame>
        <p:nvGraphicFramePr>
          <p:cNvPr id="409" name="Google Shape;409;p54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09600"/>
                <a:gridCol w="11430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54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09600"/>
                <a:gridCol w="11430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Table for Segment ‘c’</a:t>
            </a:r>
            <a:endParaRPr/>
          </a:p>
        </p:txBody>
      </p:sp>
      <p:graphicFrame>
        <p:nvGraphicFramePr>
          <p:cNvPr id="416" name="Google Shape;416;p55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533400"/>
                <a:gridCol w="12192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7" name="Google Shape;417;p55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457200"/>
                <a:gridCol w="12954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b="0" i="0" lang="en-US" sz="36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(Decoder 2x4)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88950" y="1828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pic>
        <p:nvPicPr>
          <p:cNvPr descr="https://www.watelectronics.com/wp-content/uploads/2-to-4-Decoder-Logic-symbol.jpg"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209800"/>
            <a:ext cx="3505200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Table for Segment ‘d’</a:t>
            </a:r>
            <a:endParaRPr/>
          </a:p>
        </p:txBody>
      </p:sp>
      <p:graphicFrame>
        <p:nvGraphicFramePr>
          <p:cNvPr id="423" name="Google Shape;423;p56"/>
          <p:cNvGraphicFramePr/>
          <p:nvPr/>
        </p:nvGraphicFramePr>
        <p:xfrm>
          <a:off x="5334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685800"/>
                <a:gridCol w="762000"/>
                <a:gridCol w="762000"/>
                <a:gridCol w="609600"/>
                <a:gridCol w="11430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4" name="Google Shape;424;p56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09600"/>
                <a:gridCol w="11430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Table for Segment ‘e’</a:t>
            </a:r>
            <a:endParaRPr/>
          </a:p>
        </p:txBody>
      </p:sp>
      <p:graphicFrame>
        <p:nvGraphicFramePr>
          <p:cNvPr id="430" name="Google Shape;430;p57"/>
          <p:cNvGraphicFramePr/>
          <p:nvPr/>
        </p:nvGraphicFramePr>
        <p:xfrm>
          <a:off x="474662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592125"/>
                <a:gridCol w="116045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Google Shape;431;p57"/>
          <p:cNvGraphicFramePr/>
          <p:nvPr/>
        </p:nvGraphicFramePr>
        <p:xfrm>
          <a:off x="4665662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592125"/>
                <a:gridCol w="116045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Table for Segment ‘f’</a:t>
            </a:r>
            <a:endParaRPr/>
          </a:p>
        </p:txBody>
      </p:sp>
      <p:graphicFrame>
        <p:nvGraphicFramePr>
          <p:cNvPr id="437" name="Google Shape;437;p58"/>
          <p:cNvGraphicFramePr/>
          <p:nvPr/>
        </p:nvGraphicFramePr>
        <p:xfrm>
          <a:off x="4572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85800"/>
                <a:gridCol w="10668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8" name="Google Shape;438;p58"/>
          <p:cNvGraphicFramePr/>
          <p:nvPr/>
        </p:nvGraphicFramePr>
        <p:xfrm>
          <a:off x="46482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85800"/>
                <a:gridCol w="10668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 Table for Segment ‘g’</a:t>
            </a:r>
            <a:endParaRPr/>
          </a:p>
        </p:txBody>
      </p:sp>
      <p:graphicFrame>
        <p:nvGraphicFramePr>
          <p:cNvPr id="444" name="Google Shape;444;p59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09600"/>
                <a:gridCol w="1143000"/>
              </a:tblGrid>
              <a:tr h="479425">
                <a:tc gridSpan="4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59"/>
          <p:cNvGraphicFramePr/>
          <p:nvPr/>
        </p:nvGraphicFramePr>
        <p:xfrm>
          <a:off x="46482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62000"/>
                <a:gridCol w="762000"/>
                <a:gridCol w="762000"/>
                <a:gridCol w="609600"/>
                <a:gridCol w="1143000"/>
              </a:tblGrid>
              <a:tr h="4794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BCD to 7 Segment Decoder</a:t>
            </a:r>
            <a:endParaRPr/>
          </a:p>
        </p:txBody>
      </p:sp>
      <p:pic>
        <p:nvPicPr>
          <p:cNvPr descr="E:\7 segment display.png" id="451" name="Google Shape;45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7543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 for Segment ‘a</a:t>
            </a:r>
            <a:r>
              <a:rPr b="0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endParaRPr/>
          </a:p>
        </p:txBody>
      </p:sp>
      <p:sp>
        <p:nvSpPr>
          <p:cNvPr id="458" name="Google Shape;458;p61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59" name="Google Shape;459;p61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0" name="Google Shape;460;p61"/>
          <p:cNvSpPr/>
          <p:nvPr/>
        </p:nvSpPr>
        <p:spPr>
          <a:xfrm>
            <a:off x="5029200" y="3352800"/>
            <a:ext cx="1524000" cy="243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61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2" name="Google Shape;46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50" y="1828800"/>
            <a:ext cx="267335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1"/>
          <p:cNvSpPr/>
          <p:nvPr/>
        </p:nvSpPr>
        <p:spPr>
          <a:xfrm>
            <a:off x="4267200" y="3962400"/>
            <a:ext cx="15240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61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61"/>
          <p:cNvSpPr/>
          <p:nvPr/>
        </p:nvSpPr>
        <p:spPr>
          <a:xfrm rot="-1680000">
            <a:off x="3505200" y="3429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61"/>
          <p:cNvSpPr/>
          <p:nvPr/>
        </p:nvSpPr>
        <p:spPr>
          <a:xfrm rot="3540000">
            <a:off x="5881687" y="33385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61"/>
          <p:cNvSpPr/>
          <p:nvPr/>
        </p:nvSpPr>
        <p:spPr>
          <a:xfrm rot="-7680000">
            <a:off x="3595687" y="51673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8" name="Google Shape;468;p61"/>
          <p:cNvSpPr/>
          <p:nvPr/>
        </p:nvSpPr>
        <p:spPr>
          <a:xfrm rot="9060000">
            <a:off x="5943600" y="51054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 for Segment ‘b’ </a:t>
            </a:r>
            <a:endParaRPr/>
          </a:p>
        </p:txBody>
      </p:sp>
      <p:sp>
        <p:nvSpPr>
          <p:cNvPr id="475" name="Google Shape;475;p62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76" name="Google Shape;476;p62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" name="Google Shape;477;p62"/>
          <p:cNvSpPr/>
          <p:nvPr/>
        </p:nvSpPr>
        <p:spPr>
          <a:xfrm>
            <a:off x="3505200" y="3352800"/>
            <a:ext cx="609600" cy="243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62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9" name="Google Shape;47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725" y="1828800"/>
            <a:ext cx="20828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2"/>
          <p:cNvSpPr/>
          <p:nvPr/>
        </p:nvSpPr>
        <p:spPr>
          <a:xfrm>
            <a:off x="5029200" y="3352800"/>
            <a:ext cx="609600" cy="2438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62"/>
          <p:cNvSpPr/>
          <p:nvPr/>
        </p:nvSpPr>
        <p:spPr>
          <a:xfrm rot="10800000">
            <a:off x="3429000" y="5105400"/>
            <a:ext cx="31242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62"/>
          <p:cNvSpPr/>
          <p:nvPr/>
        </p:nvSpPr>
        <p:spPr>
          <a:xfrm>
            <a:off x="3429000" y="3429000"/>
            <a:ext cx="3124200" cy="6096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 for Segment ‘c’ </a:t>
            </a:r>
            <a:endParaRPr/>
          </a:p>
        </p:txBody>
      </p:sp>
      <p:sp>
        <p:nvSpPr>
          <p:cNvPr id="489" name="Google Shape;489;p63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90" name="Google Shape;490;p63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p63"/>
          <p:cNvSpPr/>
          <p:nvPr/>
        </p:nvSpPr>
        <p:spPr>
          <a:xfrm>
            <a:off x="3581400" y="3200400"/>
            <a:ext cx="12192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63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3" name="Google Shape;49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828800"/>
            <a:ext cx="1554162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3"/>
          <p:cNvSpPr/>
          <p:nvPr/>
        </p:nvSpPr>
        <p:spPr>
          <a:xfrm>
            <a:off x="4419600" y="3200400"/>
            <a:ext cx="12192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63"/>
          <p:cNvSpPr/>
          <p:nvPr/>
        </p:nvSpPr>
        <p:spPr>
          <a:xfrm>
            <a:off x="3352800" y="39624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 for Segment ‘d’ 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03" name="Google Shape;503;p64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64"/>
          <p:cNvSpPr/>
          <p:nvPr/>
        </p:nvSpPr>
        <p:spPr>
          <a:xfrm>
            <a:off x="4267200" y="3962400"/>
            <a:ext cx="609600" cy="12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p64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6" name="Google Shape;50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3978275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4"/>
          <p:cNvSpPr/>
          <p:nvPr/>
        </p:nvSpPr>
        <p:spPr>
          <a:xfrm>
            <a:off x="5791200" y="32004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64"/>
          <p:cNvSpPr/>
          <p:nvPr/>
        </p:nvSpPr>
        <p:spPr>
          <a:xfrm rot="-1680000">
            <a:off x="3505200" y="3429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64"/>
          <p:cNvSpPr/>
          <p:nvPr/>
        </p:nvSpPr>
        <p:spPr>
          <a:xfrm rot="3540000">
            <a:off x="5881687" y="33385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0" name="Google Shape;510;p64"/>
          <p:cNvSpPr/>
          <p:nvPr/>
        </p:nvSpPr>
        <p:spPr>
          <a:xfrm rot="-7680000">
            <a:off x="3595687" y="51673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" name="Google Shape;511;p64"/>
          <p:cNvSpPr/>
          <p:nvPr/>
        </p:nvSpPr>
        <p:spPr>
          <a:xfrm rot="9060000">
            <a:off x="5943600" y="51054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2" name="Google Shape;512;p64"/>
          <p:cNvSpPr/>
          <p:nvPr/>
        </p:nvSpPr>
        <p:spPr>
          <a:xfrm>
            <a:off x="5105400" y="34290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3" name="Google Shape;513;p64"/>
          <p:cNvSpPr/>
          <p:nvPr/>
        </p:nvSpPr>
        <p:spPr>
          <a:xfrm rot="10800000">
            <a:off x="5105400" y="51054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4" name="Google Shape;514;p64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 for Segment ‘e’ </a:t>
            </a:r>
            <a:endParaRPr/>
          </a:p>
        </p:txBody>
      </p:sp>
      <p:sp>
        <p:nvSpPr>
          <p:cNvPr id="521" name="Google Shape;521;p65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22" name="Google Shape;522;p65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3" name="Google Shape;523;p65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24" name="Google Shape;5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287" y="1828800"/>
            <a:ext cx="14605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5"/>
          <p:cNvSpPr/>
          <p:nvPr/>
        </p:nvSpPr>
        <p:spPr>
          <a:xfrm>
            <a:off x="5791200" y="32004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p65"/>
          <p:cNvSpPr/>
          <p:nvPr/>
        </p:nvSpPr>
        <p:spPr>
          <a:xfrm rot="-1680000">
            <a:off x="3505200" y="34290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65"/>
          <p:cNvSpPr/>
          <p:nvPr/>
        </p:nvSpPr>
        <p:spPr>
          <a:xfrm rot="3540000">
            <a:off x="5881687" y="33385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8" name="Google Shape;528;p65"/>
          <p:cNvSpPr/>
          <p:nvPr/>
        </p:nvSpPr>
        <p:spPr>
          <a:xfrm rot="-7680000">
            <a:off x="3595687" y="5167312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65"/>
          <p:cNvSpPr/>
          <p:nvPr/>
        </p:nvSpPr>
        <p:spPr>
          <a:xfrm rot="9060000">
            <a:off x="5943600" y="5105400"/>
            <a:ext cx="512762" cy="541337"/>
          </a:xfrm>
          <a:custGeom>
            <a:rect b="b" l="l" r="r" t="t"/>
            <a:pathLst>
              <a:path extrusionOk="0" h="570" w="72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74662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 for Segment ‘f’ </a:t>
            </a:r>
            <a:endParaRPr/>
          </a:p>
        </p:txBody>
      </p:sp>
      <p:sp>
        <p:nvSpPr>
          <p:cNvPr id="536" name="Google Shape;536;p66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37" name="Google Shape;537;p66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8" name="Google Shape;538;p66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9" name="Google Shape;53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912" y="1828800"/>
            <a:ext cx="2890837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6"/>
          <p:cNvSpPr/>
          <p:nvPr/>
        </p:nvSpPr>
        <p:spPr>
          <a:xfrm>
            <a:off x="3505200" y="31242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p66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66"/>
          <p:cNvSpPr/>
          <p:nvPr/>
        </p:nvSpPr>
        <p:spPr>
          <a:xfrm rot="5400000">
            <a:off x="5524500" y="43815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66"/>
          <p:cNvSpPr/>
          <p:nvPr/>
        </p:nvSpPr>
        <p:spPr>
          <a:xfrm rot="-5400000">
            <a:off x="3162300" y="43053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66"/>
          <p:cNvSpPr/>
          <p:nvPr/>
        </p:nvSpPr>
        <p:spPr>
          <a:xfrm>
            <a:off x="3352800" y="3962400"/>
            <a:ext cx="16002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Karnaugh Map for Segment ‘g’ </a:t>
            </a:r>
            <a:endParaRPr/>
          </a:p>
        </p:txBody>
      </p:sp>
      <p:sp>
        <p:nvSpPr>
          <p:cNvPr id="551" name="Google Shape;551;p67"/>
          <p:cNvSpPr txBox="1"/>
          <p:nvPr/>
        </p:nvSpPr>
        <p:spPr>
          <a:xfrm>
            <a:off x="1781175" y="2701925"/>
            <a:ext cx="38417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52" name="Google Shape;552;p67"/>
          <p:cNvGraphicFramePr/>
          <p:nvPr/>
        </p:nvGraphicFramePr>
        <p:xfrm>
          <a:off x="24384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AB\CD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9999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3" name="Google Shape;553;p67"/>
          <p:cNvSpPr txBox="1"/>
          <p:nvPr/>
        </p:nvSpPr>
        <p:spPr>
          <a:xfrm>
            <a:off x="0" y="3319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037" y="1828800"/>
            <a:ext cx="29210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7"/>
          <p:cNvSpPr/>
          <p:nvPr/>
        </p:nvSpPr>
        <p:spPr>
          <a:xfrm>
            <a:off x="5791200" y="3276600"/>
            <a:ext cx="685800" cy="266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" name="Google Shape;556;p67"/>
          <p:cNvSpPr/>
          <p:nvPr/>
        </p:nvSpPr>
        <p:spPr>
          <a:xfrm>
            <a:off x="3352800" y="4572000"/>
            <a:ext cx="33528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67"/>
          <p:cNvSpPr/>
          <p:nvPr/>
        </p:nvSpPr>
        <p:spPr>
          <a:xfrm>
            <a:off x="3429000" y="3962400"/>
            <a:ext cx="1524000" cy="114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67"/>
          <p:cNvSpPr/>
          <p:nvPr/>
        </p:nvSpPr>
        <p:spPr>
          <a:xfrm rot="10800000">
            <a:off x="5105400" y="51054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67"/>
          <p:cNvSpPr/>
          <p:nvPr/>
        </p:nvSpPr>
        <p:spPr>
          <a:xfrm>
            <a:off x="5105400" y="3429000"/>
            <a:ext cx="1295400" cy="457200"/>
          </a:xfrm>
          <a:custGeom>
            <a:rect b="b" l="l" r="r" t="t"/>
            <a:pathLst>
              <a:path extrusionOk="0" h="390" w="138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8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7-Segment Circuit</a:t>
            </a:r>
            <a:endParaRPr/>
          </a:p>
        </p:txBody>
      </p:sp>
      <p:pic>
        <p:nvPicPr>
          <p:cNvPr id="565" name="Google Shape;565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987" y="2657475"/>
            <a:ext cx="5026025" cy="241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572" name="Google Shape;572;p6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An Encoder is functional device performs an operation opposite of the decoder.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Encoders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Simplest of the encoders are 2</a:t>
            </a:r>
            <a:r>
              <a:rPr b="0" baseline="30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-to- n Encoder</a:t>
            </a:r>
            <a:endParaRPr b="0" baseline="3000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baseline="3000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579" name="Google Shape;579;p7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Encoders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0" name="Google Shape;58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0"/>
            <a:ext cx="8026400" cy="384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587" name="Google Shape;587;p7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Encoders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8" name="Google Shape;58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225" y="2667000"/>
            <a:ext cx="52895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595" name="Google Shape;595;p7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Encoders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6" name="Google Shape;59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133600"/>
            <a:ext cx="47529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3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03" name="Google Shape;603;p73"/>
          <p:cNvSpPr txBox="1"/>
          <p:nvPr>
            <p:ph idx="1" type="body"/>
          </p:nvPr>
        </p:nvSpPr>
        <p:spPr>
          <a:xfrm>
            <a:off x="228600" y="914400"/>
            <a:ext cx="82296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pic>
        <p:nvPicPr>
          <p:cNvPr id="604" name="Google Shape;60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6775"/>
            <a:ext cx="6888162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4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11" name="Google Shape;611;p74"/>
          <p:cNvSpPr txBox="1"/>
          <p:nvPr>
            <p:ph idx="1" type="body"/>
          </p:nvPr>
        </p:nvSpPr>
        <p:spPr>
          <a:xfrm>
            <a:off x="228600" y="914400"/>
            <a:ext cx="82296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graphicFrame>
        <p:nvGraphicFramePr>
          <p:cNvPr id="612" name="Google Shape;612;p74"/>
          <p:cNvGraphicFramePr/>
          <p:nvPr/>
        </p:nvGraphicFramePr>
        <p:xfrm>
          <a:off x="403225" y="208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620700"/>
                <a:gridCol w="620700"/>
                <a:gridCol w="620700"/>
                <a:gridCol w="619125"/>
                <a:gridCol w="620700"/>
                <a:gridCol w="620700"/>
                <a:gridCol w="620700"/>
                <a:gridCol w="620700"/>
                <a:gridCol w="620700"/>
                <a:gridCol w="620700"/>
                <a:gridCol w="619125"/>
                <a:gridCol w="620700"/>
                <a:gridCol w="620700"/>
                <a:gridCol w="620700"/>
              </a:tblGrid>
              <a:tr h="3714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5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19" name="Google Shape;619;p75"/>
          <p:cNvSpPr txBox="1"/>
          <p:nvPr>
            <p:ph idx="1" type="body"/>
          </p:nvPr>
        </p:nvSpPr>
        <p:spPr>
          <a:xfrm>
            <a:off x="228600" y="914400"/>
            <a:ext cx="82296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graphicFrame>
        <p:nvGraphicFramePr>
          <p:cNvPr id="620" name="Google Shape;620;p75"/>
          <p:cNvGraphicFramePr/>
          <p:nvPr/>
        </p:nvGraphicFramePr>
        <p:xfrm>
          <a:off x="403225" y="208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620700"/>
                <a:gridCol w="620700"/>
                <a:gridCol w="620700"/>
                <a:gridCol w="619125"/>
                <a:gridCol w="620700"/>
                <a:gridCol w="620700"/>
                <a:gridCol w="620700"/>
                <a:gridCol w="620700"/>
                <a:gridCol w="620700"/>
                <a:gridCol w="620700"/>
                <a:gridCol w="619125"/>
                <a:gridCol w="620700"/>
                <a:gridCol w="620700"/>
                <a:gridCol w="620700"/>
              </a:tblGrid>
              <a:tr h="3714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74662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27" name="Google Shape;627;p76"/>
          <p:cNvSpPr txBox="1"/>
          <p:nvPr>
            <p:ph idx="1" type="body"/>
          </p:nvPr>
        </p:nvSpPr>
        <p:spPr>
          <a:xfrm>
            <a:off x="228600" y="914400"/>
            <a:ext cx="82296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pic>
        <p:nvPicPr>
          <p:cNvPr id="628" name="Google Shape;62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827563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7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35" name="Google Shape;635;p77"/>
          <p:cNvSpPr txBox="1"/>
          <p:nvPr>
            <p:ph idx="1" type="body"/>
          </p:nvPr>
        </p:nvSpPr>
        <p:spPr>
          <a:xfrm>
            <a:off x="228600" y="914400"/>
            <a:ext cx="82296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pic>
        <p:nvPicPr>
          <p:cNvPr id="636" name="Google Shape;63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787" y="1676400"/>
            <a:ext cx="69564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43" name="Google Shape;643;p7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pic>
        <p:nvPicPr>
          <p:cNvPr id="644" name="Google Shape;64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23717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810000"/>
            <a:ext cx="17811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9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52" name="Google Shape;652;p79"/>
          <p:cNvSpPr txBox="1"/>
          <p:nvPr>
            <p:ph idx="1" type="body"/>
          </p:nvPr>
        </p:nvSpPr>
        <p:spPr>
          <a:xfrm>
            <a:off x="304800" y="725487"/>
            <a:ext cx="82296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graphicFrame>
        <p:nvGraphicFramePr>
          <p:cNvPr id="653" name="Google Shape;653;p79"/>
          <p:cNvGraphicFramePr/>
          <p:nvPr/>
        </p:nvGraphicFramePr>
        <p:xfrm>
          <a:off x="6858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727075"/>
                <a:gridCol w="727075"/>
                <a:gridCol w="603250"/>
                <a:gridCol w="852475"/>
                <a:gridCol w="727075"/>
                <a:gridCol w="727075"/>
                <a:gridCol w="727075"/>
                <a:gridCol w="727075"/>
                <a:gridCol w="728650"/>
                <a:gridCol w="727075"/>
                <a:gridCol w="72707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60" name="Google Shape;660;p8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1524000"/>
            <a:ext cx="841057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68" name="Google Shape;668;p81"/>
          <p:cNvSpPr txBox="1"/>
          <p:nvPr>
            <p:ph idx="1" type="body"/>
          </p:nvPr>
        </p:nvSpPr>
        <p:spPr>
          <a:xfrm>
            <a:off x="457200" y="1676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Encoders </a:t>
            </a:r>
            <a:endParaRPr/>
          </a:p>
        </p:txBody>
      </p:sp>
      <p:pic>
        <p:nvPicPr>
          <p:cNvPr id="669" name="Google Shape;66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2" y="2590800"/>
            <a:ext cx="83343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76" name="Google Shape;676;p8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priority Encoders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7" name="Google Shape;67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09800"/>
            <a:ext cx="59563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endParaRPr/>
          </a:p>
        </p:txBody>
      </p:sp>
      <p:sp>
        <p:nvSpPr>
          <p:cNvPr id="684" name="Google Shape;684;p8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Decimal-to-BCD Encoder(74LS147)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5" name="Google Shape;68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62200"/>
            <a:ext cx="83058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74662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74662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74662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74662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baseline="30000" i="1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baseline="3000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{D85C2CD6-6059-4879-8D42-3C99583BAC65}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