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  <p:sldMasterId id="2147483660" r:id="rId6"/>
    <p:sldMasterId id="214748366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</p:sldIdLst>
  <p:sldSz cy="6858000" cx="9144000"/>
  <p:notesSz cx="6858000" cy="9144000"/>
  <p:embeddedFontLst>
    <p:embeddedFont>
      <p:font typeface="Tahoma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E0E2C0-9DE3-4762-9388-1936C71832E2}">
  <a:tblStyle styleId="{42E0E2C0-9DE3-4762-9388-1936C71832E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22" Type="http://schemas.openxmlformats.org/officeDocument/2006/relationships/slide" Target="slides/slide14.xml"/><Relationship Id="rId44" Type="http://schemas.openxmlformats.org/officeDocument/2006/relationships/slide" Target="slides/slide36.xml"/><Relationship Id="rId21" Type="http://schemas.openxmlformats.org/officeDocument/2006/relationships/slide" Target="slides/slide13.xml"/><Relationship Id="rId43" Type="http://schemas.openxmlformats.org/officeDocument/2006/relationships/slide" Target="slides/slide35.xml"/><Relationship Id="rId24" Type="http://schemas.openxmlformats.org/officeDocument/2006/relationships/slide" Target="slides/slide16.xml"/><Relationship Id="rId46" Type="http://schemas.openxmlformats.org/officeDocument/2006/relationships/font" Target="fonts/Tahoma-bold.fntdata"/><Relationship Id="rId23" Type="http://schemas.openxmlformats.org/officeDocument/2006/relationships/slide" Target="slides/slide15.xml"/><Relationship Id="rId45" Type="http://schemas.openxmlformats.org/officeDocument/2006/relationships/font" Target="fonts/Tahoma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6 minutes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10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16 minutes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10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16 minutes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10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16 minutes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10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16 minutes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10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16 minutes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10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16 minutes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10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16 minutes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10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16 minutes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2" name="Google Shape;25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10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16 minutes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6 minutes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0" name="Google Shape;26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10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16 minutes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8" name="Google Shape;26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28 minutes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28 minutes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4" name="Google Shape;28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28 minutes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2" name="Google Shape;29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28 minutes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0" name="Google Shape;30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28 minutes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8" name="Google Shape;30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28 minutes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6" name="Google Shape;31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28 minutes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4" name="Google Shape;32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28 minutes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2" name="Google Shape;33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28 minutes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6 minutes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6" name="Google Shape;34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28 minutes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4" name="Google Shape;35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28 minutes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2" name="Google Shape;36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28 minutes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9" name="Google Shape;36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6" name="Google Shape;37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4" name="Google Shape;38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6 minutes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6 minutes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6 minutes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6 minutes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6 minutes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6 minutes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7" name="Google Shape;67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1"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7200" y="6315075"/>
            <a:ext cx="1066800" cy="5429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1" id="86" name="Google Shape;8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7200" y="6315075"/>
            <a:ext cx="10668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1" id="87" name="Google Shape;8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7200" y="6315075"/>
            <a:ext cx="10668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No. 18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Combinational Functional Devices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Muliplexer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457200" y="11430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Dual 4-input Multiplexer (74XX153)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1676400"/>
            <a:ext cx="45180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Multiplexer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Expanding Mux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8-input Mux 74X153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667000"/>
            <a:ext cx="70866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Multiplexer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533400" y="17224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8-input Mux 74X153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133600"/>
            <a:ext cx="64770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Multiplexer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457200" y="9144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16-input Mux 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300" y="1447800"/>
            <a:ext cx="722630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Multiplexer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457200" y="9144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32-input Mux 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554162"/>
            <a:ext cx="45720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4256087"/>
            <a:ext cx="4572000" cy="23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Multiplexer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2-input, 8-bit Mux (74x157)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275" y="1905000"/>
            <a:ext cx="618172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3524250"/>
            <a:ext cx="61722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Multiplexer</a:t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2-Input 4-bit Mux (74XX157)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701925"/>
            <a:ext cx="6400800" cy="255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Multiplexer</a:t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2-Input 4-bit Mux (74XX157)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00" y="1752600"/>
            <a:ext cx="762000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Multiplexer</a:t>
            </a:r>
            <a:endParaRPr/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2-Input 4-bit Mux (74XX157)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905000"/>
            <a:ext cx="75438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Multiplexer</a:t>
            </a:r>
            <a:endParaRPr/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457200" y="7620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2-Input 4-bit Mux</a:t>
            </a:r>
            <a:endParaRPr/>
          </a:p>
        </p:txBody>
      </p:sp>
      <p:pic>
        <p:nvPicPr>
          <p:cNvPr id="257" name="Google Shape;2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0650" y="1600200"/>
            <a:ext cx="6362700" cy="51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Multiplexer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57200" y="11430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Multiplexer: is a device that allows digital information from several sources to be routed onto a single line for transmission over that line to a common destination.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basic multiplexer has several data input lines and single output line.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Multiplexer are also known as data selectors.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Multiplexer</a:t>
            </a:r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2-input, 8-bit Mux (74x157)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752600"/>
            <a:ext cx="67056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 Applications</a:t>
            </a:r>
            <a:endParaRPr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457200" y="12192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2-Digit Decimal Display circuit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133600"/>
            <a:ext cx="563880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 Applications</a:t>
            </a:r>
            <a:endParaRPr/>
          </a:p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457200" y="11430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Cathode/Anode Displays  </a:t>
            </a:r>
            <a:endParaRPr/>
          </a:p>
        </p:txBody>
      </p:sp>
      <p:pic>
        <p:nvPicPr>
          <p:cNvPr id="281" name="Google Shape;28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752600"/>
            <a:ext cx="541972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 Applications</a:t>
            </a:r>
            <a:endParaRPr/>
          </a:p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457200" y="11430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2-Digit Mux based Display circuit  </a:t>
            </a:r>
            <a:endParaRPr/>
          </a:p>
        </p:txBody>
      </p:sp>
      <p:pic>
        <p:nvPicPr>
          <p:cNvPr id="289" name="Google Shape;28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87500"/>
            <a:ext cx="80772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 Applications</a:t>
            </a:r>
            <a:endParaRPr/>
          </a:p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457200" y="11430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2-Digit Mux based Display circuit  </a:t>
            </a:r>
            <a:endParaRPr/>
          </a:p>
        </p:txBody>
      </p:sp>
      <p:pic>
        <p:nvPicPr>
          <p:cNvPr id="297" name="Google Shape;29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76400"/>
            <a:ext cx="777240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 Applications</a:t>
            </a:r>
            <a:endParaRPr/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048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to Serial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514600"/>
            <a:ext cx="47244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 Applications</a:t>
            </a:r>
            <a:endParaRPr/>
          </a:p>
        </p:txBody>
      </p:sp>
      <p:sp>
        <p:nvSpPr>
          <p:cNvPr id="312" name="Google Shape;312;p40"/>
          <p:cNvSpPr txBox="1"/>
          <p:nvPr>
            <p:ph idx="1" type="body"/>
          </p:nvPr>
        </p:nvSpPr>
        <p:spPr>
          <a:xfrm>
            <a:off x="3048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to Serial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819400"/>
            <a:ext cx="60960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 Applications</a:t>
            </a:r>
            <a:endParaRPr/>
          </a:p>
        </p:txBody>
      </p:sp>
      <p:sp>
        <p:nvSpPr>
          <p:cNvPr id="320" name="Google Shape;320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Generators </a:t>
            </a:r>
            <a:endParaRPr/>
          </a:p>
        </p:txBody>
      </p:sp>
      <p:pic>
        <p:nvPicPr>
          <p:cNvPr id="321" name="Google Shape;32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286000"/>
            <a:ext cx="5248275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 Applications</a:t>
            </a:r>
            <a:endParaRPr/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Generators </a:t>
            </a:r>
            <a:endParaRPr/>
          </a:p>
        </p:txBody>
      </p:sp>
      <p:pic>
        <p:nvPicPr>
          <p:cNvPr id="329" name="Google Shape;32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298700"/>
            <a:ext cx="56864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 Applications</a:t>
            </a:r>
            <a:endParaRPr/>
          </a:p>
        </p:txBody>
      </p:sp>
      <p:sp>
        <p:nvSpPr>
          <p:cNvPr id="336" name="Google Shape;336;p43"/>
          <p:cNvSpPr txBox="1"/>
          <p:nvPr>
            <p:ph idx="1" type="body"/>
          </p:nvPr>
        </p:nvSpPr>
        <p:spPr>
          <a:xfrm>
            <a:off x="436562" y="1066800"/>
            <a:ext cx="8229600" cy="551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Generators </a:t>
            </a:r>
            <a:endParaRPr/>
          </a:p>
        </p:txBody>
      </p:sp>
      <p:pic>
        <p:nvPicPr>
          <p:cNvPr id="337" name="Google Shape;33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52600"/>
            <a:ext cx="8005762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Multiplexer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04800" y="12192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2-to-1 Multiplexer(BLOCK DIAGRAM)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5118" l="8932" r="0" t="17405"/>
          <a:stretch/>
        </p:blipFill>
        <p:spPr>
          <a:xfrm>
            <a:off x="1076325" y="2276475"/>
            <a:ext cx="6991350" cy="345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Multiplexer</a:t>
            </a:r>
            <a:endParaRPr/>
          </a:p>
        </p:txBody>
      </p:sp>
      <p:graphicFrame>
        <p:nvGraphicFramePr>
          <p:cNvPr id="343" name="Google Shape;343;p4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{42E0E2C0-9DE3-4762-9388-1936C71832E2}</a:tableStyleId>
              </a:tblPr>
              <a:tblGrid>
                <a:gridCol w="2057400"/>
                <a:gridCol w="2057400"/>
                <a:gridCol w="1905000"/>
                <a:gridCol w="22098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 Applications</a:t>
            </a:r>
            <a:endParaRPr/>
          </a:p>
        </p:txBody>
      </p:sp>
      <p:sp>
        <p:nvSpPr>
          <p:cNvPr id="350" name="Google Shape;350;p45"/>
          <p:cNvSpPr txBox="1"/>
          <p:nvPr>
            <p:ph idx="1" type="body"/>
          </p:nvPr>
        </p:nvSpPr>
        <p:spPr>
          <a:xfrm>
            <a:off x="457200" y="1066800"/>
            <a:ext cx="8229600" cy="551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Generators </a:t>
            </a:r>
            <a:endParaRPr/>
          </a:p>
        </p:txBody>
      </p:sp>
      <p:pic>
        <p:nvPicPr>
          <p:cNvPr id="351" name="Google Shape;35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6400"/>
            <a:ext cx="78486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 Applications</a:t>
            </a:r>
            <a:endParaRPr/>
          </a:p>
        </p:txBody>
      </p:sp>
      <p:sp>
        <p:nvSpPr>
          <p:cNvPr id="358" name="Google Shape;358;p46"/>
          <p:cNvSpPr txBox="1"/>
          <p:nvPr>
            <p:ph idx="1" type="body"/>
          </p:nvPr>
        </p:nvSpPr>
        <p:spPr>
          <a:xfrm>
            <a:off x="457200" y="12192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Sequencing</a:t>
            </a:r>
            <a:endParaRPr/>
          </a:p>
        </p:txBody>
      </p:sp>
      <p:pic>
        <p:nvPicPr>
          <p:cNvPr id="359" name="Google Shape;35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012" y="1905000"/>
            <a:ext cx="6657975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 with Three State Gate</a:t>
            </a:r>
            <a:endParaRPr/>
          </a:p>
        </p:txBody>
      </p:sp>
      <p:pic>
        <p:nvPicPr>
          <p:cNvPr id="366" name="Google Shape;366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7"/>
            <a:ext cx="8686800" cy="500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Demultiplexer</a:t>
            </a:r>
            <a:endParaRPr/>
          </a:p>
        </p:txBody>
      </p:sp>
      <p:sp>
        <p:nvSpPr>
          <p:cNvPr id="373" name="Google Shape;373;p4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Demultiplexer: Reverse operation of MUX.. Takes data from one line and distributes it to a given number of lines.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 Multiplexer is also known as data distributor.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Demultiplexer</a:t>
            </a:r>
            <a:endParaRPr/>
          </a:p>
        </p:txBody>
      </p:sp>
      <p:sp>
        <p:nvSpPr>
          <p:cNvPr id="380" name="Google Shape;380;p4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1-to-4 Demultiplexer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286000"/>
            <a:ext cx="60198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"/>
          <p:cNvSpPr txBox="1"/>
          <p:nvPr>
            <p:ph type="title"/>
          </p:nvPr>
        </p:nvSpPr>
        <p:spPr>
          <a:xfrm>
            <a:off x="457200" y="127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Demultiplexer</a:t>
            </a:r>
            <a:endParaRPr/>
          </a:p>
        </p:txBody>
      </p:sp>
      <p:sp>
        <p:nvSpPr>
          <p:cNvPr id="388" name="Google Shape;388;p50"/>
          <p:cNvSpPr txBox="1"/>
          <p:nvPr>
            <p:ph idx="1" type="body"/>
          </p:nvPr>
        </p:nvSpPr>
        <p:spPr>
          <a:xfrm>
            <a:off x="304800" y="1066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 to Register connection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Series to Parallel Converter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209800"/>
            <a:ext cx="66960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23862" y="115887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Multiplexer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762" y="687387"/>
            <a:ext cx="8229600" cy="5119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2-to-1 Multiplexer(TABLE)</a:t>
            </a:r>
            <a:endParaRPr b="0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5118" l="8932" r="0" t="17405"/>
          <a:stretch/>
        </p:blipFill>
        <p:spPr>
          <a:xfrm>
            <a:off x="6019800" y="538162"/>
            <a:ext cx="2633662" cy="1466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18"/>
          <p:cNvGraphicFramePr/>
          <p:nvPr/>
        </p:nvGraphicFramePr>
        <p:xfrm>
          <a:off x="1143000" y="11287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{42E0E2C0-9DE3-4762-9388-1936C71832E2}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Google Shape;130;p18"/>
          <p:cNvGraphicFramePr/>
          <p:nvPr/>
        </p:nvGraphicFramePr>
        <p:xfrm>
          <a:off x="1071562" y="46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{42E0E2C0-9DE3-4762-9388-1936C71832E2}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S.D0D1</a:t>
                      </a:r>
                      <a:endParaRPr/>
                    </a:p>
                  </a:txBody>
                  <a:tcPr marT="45700" marB="45700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baseline="-2500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baseline="-2500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baseline="-2500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baseline="-2500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baseline="-2500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baseline="-2500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baseline="-2500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baseline="-2500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</a:t>
                      </a:r>
                      <a:endParaRPr/>
                    </a:p>
                  </a:txBody>
                  <a:tcPr marT="45700" marB="45700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</a:t>
                      </a:r>
                      <a:endParaRPr/>
                    </a:p>
                  </a:txBody>
                  <a:tcPr marT="45700" marB="45700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45700" marB="45700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45700" marB="45700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7E7E7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S’ =0</a:t>
                      </a:r>
                      <a:endParaRPr/>
                    </a:p>
                  </a:txBody>
                  <a:tcPr marT="45700" marB="45700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solidFill>
                      <a:schemeClr val="l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S=1</a:t>
                      </a:r>
                      <a:endParaRPr/>
                    </a:p>
                  </a:txBody>
                  <a:tcPr marT="45700" marB="45700" marR="91450" marL="91450"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23862" y="115887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Multiplexer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4762" y="687387"/>
            <a:ext cx="8229600" cy="5119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2-to-1 Multiplexer(TABLE)</a:t>
            </a:r>
            <a:endParaRPr b="0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5118" l="8932" r="0" t="17405"/>
          <a:stretch/>
        </p:blipFill>
        <p:spPr>
          <a:xfrm>
            <a:off x="6019800" y="538162"/>
            <a:ext cx="2633662" cy="1466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9" name="Google Shape;139;p19"/>
          <p:cNvGraphicFramePr/>
          <p:nvPr/>
        </p:nvGraphicFramePr>
        <p:xfrm>
          <a:off x="1143000" y="11287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{42E0E2C0-9DE3-4762-9388-1936C71832E2}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 vMerge="1"/>
              </a:tr>
            </a:tbl>
          </a:graphicData>
        </a:graphic>
      </p:graphicFrame>
      <p:graphicFrame>
        <p:nvGraphicFramePr>
          <p:cNvPr id="140" name="Google Shape;140;p19"/>
          <p:cNvGraphicFramePr/>
          <p:nvPr/>
        </p:nvGraphicFramePr>
        <p:xfrm>
          <a:off x="1071562" y="46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{42E0E2C0-9DE3-4762-9388-1936C71832E2}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S.D0D1</a:t>
                      </a:r>
                      <a:endParaRPr/>
                    </a:p>
                  </a:txBody>
                  <a:tcPr marT="45700" marB="45700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</a:t>
                      </a:r>
                      <a:endParaRPr/>
                    </a:p>
                  </a:txBody>
                  <a:tcPr marT="45700" marB="45700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</a:t>
                      </a:r>
                      <a:endParaRPr/>
                    </a:p>
                  </a:txBody>
                  <a:tcPr marT="45700" marB="45700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45700" marB="45700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45700" marB="45700" marR="91450" marL="91450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7E7E7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S’ =0</a:t>
                      </a:r>
                      <a:endParaRPr/>
                    </a:p>
                  </a:txBody>
                  <a:tcPr marT="45700" marB="45700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solidFill>
                      <a:schemeClr val="l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S=1</a:t>
                      </a:r>
                      <a:endParaRPr/>
                    </a:p>
                  </a:txBody>
                  <a:tcPr marT="45700" marB="45700" marR="91450" marL="91450"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423862" y="115887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Multiplexer</a:t>
            </a:r>
            <a:endParaRPr/>
          </a:p>
        </p:txBody>
      </p:sp>
      <p:sp>
        <p:nvSpPr>
          <p:cNvPr id="147" name="Google Shape;147;p20"/>
          <p:cNvSpPr txBox="1"/>
          <p:nvPr>
            <p:ph idx="4294967295" type="body"/>
          </p:nvPr>
        </p:nvSpPr>
        <p:spPr>
          <a:xfrm>
            <a:off x="423862" y="687951"/>
            <a:ext cx="7810499" cy="51196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11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1962150"/>
            <a:ext cx="611505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/>
          <p:nvPr/>
        </p:nvSpPr>
        <p:spPr>
          <a:xfrm>
            <a:off x="5867400" y="2855912"/>
            <a:ext cx="1600200" cy="57308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4648200" y="3284537"/>
            <a:ext cx="1600200" cy="5715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5">
            <a:alphaModFix/>
          </a:blip>
          <a:srcRect b="5118" l="8932" r="0" t="17405"/>
          <a:stretch/>
        </p:blipFill>
        <p:spPr>
          <a:xfrm>
            <a:off x="6019800" y="538162"/>
            <a:ext cx="2633662" cy="13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Muliplexer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457200" y="11430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4-to-1 Multiplexer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81200"/>
            <a:ext cx="7418387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Muliplexer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457200" y="11430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4-to-1 Multiplexer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6950" y="2438400"/>
            <a:ext cx="45148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Muliplexer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457200" y="11430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4-to-1 Multiplexer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676400"/>
            <a:ext cx="6400800" cy="43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