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DAE16D-4BF1-4900-8750-8C5637564B3F}">
  <a:tblStyle styleId="{40DAE16D-4BF1-4900-8750-8C5637564B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B5Z04JRHccE&amp;t=580s&amp;pbjreload=10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16.jpg"/><Relationship Id="rId7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495865" y="1122363"/>
            <a:ext cx="9144000" cy="2154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SEQUENTIAL CIRCUIT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315198" y="3276600"/>
            <a:ext cx="1974167" cy="144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SR LATCH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225" y="21463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225" y="21463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64" name="Google Shape;164;p24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525" y="20574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525" y="20574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2933700" y="4432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609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9" name="Google Shape;179;p26"/>
          <p:cNvGraphicFramePr/>
          <p:nvPr/>
        </p:nvGraphicFramePr>
        <p:xfrm>
          <a:off x="2933700" y="2129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85" name="Google Shape;185;p27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5473700" y="486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025" y="2238375"/>
            <a:ext cx="721995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98" name="Google Shape;198;p29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37" y="1958975"/>
            <a:ext cx="74009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37" y="1958975"/>
            <a:ext cx="74009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12" name="Google Shape;212;p31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725" y="19812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>
                <a:solidFill>
                  <a:srgbClr val="1F3864"/>
                </a:solidFill>
              </a:rPr>
              <a:t>Youtube</a:t>
            </a:r>
            <a:endParaRPr>
              <a:solidFill>
                <a:srgbClr val="1F3864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19100" y="2613025"/>
            <a:ext cx="11353800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https://www.youtube.com/watch?v=B5Z04JRHccE&amp;t=580s&amp;pbjreload=101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19" name="Google Shape;219;p32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725" y="19812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26" name="Google Shape;226;p33"/>
          <p:cNvGraphicFramePr/>
          <p:nvPr/>
        </p:nvGraphicFramePr>
        <p:xfrm>
          <a:off x="2933700" y="4432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609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7" name="Google Shape;227;p33"/>
          <p:cNvGraphicFramePr/>
          <p:nvPr/>
        </p:nvGraphicFramePr>
        <p:xfrm>
          <a:off x="2933700" y="2129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33" name="Google Shape;233;p34"/>
          <p:cNvGraphicFramePr/>
          <p:nvPr/>
        </p:nvGraphicFramePr>
        <p:xfrm>
          <a:off x="2933700" y="4432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609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34" name="Google Shape;234;p34"/>
          <p:cNvGraphicFramePr/>
          <p:nvPr/>
        </p:nvGraphicFramePr>
        <p:xfrm>
          <a:off x="2933700" y="1360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35" name="Google Shape;235;p34"/>
          <p:cNvCxnSpPr/>
          <p:nvPr/>
        </p:nvCxnSpPr>
        <p:spPr>
          <a:xfrm>
            <a:off x="8271803" y="3179298"/>
            <a:ext cx="28135" cy="1111348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36" name="Google Shape;236;p34"/>
          <p:cNvSpPr txBox="1"/>
          <p:nvPr/>
        </p:nvSpPr>
        <p:spPr>
          <a:xfrm>
            <a:off x="8398413" y="3157479"/>
            <a:ext cx="146304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42" name="Google Shape;242;p35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48" name="Google Shape;248;p36"/>
          <p:cNvGraphicFramePr/>
          <p:nvPr/>
        </p:nvGraphicFramePr>
        <p:xfrm>
          <a:off x="5473700" y="486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387" y="2314575"/>
            <a:ext cx="690562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55" name="Google Shape;255;p37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85" y="21717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62" name="Google Shape;262;p38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85" y="21717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69" name="Google Shape;269;p39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85" y="19939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76" name="Google Shape;276;p40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85" y="19939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83" name="Google Shape;283;p41"/>
          <p:cNvGraphicFramePr/>
          <p:nvPr/>
        </p:nvGraphicFramePr>
        <p:xfrm>
          <a:off x="2933700" y="4432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609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4" name="Google Shape;284;p41"/>
          <p:cNvGraphicFramePr/>
          <p:nvPr/>
        </p:nvGraphicFramePr>
        <p:xfrm>
          <a:off x="2933700" y="2129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754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SEQUENTIAL CIRCUIT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549400"/>
            <a:ext cx="10515600" cy="180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Sequential circuit is a combination circuit with memory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Sequential circuit is specified by a time sequence of inputs, outputs, and internal states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037" y="3835400"/>
            <a:ext cx="7248525" cy="206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90" name="Google Shape;290;p42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96" name="Google Shape;296;p43"/>
          <p:cNvGraphicFramePr/>
          <p:nvPr/>
        </p:nvGraphicFramePr>
        <p:xfrm>
          <a:off x="5473700" y="486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185" y="2124075"/>
            <a:ext cx="690562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03" name="Google Shape;303;p44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04" name="Google Shape;30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425" y="1804035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10" name="Google Shape;310;p45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11" name="Google Shape;31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425" y="1804035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17" name="Google Shape;317;p46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18" name="Google Shape;31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525" y="21844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24" name="Google Shape;324;p47"/>
          <p:cNvGraphicFramePr/>
          <p:nvPr/>
        </p:nvGraphicFramePr>
        <p:xfrm>
          <a:off x="5499100" y="26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25" name="Google Shape;3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525" y="2184400"/>
            <a:ext cx="72199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31" name="Google Shape;331;p48"/>
          <p:cNvGraphicFramePr/>
          <p:nvPr/>
        </p:nvGraphicFramePr>
        <p:xfrm>
          <a:off x="2933700" y="4432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609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2" name="Google Shape;332;p48"/>
          <p:cNvGraphicFramePr/>
          <p:nvPr/>
        </p:nvGraphicFramePr>
        <p:xfrm>
          <a:off x="2933700" y="2129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38" name="Google Shape;338;p49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/>
                        <a:t>INVALID</a:t>
                      </a:r>
                      <a:r>
                        <a:rPr b="1" i="1" lang="en-US" sz="1800"/>
                        <a:t> CONDITION</a:t>
                      </a:r>
                      <a:endParaRPr b="1" i="1" sz="1800"/>
                    </a:p>
                  </a:txBody>
                  <a:tcPr marT="45725" marB="45725" marR="91450" marL="91450" anchor="ctr"/>
                </a:tc>
                <a:tc hMerge="1"/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44" name="Google Shape;344;p50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117200"/>
                <a:gridCol w="1491175"/>
                <a:gridCol w="1375900"/>
                <a:gridCol w="1181675"/>
                <a:gridCol w="211015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 CONDITION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NO</a:t>
                      </a:r>
                      <a:r>
                        <a:rPr b="1" lang="en-US" sz="1800"/>
                        <a:t> CHANGE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Logic Symbols</a:t>
            </a:r>
            <a:endParaRPr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52" name="Google Shape;35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1" y="2895600"/>
            <a:ext cx="33623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895600"/>
            <a:ext cx="35052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23686" y="5461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EXAMPLE SEQUENTIAL CIRCUIT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descr="Image result for digital counter" id="108" name="Google Shape;108;p16"/>
          <p:cNvPicPr preferRelativeResize="0"/>
          <p:nvPr/>
        </p:nvPicPr>
        <p:blipFill rotWithShape="1">
          <a:blip r:embed="rId3">
            <a:alphaModFix/>
          </a:blip>
          <a:srcRect b="13524" l="16285" r="15904" t="9142"/>
          <a:stretch/>
        </p:blipFill>
        <p:spPr>
          <a:xfrm rot="-1147718">
            <a:off x="1460499" y="4000500"/>
            <a:ext cx="2260601" cy="257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igital watches"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6900" y="1690688"/>
            <a:ext cx="2862624" cy="4348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igital watches" id="110" name="Google Shape;11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8414" y="1419319"/>
            <a:ext cx="2710685" cy="2710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igital calculator" id="111" name="Google Shape;111;p16"/>
          <p:cNvPicPr preferRelativeResize="0"/>
          <p:nvPr/>
        </p:nvPicPr>
        <p:blipFill rotWithShape="1">
          <a:blip r:embed="rId6">
            <a:alphaModFix/>
          </a:blip>
          <a:srcRect b="355" l="8369" r="3612" t="1189"/>
          <a:stretch/>
        </p:blipFill>
        <p:spPr>
          <a:xfrm rot="361206">
            <a:off x="9202228" y="3864002"/>
            <a:ext cx="2238467" cy="230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7">
            <a:alphaModFix/>
          </a:blip>
          <a:srcRect b="0" l="7722" r="0" t="0"/>
          <a:stretch/>
        </p:blipFill>
        <p:spPr>
          <a:xfrm rot="-2448104">
            <a:off x="2202145" y="1747414"/>
            <a:ext cx="1548069" cy="182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Logic Symbols</a:t>
            </a:r>
            <a:endParaRPr/>
          </a:p>
        </p:txBody>
      </p:sp>
      <p:sp>
        <p:nvSpPr>
          <p:cNvPr id="360" name="Google Shape;360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1" name="Google Shape;36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1" y="2895600"/>
            <a:ext cx="33623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895600"/>
            <a:ext cx="35052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769257" y="465817"/>
            <a:ext cx="47897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Timing diagrams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369" name="Google Shape;36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290" y="2461847"/>
            <a:ext cx="8540678" cy="389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838200" y="365125"/>
            <a:ext cx="73406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2E75B5"/>
                </a:solidFill>
              </a:rPr>
              <a:t>Latch Applications </a:t>
            </a:r>
            <a:r>
              <a:rPr lang="en-US" sz="3100">
                <a:solidFill>
                  <a:srgbClr val="757070"/>
                </a:solidFill>
              </a:rPr>
              <a:t>Switch ‘bounce’ </a:t>
            </a:r>
            <a:br>
              <a:rPr lang="en-US" sz="3100">
                <a:solidFill>
                  <a:srgbClr val="3A3838"/>
                </a:solidFill>
              </a:rPr>
            </a:br>
            <a:endParaRPr sz="3100">
              <a:solidFill>
                <a:srgbClr val="3A3838"/>
              </a:solidFill>
            </a:endParaRPr>
          </a:p>
        </p:txBody>
      </p:sp>
      <p:pic>
        <p:nvPicPr>
          <p:cNvPr id="376" name="Google Shape;37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0700" y="3556000"/>
            <a:ext cx="56388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7380" y="1422400"/>
            <a:ext cx="52197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684" y="3943525"/>
            <a:ext cx="2869792" cy="15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2E75B5"/>
                </a:solidFill>
              </a:rPr>
              <a:t>Latch Applications: </a:t>
            </a:r>
            <a:r>
              <a:rPr lang="en-US" sz="4000">
                <a:solidFill>
                  <a:srgbClr val="757070"/>
                </a:solidFill>
              </a:rPr>
              <a:t>Burglar Alarm</a:t>
            </a:r>
            <a:endParaRPr sz="3800">
              <a:solidFill>
                <a:srgbClr val="757070"/>
              </a:solidFill>
            </a:endParaRPr>
          </a:p>
        </p:txBody>
      </p:sp>
      <p:pic>
        <p:nvPicPr>
          <p:cNvPr id="385" name="Google Shape;3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114550"/>
            <a:ext cx="6248400" cy="35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087" y="4963965"/>
            <a:ext cx="31718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LATCH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Latch is a type of temporary storage device that has two stable states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Bistable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Multivibrator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6"/>
            <a:ext cx="10515600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298" y="1580243"/>
            <a:ext cx="6871803" cy="451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6"/>
            <a:ext cx="10515600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6574971" y="3664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445475"/>
                <a:gridCol w="1445475"/>
                <a:gridCol w="1445475"/>
              </a:tblGrid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A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B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F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123" y="2258219"/>
            <a:ext cx="33623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473700" y="486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{40DAE16D-4BF1-4900-8750-8C5637564B3F}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925" y="2403475"/>
            <a:ext cx="721995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