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12192000"/>
  <p:notesSz cx="6858000" cy="9144000"/>
  <p:embeddedFontLst>
    <p:embeddedFont>
      <p:font typeface="Cambria Math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B3C7E-1EC5-4598-8103-F5047D4C2300}">
  <a:tblStyle styleId="{98BB3C7E-1EC5-4598-8103-F5047D4C23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E0698D11-B05A-4E95-BA85-534221EA9C9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ambriaMath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495865" y="1122363"/>
            <a:ext cx="91440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096000" y="3276600"/>
            <a:ext cx="3193365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GATED LATCH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300" y="1701006"/>
            <a:ext cx="5981700" cy="410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975" y="2631122"/>
            <a:ext cx="7181850" cy="3295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75" y="2327275"/>
            <a:ext cx="7181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372600" y="4474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25234" l="0" r="31481" t="0"/>
          <a:stretch/>
        </p:blipFill>
        <p:spPr>
          <a:xfrm>
            <a:off x="838200" y="1941512"/>
            <a:ext cx="7283450" cy="38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/>
        </p:nvSpPr>
        <p:spPr>
          <a:xfrm>
            <a:off x="4051300" y="1701006"/>
            <a:ext cx="2997200" cy="424259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9486902" y="44351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6" name="Google Shape;176;p26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8987"/>
            <a:ext cx="79438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23932" l="0" r="9831" t="0"/>
          <a:stretch/>
        </p:blipFill>
        <p:spPr>
          <a:xfrm>
            <a:off x="1511299" y="2351087"/>
            <a:ext cx="7924575" cy="356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23932" l="0" r="9831" t="0"/>
          <a:stretch/>
        </p:blipFill>
        <p:spPr>
          <a:xfrm>
            <a:off x="1333499" y="2147887"/>
            <a:ext cx="7988301" cy="35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9372600" y="4144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49300"/>
                <a:gridCol w="6604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4" name="Google Shape;204;p30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25234" l="0" r="31481" t="0"/>
          <a:stretch/>
        </p:blipFill>
        <p:spPr>
          <a:xfrm>
            <a:off x="838200" y="1941512"/>
            <a:ext cx="7283450" cy="384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9486902" y="45764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8987"/>
            <a:ext cx="79438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6"/>
            <a:ext cx="10515600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298" y="1580243"/>
            <a:ext cx="6871803" cy="451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2447925"/>
            <a:ext cx="7924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2447925"/>
            <a:ext cx="7924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39" name="Google Shape;239;p35"/>
          <p:cNvGraphicFramePr/>
          <p:nvPr/>
        </p:nvGraphicFramePr>
        <p:xfrm>
          <a:off x="9906000" y="4347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0" name="Google Shape;240;p35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" y="2078672"/>
            <a:ext cx="7286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47" name="Google Shape;247;p36"/>
          <p:cNvGraphicFramePr/>
          <p:nvPr/>
        </p:nvGraphicFramePr>
        <p:xfrm>
          <a:off x="9734551" y="4411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8" name="Google Shape;248;p36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25" y="2069147"/>
            <a:ext cx="74485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422525"/>
            <a:ext cx="7924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68" name="Google Shape;268;p39"/>
          <p:cNvGraphicFramePr/>
          <p:nvPr/>
        </p:nvGraphicFramePr>
        <p:xfrm>
          <a:off x="9906000" y="4398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9" name="Google Shape;269;p39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078672"/>
            <a:ext cx="7286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76" name="Google Shape;276;p40"/>
          <p:cNvGraphicFramePr/>
          <p:nvPr/>
        </p:nvGraphicFramePr>
        <p:xfrm>
          <a:off x="9906000" y="4271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078672"/>
            <a:ext cx="7286625" cy="3848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40"/>
          <p:cNvGraphicFramePr/>
          <p:nvPr/>
        </p:nvGraphicFramePr>
        <p:xfrm>
          <a:off x="7645400" y="634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84" name="Google Shape;284;p41"/>
          <p:cNvGraphicFramePr/>
          <p:nvPr/>
        </p:nvGraphicFramePr>
        <p:xfrm>
          <a:off x="9906000" y="4297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5" name="Google Shape;285;p41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2069147"/>
            <a:ext cx="74485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6"/>
            <a:ext cx="2891971" cy="999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	ATCH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0" y="1800225"/>
            <a:ext cx="7391400" cy="46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92" name="Google Shape;292;p42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298" name="Google Shape;298;p43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2368550"/>
            <a:ext cx="7286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305" name="Google Shape;305;p44"/>
          <p:cNvGraphicFramePr/>
          <p:nvPr/>
        </p:nvGraphicFramePr>
        <p:xfrm>
          <a:off x="9906000" y="4525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06" name="Google Shape;306;p44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2228850"/>
            <a:ext cx="7539132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313" name="Google Shape;313;p45"/>
          <p:cNvGraphicFramePr/>
          <p:nvPr/>
        </p:nvGraphicFramePr>
        <p:xfrm>
          <a:off x="9906000" y="4297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4" name="Google Shape;314;p45"/>
          <p:cNvGraphicFramePr/>
          <p:nvPr/>
        </p:nvGraphicFramePr>
        <p:xfrm>
          <a:off x="7645400" y="634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061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78672"/>
            <a:ext cx="7286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321" name="Google Shape;321;p46"/>
          <p:cNvGraphicFramePr/>
          <p:nvPr/>
        </p:nvGraphicFramePr>
        <p:xfrm>
          <a:off x="9906000" y="4436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37800"/>
                <a:gridCol w="671900"/>
                <a:gridCol w="876300"/>
              </a:tblGrid>
              <a:tr h="52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22" name="Google Shape;322;p46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82375"/>
                <a:gridCol w="582375"/>
                <a:gridCol w="582375"/>
                <a:gridCol w="582375"/>
                <a:gridCol w="582375"/>
                <a:gridCol w="582375"/>
                <a:gridCol w="582375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2343150"/>
            <a:ext cx="79248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29" name="Google Shape;329;p4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35" name="Google Shape;335;p48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SR LATCH TABLE SUMMARY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341" name="Google Shape;341;p49"/>
          <p:cNvGraphicFramePr/>
          <p:nvPr/>
        </p:nvGraphicFramePr>
        <p:xfrm>
          <a:off x="3352800" y="1952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BLOCK DIAGRAM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347" name="Google Shape;3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688" y="2048148"/>
            <a:ext cx="5616624" cy="327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769257" y="465817"/>
            <a:ext cx="4789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TIMING DIAGRAMS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354" name="Google Shape;3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08" y="1841500"/>
            <a:ext cx="7934325" cy="396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p51"/>
          <p:cNvGraphicFramePr/>
          <p:nvPr/>
        </p:nvGraphicFramePr>
        <p:xfrm>
          <a:off x="9486901" y="4360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/>
                        <a:t>INVALID</a:t>
                      </a:r>
                      <a:r>
                        <a:rPr b="1" i="1" lang="en-US" sz="1800"/>
                        <a:t> CONDITION</a:t>
                      </a:r>
                      <a:endParaRPr b="1" i="1" sz="1800"/>
                    </a:p>
                  </a:txBody>
                  <a:tcPr marT="45725" marB="45725" marR="91450" marL="91450" anchor="ctr"/>
                </a:tc>
                <a:tc hMerge="1"/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769257" y="465817"/>
            <a:ext cx="4789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TIMING DIAGRAMS 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49" y="1960562"/>
            <a:ext cx="8705851" cy="38328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52"/>
          <p:cNvGraphicFramePr/>
          <p:nvPr/>
        </p:nvGraphicFramePr>
        <p:xfrm>
          <a:off x="9804399" y="4282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542625"/>
                <a:gridCol w="314725"/>
                <a:gridCol w="347275"/>
                <a:gridCol w="118295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990600" y="1854201"/>
            <a:ext cx="64389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Gated D latch is called Transparent Latch.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375" name="Google Shape;37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899" y="2488406"/>
            <a:ext cx="4776119" cy="283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381" name="Google Shape;38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0" y="2070100"/>
            <a:ext cx="8029158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387" name="Google Shape;387;p56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8" name="Google Shape;38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437" y="1858962"/>
            <a:ext cx="9047163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394" name="Google Shape;394;p57"/>
          <p:cNvGraphicFramePr/>
          <p:nvPr/>
        </p:nvGraphicFramePr>
        <p:xfrm>
          <a:off x="8801100" y="229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43550"/>
                <a:gridCol w="543550"/>
                <a:gridCol w="543550"/>
                <a:gridCol w="543550"/>
                <a:gridCol w="543550"/>
                <a:gridCol w="5435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95" name="Google Shape;395;p57"/>
          <p:cNvGraphicFramePr/>
          <p:nvPr/>
        </p:nvGraphicFramePr>
        <p:xfrm>
          <a:off x="9398001" y="4669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96" name="Google Shape;39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2" y="2192337"/>
            <a:ext cx="89820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02" name="Google Shape;402;p58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08" name="Google Shape;408;p59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09" name="Google Shape;40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25" y="2087562"/>
            <a:ext cx="90487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15" name="Google Shape;415;p60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16" name="Google Shape;41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725" y="1815306"/>
            <a:ext cx="90487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22" name="Google Shape;422;p61"/>
          <p:cNvGraphicFramePr/>
          <p:nvPr/>
        </p:nvGraphicFramePr>
        <p:xfrm>
          <a:off x="8801100" y="229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43550"/>
                <a:gridCol w="543550"/>
                <a:gridCol w="543550"/>
                <a:gridCol w="543550"/>
                <a:gridCol w="543550"/>
                <a:gridCol w="5435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3" name="Google Shape;423;p61"/>
          <p:cNvGraphicFramePr/>
          <p:nvPr/>
        </p:nvGraphicFramePr>
        <p:xfrm>
          <a:off x="9398001" y="4576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24" name="Google Shape;4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1828006"/>
            <a:ext cx="8296276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117200"/>
                <a:gridCol w="1491175"/>
                <a:gridCol w="1375900"/>
                <a:gridCol w="1181675"/>
                <a:gridCol w="211015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 CONDITION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</a:t>
                      </a:r>
                      <a:r>
                        <a:rPr b="1" lang="en-US" sz="1800"/>
                        <a:t> CHANGE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30" name="Google Shape;430;p62"/>
          <p:cNvGraphicFramePr/>
          <p:nvPr/>
        </p:nvGraphicFramePr>
        <p:xfrm>
          <a:off x="8801100" y="229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43550"/>
                <a:gridCol w="543550"/>
                <a:gridCol w="543550"/>
                <a:gridCol w="543550"/>
                <a:gridCol w="543550"/>
                <a:gridCol w="5435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1" name="Google Shape;431;p62"/>
          <p:cNvGraphicFramePr/>
          <p:nvPr/>
        </p:nvGraphicFramePr>
        <p:xfrm>
          <a:off x="9398001" y="4690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32" name="Google Shape;432;p62"/>
          <p:cNvPicPr preferRelativeResize="0"/>
          <p:nvPr/>
        </p:nvPicPr>
        <p:blipFill rotWithShape="1">
          <a:blip r:embed="rId3">
            <a:alphaModFix/>
          </a:blip>
          <a:srcRect b="0" l="0" r="5471" t="0"/>
          <a:stretch/>
        </p:blipFill>
        <p:spPr>
          <a:xfrm>
            <a:off x="490537" y="1701007"/>
            <a:ext cx="8767763" cy="354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38" name="Google Shape;438;p63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44" name="Google Shape;444;p64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45" name="Google Shape;44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1960562"/>
            <a:ext cx="90487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51" name="Google Shape;451;p65"/>
          <p:cNvGraphicFramePr/>
          <p:nvPr/>
        </p:nvGraphicFramePr>
        <p:xfrm>
          <a:off x="7696200" y="66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815350"/>
                <a:gridCol w="815350"/>
                <a:gridCol w="815350"/>
                <a:gridCol w="8153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52" name="Google Shape;4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1808162"/>
            <a:ext cx="90487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6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58" name="Google Shape;458;p66"/>
          <p:cNvGraphicFramePr/>
          <p:nvPr/>
        </p:nvGraphicFramePr>
        <p:xfrm>
          <a:off x="8801100" y="229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43550"/>
                <a:gridCol w="543550"/>
                <a:gridCol w="543550"/>
                <a:gridCol w="543550"/>
                <a:gridCol w="543550"/>
                <a:gridCol w="5435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9" name="Google Shape;459;p66"/>
          <p:cNvGraphicFramePr/>
          <p:nvPr/>
        </p:nvGraphicFramePr>
        <p:xfrm>
          <a:off x="9398001" y="4504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60" name="Google Shape;46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" y="1820863"/>
            <a:ext cx="8639175" cy="380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graphicFrame>
        <p:nvGraphicFramePr>
          <p:cNvPr id="466" name="Google Shape;466;p67"/>
          <p:cNvGraphicFramePr/>
          <p:nvPr/>
        </p:nvGraphicFramePr>
        <p:xfrm>
          <a:off x="8801100" y="229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{E0698D11-B05A-4E95-BA85-534221EA9C96}</a:tableStyleId>
              </a:tblPr>
              <a:tblGrid>
                <a:gridCol w="543550"/>
                <a:gridCol w="543550"/>
                <a:gridCol w="543550"/>
                <a:gridCol w="543550"/>
                <a:gridCol w="543550"/>
                <a:gridCol w="543550"/>
              </a:tblGrid>
              <a:tr h="43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7" name="Google Shape;467;p67"/>
          <p:cNvGraphicFramePr/>
          <p:nvPr/>
        </p:nvGraphicFramePr>
        <p:xfrm>
          <a:off x="9398001" y="4474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635000"/>
                <a:gridCol w="368300"/>
                <a:gridCol w="406400"/>
                <a:gridCol w="1384300"/>
              </a:tblGrid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</a:t>
                      </a:r>
                      <a:endParaRPr b="1" i="1" sz="1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68" name="Google Shape;46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1" y="2049462"/>
            <a:ext cx="8858249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74" name="Google Shape;474;p68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80" name="Google Shape;48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900" y="2641600"/>
            <a:ext cx="4229100" cy="229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050" y="2717800"/>
            <a:ext cx="3162300" cy="179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 SUMMARY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87" name="Google Shape;487;p70"/>
          <p:cNvGraphicFramePr/>
          <p:nvPr/>
        </p:nvGraphicFramePr>
        <p:xfrm>
          <a:off x="3670300" y="2422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769256" y="465817"/>
            <a:ext cx="7815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TIMING DIAGRAM D LATCH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494" name="Google Shape;494;p71"/>
          <p:cNvGraphicFramePr/>
          <p:nvPr/>
        </p:nvGraphicFramePr>
        <p:xfrm>
          <a:off x="9932127" y="4296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753300"/>
                <a:gridCol w="753300"/>
                <a:gridCol w="753300"/>
              </a:tblGrid>
              <a:tr h="56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95" name="Google Shape;49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74" y="2209799"/>
            <a:ext cx="8188325" cy="40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4622801" y="2133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{98BB3C7E-1EC5-4598-8103-F5047D4C2300}</a:tableStyleId>
              </a:tblPr>
              <a:tblGrid>
                <a:gridCol w="1131450"/>
                <a:gridCol w="1510200"/>
                <a:gridCol w="1393450"/>
              </a:tblGrid>
              <a:tr h="82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LOGIC SYMBOL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800" y="2438400"/>
            <a:ext cx="3505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990600" y="1854201"/>
            <a:ext cx="64389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Gated SR latch requires an enable input.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SR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36006"/>
            <a:ext cx="66200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5626100" y="1866900"/>
            <a:ext cx="2679700" cy="4470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