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</p:sldIdLst>
  <p:sldSz cy="6858000" cx="12192000"/>
  <p:notesSz cx="6858000" cy="9144000"/>
  <p:embeddedFontLst>
    <p:embeddedFont>
      <p:font typeface="Pinyon Script"/>
      <p:regular r:id="rId132"/>
    </p:embeddedFont>
    <p:embeddedFont>
      <p:font typeface="Cambria Math"/>
      <p:regular r:id="rId1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88B234-2CA2-4C52-9EE1-9F9745B4FA68}">
  <a:tblStyle styleId="{1C88B234-2CA2-4C52-9EE1-9F9745B4FA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PinyonScript-regular.fntdata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3" Type="http://schemas.openxmlformats.org/officeDocument/2006/relationships/font" Target="fonts/CambriaMath-regular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0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0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0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08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0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0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10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09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1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Relationship Id="rId5" Type="http://schemas.openxmlformats.org/officeDocument/2006/relationships/image" Target="../media/image46.png"/><Relationship Id="rId6" Type="http://schemas.openxmlformats.org/officeDocument/2006/relationships/image" Target="../media/image45.png"/><Relationship Id="rId7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Relationship Id="rId6" Type="http://schemas.openxmlformats.org/officeDocument/2006/relationships/image" Target="../media/image63.png"/><Relationship Id="rId7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9.png"/><Relationship Id="rId4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51.png"/><Relationship Id="rId7" Type="http://schemas.openxmlformats.org/officeDocument/2006/relationships/image" Target="../media/image5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9.png"/><Relationship Id="rId4" Type="http://schemas.openxmlformats.org/officeDocument/2006/relationships/image" Target="../media/image67.png"/><Relationship Id="rId5" Type="http://schemas.openxmlformats.org/officeDocument/2006/relationships/image" Target="../media/image71.png"/><Relationship Id="rId6" Type="http://schemas.openxmlformats.org/officeDocument/2006/relationships/image" Target="../media/image80.png"/><Relationship Id="rId7" Type="http://schemas.openxmlformats.org/officeDocument/2006/relationships/image" Target="../media/image7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8.png"/><Relationship Id="rId4" Type="http://schemas.openxmlformats.org/officeDocument/2006/relationships/image" Target="../media/image77.png"/><Relationship Id="rId5" Type="http://schemas.openxmlformats.org/officeDocument/2006/relationships/image" Target="../media/image89.png"/><Relationship Id="rId6" Type="http://schemas.openxmlformats.org/officeDocument/2006/relationships/image" Target="../media/image8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Relationship Id="rId5" Type="http://schemas.openxmlformats.org/officeDocument/2006/relationships/image" Target="../media/image85.png"/><Relationship Id="rId6" Type="http://schemas.openxmlformats.org/officeDocument/2006/relationships/image" Target="../media/image9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9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4.png"/><Relationship Id="rId4" Type="http://schemas.openxmlformats.org/officeDocument/2006/relationships/image" Target="../media/image90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9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4.png"/><Relationship Id="rId4" Type="http://schemas.openxmlformats.org/officeDocument/2006/relationships/image" Target="../media/image95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9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9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495865" y="1122363"/>
            <a:ext cx="91440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946900" y="3276600"/>
            <a:ext cx="2342465" cy="9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Flip Flops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CLOCK </a:t>
            </a:r>
            <a:endParaRPr>
              <a:solidFill>
                <a:srgbClr val="9CC2E5"/>
              </a:solidFill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397000"/>
            <a:ext cx="10515600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Clock Level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Clock Edge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Clock Edge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938337"/>
            <a:ext cx="71247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00" y="3493293"/>
            <a:ext cx="70675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9162" y="5068093"/>
            <a:ext cx="71342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24" name="Google Shape;924;p112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  <a:gridCol w="211015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 CONDITION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</a:t>
                      </a:r>
                      <a:r>
                        <a:rPr b="1" lang="en-US" sz="1800"/>
                        <a:t> CHANGE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SR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930" name="Google Shape;930;p113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211015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RC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 CONDITION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</a:t>
                      </a:r>
                      <a:r>
                        <a:rPr b="1" lang="en-US" sz="1800"/>
                        <a:t> CHANGE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992187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14"/>
          <p:cNvSpPr txBox="1"/>
          <p:nvPr>
            <p:ph type="title"/>
          </p:nvPr>
        </p:nvSpPr>
        <p:spPr>
          <a:xfrm>
            <a:off x="838200" y="365125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937" name="Google Shape;937;p114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1335087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15"/>
          <p:cNvSpPr txBox="1"/>
          <p:nvPr>
            <p:ph type="title"/>
          </p:nvPr>
        </p:nvSpPr>
        <p:spPr>
          <a:xfrm>
            <a:off x="850900" y="246856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944" name="Google Shape;944;p115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6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950" name="Google Shape;950;p116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951" name="Google Shape;951;p116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2" name="Google Shape;952;p116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7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958" name="Google Shape;958;p117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959" name="Google Shape;959;p117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0" name="Google Shape;960;p117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1" name="Google Shape;961;p117"/>
          <p:cNvSpPr/>
          <p:nvPr/>
        </p:nvSpPr>
        <p:spPr>
          <a:xfrm>
            <a:off x="3421185" y="4215039"/>
            <a:ext cx="6273800" cy="81552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5" y="1335087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18"/>
          <p:cNvSpPr txBox="1"/>
          <p:nvPr>
            <p:ph type="title"/>
          </p:nvPr>
        </p:nvSpPr>
        <p:spPr>
          <a:xfrm>
            <a:off x="850900" y="246856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968" name="Google Shape;968;p118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969" name="Google Shape;969;p118"/>
          <p:cNvCxnSpPr/>
          <p:nvPr/>
        </p:nvCxnSpPr>
        <p:spPr>
          <a:xfrm flipH="1" rot="10800000">
            <a:off x="10121900" y="6108700"/>
            <a:ext cx="25402" cy="419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9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975" name="Google Shape;975;p119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976" name="Google Shape;976;p119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7" name="Google Shape;977;p119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0" y="1347787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20"/>
          <p:cNvSpPr txBox="1"/>
          <p:nvPr>
            <p:ph type="title"/>
          </p:nvPr>
        </p:nvSpPr>
        <p:spPr>
          <a:xfrm>
            <a:off x="850900" y="246856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984" name="Google Shape;984;p120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1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990" name="Google Shape;990;p121"/>
          <p:cNvGraphicFramePr/>
          <p:nvPr/>
        </p:nvGraphicFramePr>
        <p:xfrm>
          <a:off x="3937000" y="2257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991" name="Google Shape;991;p121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2" name="Google Shape;992;p121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FLIP FLOP</a:t>
            </a:r>
            <a:endParaRPr>
              <a:solidFill>
                <a:srgbClr val="9CC2E5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2041525"/>
            <a:ext cx="10515600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latch with pulses in its control input is essentially a </a:t>
            </a:r>
            <a:r>
              <a:rPr b="1" i="1" lang="en-US"/>
              <a:t>FLIP-FLOP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FLIP-FLOP</a:t>
            </a:r>
            <a:r>
              <a:rPr lang="en-US"/>
              <a:t>  is triggered every time the pulse goes to the logic-1 level</a:t>
            </a:r>
            <a:endParaRPr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06500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22"/>
          <p:cNvSpPr txBox="1"/>
          <p:nvPr>
            <p:ph type="title"/>
          </p:nvPr>
        </p:nvSpPr>
        <p:spPr>
          <a:xfrm>
            <a:off x="838200" y="365125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999" name="Google Shape;999;p122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3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1005" name="Google Shape;1005;p123"/>
          <p:cNvGraphicFramePr/>
          <p:nvPr/>
        </p:nvGraphicFramePr>
        <p:xfrm>
          <a:off x="3873500" y="2244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06" name="Google Shape;1006;p123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7" name="Google Shape;1007;p123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123"/>
          <p:cNvSpPr/>
          <p:nvPr/>
        </p:nvSpPr>
        <p:spPr>
          <a:xfrm>
            <a:off x="3319585" y="4931682"/>
            <a:ext cx="6273800" cy="81552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24"/>
          <p:cNvSpPr txBox="1"/>
          <p:nvPr>
            <p:ph type="title"/>
          </p:nvPr>
        </p:nvSpPr>
        <p:spPr>
          <a:xfrm>
            <a:off x="850900" y="246856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pic>
        <p:nvPicPr>
          <p:cNvPr id="1014" name="Google Shape;1014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088231"/>
            <a:ext cx="10534650" cy="530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24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16" name="Google Shape;1016;p124"/>
          <p:cNvCxnSpPr/>
          <p:nvPr/>
        </p:nvCxnSpPr>
        <p:spPr>
          <a:xfrm flipH="1" rot="10800000">
            <a:off x="10121900" y="6108700"/>
            <a:ext cx="25402" cy="419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5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1022" name="Google Shape;1022;p125"/>
          <p:cNvGraphicFramePr/>
          <p:nvPr/>
        </p:nvGraphicFramePr>
        <p:xfrm>
          <a:off x="3937000" y="229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23" name="Google Shape;1023;p125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4" name="Google Shape;1024;p125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075531"/>
            <a:ext cx="10534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26"/>
          <p:cNvSpPr txBox="1"/>
          <p:nvPr>
            <p:ph type="title"/>
          </p:nvPr>
        </p:nvSpPr>
        <p:spPr>
          <a:xfrm>
            <a:off x="850900" y="246856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graphicFrame>
        <p:nvGraphicFramePr>
          <p:cNvPr id="1031" name="Google Shape;1031;p126"/>
          <p:cNvGraphicFramePr/>
          <p:nvPr/>
        </p:nvGraphicFramePr>
        <p:xfrm>
          <a:off x="8343900" y="549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25550"/>
                <a:gridCol w="1225550"/>
                <a:gridCol w="1225550"/>
              </a:tblGrid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Clk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27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1037" name="Google Shape;1037;p127"/>
          <p:cNvGraphicFramePr/>
          <p:nvPr/>
        </p:nvGraphicFramePr>
        <p:xfrm>
          <a:off x="3937000" y="2298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0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38" name="Google Shape;1038;p127"/>
          <p:cNvCxnSpPr/>
          <p:nvPr/>
        </p:nvCxnSpPr>
        <p:spPr>
          <a:xfrm flipH="1" rot="10800000">
            <a:off x="4483100" y="44323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9" name="Google Shape;1039;p127"/>
          <p:cNvCxnSpPr/>
          <p:nvPr/>
        </p:nvCxnSpPr>
        <p:spPr>
          <a:xfrm flipH="1" rot="10800000">
            <a:off x="4470400" y="50954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8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1045" name="Google Shape;1045;p128"/>
          <p:cNvGraphicFramePr/>
          <p:nvPr/>
        </p:nvGraphicFramePr>
        <p:xfrm>
          <a:off x="29083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909225"/>
                <a:gridCol w="1213575"/>
                <a:gridCol w="1119750"/>
                <a:gridCol w="961700"/>
                <a:gridCol w="217112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</a:t>
                      </a:r>
                      <a:endParaRPr b="1" i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CHANGE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i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i="1"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46" name="Google Shape;1046;p128"/>
          <p:cNvCxnSpPr/>
          <p:nvPr/>
        </p:nvCxnSpPr>
        <p:spPr>
          <a:xfrm flipH="1" rot="10800000">
            <a:off x="3403600" y="4419600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7" name="Google Shape;1047;p128"/>
          <p:cNvCxnSpPr/>
          <p:nvPr/>
        </p:nvCxnSpPr>
        <p:spPr>
          <a:xfrm flipH="1" rot="10800000">
            <a:off x="3403600" y="4993821"/>
            <a:ext cx="127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9"/>
          <p:cNvSpPr txBox="1"/>
          <p:nvPr>
            <p:ph type="ctrTitle"/>
          </p:nvPr>
        </p:nvSpPr>
        <p:spPr>
          <a:xfrm>
            <a:off x="1714500" y="2074862"/>
            <a:ext cx="9144000" cy="2573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D-FLIP FLOP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 sz="4400">
                <a:solidFill>
                  <a:srgbClr val="2E75B5"/>
                </a:solidFill>
                <a:latin typeface="Pinyon Script"/>
                <a:ea typeface="Pinyon Script"/>
                <a:cs typeface="Pinyon Script"/>
                <a:sym typeface="Pinyon Script"/>
              </a:rPr>
              <a:t>with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ASYNCHRONOUS RESET</a:t>
            </a:r>
            <a:endParaRPr>
              <a:solidFill>
                <a:srgbClr val="2E75B5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30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1058" name="Google Shape;1058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99" y="1830387"/>
            <a:ext cx="4557241" cy="371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BLOCK DIAGRAM </a:t>
            </a:r>
            <a:r>
              <a:rPr lang="en-US" sz="3200">
                <a:solidFill>
                  <a:srgbClr val="2E75B5"/>
                </a:solidFill>
              </a:rPr>
              <a:t>(D-FLIP FLOP </a:t>
            </a:r>
            <a:r>
              <a:rPr lang="en-US" sz="1600">
                <a:solidFill>
                  <a:srgbClr val="2E75B5"/>
                </a:solidFill>
              </a:rPr>
              <a:t>with</a:t>
            </a:r>
            <a:r>
              <a:rPr lang="en-US" sz="3200">
                <a:solidFill>
                  <a:srgbClr val="2E75B5"/>
                </a:solidFill>
              </a:rPr>
              <a:t> DIRECT INPUT) </a:t>
            </a:r>
            <a:endParaRPr sz="3200"/>
          </a:p>
        </p:txBody>
      </p:sp>
      <p:pic>
        <p:nvPicPr>
          <p:cNvPr id="1064" name="Google Shape;1064;p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812" y="2135981"/>
            <a:ext cx="5310188" cy="354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754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050" y="2470150"/>
            <a:ext cx="83439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D-FLIP FLOP with DIRECT INPUT</a:t>
            </a:r>
            <a:endParaRPr/>
          </a:p>
        </p:txBody>
      </p:sp>
      <p:sp>
        <p:nvSpPr>
          <p:cNvPr id="1070" name="Google Shape;1070;p13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Force </a:t>
            </a:r>
            <a:r>
              <a:rPr lang="en-US"/>
              <a:t>Flip Flop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 Particular state independently of the </a:t>
            </a:r>
            <a:r>
              <a:rPr lang="en-US"/>
              <a:t>CLOCK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PRESET/ DIRECT SET: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Set Flip-Flop to 1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CLEAR/ DIRECT RESET: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Clears Flip-Flop to 0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Usage: </a:t>
            </a:r>
            <a:r>
              <a:rPr lang="en-US" sz="2000"/>
              <a:t>Digital systems are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Cleared/PRESET before CLOCKED 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D-FLIP FLOP AYSNCHRONOUS RESET</a:t>
            </a:r>
            <a:endParaRPr/>
          </a:p>
        </p:txBody>
      </p:sp>
      <p:pic>
        <p:nvPicPr>
          <p:cNvPr id="1076" name="Google Shape;1076;p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642" t="1269"/>
          <a:stretch/>
        </p:blipFill>
        <p:spPr>
          <a:xfrm>
            <a:off x="647700" y="1511300"/>
            <a:ext cx="10642600" cy="4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D-FLIP FLOP AYSNCHRONOUS RESET</a:t>
            </a:r>
            <a:endParaRPr/>
          </a:p>
        </p:txBody>
      </p:sp>
      <p:sp>
        <p:nvSpPr>
          <p:cNvPr id="1082" name="Google Shape;1082;p1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3" name="Google Shape;1083;p134"/>
          <p:cNvPicPr preferRelativeResize="0"/>
          <p:nvPr/>
        </p:nvPicPr>
        <p:blipFill rotWithShape="1">
          <a:blip r:embed="rId3">
            <a:alphaModFix/>
          </a:blip>
          <a:srcRect b="6525" l="0" r="6783" t="3629"/>
          <a:stretch/>
        </p:blipFill>
        <p:spPr>
          <a:xfrm>
            <a:off x="233362" y="1320800"/>
            <a:ext cx="11818937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FUNCTION TABLE </a:t>
            </a:r>
            <a:r>
              <a:rPr lang="en-US" sz="2800">
                <a:solidFill>
                  <a:srgbClr val="2E75B5"/>
                </a:solidFill>
              </a:rPr>
              <a:t>(D FLIPFLOP with DIRECT INPUTS)</a:t>
            </a:r>
            <a:endParaRPr sz="2800"/>
          </a:p>
        </p:txBody>
      </p:sp>
      <p:graphicFrame>
        <p:nvGraphicFramePr>
          <p:cNvPr id="1089" name="Google Shape;1089;p135"/>
          <p:cNvGraphicFramePr/>
          <p:nvPr/>
        </p:nvGraphicFramePr>
        <p:xfrm>
          <a:off x="4140200" y="3005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48350"/>
                <a:gridCol w="848350"/>
                <a:gridCol w="848350"/>
                <a:gridCol w="848350"/>
                <a:gridCol w="848350"/>
              </a:tblGrid>
              <a:tr h="56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90" name="Google Shape;1090;p135"/>
          <p:cNvCxnSpPr/>
          <p:nvPr/>
        </p:nvCxnSpPr>
        <p:spPr>
          <a:xfrm rot="10800000">
            <a:off x="5397500" y="4183380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1" name="Google Shape;1091;p135"/>
          <p:cNvCxnSpPr/>
          <p:nvPr/>
        </p:nvCxnSpPr>
        <p:spPr>
          <a:xfrm rot="10800000">
            <a:off x="5410200" y="4755514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D-FLIP FLOP AYSNCHRONOUS RESET</a:t>
            </a:r>
            <a:endParaRPr/>
          </a:p>
        </p:txBody>
      </p:sp>
      <p:pic>
        <p:nvPicPr>
          <p:cNvPr id="1097" name="Google Shape;1097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79" y="1690688"/>
            <a:ext cx="11036441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TABLE (D FLIPFLOP </a:t>
            </a:r>
            <a:r>
              <a:rPr lang="en-US" sz="3200">
                <a:solidFill>
                  <a:srgbClr val="2E75B5"/>
                </a:solidFill>
              </a:rPr>
              <a:t>with</a:t>
            </a:r>
            <a:r>
              <a:rPr lang="en-US">
                <a:solidFill>
                  <a:srgbClr val="2E75B5"/>
                </a:solidFill>
              </a:rPr>
              <a:t> DIRECT INPUTS</a:t>
            </a:r>
            <a:endParaRPr/>
          </a:p>
        </p:txBody>
      </p:sp>
      <p:graphicFrame>
        <p:nvGraphicFramePr>
          <p:cNvPr id="1103" name="Google Shape;1103;p137"/>
          <p:cNvGraphicFramePr/>
          <p:nvPr/>
        </p:nvGraphicFramePr>
        <p:xfrm>
          <a:off x="4140200" y="3005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48350"/>
                <a:gridCol w="848350"/>
                <a:gridCol w="848350"/>
                <a:gridCol w="848350"/>
                <a:gridCol w="848350"/>
              </a:tblGrid>
              <a:tr h="56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104" name="Google Shape;1104;p137"/>
          <p:cNvCxnSpPr/>
          <p:nvPr/>
        </p:nvCxnSpPr>
        <p:spPr>
          <a:xfrm rot="10800000">
            <a:off x="5397500" y="4183380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5" name="Google Shape;1105;p137"/>
          <p:cNvCxnSpPr/>
          <p:nvPr/>
        </p:nvCxnSpPr>
        <p:spPr>
          <a:xfrm rot="10800000">
            <a:off x="5410200" y="4755514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TABLE (D FLIPFLOP </a:t>
            </a:r>
            <a:r>
              <a:rPr lang="en-US" sz="3200">
                <a:solidFill>
                  <a:srgbClr val="2E75B5"/>
                </a:solidFill>
              </a:rPr>
              <a:t>with</a:t>
            </a:r>
            <a:r>
              <a:rPr lang="en-US">
                <a:solidFill>
                  <a:srgbClr val="2E75B5"/>
                </a:solidFill>
              </a:rPr>
              <a:t> DIRECT INPUTS</a:t>
            </a:r>
            <a:endParaRPr/>
          </a:p>
        </p:txBody>
      </p:sp>
      <p:graphicFrame>
        <p:nvGraphicFramePr>
          <p:cNvPr id="1111" name="Google Shape;1111;p138"/>
          <p:cNvGraphicFramePr/>
          <p:nvPr/>
        </p:nvGraphicFramePr>
        <p:xfrm>
          <a:off x="3581403" y="3005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774700"/>
                <a:gridCol w="1080525"/>
                <a:gridCol w="748275"/>
                <a:gridCol w="1106950"/>
                <a:gridCol w="2830050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i="1" lang="en-US" sz="2400"/>
                        <a:t>Asynchronous</a:t>
                      </a:r>
                      <a:r>
                        <a:rPr i="1" lang="en-US" sz="2400"/>
                        <a:t> </a:t>
                      </a:r>
                      <a:r>
                        <a:rPr b="1" i="1" lang="en-US" sz="2400"/>
                        <a:t>Reset</a:t>
                      </a:r>
                      <a:endParaRPr b="1" i="1" sz="24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Clocked </a:t>
                      </a:r>
                      <a:r>
                        <a:rPr b="1" i="1" lang="en-US" sz="2400"/>
                        <a:t>Reset</a:t>
                      </a:r>
                      <a:endParaRPr b="1" i="1" sz="2400"/>
                    </a:p>
                  </a:txBody>
                  <a:tcPr marT="45725" marB="45725" marR="91450" marL="91450" anchor="ctr"/>
                </a:tc>
              </a:tr>
              <a:tr h="56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i="1" lang="en-US" sz="2400"/>
                        <a:t>Clocked </a:t>
                      </a:r>
                      <a:r>
                        <a:rPr b="1" i="1" lang="en-US" sz="2400"/>
                        <a:t>Set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112" name="Google Shape;1112;p138"/>
          <p:cNvCxnSpPr/>
          <p:nvPr/>
        </p:nvCxnSpPr>
        <p:spPr>
          <a:xfrm rot="10800000">
            <a:off x="4889500" y="4272280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3" name="Google Shape;1113;p138"/>
          <p:cNvCxnSpPr/>
          <p:nvPr/>
        </p:nvCxnSpPr>
        <p:spPr>
          <a:xfrm rot="10800000">
            <a:off x="4902200" y="4805679"/>
            <a:ext cx="12700" cy="44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Edge Triggered D FLIP FLOP</a:t>
            </a:r>
            <a:endParaRPr>
              <a:solidFill>
                <a:srgbClr val="9CC2E5"/>
              </a:solidFill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2041525"/>
            <a:ext cx="10515600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Master Slave FLIP-FLOP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Positive Edge Triggered FLIP-FLOP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CLOCK </a:t>
            </a:r>
            <a:endParaRPr>
              <a:solidFill>
                <a:srgbClr val="9CC2E5"/>
              </a:solidFill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838200" y="1397000"/>
            <a:ext cx="10515600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Clock Level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Clock Edge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938337"/>
            <a:ext cx="71247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9162" y="5068093"/>
            <a:ext cx="71342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D-FLIP-FLOP</a:t>
            </a:r>
            <a:r>
              <a:rPr lang="en-US" sz="3100">
                <a:solidFill>
                  <a:srgbClr val="9CC2E5"/>
                </a:solidFill>
              </a:rPr>
              <a:t>(NEGATIVE EDGE TRIGGERED) </a:t>
            </a:r>
            <a:endParaRPr sz="3100">
              <a:solidFill>
                <a:srgbClr val="9CC2E5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49" y="1993900"/>
            <a:ext cx="943437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(</a:t>
            </a:r>
            <a:r>
              <a:rPr lang="en-US" sz="3200">
                <a:solidFill>
                  <a:srgbClr val="9CC2E5"/>
                </a:solidFill>
              </a:rPr>
              <a:t>NEGATIVE EDGE TRIGGERED)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175" y="2120673"/>
            <a:ext cx="47053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3900" y="365125"/>
            <a:ext cx="55172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</a:t>
            </a:r>
            <a:r>
              <a:rPr lang="en-US" sz="3200">
                <a:solidFill>
                  <a:srgbClr val="9CC2E5"/>
                </a:solidFill>
              </a:rPr>
              <a:t>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21" y="2516414"/>
            <a:ext cx="9434377" cy="335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9"/>
          <p:cNvGraphicFramePr/>
          <p:nvPr/>
        </p:nvGraphicFramePr>
        <p:xfrm>
          <a:off x="6988627" y="188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95" name="Google Shape;195;p29"/>
          <p:cNvSpPr/>
          <p:nvPr/>
        </p:nvSpPr>
        <p:spPr>
          <a:xfrm>
            <a:off x="4694945" y="5690441"/>
            <a:ext cx="1052712" cy="4624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02" name="Google Shape;202;p30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03" name="Google Shape;20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30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05" name="Google Shape;205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Google Shape;206;p30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30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08" name="Google Shape;208;p3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9" name="Google Shape;209;p30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0" name="Google Shape;210;p30"/>
          <p:cNvSpPr/>
          <p:nvPr/>
        </p:nvSpPr>
        <p:spPr>
          <a:xfrm>
            <a:off x="2888343" y="2191657"/>
            <a:ext cx="3860800" cy="312057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17" name="Google Shape;217;p31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18" name="Google Shape;21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Google Shape;219;p31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20" name="Google Shape;220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p31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31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23" name="Google Shape;223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p31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990600" y="1854201"/>
            <a:ext cx="64389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Gated D latch is called Transparent Latch.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31" name="Google Shape;231;p32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32" name="Google Shape;23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3" name="Google Shape;233;p32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34" name="Google Shape;234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" name="Google Shape;235;p32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2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37" name="Google Shape;237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32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44" name="Google Shape;244;p33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45" name="Google Shape;245;p33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46" name="Google Shape;24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7" name="Google Shape;247;p33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48" name="Google Shape;248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33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33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51" name="Google Shape;251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Google Shape;252;p33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59" name="Google Shape;259;p34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60" name="Google Shape;26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" name="Google Shape;261;p34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62" name="Google Shape;262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" name="Google Shape;263;p34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34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65" name="Google Shape;265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34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72" name="Google Shape;272;p35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73" name="Google Shape;273;p35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74" name="Google Shape;27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5" name="Google Shape;275;p35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76" name="Google Shape;276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5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35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79" name="Google Shape;279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5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286" name="Google Shape;286;p36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287" name="Google Shape;287;p36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288" name="Google Shape;288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9" name="Google Shape;289;p36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290" name="Google Shape;290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" name="Google Shape;291;p36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36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293" name="Google Shape;293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" name="Google Shape;294;p36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00" name="Google Shape;300;p37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 b="1" i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01" name="Google Shape;301;p37"/>
          <p:cNvGrpSpPr/>
          <p:nvPr/>
        </p:nvGrpSpPr>
        <p:grpSpPr>
          <a:xfrm>
            <a:off x="977781" y="2730023"/>
            <a:ext cx="9648825" cy="3688421"/>
            <a:chOff x="963267" y="2396194"/>
            <a:chExt cx="9648825" cy="3688421"/>
          </a:xfrm>
        </p:grpSpPr>
        <p:pic>
          <p:nvPicPr>
            <p:cNvPr id="302" name="Google Shape;30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3267" y="2396194"/>
              <a:ext cx="9648825" cy="3228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" name="Google Shape;303;p37"/>
            <p:cNvGrpSpPr/>
            <p:nvPr/>
          </p:nvGrpSpPr>
          <p:grpSpPr>
            <a:xfrm>
              <a:off x="5162011" y="5394050"/>
              <a:ext cx="884011" cy="659746"/>
              <a:chOff x="5162011" y="5394050"/>
              <a:chExt cx="884011" cy="659746"/>
            </a:xfrm>
          </p:grpSpPr>
          <p:pic>
            <p:nvPicPr>
              <p:cNvPr id="304" name="Google Shape;304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5162011" y="552992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" name="Google Shape;305;p37"/>
              <p:cNvSpPr/>
              <p:nvPr/>
            </p:nvSpPr>
            <p:spPr>
              <a:xfrm>
                <a:off x="5701864" y="5394050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37"/>
            <p:cNvGrpSpPr/>
            <p:nvPr/>
          </p:nvGrpSpPr>
          <p:grpSpPr>
            <a:xfrm>
              <a:off x="1864427" y="5394050"/>
              <a:ext cx="846818" cy="690565"/>
              <a:chOff x="1864427" y="5394050"/>
              <a:chExt cx="846818" cy="690565"/>
            </a:xfrm>
          </p:grpSpPr>
          <p:pic>
            <p:nvPicPr>
              <p:cNvPr id="307" name="Google Shape;307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64427" y="5394050"/>
                <a:ext cx="809625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37"/>
              <p:cNvSpPr/>
              <p:nvPr/>
            </p:nvSpPr>
            <p:spPr>
              <a:xfrm>
                <a:off x="2367087" y="5655988"/>
                <a:ext cx="344158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14" name="Google Shape;314;p38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15" name="Google Shape;315;p38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16" name="Google Shape;316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" name="Google Shape;317;p38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18" name="Google Shape;318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38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38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21" name="Google Shape;321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38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28" name="Google Shape;328;p39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29" name="Google Shape;329;p39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30" name="Google Shape;33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" name="Google Shape;331;p39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32" name="Google Shape;332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" name="Google Shape;333;p39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39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35" name="Google Shape;335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6" name="Google Shape;336;p39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42" name="Google Shape;342;p40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43" name="Google Shape;343;p40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44" name="Google Shape;34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5" name="Google Shape;345;p40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46" name="Google Shape;346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7" name="Google Shape;347;p40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40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49" name="Google Shape;349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40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57" name="Google Shape;357;p41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58" name="Google Shape;35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" name="Google Shape;359;p41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60" name="Google Shape;360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1" name="Google Shape;361;p41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41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63" name="Google Shape;363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41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75443"/>
            <a:ext cx="4267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GATED D LATCH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899" y="2488406"/>
            <a:ext cx="4776119" cy="283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70" name="Google Shape;370;p42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71" name="Google Shape;371;p42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72" name="Google Shape;37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3" name="Google Shape;373;p42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74" name="Google Shape;374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5" name="Google Shape;375;p42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42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77" name="Google Shape;377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" name="Google Shape;378;p42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84" name="Google Shape;384;p43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85" name="Google Shape;385;p43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386" name="Google Shape;38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7" name="Google Shape;387;p43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388" name="Google Shape;388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" name="Google Shape;389;p43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43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391" name="Google Shape;391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" name="Google Shape;392;p43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398" name="Google Shape;398;p44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ENABLE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99" name="Google Shape;399;p44"/>
          <p:cNvGrpSpPr/>
          <p:nvPr/>
        </p:nvGrpSpPr>
        <p:grpSpPr>
          <a:xfrm>
            <a:off x="1166049" y="2754045"/>
            <a:ext cx="9496425" cy="3707362"/>
            <a:chOff x="1166049" y="2754045"/>
            <a:chExt cx="9496425" cy="3707362"/>
          </a:xfrm>
        </p:grpSpPr>
        <p:pic>
          <p:nvPicPr>
            <p:cNvPr id="400" name="Google Shape;40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049" y="2754045"/>
              <a:ext cx="9496425" cy="3219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1" name="Google Shape;401;p44"/>
            <p:cNvGrpSpPr/>
            <p:nvPr/>
          </p:nvGrpSpPr>
          <p:grpSpPr>
            <a:xfrm>
              <a:off x="5164163" y="5733317"/>
              <a:ext cx="930141" cy="728090"/>
              <a:chOff x="4984121" y="5595246"/>
              <a:chExt cx="930141" cy="728090"/>
            </a:xfrm>
          </p:grpSpPr>
          <p:pic>
            <p:nvPicPr>
              <p:cNvPr id="402" name="Google Shape;402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800000">
                <a:off x="4984121" y="5595246"/>
                <a:ext cx="930141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3" name="Google Shape;403;p44"/>
              <p:cNvSpPr/>
              <p:nvPr/>
            </p:nvSpPr>
            <p:spPr>
              <a:xfrm>
                <a:off x="5112810" y="5894709"/>
                <a:ext cx="437667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44"/>
            <p:cNvGrpSpPr/>
            <p:nvPr/>
          </p:nvGrpSpPr>
          <p:grpSpPr>
            <a:xfrm>
              <a:off x="1981832" y="5695253"/>
              <a:ext cx="1037139" cy="698824"/>
              <a:chOff x="1836689" y="5522405"/>
              <a:chExt cx="1037139" cy="698824"/>
            </a:xfrm>
          </p:grpSpPr>
          <p:pic>
            <p:nvPicPr>
              <p:cNvPr id="405" name="Google Shape;405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36689" y="5697353"/>
                <a:ext cx="1037139" cy="523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" name="Google Shape;406;p44"/>
              <p:cNvSpPr/>
              <p:nvPr/>
            </p:nvSpPr>
            <p:spPr>
              <a:xfrm>
                <a:off x="1989801" y="5522405"/>
                <a:ext cx="466474" cy="428627"/>
              </a:xfrm>
              <a:prstGeom prst="ellipse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639" y="2393698"/>
            <a:ext cx="9829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pSp>
        <p:nvGrpSpPr>
          <p:cNvPr id="413" name="Google Shape;413;p45"/>
          <p:cNvGrpSpPr/>
          <p:nvPr/>
        </p:nvGrpSpPr>
        <p:grpSpPr>
          <a:xfrm>
            <a:off x="4962874" y="5277831"/>
            <a:ext cx="920665" cy="564497"/>
            <a:chOff x="5050971" y="5489299"/>
            <a:chExt cx="920665" cy="564497"/>
          </a:xfrm>
        </p:grpSpPr>
        <p:pic>
          <p:nvPicPr>
            <p:cNvPr id="414" name="Google Shape;414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5162011" y="5529920"/>
              <a:ext cx="809625" cy="523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45"/>
            <p:cNvSpPr/>
            <p:nvPr/>
          </p:nvSpPr>
          <p:spPr>
            <a:xfrm>
              <a:off x="5050971" y="5489299"/>
              <a:ext cx="455197" cy="428627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16" name="Google Shape;416;p45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↓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↑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17" name="Google Shape;41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989" y="5372334"/>
            <a:ext cx="809625" cy="5238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/>
          <p:nvPr/>
        </p:nvSpPr>
        <p:spPr>
          <a:xfrm>
            <a:off x="1881909" y="5393103"/>
            <a:ext cx="344158" cy="4286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639" y="2393698"/>
            <a:ext cx="9829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4962874" y="5277831"/>
            <a:ext cx="920665" cy="564497"/>
            <a:chOff x="5050971" y="5489299"/>
            <a:chExt cx="920665" cy="564497"/>
          </a:xfrm>
        </p:grpSpPr>
        <p:pic>
          <p:nvPicPr>
            <p:cNvPr id="426" name="Google Shape;426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5162011" y="5529920"/>
              <a:ext cx="809625" cy="523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46"/>
            <p:cNvSpPr/>
            <p:nvPr/>
          </p:nvSpPr>
          <p:spPr>
            <a:xfrm>
              <a:off x="5050971" y="5489299"/>
              <a:ext cx="455197" cy="428627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28" name="Google Shape;428;p46"/>
          <p:cNvGraphicFramePr/>
          <p:nvPr/>
        </p:nvGraphicFramePr>
        <p:xfrm>
          <a:off x="7099300" y="36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79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↓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29" name="Google Shape;42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989" y="5372334"/>
            <a:ext cx="809625" cy="5238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1881909" y="5393103"/>
            <a:ext cx="344158" cy="4286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graphicFrame>
        <p:nvGraphicFramePr>
          <p:cNvPr id="436" name="Google Shape;436;p47"/>
          <p:cNvGraphicFramePr/>
          <p:nvPr/>
        </p:nvGraphicFramePr>
        <p:xfrm>
          <a:off x="7099300" y="226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821275"/>
                <a:gridCol w="821275"/>
                <a:gridCol w="821275"/>
                <a:gridCol w="821275"/>
                <a:gridCol w="821275"/>
                <a:gridCol w="821275"/>
              </a:tblGrid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MASTER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4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SLAVE</a:t>
                      </a:r>
                      <a:endParaRPr b="1" i="1" sz="24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CLK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0" i="1"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53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5341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DISABLE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1" lang="en-US" sz="1800">
                          <a:solidFill>
                            <a:srgbClr val="FF0000"/>
                          </a:solidFill>
                        </a:rPr>
                        <a:t>ENSABLE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37" name="Google Shape;4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957" y="2363276"/>
            <a:ext cx="96774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FLIP-FLOP </a:t>
            </a:r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49" y="1955800"/>
            <a:ext cx="943437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(</a:t>
            </a:r>
            <a:r>
              <a:rPr lang="en-US" sz="3200">
                <a:solidFill>
                  <a:srgbClr val="9CC2E5"/>
                </a:solidFill>
              </a:rPr>
              <a:t>NEGATIVE EDGE TRIGGERED)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449" name="Google Shape;4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175" y="1453015"/>
            <a:ext cx="47053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9"/>
          <p:cNvSpPr txBox="1"/>
          <p:nvPr/>
        </p:nvSpPr>
        <p:spPr>
          <a:xfrm>
            <a:off x="972457" y="5571998"/>
            <a:ext cx="5094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Input Indicator: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 	only changes on Edge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9"/>
          <p:cNvCxnSpPr/>
          <p:nvPr/>
        </p:nvCxnSpPr>
        <p:spPr>
          <a:xfrm flipH="1" rot="10800000">
            <a:off x="3236686" y="4499429"/>
            <a:ext cx="1582057" cy="10725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</a:t>
            </a:r>
            <a:endParaRPr/>
          </a:p>
        </p:txBody>
      </p:sp>
      <p:sp>
        <p:nvSpPr>
          <p:cNvPr id="457" name="Google Shape;457;p50"/>
          <p:cNvSpPr txBox="1"/>
          <p:nvPr>
            <p:ph idx="1" type="body"/>
          </p:nvPr>
        </p:nvSpPr>
        <p:spPr>
          <a:xfrm>
            <a:off x="838200" y="1690688"/>
            <a:ext cx="10515600" cy="465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JK Flip-flop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similar to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SR Flip-flop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 no INVALID CONDITION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*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SR Flip-flop(SR GATED Latch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 clock pulse  on enable)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JK Flip Flop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perform three operations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COMPLEMENT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LOGIC SYMBOL </a:t>
            </a:r>
            <a:r>
              <a:rPr lang="en-US" sz="3200">
                <a:solidFill>
                  <a:srgbClr val="9CC2E5"/>
                </a:solidFill>
              </a:rPr>
              <a:t>(JK-FLIP-FLOP)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463" name="Google Shape;4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083" y="2173287"/>
            <a:ext cx="4966934" cy="332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6670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86700"/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r>
              <a:rPr lang="en-US" sz="2800">
                <a:solidFill>
                  <a:srgbClr val="9CC2E5"/>
                </a:solidFill>
              </a:rPr>
              <a:t>Using</a:t>
            </a:r>
            <a:r>
              <a:rPr lang="en-US">
                <a:solidFill>
                  <a:srgbClr val="9CC2E5"/>
                </a:solidFill>
              </a:rPr>
              <a:t> D-FLIP FLOP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469" name="Google Shape;46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162" y="1485901"/>
            <a:ext cx="10396538" cy="48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1314450" y="3251200"/>
            <a:ext cx="909955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 </a:t>
            </a:r>
            <a:r>
              <a:rPr lang="en-US" sz="2400">
                <a:solidFill>
                  <a:srgbClr val="9CC2E5"/>
                </a:solidFill>
              </a:rPr>
              <a:t>(JK-FLIP-FLOP)</a:t>
            </a:r>
            <a:endParaRPr sz="2400">
              <a:solidFill>
                <a:srgbClr val="9CC2E5"/>
              </a:solidFill>
            </a:endParaRPr>
          </a:p>
        </p:txBody>
      </p:sp>
      <p:graphicFrame>
        <p:nvGraphicFramePr>
          <p:cNvPr id="481" name="Google Shape;481;p54"/>
          <p:cNvGraphicFramePr/>
          <p:nvPr/>
        </p:nvGraphicFramePr>
        <p:xfrm>
          <a:off x="3975100" y="2232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487" name="Google Shape;487;p55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74" y="1939246"/>
            <a:ext cx="9991725" cy="460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494" name="Google Shape;494;p56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95" name="Google Shape;495;p56"/>
          <p:cNvPicPr preferRelativeResize="0"/>
          <p:nvPr/>
        </p:nvPicPr>
        <p:blipFill rotWithShape="1">
          <a:blip r:embed="rId3">
            <a:alphaModFix/>
          </a:blip>
          <a:srcRect b="4451" l="0" r="6184" t="1967"/>
          <a:stretch/>
        </p:blipFill>
        <p:spPr>
          <a:xfrm>
            <a:off x="488950" y="1968499"/>
            <a:ext cx="11169650" cy="466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02" name="Google Shape;502;p57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03" name="Google Shape;503;p57"/>
          <p:cNvSpPr txBox="1"/>
          <p:nvPr/>
        </p:nvSpPr>
        <p:spPr>
          <a:xfrm>
            <a:off x="723900" y="3700240"/>
            <a:ext cx="38989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4" name="Google Shape;504;p57"/>
          <p:cNvSpPr txBox="1"/>
          <p:nvPr/>
        </p:nvSpPr>
        <p:spPr>
          <a:xfrm>
            <a:off x="863600" y="2746264"/>
            <a:ext cx="44704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5" name="Google Shape;505;p57"/>
          <p:cNvSpPr txBox="1"/>
          <p:nvPr/>
        </p:nvSpPr>
        <p:spPr>
          <a:xfrm>
            <a:off x="793750" y="4757419"/>
            <a:ext cx="30162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6" name="Google Shape;506;p57"/>
          <p:cNvSpPr txBox="1"/>
          <p:nvPr/>
        </p:nvSpPr>
        <p:spPr>
          <a:xfrm>
            <a:off x="863600" y="5814598"/>
            <a:ext cx="34036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12" name="Google Shape;512;p58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13" name="Google Shape;51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946275"/>
            <a:ext cx="118681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519" name="Google Shape;519;p59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20" name="Google Shape;520;p59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21" name="Google Shape;521;p59"/>
          <p:cNvSpPr txBox="1"/>
          <p:nvPr/>
        </p:nvSpPr>
        <p:spPr>
          <a:xfrm>
            <a:off x="571500" y="3692080"/>
            <a:ext cx="51435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59"/>
          <p:cNvSpPr txBox="1"/>
          <p:nvPr/>
        </p:nvSpPr>
        <p:spPr>
          <a:xfrm>
            <a:off x="723900" y="2742184"/>
            <a:ext cx="50038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3" name="Google Shape;523;p59"/>
          <p:cNvSpPr txBox="1"/>
          <p:nvPr/>
        </p:nvSpPr>
        <p:spPr>
          <a:xfrm>
            <a:off x="1060450" y="4745179"/>
            <a:ext cx="46672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176" l="0" r="0" t="-237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59"/>
          <p:cNvSpPr txBox="1"/>
          <p:nvPr/>
        </p:nvSpPr>
        <p:spPr>
          <a:xfrm>
            <a:off x="863600" y="5814598"/>
            <a:ext cx="34036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0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J=0 , K=0</a:t>
            </a:r>
            <a:endParaRPr>
              <a:solidFill>
                <a:srgbClr val="9CC2E5"/>
              </a:solidFill>
            </a:endParaRPr>
          </a:p>
        </p:txBody>
      </p:sp>
      <p:graphicFrame>
        <p:nvGraphicFramePr>
          <p:cNvPr id="530" name="Google Shape;530;p60"/>
          <p:cNvGraphicFramePr/>
          <p:nvPr/>
        </p:nvGraphicFramePr>
        <p:xfrm>
          <a:off x="3526520" y="2109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31" name="Google Shape;531;p60"/>
          <p:cNvGraphicFramePr/>
          <p:nvPr/>
        </p:nvGraphicFramePr>
        <p:xfrm>
          <a:off x="3526520" y="4535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1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37" name="Google Shape;537;p61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GATED D LATCH TABLE SUMMARY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3670300" y="2422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86700"/>
                <a:gridCol w="1286700"/>
                <a:gridCol w="12867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43" name="Google Shape;543;p62"/>
          <p:cNvGraphicFramePr/>
          <p:nvPr/>
        </p:nvGraphicFramePr>
        <p:xfrm>
          <a:off x="5651500" y="105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44" name="Google Shape;54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37" y="2119312"/>
            <a:ext cx="99917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50" name="Google Shape;550;p63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51" name="Google Shape;5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882775"/>
            <a:ext cx="111728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58" name="Google Shape;558;p64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9" name="Google Shape;559;p64"/>
          <p:cNvSpPr txBox="1"/>
          <p:nvPr/>
        </p:nvSpPr>
        <p:spPr>
          <a:xfrm>
            <a:off x="723900" y="3700240"/>
            <a:ext cx="48641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0" name="Google Shape;560;p64"/>
          <p:cNvSpPr txBox="1"/>
          <p:nvPr/>
        </p:nvSpPr>
        <p:spPr>
          <a:xfrm>
            <a:off x="863600" y="2746264"/>
            <a:ext cx="44704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1" name="Google Shape;561;p64"/>
          <p:cNvSpPr txBox="1"/>
          <p:nvPr/>
        </p:nvSpPr>
        <p:spPr>
          <a:xfrm>
            <a:off x="793750" y="4757419"/>
            <a:ext cx="40449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2" name="Google Shape;562;p64"/>
          <p:cNvSpPr txBox="1"/>
          <p:nvPr/>
        </p:nvSpPr>
        <p:spPr>
          <a:xfrm>
            <a:off x="863600" y="5814598"/>
            <a:ext cx="28829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68" name="Google Shape;568;p65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69" name="Google Shape;56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882775"/>
            <a:ext cx="118681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575" name="Google Shape;575;p66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76" name="Google Shape;576;p66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77" name="Google Shape;577;p66"/>
          <p:cNvSpPr txBox="1"/>
          <p:nvPr/>
        </p:nvSpPr>
        <p:spPr>
          <a:xfrm>
            <a:off x="571500" y="3692080"/>
            <a:ext cx="51435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8" name="Google Shape;578;p66"/>
          <p:cNvSpPr txBox="1"/>
          <p:nvPr/>
        </p:nvSpPr>
        <p:spPr>
          <a:xfrm>
            <a:off x="723900" y="2742184"/>
            <a:ext cx="50038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9" name="Google Shape;579;p66"/>
          <p:cNvSpPr txBox="1"/>
          <p:nvPr/>
        </p:nvSpPr>
        <p:spPr>
          <a:xfrm>
            <a:off x="1060450" y="4745179"/>
            <a:ext cx="34607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8359" l="0" r="-7745" t="-245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0" name="Google Shape;580;p66"/>
          <p:cNvSpPr txBox="1"/>
          <p:nvPr/>
        </p:nvSpPr>
        <p:spPr>
          <a:xfrm>
            <a:off x="571500" y="5798278"/>
            <a:ext cx="34036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J=0 , K=1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86" name="Google Shape;586;p67"/>
          <p:cNvGraphicFramePr/>
          <p:nvPr/>
        </p:nvGraphicFramePr>
        <p:xfrm>
          <a:off x="3581399" y="2097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87" name="Google Shape;587;p67"/>
          <p:cNvGraphicFramePr/>
          <p:nvPr/>
        </p:nvGraphicFramePr>
        <p:xfrm>
          <a:off x="3581399" y="4306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93" name="Google Shape;593;p68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599" name="Google Shape;599;p69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00" name="Google Shape;60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137" y="2143125"/>
            <a:ext cx="99917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06" name="Google Shape;606;p70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07" name="Google Shape;6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" y="1870075"/>
            <a:ext cx="111728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613" name="Google Shape;613;p71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14" name="Google Shape;614;p71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5" name="Google Shape;615;p71"/>
          <p:cNvSpPr txBox="1"/>
          <p:nvPr/>
        </p:nvSpPr>
        <p:spPr>
          <a:xfrm>
            <a:off x="723900" y="3700240"/>
            <a:ext cx="46101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6" name="Google Shape;616;p71"/>
          <p:cNvSpPr txBox="1"/>
          <p:nvPr/>
        </p:nvSpPr>
        <p:spPr>
          <a:xfrm>
            <a:off x="863600" y="2746264"/>
            <a:ext cx="44704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7" name="Google Shape;617;p71"/>
          <p:cNvSpPr txBox="1"/>
          <p:nvPr/>
        </p:nvSpPr>
        <p:spPr>
          <a:xfrm>
            <a:off x="793750" y="4757419"/>
            <a:ext cx="36512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8" name="Google Shape;618;p71"/>
          <p:cNvSpPr txBox="1"/>
          <p:nvPr/>
        </p:nvSpPr>
        <p:spPr>
          <a:xfrm>
            <a:off x="495300" y="5814598"/>
            <a:ext cx="34036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69256" y="465817"/>
            <a:ext cx="7815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TIMING DIAGRAM D LATCH 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9932127" y="4296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753300"/>
                <a:gridCol w="753300"/>
                <a:gridCol w="753300"/>
              </a:tblGrid>
              <a:tr h="56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EN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74" y="2209799"/>
            <a:ext cx="8188325" cy="40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2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24" name="Google Shape;624;p72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25" name="Google Shape;62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933575"/>
            <a:ext cx="111728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3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631" name="Google Shape;631;p73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32" name="Google Shape;632;p73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33" name="Google Shape;633;p73"/>
          <p:cNvSpPr txBox="1"/>
          <p:nvPr/>
        </p:nvSpPr>
        <p:spPr>
          <a:xfrm>
            <a:off x="571500" y="3692080"/>
            <a:ext cx="51435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4" name="Google Shape;634;p73"/>
          <p:cNvSpPr txBox="1"/>
          <p:nvPr/>
        </p:nvSpPr>
        <p:spPr>
          <a:xfrm>
            <a:off x="723900" y="2742184"/>
            <a:ext cx="50038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5" name="Google Shape;635;p73"/>
          <p:cNvSpPr txBox="1"/>
          <p:nvPr/>
        </p:nvSpPr>
        <p:spPr>
          <a:xfrm>
            <a:off x="1060450" y="4745179"/>
            <a:ext cx="46672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176" l="0" r="0" t="-237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73"/>
          <p:cNvSpPr txBox="1"/>
          <p:nvPr/>
        </p:nvSpPr>
        <p:spPr>
          <a:xfrm>
            <a:off x="863600" y="5814598"/>
            <a:ext cx="30353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4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J=1 , K=0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42" name="Google Shape;642;p74"/>
          <p:cNvGraphicFramePr/>
          <p:nvPr/>
        </p:nvGraphicFramePr>
        <p:xfrm>
          <a:off x="3757160" y="269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43" name="Google Shape;643;p74"/>
          <p:cNvGraphicFramePr/>
          <p:nvPr/>
        </p:nvGraphicFramePr>
        <p:xfrm>
          <a:off x="3757160" y="478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5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49" name="Google Shape;649;p75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6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55" name="Google Shape;655;p76"/>
          <p:cNvGraphicFramePr/>
          <p:nvPr/>
        </p:nvGraphicFramePr>
        <p:xfrm>
          <a:off x="5473700" y="486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56" name="Google Shape;656;p76"/>
          <p:cNvPicPr preferRelativeResize="0"/>
          <p:nvPr/>
        </p:nvPicPr>
        <p:blipFill rotWithShape="1">
          <a:blip r:embed="rId3">
            <a:alphaModFix/>
          </a:blip>
          <a:srcRect b="0" l="0" r="14580" t="0"/>
          <a:stretch/>
        </p:blipFill>
        <p:spPr>
          <a:xfrm>
            <a:off x="1266825" y="2190750"/>
            <a:ext cx="101377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62" name="Google Shape;662;p77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63" name="Google Shape;66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971675"/>
            <a:ext cx="111728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8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669" name="Google Shape;669;p78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70" name="Google Shape;670;p78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1" name="Google Shape;671;p78"/>
          <p:cNvSpPr txBox="1"/>
          <p:nvPr/>
        </p:nvSpPr>
        <p:spPr>
          <a:xfrm>
            <a:off x="793750" y="3700240"/>
            <a:ext cx="46101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2" name="Google Shape;672;p78"/>
          <p:cNvSpPr txBox="1"/>
          <p:nvPr/>
        </p:nvSpPr>
        <p:spPr>
          <a:xfrm>
            <a:off x="863600" y="2746264"/>
            <a:ext cx="44704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3" name="Google Shape;673;p78"/>
          <p:cNvSpPr txBox="1"/>
          <p:nvPr/>
        </p:nvSpPr>
        <p:spPr>
          <a:xfrm>
            <a:off x="1009650" y="4757419"/>
            <a:ext cx="47053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176" l="0" r="-1165" t="-237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4" name="Google Shape;674;p78"/>
          <p:cNvSpPr txBox="1"/>
          <p:nvPr/>
        </p:nvSpPr>
        <p:spPr>
          <a:xfrm>
            <a:off x="1009650" y="5923501"/>
            <a:ext cx="2984500" cy="7402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9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JK-FLIP-FLOP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80" name="Google Shape;680;p79"/>
          <p:cNvGraphicFramePr/>
          <p:nvPr/>
        </p:nvGraphicFramePr>
        <p:xfrm>
          <a:off x="5644244" y="128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0200"/>
                <a:gridCol w="1616525"/>
                <a:gridCol w="1608375"/>
                <a:gridCol w="1608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81" name="Google Shape;68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87" y="2022475"/>
            <a:ext cx="111728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0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687" name="Google Shape;687;p80"/>
          <p:cNvSpPr txBox="1"/>
          <p:nvPr/>
        </p:nvSpPr>
        <p:spPr>
          <a:xfrm>
            <a:off x="863600" y="1792288"/>
            <a:ext cx="52959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88" name="Google Shape;688;p80"/>
          <p:cNvGraphicFramePr/>
          <p:nvPr/>
        </p:nvGraphicFramePr>
        <p:xfrm>
          <a:off x="7569199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89" name="Google Shape;689;p80"/>
          <p:cNvSpPr txBox="1"/>
          <p:nvPr/>
        </p:nvSpPr>
        <p:spPr>
          <a:xfrm>
            <a:off x="571500" y="3692080"/>
            <a:ext cx="5143500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80"/>
          <p:cNvSpPr txBox="1"/>
          <p:nvPr/>
        </p:nvSpPr>
        <p:spPr>
          <a:xfrm>
            <a:off x="723900" y="2742184"/>
            <a:ext cx="50038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80"/>
          <p:cNvSpPr txBox="1"/>
          <p:nvPr/>
        </p:nvSpPr>
        <p:spPr>
          <a:xfrm>
            <a:off x="1047750" y="4753339"/>
            <a:ext cx="4667250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2" name="Google Shape;692;p80"/>
          <p:cNvSpPr txBox="1"/>
          <p:nvPr/>
        </p:nvSpPr>
        <p:spPr>
          <a:xfrm>
            <a:off x="952500" y="5814598"/>
            <a:ext cx="3035300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J=1 , K=1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698" name="Google Shape;698;p81"/>
          <p:cNvGraphicFramePr/>
          <p:nvPr/>
        </p:nvGraphicFramePr>
        <p:xfrm>
          <a:off x="4330699" y="2160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99" name="Google Shape;699;p81"/>
          <p:cNvGraphicFramePr/>
          <p:nvPr/>
        </p:nvGraphicFramePr>
        <p:xfrm>
          <a:off x="4330699" y="4408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4525"/>
                <a:gridCol w="1156200"/>
                <a:gridCol w="1150375"/>
                <a:gridCol w="1150375"/>
              </a:tblGrid>
              <a:tr h="5588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754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 b="1">
              <a:solidFill>
                <a:srgbClr val="2E75B5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549400"/>
            <a:ext cx="10515600" cy="18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circuit is a combination circuit with memory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circuit is specified by a time sequence of inputs, outputs, and internal states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37" y="3835400"/>
            <a:ext cx="7248525" cy="206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2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05" name="Google Shape;705;p82"/>
          <p:cNvGraphicFramePr/>
          <p:nvPr/>
        </p:nvGraphicFramePr>
        <p:xfrm>
          <a:off x="3873500" y="2270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17200"/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3"/>
          <p:cNvSpPr txBox="1"/>
          <p:nvPr>
            <p:ph type="title"/>
          </p:nvPr>
        </p:nvSpPr>
        <p:spPr>
          <a:xfrm>
            <a:off x="723900" y="3651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11" name="Google Shape;711;p83"/>
          <p:cNvGraphicFramePr/>
          <p:nvPr/>
        </p:nvGraphicFramePr>
        <p:xfrm>
          <a:off x="2667000" y="2244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8550"/>
                <a:gridCol w="1533025"/>
                <a:gridCol w="1414500"/>
                <a:gridCol w="1214850"/>
                <a:gridCol w="2169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4"/>
          <p:cNvSpPr txBox="1"/>
          <p:nvPr>
            <p:ph type="title"/>
          </p:nvPr>
        </p:nvSpPr>
        <p:spPr>
          <a:xfrm>
            <a:off x="723900" y="3651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17" name="Google Shape;717;p84"/>
          <p:cNvGraphicFramePr/>
          <p:nvPr/>
        </p:nvGraphicFramePr>
        <p:xfrm>
          <a:off x="2667000" y="2244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8550"/>
                <a:gridCol w="1533025"/>
                <a:gridCol w="1414500"/>
                <a:gridCol w="2169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CHANGE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TOGGLE/ COMPLEMENT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5"/>
          <p:cNvSpPr txBox="1"/>
          <p:nvPr>
            <p:ph type="title"/>
          </p:nvPr>
        </p:nvSpPr>
        <p:spPr>
          <a:xfrm>
            <a:off x="723900" y="3651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TABLE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23" name="Google Shape;723;p85"/>
          <p:cNvGraphicFramePr/>
          <p:nvPr/>
        </p:nvGraphicFramePr>
        <p:xfrm>
          <a:off x="3924300" y="2155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148550"/>
                <a:gridCol w="1533025"/>
                <a:gridCol w="14145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 FLOP</a:t>
            </a:r>
            <a:endParaRPr/>
          </a:p>
        </p:txBody>
      </p:sp>
      <p:sp>
        <p:nvSpPr>
          <p:cNvPr id="729" name="Google Shape;729;p86"/>
          <p:cNvSpPr txBox="1"/>
          <p:nvPr>
            <p:ph idx="1" type="body"/>
          </p:nvPr>
        </p:nvSpPr>
        <p:spPr>
          <a:xfrm>
            <a:off x="838200" y="1690688"/>
            <a:ext cx="10515600" cy="465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or "toggle" 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flip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flop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is low, the flip-flop holds the previous value.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input is high,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 flip-flop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changes toggles old state ("toggles") whenever the clock input is strobed</a:t>
            </a:r>
            <a:r>
              <a:rPr lang="en-US"/>
              <a:t>.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Used in binary counters, frequency dividers, and general binary addition devices.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7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LOGIC SYMBOL </a:t>
            </a:r>
            <a:r>
              <a:rPr lang="en-US" sz="3200">
                <a:solidFill>
                  <a:srgbClr val="9CC2E5"/>
                </a:solidFill>
              </a:rPr>
              <a:t>(T-FLIP-FLOP)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735" name="Google Shape;73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12" y="1879600"/>
            <a:ext cx="526090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8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r>
              <a:rPr lang="en-US" sz="2000">
                <a:solidFill>
                  <a:srgbClr val="9CC2E5"/>
                </a:solidFill>
              </a:rPr>
              <a:t>Using </a:t>
            </a:r>
            <a:r>
              <a:rPr lang="en-US" sz="3600">
                <a:solidFill>
                  <a:srgbClr val="9CC2E5"/>
                </a:solidFill>
              </a:rPr>
              <a:t>D-FLIP FLOP</a:t>
            </a:r>
            <a:endParaRPr sz="3600">
              <a:solidFill>
                <a:srgbClr val="9CC2E5"/>
              </a:solidFill>
            </a:endParaRPr>
          </a:p>
        </p:txBody>
      </p:sp>
      <p:pic>
        <p:nvPicPr>
          <p:cNvPr id="741" name="Google Shape;74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4" y="1893887"/>
            <a:ext cx="6556375" cy="408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9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</a:t>
            </a:r>
            <a:endParaRPr sz="3200">
              <a:solidFill>
                <a:srgbClr val="9CC2E5"/>
              </a:solidFill>
            </a:endParaRPr>
          </a:p>
        </p:txBody>
      </p:sp>
      <p:sp>
        <p:nvSpPr>
          <p:cNvPr id="747" name="Google Shape;747;p89"/>
          <p:cNvSpPr txBox="1"/>
          <p:nvPr/>
        </p:nvSpPr>
        <p:spPr>
          <a:xfrm>
            <a:off x="1416050" y="4402383"/>
            <a:ext cx="539115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8" name="Google Shape;748;p89"/>
          <p:cNvSpPr/>
          <p:nvPr/>
        </p:nvSpPr>
        <p:spPr>
          <a:xfrm>
            <a:off x="4267200" y="3460751"/>
            <a:ext cx="482600" cy="511666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9"/>
          <p:cNvSpPr txBox="1"/>
          <p:nvPr/>
        </p:nvSpPr>
        <p:spPr>
          <a:xfrm>
            <a:off x="1416050" y="3313850"/>
            <a:ext cx="44450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0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 </a:t>
            </a:r>
            <a:r>
              <a:rPr lang="en-US" sz="2400">
                <a:solidFill>
                  <a:srgbClr val="9CC2E5"/>
                </a:solidFill>
              </a:rPr>
              <a:t>(T-FLIP-FLOP)</a:t>
            </a:r>
            <a:endParaRPr sz="2400">
              <a:solidFill>
                <a:srgbClr val="9CC2E5"/>
              </a:solidFill>
            </a:endParaRPr>
          </a:p>
        </p:txBody>
      </p:sp>
      <p:graphicFrame>
        <p:nvGraphicFramePr>
          <p:cNvPr id="755" name="Google Shape;755;p90"/>
          <p:cNvGraphicFramePr/>
          <p:nvPr/>
        </p:nvGraphicFramePr>
        <p:xfrm>
          <a:off x="4079238" y="2816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1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61" name="Google Shape;761;p91"/>
          <p:cNvGraphicFramePr/>
          <p:nvPr/>
        </p:nvGraphicFramePr>
        <p:xfrm>
          <a:off x="7277100" y="1716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762" name="Google Shape;76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257425"/>
            <a:ext cx="94107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754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E75B5"/>
                </a:solidFill>
              </a:rPr>
              <a:t>SEQUENTIAL CIRCUIT</a:t>
            </a:r>
            <a:endParaRPr b="1">
              <a:solidFill>
                <a:srgbClr val="2E75B5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850" y="2622550"/>
            <a:ext cx="83439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2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68" name="Google Shape;768;p92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769" name="Google Shape;76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205037"/>
            <a:ext cx="9653587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3"/>
          <p:cNvSpPr txBox="1"/>
          <p:nvPr>
            <p:ph type="title"/>
          </p:nvPr>
        </p:nvSpPr>
        <p:spPr>
          <a:xfrm>
            <a:off x="723900" y="365125"/>
            <a:ext cx="65459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75" name="Google Shape;775;p93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6" name="Google Shape;776;p93"/>
          <p:cNvSpPr txBox="1"/>
          <p:nvPr/>
        </p:nvSpPr>
        <p:spPr>
          <a:xfrm>
            <a:off x="723900" y="1901825"/>
            <a:ext cx="52832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93"/>
          <p:cNvSpPr txBox="1"/>
          <p:nvPr/>
        </p:nvSpPr>
        <p:spPr>
          <a:xfrm>
            <a:off x="825500" y="3066814"/>
            <a:ext cx="47117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93"/>
          <p:cNvSpPr txBox="1"/>
          <p:nvPr/>
        </p:nvSpPr>
        <p:spPr>
          <a:xfrm>
            <a:off x="723900" y="4200289"/>
            <a:ext cx="47117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93"/>
          <p:cNvSpPr txBox="1"/>
          <p:nvPr/>
        </p:nvSpPr>
        <p:spPr>
          <a:xfrm>
            <a:off x="825500" y="5333764"/>
            <a:ext cx="5283200" cy="7402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585" l="0" r="0" t="-280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4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85" name="Google Shape;785;p94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786" name="Google Shape;78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166937"/>
            <a:ext cx="102870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5"/>
          <p:cNvSpPr txBox="1"/>
          <p:nvPr>
            <p:ph type="title"/>
          </p:nvPr>
        </p:nvSpPr>
        <p:spPr>
          <a:xfrm>
            <a:off x="723900" y="365125"/>
            <a:ext cx="65459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792" name="Google Shape;792;p95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3" name="Google Shape;793;p95"/>
          <p:cNvSpPr txBox="1"/>
          <p:nvPr/>
        </p:nvSpPr>
        <p:spPr>
          <a:xfrm>
            <a:off x="723900" y="1901825"/>
            <a:ext cx="52832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4" name="Google Shape;794;p95"/>
          <p:cNvSpPr txBox="1"/>
          <p:nvPr/>
        </p:nvSpPr>
        <p:spPr>
          <a:xfrm>
            <a:off x="825500" y="3066814"/>
            <a:ext cx="47117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5" name="Google Shape;795;p95"/>
          <p:cNvSpPr txBox="1"/>
          <p:nvPr/>
        </p:nvSpPr>
        <p:spPr>
          <a:xfrm>
            <a:off x="723900" y="4200289"/>
            <a:ext cx="47117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6" name="Google Shape;796;p95"/>
          <p:cNvSpPr txBox="1"/>
          <p:nvPr/>
        </p:nvSpPr>
        <p:spPr>
          <a:xfrm>
            <a:off x="825500" y="5333764"/>
            <a:ext cx="5283200" cy="7402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585" l="0" r="0" t="-280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6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T=0 </a:t>
            </a:r>
            <a:endParaRPr>
              <a:solidFill>
                <a:srgbClr val="9CC2E5"/>
              </a:solidFill>
            </a:endParaRPr>
          </a:p>
        </p:txBody>
      </p:sp>
      <p:graphicFrame>
        <p:nvGraphicFramePr>
          <p:cNvPr id="802" name="Google Shape;802;p96"/>
          <p:cNvGraphicFramePr/>
          <p:nvPr/>
        </p:nvGraphicFramePr>
        <p:xfrm>
          <a:off x="3641272" y="2033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03" name="Google Shape;803;p96"/>
          <p:cNvGraphicFramePr/>
          <p:nvPr/>
        </p:nvGraphicFramePr>
        <p:xfrm>
          <a:off x="3641272" y="4243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7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 </a:t>
            </a:r>
            <a:r>
              <a:rPr lang="en-US" sz="2400">
                <a:solidFill>
                  <a:srgbClr val="9CC2E5"/>
                </a:solidFill>
              </a:rPr>
              <a:t>(T-FLIP-FLOP)</a:t>
            </a:r>
            <a:endParaRPr sz="2400">
              <a:solidFill>
                <a:srgbClr val="9CC2E5"/>
              </a:solidFill>
            </a:endParaRPr>
          </a:p>
        </p:txBody>
      </p:sp>
      <p:graphicFrame>
        <p:nvGraphicFramePr>
          <p:cNvPr id="809" name="Google Shape;809;p97"/>
          <p:cNvGraphicFramePr/>
          <p:nvPr/>
        </p:nvGraphicFramePr>
        <p:xfrm>
          <a:off x="4079238" y="2816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815" name="Google Shape;815;p98"/>
          <p:cNvGraphicFramePr/>
          <p:nvPr/>
        </p:nvGraphicFramePr>
        <p:xfrm>
          <a:off x="7277100" y="1716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08375"/>
                <a:gridCol w="1608375"/>
                <a:gridCol w="16083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816" name="Google Shape;816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206625"/>
            <a:ext cx="96012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9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822" name="Google Shape;822;p99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823" name="Google Shape;82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0" y="2105025"/>
            <a:ext cx="97917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0"/>
          <p:cNvSpPr txBox="1"/>
          <p:nvPr>
            <p:ph type="title"/>
          </p:nvPr>
        </p:nvSpPr>
        <p:spPr>
          <a:xfrm>
            <a:off x="723900" y="365125"/>
            <a:ext cx="65459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829" name="Google Shape;829;p100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0" name="Google Shape;830;p100"/>
          <p:cNvSpPr txBox="1"/>
          <p:nvPr/>
        </p:nvSpPr>
        <p:spPr>
          <a:xfrm>
            <a:off x="723900" y="1901825"/>
            <a:ext cx="52832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1" name="Google Shape;831;p100"/>
          <p:cNvSpPr txBox="1"/>
          <p:nvPr/>
        </p:nvSpPr>
        <p:spPr>
          <a:xfrm>
            <a:off x="825500" y="3066814"/>
            <a:ext cx="47117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2" name="Google Shape;832;p100"/>
          <p:cNvSpPr txBox="1"/>
          <p:nvPr/>
        </p:nvSpPr>
        <p:spPr>
          <a:xfrm>
            <a:off x="723900" y="4200289"/>
            <a:ext cx="47117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3" name="Google Shape;833;p100"/>
          <p:cNvSpPr txBox="1"/>
          <p:nvPr/>
        </p:nvSpPr>
        <p:spPr>
          <a:xfrm>
            <a:off x="825500" y="5333764"/>
            <a:ext cx="5283200" cy="7402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585" l="0" r="0" t="-280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1"/>
          <p:cNvSpPr txBox="1"/>
          <p:nvPr>
            <p:ph type="title"/>
          </p:nvPr>
        </p:nvSpPr>
        <p:spPr>
          <a:xfrm>
            <a:off x="723900" y="365125"/>
            <a:ext cx="307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T-FLIP-FLOP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839" name="Google Shape;839;p101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840" name="Google Shape;840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422525"/>
            <a:ext cx="97917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TRIGGER</a:t>
            </a:r>
            <a:endParaRPr>
              <a:solidFill>
                <a:srgbClr val="9CC2E5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2041525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state of a latch or flip-flop is switched by a change in the control input. This momentary change is called a trigger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2"/>
          <p:cNvSpPr txBox="1"/>
          <p:nvPr>
            <p:ph type="title"/>
          </p:nvPr>
        </p:nvSpPr>
        <p:spPr>
          <a:xfrm>
            <a:off x="723900" y="365125"/>
            <a:ext cx="65459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CHARACTERISTIC EQUATION  </a:t>
            </a:r>
            <a:endParaRPr sz="3200">
              <a:solidFill>
                <a:srgbClr val="9CC2E5"/>
              </a:solidFill>
            </a:endParaRPr>
          </a:p>
        </p:txBody>
      </p:sp>
      <p:graphicFrame>
        <p:nvGraphicFramePr>
          <p:cNvPr id="846" name="Google Shape;846;p102"/>
          <p:cNvGraphicFramePr/>
          <p:nvPr/>
        </p:nvGraphicFramePr>
        <p:xfrm>
          <a:off x="7269844" y="15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7" name="Google Shape;847;p102"/>
          <p:cNvSpPr txBox="1"/>
          <p:nvPr/>
        </p:nvSpPr>
        <p:spPr>
          <a:xfrm>
            <a:off x="723900" y="1901825"/>
            <a:ext cx="5283200" cy="740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8" name="Google Shape;848;p102"/>
          <p:cNvSpPr txBox="1"/>
          <p:nvPr/>
        </p:nvSpPr>
        <p:spPr>
          <a:xfrm>
            <a:off x="825500" y="3066814"/>
            <a:ext cx="4711700" cy="7402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9" name="Google Shape;849;p102"/>
          <p:cNvSpPr txBox="1"/>
          <p:nvPr/>
        </p:nvSpPr>
        <p:spPr>
          <a:xfrm>
            <a:off x="723900" y="4200289"/>
            <a:ext cx="4711700" cy="740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50" name="Google Shape;850;p102"/>
          <p:cNvSpPr txBox="1"/>
          <p:nvPr/>
        </p:nvSpPr>
        <p:spPr>
          <a:xfrm>
            <a:off x="825500" y="5371864"/>
            <a:ext cx="5283200" cy="7402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177" l="0" r="0" t="-27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3"/>
          <p:cNvSpPr txBox="1"/>
          <p:nvPr>
            <p:ph type="title"/>
          </p:nvPr>
        </p:nvSpPr>
        <p:spPr>
          <a:xfrm>
            <a:off x="330200" y="340106"/>
            <a:ext cx="11455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COMPARING CASE I &amp; II when  T=1 </a:t>
            </a:r>
            <a:endParaRPr>
              <a:solidFill>
                <a:srgbClr val="9CC2E5"/>
              </a:solidFill>
            </a:endParaRPr>
          </a:p>
        </p:txBody>
      </p:sp>
      <p:graphicFrame>
        <p:nvGraphicFramePr>
          <p:cNvPr id="856" name="Google Shape;856;p103"/>
          <p:cNvGraphicFramePr/>
          <p:nvPr/>
        </p:nvGraphicFramePr>
        <p:xfrm>
          <a:off x="3641272" y="2033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7" name="Google Shape;857;p103"/>
          <p:cNvGraphicFramePr/>
          <p:nvPr/>
        </p:nvGraphicFramePr>
        <p:xfrm>
          <a:off x="3641272" y="4243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616525"/>
                <a:gridCol w="1608375"/>
                <a:gridCol w="1608375"/>
              </a:tblGrid>
              <a:tr h="55880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5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4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 </a:t>
            </a:r>
            <a:r>
              <a:rPr lang="en-US" sz="2400">
                <a:solidFill>
                  <a:srgbClr val="9CC2E5"/>
                </a:solidFill>
              </a:rPr>
              <a:t>(T-FLIP-FLOP)</a:t>
            </a:r>
            <a:endParaRPr sz="2400">
              <a:solidFill>
                <a:srgbClr val="9CC2E5"/>
              </a:solidFill>
            </a:endParaRPr>
          </a:p>
        </p:txBody>
      </p:sp>
      <p:graphicFrame>
        <p:nvGraphicFramePr>
          <p:cNvPr id="863" name="Google Shape;863;p104"/>
          <p:cNvGraphicFramePr/>
          <p:nvPr/>
        </p:nvGraphicFramePr>
        <p:xfrm>
          <a:off x="4079238" y="2816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491175"/>
                <a:gridCol w="1375900"/>
                <a:gridCol w="1181675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5"/>
          <p:cNvSpPr txBox="1"/>
          <p:nvPr>
            <p:ph type="title"/>
          </p:nvPr>
        </p:nvSpPr>
        <p:spPr>
          <a:xfrm>
            <a:off x="927100" y="403225"/>
            <a:ext cx="7200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TRUTH TABLE </a:t>
            </a:r>
            <a:r>
              <a:rPr lang="en-US" sz="2400">
                <a:solidFill>
                  <a:srgbClr val="9CC2E5"/>
                </a:solidFill>
              </a:rPr>
              <a:t>(T-FLIP-FLOP)</a:t>
            </a:r>
            <a:endParaRPr sz="2400">
              <a:solidFill>
                <a:srgbClr val="9CC2E5"/>
              </a:solidFill>
            </a:endParaRPr>
          </a:p>
        </p:txBody>
      </p:sp>
      <p:graphicFrame>
        <p:nvGraphicFramePr>
          <p:cNvPr id="869" name="Google Shape;869;p105"/>
          <p:cNvGraphicFramePr/>
          <p:nvPr/>
        </p:nvGraphicFramePr>
        <p:xfrm>
          <a:off x="4079238" y="2816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{1C88B234-2CA2-4C52-9EE1-9F9745B4FA68}</a:tableStyleId>
              </a:tblPr>
              <a:tblGrid>
                <a:gridCol w="1254750"/>
                <a:gridCol w="1625600"/>
                <a:gridCol w="1536700"/>
                <a:gridCol w="2070100"/>
              </a:tblGrid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COMMENT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800">
                          <a:solidFill>
                            <a:schemeClr val="dk1"/>
                          </a:solidFill>
                        </a:rPr>
                        <a:t>NO CHANGE</a:t>
                      </a:r>
                      <a:endParaRPr i="1"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3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TOGGLE</a:t>
                      </a:r>
                      <a:endParaRPr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6"/>
          <p:cNvSpPr txBox="1"/>
          <p:nvPr>
            <p:ph type="ctrTitle"/>
          </p:nvPr>
        </p:nvSpPr>
        <p:spPr>
          <a:xfrm>
            <a:off x="1384300" y="1122363"/>
            <a:ext cx="95123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Flip Flop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75" name="Google Shape;875;p106"/>
          <p:cNvSpPr txBox="1"/>
          <p:nvPr>
            <p:ph idx="1" type="subTitle"/>
          </p:nvPr>
        </p:nvSpPr>
        <p:spPr>
          <a:xfrm>
            <a:off x="1524000" y="3602038"/>
            <a:ext cx="91440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D-Type Positive Edge Triggered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7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Master Slave D-FLIP-FLOP</a:t>
            </a:r>
            <a:r>
              <a:rPr lang="en-US" sz="3100">
                <a:solidFill>
                  <a:srgbClr val="9CC2E5"/>
                </a:solidFill>
              </a:rPr>
              <a:t>(NEGATIVE EDGE TRIGGERED) </a:t>
            </a:r>
            <a:endParaRPr sz="3100">
              <a:solidFill>
                <a:srgbClr val="9CC2E5"/>
              </a:solidFill>
            </a:endParaRPr>
          </a:p>
        </p:txBody>
      </p:sp>
      <p:pic>
        <p:nvPicPr>
          <p:cNvPr id="881" name="Google Shape;881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49" y="1993900"/>
            <a:ext cx="943437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8"/>
          <p:cNvSpPr txBox="1"/>
          <p:nvPr>
            <p:ph type="title"/>
          </p:nvPr>
        </p:nvSpPr>
        <p:spPr>
          <a:xfrm>
            <a:off x="723900" y="365125"/>
            <a:ext cx="106299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>
              <a:solidFill>
                <a:srgbClr val="9CC2E5"/>
              </a:solidFill>
            </a:endParaRPr>
          </a:p>
        </p:txBody>
      </p:sp>
      <p:pic>
        <p:nvPicPr>
          <p:cNvPr id="887" name="Google Shape;88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99" y="1830387"/>
            <a:ext cx="4557241" cy="371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9"/>
          <p:cNvSpPr txBox="1"/>
          <p:nvPr>
            <p:ph type="title"/>
          </p:nvPr>
        </p:nvSpPr>
        <p:spPr>
          <a:xfrm>
            <a:off x="838200" y="365125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3200">
                <a:solidFill>
                  <a:srgbClr val="9CC2E5"/>
                </a:solidFill>
              </a:rPr>
              <a:t>(POSITIVE EDGE TRIGGERED) </a:t>
            </a:r>
            <a:endParaRPr sz="3200"/>
          </a:p>
        </p:txBody>
      </p:sp>
      <p:pic>
        <p:nvPicPr>
          <p:cNvPr id="893" name="Google Shape;893;p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1447800"/>
            <a:ext cx="10223499" cy="524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0"/>
          <p:cNvSpPr txBox="1"/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2800">
                <a:solidFill>
                  <a:srgbClr val="9CC2E5"/>
                </a:solidFill>
              </a:rPr>
              <a:t>(POSITIVE EDGE TRIGGERED) </a:t>
            </a:r>
            <a:endParaRPr sz="2800"/>
          </a:p>
        </p:txBody>
      </p:sp>
      <p:sp>
        <p:nvSpPr>
          <p:cNvPr id="899" name="Google Shape;899;p110"/>
          <p:cNvSpPr txBox="1"/>
          <p:nvPr>
            <p:ph idx="1" type="body"/>
          </p:nvPr>
        </p:nvSpPr>
        <p:spPr>
          <a:xfrm>
            <a:off x="838200" y="1193800"/>
            <a:ext cx="10515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/>
              <a:t> </a:t>
            </a:r>
            <a:r>
              <a:rPr b="1" i="1" lang="en-US"/>
              <a:t>SR LATCH</a:t>
            </a:r>
            <a:endParaRPr b="1" i="1"/>
          </a:p>
        </p:txBody>
      </p:sp>
      <p:grpSp>
        <p:nvGrpSpPr>
          <p:cNvPr id="900" name="Google Shape;900;p110"/>
          <p:cNvGrpSpPr/>
          <p:nvPr/>
        </p:nvGrpSpPr>
        <p:grpSpPr>
          <a:xfrm>
            <a:off x="990600" y="1765300"/>
            <a:ext cx="10223499" cy="4965699"/>
            <a:chOff x="990600" y="1765300"/>
            <a:chExt cx="10223499" cy="4965699"/>
          </a:xfrm>
        </p:grpSpPr>
        <p:pic>
          <p:nvPicPr>
            <p:cNvPr id="901" name="Google Shape;901;p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600" y="1765300"/>
              <a:ext cx="10223499" cy="4965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Google Shape;902;p110"/>
            <p:cNvSpPr/>
            <p:nvPr/>
          </p:nvSpPr>
          <p:spPr>
            <a:xfrm>
              <a:off x="3289300" y="1765300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10"/>
            <p:cNvSpPr/>
            <p:nvPr/>
          </p:nvSpPr>
          <p:spPr>
            <a:xfrm>
              <a:off x="3162300" y="4307681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10"/>
            <p:cNvSpPr/>
            <p:nvPr/>
          </p:nvSpPr>
          <p:spPr>
            <a:xfrm>
              <a:off x="6616700" y="3155554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1"/>
          <p:cNvSpPr txBox="1"/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2E5"/>
              </a:buClr>
              <a:buSzPts val="4400"/>
              <a:buFont typeface="Calibri"/>
              <a:buNone/>
            </a:pPr>
            <a:r>
              <a:rPr lang="en-US">
                <a:solidFill>
                  <a:srgbClr val="9CC2E5"/>
                </a:solidFill>
              </a:rPr>
              <a:t>D-FLIP-FLOP </a:t>
            </a:r>
            <a:r>
              <a:rPr lang="en-US" sz="2800">
                <a:solidFill>
                  <a:srgbClr val="9CC2E5"/>
                </a:solidFill>
              </a:rPr>
              <a:t>(POSITIVE EDGE TRIGGERED) </a:t>
            </a:r>
            <a:endParaRPr sz="2800"/>
          </a:p>
        </p:txBody>
      </p:sp>
      <p:sp>
        <p:nvSpPr>
          <p:cNvPr id="910" name="Google Shape;910;p111"/>
          <p:cNvSpPr txBox="1"/>
          <p:nvPr>
            <p:ph idx="1" type="body"/>
          </p:nvPr>
        </p:nvSpPr>
        <p:spPr>
          <a:xfrm>
            <a:off x="838200" y="1193800"/>
            <a:ext cx="10515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/>
              <a:t> </a:t>
            </a:r>
            <a:r>
              <a:rPr b="1" i="1" lang="en-US"/>
              <a:t>SR LATCH</a:t>
            </a:r>
            <a:endParaRPr b="1" i="1"/>
          </a:p>
        </p:txBody>
      </p:sp>
      <p:grpSp>
        <p:nvGrpSpPr>
          <p:cNvPr id="911" name="Google Shape;911;p111"/>
          <p:cNvGrpSpPr/>
          <p:nvPr/>
        </p:nvGrpSpPr>
        <p:grpSpPr>
          <a:xfrm>
            <a:off x="1130301" y="1752600"/>
            <a:ext cx="10223499" cy="4965699"/>
            <a:chOff x="990600" y="1765300"/>
            <a:chExt cx="10223499" cy="4965699"/>
          </a:xfrm>
        </p:grpSpPr>
        <p:pic>
          <p:nvPicPr>
            <p:cNvPr id="912" name="Google Shape;912;p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600" y="1765300"/>
              <a:ext cx="10223499" cy="4965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3" name="Google Shape;913;p111"/>
            <p:cNvSpPr/>
            <p:nvPr/>
          </p:nvSpPr>
          <p:spPr>
            <a:xfrm>
              <a:off x="3289300" y="1765300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11"/>
            <p:cNvSpPr/>
            <p:nvPr/>
          </p:nvSpPr>
          <p:spPr>
            <a:xfrm>
              <a:off x="3162300" y="4307681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11"/>
            <p:cNvSpPr/>
            <p:nvPr/>
          </p:nvSpPr>
          <p:spPr>
            <a:xfrm>
              <a:off x="6616700" y="3155554"/>
              <a:ext cx="3390900" cy="21463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111"/>
          <p:cNvSpPr txBox="1"/>
          <p:nvPr/>
        </p:nvSpPr>
        <p:spPr>
          <a:xfrm>
            <a:off x="4857750" y="2469118"/>
            <a:ext cx="72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11"/>
          <p:cNvSpPr txBox="1"/>
          <p:nvPr/>
        </p:nvSpPr>
        <p:spPr>
          <a:xfrm>
            <a:off x="4660900" y="5488265"/>
            <a:ext cx="111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11"/>
          <p:cNvSpPr txBox="1"/>
          <p:nvPr/>
        </p:nvSpPr>
        <p:spPr>
          <a:xfrm>
            <a:off x="7924800" y="4867315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