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</p:sldIdLst>
  <p:sldSz cy="6858000" cx="12192000"/>
  <p:notesSz cx="6858000" cy="9144000"/>
  <p:embeddedFontLst>
    <p:embeddedFont>
      <p:font typeface="Cambria Math"/>
      <p:regular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70C759-ED2C-4A9A-B491-334706B3DFB2}">
  <a:tblStyle styleId="{2C70C759-ED2C-4A9A-B491-334706B3DF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2" Type="http://schemas.openxmlformats.org/officeDocument/2006/relationships/font" Target="fonts/CambriaMath-regular.fntdata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4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47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5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4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48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49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Relationship Id="rId7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43.png"/><Relationship Id="rId5" Type="http://schemas.openxmlformats.org/officeDocument/2006/relationships/image" Target="../media/image42.png"/><Relationship Id="rId6" Type="http://schemas.openxmlformats.org/officeDocument/2006/relationships/image" Target="../media/image41.png"/><Relationship Id="rId7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48.png"/><Relationship Id="rId6" Type="http://schemas.openxmlformats.org/officeDocument/2006/relationships/image" Target="../media/image44.png"/><Relationship Id="rId7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4.png"/><Relationship Id="rId7" Type="http://schemas.openxmlformats.org/officeDocument/2006/relationships/image" Target="../media/image5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58.png"/><Relationship Id="rId5" Type="http://schemas.openxmlformats.org/officeDocument/2006/relationships/image" Target="../media/image54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0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7.png"/><Relationship Id="rId4" Type="http://schemas.openxmlformats.org/officeDocument/2006/relationships/image" Target="../media/image79.png"/><Relationship Id="rId5" Type="http://schemas.openxmlformats.org/officeDocument/2006/relationships/image" Target="../media/image81.png"/><Relationship Id="rId6" Type="http://schemas.openxmlformats.org/officeDocument/2006/relationships/image" Target="../media/image8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7.png"/><Relationship Id="rId4" Type="http://schemas.openxmlformats.org/officeDocument/2006/relationships/image" Target="../media/image80.png"/><Relationship Id="rId5" Type="http://schemas.openxmlformats.org/officeDocument/2006/relationships/image" Target="../media/image8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9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01.png"/><Relationship Id="rId4" Type="http://schemas.openxmlformats.org/officeDocument/2006/relationships/image" Target="../media/image10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10.png"/><Relationship Id="rId4" Type="http://schemas.openxmlformats.org/officeDocument/2006/relationships/image" Target="../media/image112.png"/><Relationship Id="rId5" Type="http://schemas.openxmlformats.org/officeDocument/2006/relationships/image" Target="../media/image111.png"/><Relationship Id="rId6" Type="http://schemas.openxmlformats.org/officeDocument/2006/relationships/image" Target="../media/image11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4.png"/><Relationship Id="rId4" Type="http://schemas.openxmlformats.org/officeDocument/2006/relationships/image" Target="../media/image116.png"/><Relationship Id="rId5" Type="http://schemas.openxmlformats.org/officeDocument/2006/relationships/image" Target="../media/image113.png"/><Relationship Id="rId6" Type="http://schemas.openxmlformats.org/officeDocument/2006/relationships/image" Target="../media/image11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14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14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14.png"/><Relationship Id="rId4" Type="http://schemas.openxmlformats.org/officeDocument/2006/relationships/image" Target="../media/image121.png"/><Relationship Id="rId10" Type="http://schemas.openxmlformats.org/officeDocument/2006/relationships/image" Target="../media/image130.png"/><Relationship Id="rId9" Type="http://schemas.openxmlformats.org/officeDocument/2006/relationships/image" Target="../media/image127.png"/><Relationship Id="rId5" Type="http://schemas.openxmlformats.org/officeDocument/2006/relationships/image" Target="../media/image113.png"/><Relationship Id="rId6" Type="http://schemas.openxmlformats.org/officeDocument/2006/relationships/image" Target="../media/image129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28.png"/><Relationship Id="rId4" Type="http://schemas.openxmlformats.org/officeDocument/2006/relationships/image" Target="../media/image131.png"/><Relationship Id="rId9" Type="http://schemas.openxmlformats.org/officeDocument/2006/relationships/image" Target="../media/image134.png"/><Relationship Id="rId5" Type="http://schemas.openxmlformats.org/officeDocument/2006/relationships/image" Target="../media/image133.png"/><Relationship Id="rId6" Type="http://schemas.openxmlformats.org/officeDocument/2006/relationships/image" Target="../media/image142.png"/><Relationship Id="rId7" Type="http://schemas.openxmlformats.org/officeDocument/2006/relationships/image" Target="../media/image132.png"/><Relationship Id="rId8" Type="http://schemas.openxmlformats.org/officeDocument/2006/relationships/image" Target="../media/image13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36.png"/><Relationship Id="rId4" Type="http://schemas.openxmlformats.org/officeDocument/2006/relationships/image" Target="../media/image135.png"/><Relationship Id="rId5" Type="http://schemas.openxmlformats.org/officeDocument/2006/relationships/image" Target="../media/image141.png"/><Relationship Id="rId6" Type="http://schemas.openxmlformats.org/officeDocument/2006/relationships/image" Target="../media/image14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37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3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40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50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Analysis of </a:t>
            </a:r>
            <a:br>
              <a:rPr lang="en-US"/>
            </a:br>
            <a:r>
              <a:rPr lang="en-US">
                <a:solidFill>
                  <a:srgbClr val="2E75B5"/>
                </a:solidFill>
              </a:rPr>
              <a:t>CLOCKED</a:t>
            </a:r>
            <a:r>
              <a:rPr lang="en-US"/>
              <a:t> </a:t>
            </a:r>
            <a:r>
              <a:rPr lang="en-US">
                <a:solidFill>
                  <a:srgbClr val="2E75B5"/>
                </a:solidFill>
              </a:rPr>
              <a:t>S</a:t>
            </a:r>
            <a:r>
              <a:rPr lang="en-US">
                <a:solidFill>
                  <a:srgbClr val="6A9DCB"/>
                </a:solidFill>
              </a:rPr>
              <a:t>EQ</a:t>
            </a:r>
            <a:r>
              <a:rPr lang="en-US">
                <a:solidFill>
                  <a:srgbClr val="2E75B5"/>
                </a:solidFill>
              </a:rPr>
              <a:t>ENTIAL CIRCUITS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848600" y="3678238"/>
            <a:ext cx="26924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2400"/>
              <a:buNone/>
            </a:pPr>
            <a:r>
              <a:rPr lang="en-US">
                <a:solidFill>
                  <a:srgbClr val="323F4F"/>
                </a:solidFill>
              </a:rPr>
              <a:t>Lecture No 5</a:t>
            </a:r>
            <a:endParaRPr>
              <a:solidFill>
                <a:srgbClr val="323F4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EQUATIONS FOR FLIP FLOP </a:t>
            </a:r>
            <a:r>
              <a:rPr b="1" lang="en-US">
                <a:solidFill>
                  <a:srgbClr val="2E75B5"/>
                </a:solidFill>
              </a:rPr>
              <a:t>B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4711699"/>
            <a:ext cx="10515600" cy="1973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4912" y="1054100"/>
            <a:ext cx="9043988" cy="345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2"/>
          <p:cNvSpPr txBox="1"/>
          <p:nvPr>
            <p:ph type="title"/>
          </p:nvPr>
        </p:nvSpPr>
        <p:spPr>
          <a:xfrm>
            <a:off x="838200" y="365125"/>
            <a:ext cx="5613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</a:rPr>
              <a:t>STATE DIAGRAM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908" name="Google Shape;908;p112"/>
          <p:cNvGraphicFramePr/>
          <p:nvPr/>
        </p:nvGraphicFramePr>
        <p:xfrm>
          <a:off x="9055100" y="138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07050"/>
                <a:gridCol w="535950"/>
                <a:gridCol w="863600"/>
                <a:gridCol w="421650"/>
                <a:gridCol w="607050"/>
              </a:tblGrid>
              <a:tr h="515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909" name="Google Shape;909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" y="1360169"/>
            <a:ext cx="5629275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112"/>
          <p:cNvSpPr/>
          <p:nvPr/>
        </p:nvSpPr>
        <p:spPr>
          <a:xfrm>
            <a:off x="2120900" y="5499100"/>
            <a:ext cx="3048000" cy="8890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3"/>
          <p:cNvSpPr txBox="1"/>
          <p:nvPr>
            <p:ph type="title"/>
          </p:nvPr>
        </p:nvSpPr>
        <p:spPr>
          <a:xfrm>
            <a:off x="838200" y="365125"/>
            <a:ext cx="5613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</a:rPr>
              <a:t>STATE DIAGRAM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916" name="Google Shape;916;p113"/>
          <p:cNvGraphicFramePr/>
          <p:nvPr/>
        </p:nvGraphicFramePr>
        <p:xfrm>
          <a:off x="9055100" y="138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07050"/>
                <a:gridCol w="535950"/>
                <a:gridCol w="863600"/>
                <a:gridCol w="421650"/>
                <a:gridCol w="607050"/>
              </a:tblGrid>
              <a:tr h="515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917" name="Google Shape;917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862" y="1308100"/>
            <a:ext cx="5629275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113"/>
          <p:cNvSpPr/>
          <p:nvPr/>
        </p:nvSpPr>
        <p:spPr>
          <a:xfrm>
            <a:off x="6235700" y="2857500"/>
            <a:ext cx="939800" cy="26416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14"/>
          <p:cNvSpPr txBox="1"/>
          <p:nvPr>
            <p:ph type="title"/>
          </p:nvPr>
        </p:nvSpPr>
        <p:spPr>
          <a:xfrm>
            <a:off x="838200" y="365125"/>
            <a:ext cx="5613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</a:rPr>
              <a:t>STATE DIAGRAM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924" name="Google Shape;924;p114"/>
          <p:cNvGraphicFramePr/>
          <p:nvPr/>
        </p:nvGraphicFramePr>
        <p:xfrm>
          <a:off x="9055100" y="138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07050"/>
                <a:gridCol w="535950"/>
                <a:gridCol w="863600"/>
                <a:gridCol w="421650"/>
                <a:gridCol w="607050"/>
              </a:tblGrid>
              <a:tr h="515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925" name="Google Shape;925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462" y="1308100"/>
            <a:ext cx="5629275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114"/>
          <p:cNvSpPr/>
          <p:nvPr/>
        </p:nvSpPr>
        <p:spPr>
          <a:xfrm>
            <a:off x="5918200" y="5927725"/>
            <a:ext cx="1066800" cy="8001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15"/>
          <p:cNvSpPr txBox="1"/>
          <p:nvPr>
            <p:ph type="title"/>
          </p:nvPr>
        </p:nvSpPr>
        <p:spPr>
          <a:xfrm>
            <a:off x="838200" y="365125"/>
            <a:ext cx="5613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</a:rPr>
              <a:t>STATE DIAGRAM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932" name="Google Shape;932;p115"/>
          <p:cNvGraphicFramePr/>
          <p:nvPr/>
        </p:nvGraphicFramePr>
        <p:xfrm>
          <a:off x="9055100" y="138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07050"/>
                <a:gridCol w="535950"/>
                <a:gridCol w="863600"/>
                <a:gridCol w="421650"/>
                <a:gridCol w="607050"/>
              </a:tblGrid>
              <a:tr h="515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933" name="Google Shape;933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1181100"/>
            <a:ext cx="5629275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115"/>
          <p:cNvSpPr/>
          <p:nvPr/>
        </p:nvSpPr>
        <p:spPr>
          <a:xfrm>
            <a:off x="3644900" y="1854200"/>
            <a:ext cx="2806700" cy="10922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16"/>
          <p:cNvSpPr txBox="1"/>
          <p:nvPr>
            <p:ph type="title"/>
          </p:nvPr>
        </p:nvSpPr>
        <p:spPr>
          <a:xfrm>
            <a:off x="838200" y="365125"/>
            <a:ext cx="5613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</a:rPr>
              <a:t>STATE DIAGRAM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940" name="Google Shape;940;p116"/>
          <p:cNvGraphicFramePr/>
          <p:nvPr/>
        </p:nvGraphicFramePr>
        <p:xfrm>
          <a:off x="9055100" y="138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07050"/>
                <a:gridCol w="535950"/>
                <a:gridCol w="863600"/>
                <a:gridCol w="421650"/>
                <a:gridCol w="607050"/>
              </a:tblGrid>
              <a:tr h="515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941" name="Google Shape;941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1201737"/>
            <a:ext cx="5626100" cy="5418771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116"/>
          <p:cNvSpPr/>
          <p:nvPr/>
        </p:nvSpPr>
        <p:spPr>
          <a:xfrm>
            <a:off x="5956300" y="1397000"/>
            <a:ext cx="1219200" cy="10160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17"/>
          <p:cNvSpPr txBox="1"/>
          <p:nvPr>
            <p:ph type="title"/>
          </p:nvPr>
        </p:nvSpPr>
        <p:spPr>
          <a:xfrm>
            <a:off x="838200" y="365125"/>
            <a:ext cx="5613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</a:rPr>
              <a:t>STATE DIAGRAM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948" name="Google Shape;948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800" y="1138237"/>
            <a:ext cx="5626100" cy="541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8"/>
          <p:cNvSpPr txBox="1"/>
          <p:nvPr>
            <p:ph type="title"/>
          </p:nvPr>
        </p:nvSpPr>
        <p:spPr>
          <a:xfrm>
            <a:off x="4838700" y="2701925"/>
            <a:ext cx="193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EQUATIONS FOR OUTPUT </a:t>
            </a:r>
            <a:r>
              <a:rPr b="1" lang="en-US" sz="4900">
                <a:solidFill>
                  <a:srgbClr val="2E75B5"/>
                </a:solidFill>
              </a:rPr>
              <a:t>y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2881312" y="5524500"/>
            <a:ext cx="5981700" cy="96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1312" y="1336675"/>
            <a:ext cx="73056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89795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EQUATIONS</a:t>
            </a:r>
            <a:endParaRPr b="1" sz="4900">
              <a:solidFill>
                <a:srgbClr val="2E75B5"/>
              </a:solidFill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36600" y="4241799"/>
            <a:ext cx="10617200" cy="24431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0" l="0" r="12455" t="0"/>
          <a:stretch/>
        </p:blipFill>
        <p:spPr>
          <a:xfrm>
            <a:off x="4914901" y="571501"/>
            <a:ext cx="6784490" cy="367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TRANSITION TABLE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Consist of four Sections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PRESENT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NEXT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OUTPUT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State of flip flop </a:t>
            </a:r>
            <a:r>
              <a:rPr lang="en-US"/>
              <a:t>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/>
              <a:t>B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at any given time </a:t>
            </a:r>
            <a:r>
              <a:rPr lang="en-US"/>
              <a:t>t</a:t>
            </a:r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4984750" y="26579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11250"/>
                <a:gridCol w="11112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 &amp; INPUT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State of flip flop </a:t>
            </a:r>
            <a:r>
              <a:rPr lang="en-US"/>
              <a:t>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/>
              <a:t>B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at any given time </a:t>
            </a:r>
            <a:r>
              <a:rPr lang="en-US"/>
              <a:t>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Input gives value of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for each possible present state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4432300" y="2478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003300"/>
                <a:gridCol w="1003300"/>
                <a:gridCol w="10033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for 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/>
              <a:t>t+1)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13716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01725"/>
                <a:gridCol w="1101725"/>
                <a:gridCol w="876500"/>
                <a:gridCol w="13269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6" name="Google Shape;186;p28"/>
          <p:cNvSpPr/>
          <p:nvPr/>
        </p:nvSpPr>
        <p:spPr>
          <a:xfrm>
            <a:off x="6295044" y="3188533"/>
            <a:ext cx="2760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A=0, B=0, x=0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295044" y="3681968"/>
            <a:ext cx="226446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6447444" y="2647434"/>
            <a:ext cx="239591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6295044" y="4313416"/>
            <a:ext cx="19118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6295044" y="5060523"/>
            <a:ext cx="150784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for A(t+1)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29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987425"/>
                <a:gridCol w="987425"/>
                <a:gridCol w="987425"/>
                <a:gridCol w="98742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8" name="Google Shape;198;p29"/>
          <p:cNvSpPr/>
          <p:nvPr/>
        </p:nvSpPr>
        <p:spPr>
          <a:xfrm>
            <a:off x="6295044" y="3188533"/>
            <a:ext cx="2760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A=0, B=0, x=1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6295044" y="3681968"/>
            <a:ext cx="226446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6447444" y="2647434"/>
            <a:ext cx="239591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6295044" y="4313416"/>
            <a:ext cx="19118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6295044" y="5060523"/>
            <a:ext cx="150784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for A(t+1)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30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987425"/>
                <a:gridCol w="987425"/>
                <a:gridCol w="987425"/>
                <a:gridCol w="98742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0" name="Google Shape;210;p30"/>
          <p:cNvSpPr/>
          <p:nvPr/>
        </p:nvSpPr>
        <p:spPr>
          <a:xfrm>
            <a:off x="6295044" y="3188533"/>
            <a:ext cx="2760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A=0, B=1, x=0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6295044" y="3681968"/>
            <a:ext cx="226446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6447444" y="2647434"/>
            <a:ext cx="239591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295044" y="4313416"/>
            <a:ext cx="19118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6295044" y="5060523"/>
            <a:ext cx="150784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for A(t+1)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1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987425"/>
                <a:gridCol w="987425"/>
                <a:gridCol w="987425"/>
                <a:gridCol w="98742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2" name="Google Shape;222;p31"/>
          <p:cNvSpPr/>
          <p:nvPr/>
        </p:nvSpPr>
        <p:spPr>
          <a:xfrm>
            <a:off x="6295044" y="3188533"/>
            <a:ext cx="2760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A=0, B=1, x=1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6295044" y="3681968"/>
            <a:ext cx="226446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6447444" y="2647434"/>
            <a:ext cx="239591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6295044" y="4313416"/>
            <a:ext cx="19118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6295044" y="5060523"/>
            <a:ext cx="150784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ANALYSIS OF CLOCKED SEQENTIAL CIRCUITS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ANALYSIS</a:t>
            </a:r>
            <a:r>
              <a:rPr b="1" lang="en-US"/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describes what circuit will do under certain operation conditions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CLOCKED SEQENTIAL CIRCUIT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one with FLIP FLOPS with a clocked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STEPS OF ANALYSIS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Circuit Diagram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State Equations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State Table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State Diagram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for A(t+1)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33" name="Google Shape;233;p32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987425"/>
                <a:gridCol w="987425"/>
                <a:gridCol w="987425"/>
                <a:gridCol w="98742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for B(t+1)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40" name="Google Shape;240;p33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789950"/>
                <a:gridCol w="789950"/>
                <a:gridCol w="789950"/>
                <a:gridCol w="789950"/>
                <a:gridCol w="7899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1" name="Google Shape;241;p33"/>
          <p:cNvSpPr/>
          <p:nvPr/>
        </p:nvSpPr>
        <p:spPr>
          <a:xfrm>
            <a:off x="7227418" y="2431246"/>
            <a:ext cx="1902764" cy="3699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7265518" y="3622767"/>
            <a:ext cx="1902764" cy="3699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7265518" y="4219105"/>
            <a:ext cx="184922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7265518" y="3061483"/>
            <a:ext cx="220271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7265518" y="4814866"/>
            <a:ext cx="1519006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for B(t+1)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52" name="Google Shape;252;p34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789950"/>
                <a:gridCol w="789950"/>
                <a:gridCol w="789950"/>
                <a:gridCol w="789950"/>
                <a:gridCol w="7899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3" name="Google Shape;253;p34"/>
          <p:cNvSpPr/>
          <p:nvPr/>
        </p:nvSpPr>
        <p:spPr>
          <a:xfrm>
            <a:off x="7227418" y="2431246"/>
            <a:ext cx="1902764" cy="3699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7265518" y="3864906"/>
            <a:ext cx="1887696" cy="3699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7265518" y="4526746"/>
            <a:ext cx="184922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7265518" y="3061483"/>
            <a:ext cx="220271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7265518" y="5184198"/>
            <a:ext cx="1519006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for B(t+1)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64" name="Google Shape;264;p35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789950"/>
                <a:gridCol w="789950"/>
                <a:gridCol w="789950"/>
                <a:gridCol w="789950"/>
                <a:gridCol w="7899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NEXT STATE &amp; OUTPUT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71" name="Google Shape;271;p36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10675"/>
                <a:gridCol w="810675"/>
                <a:gridCol w="905925"/>
                <a:gridCol w="715425"/>
                <a:gridCol w="503775"/>
                <a:gridCol w="11176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2" name="Google Shape;272;p36"/>
          <p:cNvSpPr/>
          <p:nvPr/>
        </p:nvSpPr>
        <p:spPr>
          <a:xfrm>
            <a:off x="7486285" y="2251075"/>
            <a:ext cx="1664430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13" l="0" r="-1391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3" name="Google Shape;273;p36"/>
          <p:cNvSpPr/>
          <p:nvPr/>
        </p:nvSpPr>
        <p:spPr>
          <a:xfrm>
            <a:off x="7486285" y="3446740"/>
            <a:ext cx="166443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753" l="0" r="-106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7492269" y="4050149"/>
            <a:ext cx="120815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7517511" y="4744224"/>
            <a:ext cx="80098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7486285" y="2865714"/>
            <a:ext cx="3300584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NEXT STATE &amp; OUTPUT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83" name="Google Shape;283;p37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10675"/>
                <a:gridCol w="810675"/>
                <a:gridCol w="905925"/>
                <a:gridCol w="715425"/>
                <a:gridCol w="503775"/>
                <a:gridCol w="11176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84" name="Google Shape;284;p37"/>
          <p:cNvSpPr/>
          <p:nvPr/>
        </p:nvSpPr>
        <p:spPr>
          <a:xfrm>
            <a:off x="7486285" y="2251075"/>
            <a:ext cx="1664430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13" l="0" r="-1391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7486285" y="3446740"/>
            <a:ext cx="166443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753" l="0" r="-106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7492269" y="4050149"/>
            <a:ext cx="120815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7517511" y="4744224"/>
            <a:ext cx="80098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8" name="Google Shape;288;p37"/>
          <p:cNvSpPr/>
          <p:nvPr/>
        </p:nvSpPr>
        <p:spPr>
          <a:xfrm>
            <a:off x="7486285" y="2865714"/>
            <a:ext cx="3300584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NEXT STATE &amp; OUTPUT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95" name="Google Shape;295;p38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10675"/>
                <a:gridCol w="810675"/>
                <a:gridCol w="905925"/>
                <a:gridCol w="715425"/>
                <a:gridCol w="503775"/>
                <a:gridCol w="11176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6" name="Google Shape;296;p38"/>
          <p:cNvSpPr/>
          <p:nvPr/>
        </p:nvSpPr>
        <p:spPr>
          <a:xfrm>
            <a:off x="7486285" y="2251075"/>
            <a:ext cx="1664430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13" l="0" r="-1391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7486285" y="3446740"/>
            <a:ext cx="1612108" cy="3699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753" l="0" r="-1245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7492269" y="4050149"/>
            <a:ext cx="120815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7517511" y="4744224"/>
            <a:ext cx="80098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7486285" y="2865714"/>
            <a:ext cx="3300584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NEXT STATE &amp; OUTPUT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07" name="Google Shape;307;p39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10675"/>
                <a:gridCol w="810675"/>
                <a:gridCol w="905925"/>
                <a:gridCol w="715425"/>
                <a:gridCol w="503775"/>
                <a:gridCol w="11176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08" name="Google Shape;308;p39"/>
          <p:cNvSpPr/>
          <p:nvPr/>
        </p:nvSpPr>
        <p:spPr>
          <a:xfrm>
            <a:off x="7486285" y="2251075"/>
            <a:ext cx="1664430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13" l="0" r="-1391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7486285" y="3446740"/>
            <a:ext cx="1612108" cy="3699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753" l="0" r="-1245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7492269" y="4050149"/>
            <a:ext cx="120815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7517511" y="4744224"/>
            <a:ext cx="80098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7486285" y="2865714"/>
            <a:ext cx="3300584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NEXT STATE &amp; OUTPUT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318" name="Google Shape;318;p40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40"/>
          <p:cNvGraphicFramePr/>
          <p:nvPr/>
        </p:nvGraphicFramePr>
        <p:xfrm>
          <a:off x="14859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10675"/>
                <a:gridCol w="810675"/>
                <a:gridCol w="905925"/>
                <a:gridCol w="715425"/>
                <a:gridCol w="503775"/>
                <a:gridCol w="11176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20" name="Google Shape;320;p40"/>
          <p:cNvSpPr/>
          <p:nvPr/>
        </p:nvSpPr>
        <p:spPr>
          <a:xfrm>
            <a:off x="7486285" y="2251075"/>
            <a:ext cx="1664430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13" l="0" r="-1391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7486285" y="3446740"/>
            <a:ext cx="1612108" cy="3699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753" l="0" r="-1245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7492269" y="4050149"/>
            <a:ext cx="120815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3" name="Google Shape;323;p40"/>
          <p:cNvSpPr/>
          <p:nvPr/>
        </p:nvSpPr>
        <p:spPr>
          <a:xfrm>
            <a:off x="7517511" y="4744224"/>
            <a:ext cx="80098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4" name="Google Shape;324;p40"/>
          <p:cNvSpPr/>
          <p:nvPr/>
        </p:nvSpPr>
        <p:spPr>
          <a:xfrm>
            <a:off x="7486285" y="2865714"/>
            <a:ext cx="3300584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NEXT STATE &amp; OUTPUT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30" name="Google Shape;330;p41"/>
          <p:cNvGraphicFramePr/>
          <p:nvPr/>
        </p:nvGraphicFramePr>
        <p:xfrm>
          <a:off x="482600" y="104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x=0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x=1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x=0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x=1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1" name="Google Shape;331;p41"/>
          <p:cNvGraphicFramePr/>
          <p:nvPr/>
        </p:nvGraphicFramePr>
        <p:xfrm>
          <a:off x="7823199" y="2926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728125"/>
                <a:gridCol w="728125"/>
                <a:gridCol w="813675"/>
                <a:gridCol w="642575"/>
                <a:gridCol w="452475"/>
                <a:gridCol w="1003800"/>
              </a:tblGrid>
              <a:tr h="5615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CIRCUIT DIAGRAM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0" y="1104900"/>
            <a:ext cx="10026650" cy="54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NEXT STATE &amp; OUTPUT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37" name="Google Shape;337;p42"/>
          <p:cNvGraphicFramePr/>
          <p:nvPr/>
        </p:nvGraphicFramePr>
        <p:xfrm>
          <a:off x="482600" y="104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8" name="Google Shape;338;p42"/>
          <p:cNvGraphicFramePr/>
          <p:nvPr/>
        </p:nvGraphicFramePr>
        <p:xfrm>
          <a:off x="7823199" y="2926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728125"/>
                <a:gridCol w="728125"/>
                <a:gridCol w="813675"/>
                <a:gridCol w="642575"/>
                <a:gridCol w="452475"/>
                <a:gridCol w="1003800"/>
              </a:tblGrid>
              <a:tr h="5615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NEXT STATE &amp; OUTPUT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44" name="Google Shape;344;p43"/>
          <p:cNvGraphicFramePr/>
          <p:nvPr/>
        </p:nvGraphicFramePr>
        <p:xfrm>
          <a:off x="482600" y="104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5" name="Google Shape;345;p43"/>
          <p:cNvGraphicFramePr/>
          <p:nvPr/>
        </p:nvGraphicFramePr>
        <p:xfrm>
          <a:off x="7823199" y="2926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728125"/>
                <a:gridCol w="728125"/>
                <a:gridCol w="813675"/>
                <a:gridCol w="642575"/>
                <a:gridCol w="452475"/>
                <a:gridCol w="1003800"/>
              </a:tblGrid>
              <a:tr h="5615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NEXT STATE &amp; OUTPUT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51" name="Google Shape;351;p44"/>
          <p:cNvGraphicFramePr/>
          <p:nvPr/>
        </p:nvGraphicFramePr>
        <p:xfrm>
          <a:off x="482600" y="104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52" name="Google Shape;352;p44"/>
          <p:cNvGraphicFramePr/>
          <p:nvPr/>
        </p:nvGraphicFramePr>
        <p:xfrm>
          <a:off x="7823199" y="2926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728125"/>
                <a:gridCol w="728125"/>
                <a:gridCol w="813675"/>
                <a:gridCol w="642575"/>
                <a:gridCol w="452475"/>
                <a:gridCol w="1003800"/>
              </a:tblGrid>
              <a:tr h="5615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NEXT STATE &amp; OUTPUT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58" name="Google Shape;358;p45"/>
          <p:cNvGraphicFramePr/>
          <p:nvPr/>
        </p:nvGraphicFramePr>
        <p:xfrm>
          <a:off x="482600" y="104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59" name="Google Shape;359;p45"/>
          <p:cNvGraphicFramePr/>
          <p:nvPr/>
        </p:nvGraphicFramePr>
        <p:xfrm>
          <a:off x="7823199" y="2926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728125"/>
                <a:gridCol w="728125"/>
                <a:gridCol w="813675"/>
                <a:gridCol w="642575"/>
                <a:gridCol w="452475"/>
                <a:gridCol w="1003800"/>
              </a:tblGrid>
              <a:tr h="5615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NEXT STATE &amp; OUTPUT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65" name="Google Shape;365;p46"/>
          <p:cNvGraphicFramePr/>
          <p:nvPr/>
        </p:nvGraphicFramePr>
        <p:xfrm>
          <a:off x="482600" y="104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66" name="Google Shape;366;p46"/>
          <p:cNvGraphicFramePr/>
          <p:nvPr/>
        </p:nvGraphicFramePr>
        <p:xfrm>
          <a:off x="7823199" y="2926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728125"/>
                <a:gridCol w="728125"/>
                <a:gridCol w="813675"/>
                <a:gridCol w="642575"/>
                <a:gridCol w="452475"/>
                <a:gridCol w="1003800"/>
              </a:tblGrid>
              <a:tr h="5615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72" name="Google Shape;372;p47"/>
          <p:cNvGraphicFramePr/>
          <p:nvPr/>
        </p:nvGraphicFramePr>
        <p:xfrm>
          <a:off x="2146300" y="195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987425"/>
                <a:gridCol w="987425"/>
                <a:gridCol w="987425"/>
                <a:gridCol w="987425"/>
                <a:gridCol w="987425"/>
                <a:gridCol w="987425"/>
                <a:gridCol w="987425"/>
                <a:gridCol w="987425"/>
              </a:tblGrid>
              <a:tr h="46807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6807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78" name="Google Shape;378;p48"/>
          <p:cNvGraphicFramePr/>
          <p:nvPr/>
        </p:nvGraphicFramePr>
        <p:xfrm>
          <a:off x="7683500" y="228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</a:tblGrid>
              <a:tr h="3338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338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379" name="Google Shape;379;p48"/>
          <p:cNvPicPr preferRelativeResize="0"/>
          <p:nvPr/>
        </p:nvPicPr>
        <p:blipFill rotWithShape="1">
          <a:blip r:embed="rId3">
            <a:alphaModFix/>
          </a:blip>
          <a:srcRect b="1720" l="8983" r="8274" t="13800"/>
          <a:stretch/>
        </p:blipFill>
        <p:spPr>
          <a:xfrm>
            <a:off x="1447800" y="1943099"/>
            <a:ext cx="4445000" cy="44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85" name="Google Shape;385;p49"/>
          <p:cNvGraphicFramePr/>
          <p:nvPr/>
        </p:nvGraphicFramePr>
        <p:xfrm>
          <a:off x="7683500" y="228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</a:tblGrid>
              <a:tr h="3338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338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386" name="Google Shape;386;p49"/>
          <p:cNvPicPr preferRelativeResize="0"/>
          <p:nvPr/>
        </p:nvPicPr>
        <p:blipFill rotWithShape="1">
          <a:blip r:embed="rId3">
            <a:alphaModFix/>
          </a:blip>
          <a:srcRect b="1720" l="8983" r="8274" t="13800"/>
          <a:stretch/>
        </p:blipFill>
        <p:spPr>
          <a:xfrm>
            <a:off x="1447800" y="1943099"/>
            <a:ext cx="4445000" cy="44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92" name="Google Shape;392;p50"/>
          <p:cNvGraphicFramePr/>
          <p:nvPr/>
        </p:nvGraphicFramePr>
        <p:xfrm>
          <a:off x="7683500" y="228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</a:tblGrid>
              <a:tr h="3338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338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393" name="Google Shape;393;p50"/>
          <p:cNvPicPr preferRelativeResize="0"/>
          <p:nvPr/>
        </p:nvPicPr>
        <p:blipFill rotWithShape="1">
          <a:blip r:embed="rId3">
            <a:alphaModFix/>
          </a:blip>
          <a:srcRect b="0" l="1865" r="10083" t="1738"/>
          <a:stretch/>
        </p:blipFill>
        <p:spPr>
          <a:xfrm>
            <a:off x="1866899" y="1536700"/>
            <a:ext cx="4762501" cy="520541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0"/>
          <p:cNvSpPr/>
          <p:nvPr/>
        </p:nvSpPr>
        <p:spPr>
          <a:xfrm>
            <a:off x="1524000" y="1508761"/>
            <a:ext cx="1981200" cy="917576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0"/>
          <p:cNvSpPr txBox="1"/>
          <p:nvPr/>
        </p:nvSpPr>
        <p:spPr>
          <a:xfrm>
            <a:off x="1537064" y="1598217"/>
            <a:ext cx="1638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INPUT/OUTPUT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01" name="Google Shape;401;p51"/>
          <p:cNvGraphicFramePr/>
          <p:nvPr/>
        </p:nvGraphicFramePr>
        <p:xfrm>
          <a:off x="7683500" y="228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</a:tblGrid>
              <a:tr h="3338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338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02" name="Google Shape;40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999" y="1308100"/>
            <a:ext cx="6647683" cy="50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1"/>
          <p:cNvSpPr/>
          <p:nvPr/>
        </p:nvSpPr>
        <p:spPr>
          <a:xfrm>
            <a:off x="996181" y="2679700"/>
            <a:ext cx="1531119" cy="2920999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CIRCUIT DIAGRAM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12455" t="0"/>
          <a:stretch/>
        </p:blipFill>
        <p:spPr>
          <a:xfrm>
            <a:off x="963612" y="1117600"/>
            <a:ext cx="10264775" cy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09" name="Google Shape;409;p52"/>
          <p:cNvGraphicFramePr/>
          <p:nvPr/>
        </p:nvGraphicFramePr>
        <p:xfrm>
          <a:off x="7683500" y="228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</a:tblGrid>
              <a:tr h="3338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338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10" name="Google Shape;41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31924"/>
            <a:ext cx="5588000" cy="516208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2"/>
          <p:cNvSpPr/>
          <p:nvPr/>
        </p:nvSpPr>
        <p:spPr>
          <a:xfrm rot="5400000">
            <a:off x="3003550" y="4742985"/>
            <a:ext cx="1257300" cy="27432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17" name="Google Shape;417;p53"/>
          <p:cNvGraphicFramePr/>
          <p:nvPr/>
        </p:nvGraphicFramePr>
        <p:xfrm>
          <a:off x="7683500" y="228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</a:tblGrid>
              <a:tr h="3338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338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18" name="Google Shape;41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1763053"/>
            <a:ext cx="5651500" cy="509494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3"/>
          <p:cNvSpPr/>
          <p:nvPr/>
        </p:nvSpPr>
        <p:spPr>
          <a:xfrm>
            <a:off x="1943100" y="3175000"/>
            <a:ext cx="1320800" cy="28702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25" name="Google Shape;425;p54"/>
          <p:cNvGraphicFramePr/>
          <p:nvPr/>
        </p:nvGraphicFramePr>
        <p:xfrm>
          <a:off x="7683500" y="228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</a:tblGrid>
              <a:tr h="3338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338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26" name="Google Shape;42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0" y="1534208"/>
            <a:ext cx="5435600" cy="532379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4"/>
          <p:cNvSpPr/>
          <p:nvPr/>
        </p:nvSpPr>
        <p:spPr>
          <a:xfrm>
            <a:off x="4724400" y="1546908"/>
            <a:ext cx="1676400" cy="967692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5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33" name="Google Shape;433;p55"/>
          <p:cNvGraphicFramePr/>
          <p:nvPr/>
        </p:nvGraphicFramePr>
        <p:xfrm>
          <a:off x="7683500" y="228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</a:tblGrid>
              <a:tr h="3338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338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34" name="Google Shape;43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781124"/>
            <a:ext cx="4705350" cy="460856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5"/>
          <p:cNvSpPr/>
          <p:nvPr/>
        </p:nvSpPr>
        <p:spPr>
          <a:xfrm>
            <a:off x="2247900" y="2159000"/>
            <a:ext cx="2463800" cy="9525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41" name="Google Shape;441;p56"/>
          <p:cNvGraphicFramePr/>
          <p:nvPr/>
        </p:nvGraphicFramePr>
        <p:xfrm>
          <a:off x="7683500" y="228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</a:tblGrid>
              <a:tr h="3338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338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42" name="Google Shape;4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1508761"/>
            <a:ext cx="5245100" cy="513721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6"/>
          <p:cNvSpPr/>
          <p:nvPr/>
        </p:nvSpPr>
        <p:spPr>
          <a:xfrm rot="-2835590">
            <a:off x="2207728" y="2297375"/>
            <a:ext cx="2006472" cy="4157224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49" name="Google Shape;449;p57"/>
          <p:cNvGraphicFramePr/>
          <p:nvPr/>
        </p:nvGraphicFramePr>
        <p:xfrm>
          <a:off x="7683500" y="228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</a:tblGrid>
              <a:tr h="3338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338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450" name="Google Shape;4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65300"/>
            <a:ext cx="6000750" cy="4643437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7"/>
          <p:cNvSpPr/>
          <p:nvPr/>
        </p:nvSpPr>
        <p:spPr>
          <a:xfrm>
            <a:off x="5080000" y="3022600"/>
            <a:ext cx="1422400" cy="26162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57" name="Google Shape;457;p58"/>
          <p:cNvGraphicFramePr/>
          <p:nvPr/>
        </p:nvGraphicFramePr>
        <p:xfrm>
          <a:off x="7683500" y="228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  <a:gridCol w="539750"/>
              </a:tblGrid>
              <a:tr h="3338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338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x=1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x=1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58" name="Google Shape;45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65300"/>
            <a:ext cx="6000750" cy="464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title"/>
          </p:nvPr>
        </p:nvSpPr>
        <p:spPr>
          <a:xfrm>
            <a:off x="812800" y="365125"/>
            <a:ext cx="10515600" cy="198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E75B5"/>
                </a:solidFill>
              </a:rPr>
              <a:t>ANALYSIS OF CLOCKED SEQENTIAL CIRCUITS</a:t>
            </a:r>
            <a:br>
              <a:rPr lang="en-US"/>
            </a:b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pic>
        <p:nvPicPr>
          <p:cNvPr id="464" name="Google Shape;464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62" y="3200400"/>
            <a:ext cx="8605838" cy="83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/>
          <p:nvPr>
            <p:ph type="title"/>
          </p:nvPr>
        </p:nvSpPr>
        <p:spPr>
          <a:xfrm>
            <a:off x="838200" y="2306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FLIP FLOP EQUATIONS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470" name="Google Shape;470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>
            <p:ph type="title"/>
          </p:nvPr>
        </p:nvSpPr>
        <p:spPr>
          <a:xfrm>
            <a:off x="838200" y="2306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FLIP FLOP EQUATIONS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476" name="Google Shape;476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77" name="Google Shape;477;p61"/>
          <p:cNvSpPr/>
          <p:nvPr/>
        </p:nvSpPr>
        <p:spPr>
          <a:xfrm>
            <a:off x="1346200" y="4422059"/>
            <a:ext cx="259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61"/>
          <p:cNvPicPr preferRelativeResize="0"/>
          <p:nvPr/>
        </p:nvPicPr>
        <p:blipFill rotWithShape="1">
          <a:blip r:embed="rId4">
            <a:alphaModFix/>
          </a:blip>
          <a:srcRect b="0" l="0" r="12455" t="0"/>
          <a:stretch/>
        </p:blipFill>
        <p:spPr>
          <a:xfrm>
            <a:off x="5077310" y="1288693"/>
            <a:ext cx="6784490" cy="367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EQUATIONS</a:t>
            </a:r>
            <a:br>
              <a:rPr lang="en-US"/>
            </a:b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193800"/>
            <a:ext cx="10515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TRANSITION EQUATIONS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Describes behavior of </a:t>
            </a:r>
            <a:r>
              <a:rPr lang="en-US"/>
              <a:t>CLOCKED SEQUENTIAL CIRCUITS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Analysis of </a:t>
            </a:r>
            <a:br>
              <a:rPr lang="en-US"/>
            </a:br>
            <a:r>
              <a:rPr lang="en-US">
                <a:solidFill>
                  <a:srgbClr val="2E75B5"/>
                </a:solidFill>
              </a:rPr>
              <a:t>CLOCKED</a:t>
            </a:r>
            <a:r>
              <a:rPr lang="en-US"/>
              <a:t> </a:t>
            </a:r>
            <a:r>
              <a:rPr lang="en-US">
                <a:solidFill>
                  <a:srgbClr val="2E75B5"/>
                </a:solidFill>
              </a:rPr>
              <a:t>S</a:t>
            </a:r>
            <a:r>
              <a:rPr lang="en-US">
                <a:solidFill>
                  <a:srgbClr val="6A9DCB"/>
                </a:solidFill>
              </a:rPr>
              <a:t>EQ</a:t>
            </a:r>
            <a:r>
              <a:rPr lang="en-US">
                <a:solidFill>
                  <a:srgbClr val="2E75B5"/>
                </a:solidFill>
              </a:rPr>
              <a:t>ENTIAL CIRCUITS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484" name="Google Shape;484;p62"/>
          <p:cNvSpPr txBox="1"/>
          <p:nvPr>
            <p:ph idx="1" type="subTitle"/>
          </p:nvPr>
        </p:nvSpPr>
        <p:spPr>
          <a:xfrm>
            <a:off x="7848600" y="3678238"/>
            <a:ext cx="26924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2400"/>
              <a:buNone/>
            </a:pPr>
            <a:r>
              <a:rPr lang="en-US">
                <a:solidFill>
                  <a:srgbClr val="323F4F"/>
                </a:solidFill>
              </a:rPr>
              <a:t>EXAMPLE 2</a:t>
            </a:r>
            <a:endParaRPr>
              <a:solidFill>
                <a:srgbClr val="323F4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/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CIRCUIT DIAGRAM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490" name="Google Shape;49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0" y="1203325"/>
            <a:ext cx="76200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3"/>
          <p:cNvSpPr txBox="1"/>
          <p:nvPr/>
        </p:nvSpPr>
        <p:spPr>
          <a:xfrm>
            <a:off x="838200" y="3949700"/>
            <a:ext cx="383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EQUATION (INPUT EQUATION)</a:t>
            </a:r>
            <a:endParaRPr sz="18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63"/>
          <p:cNvSpPr txBox="1"/>
          <p:nvPr>
            <p:ph idx="1" type="body"/>
          </p:nvPr>
        </p:nvSpPr>
        <p:spPr>
          <a:xfrm>
            <a:off x="1536700" y="5669516"/>
            <a:ext cx="2438400" cy="5207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528" l="-499" r="-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93" name="Google Shape;493;p63"/>
          <p:cNvSpPr txBox="1"/>
          <p:nvPr/>
        </p:nvSpPr>
        <p:spPr>
          <a:xfrm>
            <a:off x="1270000" y="4864099"/>
            <a:ext cx="4152900" cy="5207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88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4" name="Google Shape;494;p63"/>
          <p:cNvSpPr/>
          <p:nvPr/>
        </p:nvSpPr>
        <p:spPr>
          <a:xfrm>
            <a:off x="4346575" y="4952999"/>
            <a:ext cx="368300" cy="342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3"/>
          <p:cNvSpPr/>
          <p:nvPr/>
        </p:nvSpPr>
        <p:spPr>
          <a:xfrm>
            <a:off x="3556000" y="4952999"/>
            <a:ext cx="368300" cy="342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63"/>
          <p:cNvSpPr/>
          <p:nvPr/>
        </p:nvSpPr>
        <p:spPr>
          <a:xfrm>
            <a:off x="2476500" y="5758416"/>
            <a:ext cx="368300" cy="342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63"/>
          <p:cNvSpPr/>
          <p:nvPr/>
        </p:nvSpPr>
        <p:spPr>
          <a:xfrm>
            <a:off x="3187700" y="5758416"/>
            <a:ext cx="368300" cy="342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4"/>
          <p:cNvSpPr txBox="1"/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EQUATION (INPUT EQUATION) 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503" name="Google Shape;503;p64"/>
          <p:cNvSpPr txBox="1"/>
          <p:nvPr>
            <p:ph idx="1" type="body"/>
          </p:nvPr>
        </p:nvSpPr>
        <p:spPr>
          <a:xfrm>
            <a:off x="1206500" y="2558016"/>
            <a:ext cx="2438400" cy="5207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528" l="-499" r="-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04" name="Google Shape;504;p64"/>
          <p:cNvSpPr txBox="1"/>
          <p:nvPr/>
        </p:nvSpPr>
        <p:spPr>
          <a:xfrm>
            <a:off x="1016000" y="1478517"/>
            <a:ext cx="4152900" cy="5207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88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5" name="Google Shape;505;p64"/>
          <p:cNvSpPr/>
          <p:nvPr/>
        </p:nvSpPr>
        <p:spPr>
          <a:xfrm>
            <a:off x="4130675" y="1542019"/>
            <a:ext cx="250825" cy="33758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4"/>
          <p:cNvSpPr/>
          <p:nvPr/>
        </p:nvSpPr>
        <p:spPr>
          <a:xfrm>
            <a:off x="3276600" y="1600200"/>
            <a:ext cx="368300" cy="2794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4"/>
          <p:cNvSpPr/>
          <p:nvPr/>
        </p:nvSpPr>
        <p:spPr>
          <a:xfrm>
            <a:off x="2241550" y="2646916"/>
            <a:ext cx="222250" cy="274084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64"/>
          <p:cNvSpPr/>
          <p:nvPr/>
        </p:nvSpPr>
        <p:spPr>
          <a:xfrm>
            <a:off x="2870200" y="2646916"/>
            <a:ext cx="292100" cy="274084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514" name="Google Shape;514;p65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State of flip flop </a:t>
            </a:r>
            <a:r>
              <a:rPr lang="en-US"/>
              <a:t>A</a:t>
            </a:r>
            <a:endParaRPr/>
          </a:p>
        </p:txBody>
      </p:sp>
      <p:graphicFrame>
        <p:nvGraphicFramePr>
          <p:cNvPr id="515" name="Google Shape;515;p65"/>
          <p:cNvGraphicFramePr/>
          <p:nvPr/>
        </p:nvGraphicFramePr>
        <p:xfrm>
          <a:off x="1924050" y="2073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225550"/>
              </a:tblGrid>
              <a:tr h="84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32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43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3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 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521" name="Google Shape;521;p66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 x and 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522" name="Google Shape;522;p66"/>
          <p:cNvGraphicFramePr/>
          <p:nvPr/>
        </p:nvGraphicFramePr>
        <p:xfrm>
          <a:off x="13716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361825"/>
                <a:gridCol w="1083425"/>
                <a:gridCol w="1083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523" name="Google Shape;52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5609" y="365125"/>
            <a:ext cx="4833309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7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 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529" name="Google Shape;529;p67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for 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/>
              <a:t>t+1)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530" name="Google Shape;530;p67"/>
          <p:cNvGraphicFramePr/>
          <p:nvPr/>
        </p:nvGraphicFramePr>
        <p:xfrm>
          <a:off x="13716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361825"/>
                <a:gridCol w="1083425"/>
                <a:gridCol w="1083425"/>
                <a:gridCol w="164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531" name="Google Shape;53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5609" y="365125"/>
            <a:ext cx="4833309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838" y="3107531"/>
            <a:ext cx="18764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5838" y="3706812"/>
            <a:ext cx="19716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862" y="4317206"/>
            <a:ext cx="11334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8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 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540" name="Google Shape;540;p68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for 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/>
              <a:t>t+1)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541" name="Google Shape;541;p68"/>
          <p:cNvGraphicFramePr/>
          <p:nvPr/>
        </p:nvGraphicFramePr>
        <p:xfrm>
          <a:off x="13716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361825"/>
                <a:gridCol w="1083425"/>
                <a:gridCol w="1083425"/>
                <a:gridCol w="164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542" name="Google Shape;54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5609" y="365125"/>
            <a:ext cx="4833309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838" y="3107531"/>
            <a:ext cx="18764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7262" y="3652044"/>
            <a:ext cx="19335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3901" y="429577"/>
            <a:ext cx="4833309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9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STATE,INPUT, NEXT STATE 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551" name="Google Shape;551;p69"/>
          <p:cNvSpPr txBox="1"/>
          <p:nvPr>
            <p:ph idx="1" type="body"/>
          </p:nvPr>
        </p:nvSpPr>
        <p:spPr>
          <a:xfrm>
            <a:off x="838200" y="1308100"/>
            <a:ext cx="10515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for 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/>
              <a:t>t+1)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552" name="Google Shape;552;p69"/>
          <p:cNvGraphicFramePr/>
          <p:nvPr/>
        </p:nvGraphicFramePr>
        <p:xfrm>
          <a:off x="1371600" y="225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361825"/>
                <a:gridCol w="1083425"/>
                <a:gridCol w="1083425"/>
                <a:gridCol w="164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15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0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558" name="Google Shape;558;p70"/>
          <p:cNvGraphicFramePr/>
          <p:nvPr/>
        </p:nvGraphicFramePr>
        <p:xfrm>
          <a:off x="7746999" y="180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40975"/>
                <a:gridCol w="907750"/>
                <a:gridCol w="907750"/>
                <a:gridCol w="1374225"/>
              </a:tblGrid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559" name="Google Shape;559;p70"/>
          <p:cNvPicPr preferRelativeResize="0"/>
          <p:nvPr/>
        </p:nvPicPr>
        <p:blipFill rotWithShape="1">
          <a:blip r:embed="rId3">
            <a:alphaModFix/>
          </a:blip>
          <a:srcRect b="0" l="18120" r="0" t="37564"/>
          <a:stretch/>
        </p:blipFill>
        <p:spPr>
          <a:xfrm>
            <a:off x="1778000" y="4787900"/>
            <a:ext cx="6262687" cy="108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1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565" name="Google Shape;565;p71"/>
          <p:cNvGraphicFramePr/>
          <p:nvPr/>
        </p:nvGraphicFramePr>
        <p:xfrm>
          <a:off x="7746999" y="180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40975"/>
                <a:gridCol w="907750"/>
                <a:gridCol w="907750"/>
                <a:gridCol w="1374225"/>
              </a:tblGrid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566" name="Google Shape;566;p71"/>
          <p:cNvPicPr preferRelativeResize="0"/>
          <p:nvPr/>
        </p:nvPicPr>
        <p:blipFill rotWithShape="1">
          <a:blip r:embed="rId3">
            <a:alphaModFix/>
          </a:blip>
          <a:srcRect b="27631" l="6022" r="17461" t="0"/>
          <a:stretch/>
        </p:blipFill>
        <p:spPr>
          <a:xfrm>
            <a:off x="838200" y="4511354"/>
            <a:ext cx="7645400" cy="1737046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1"/>
          <p:cNvSpPr/>
          <p:nvPr/>
        </p:nvSpPr>
        <p:spPr>
          <a:xfrm rot="1548101">
            <a:off x="589741" y="4514341"/>
            <a:ext cx="3035300" cy="1731072"/>
          </a:xfrm>
          <a:prstGeom prst="ellipse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EQUATIONS FOR FLIP FLOP </a:t>
            </a:r>
            <a:r>
              <a:rPr b="1"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br>
              <a:rPr b="1" lang="en-US"/>
            </a:b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193800"/>
            <a:ext cx="10515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08100"/>
            <a:ext cx="99917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2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573" name="Google Shape;573;p72"/>
          <p:cNvGraphicFramePr/>
          <p:nvPr/>
        </p:nvGraphicFramePr>
        <p:xfrm>
          <a:off x="7746999" y="180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40975"/>
                <a:gridCol w="907750"/>
                <a:gridCol w="907750"/>
                <a:gridCol w="1374225"/>
              </a:tblGrid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574" name="Google Shape;574;p72"/>
          <p:cNvPicPr preferRelativeResize="0"/>
          <p:nvPr/>
        </p:nvPicPr>
        <p:blipFill rotWithShape="1">
          <a:blip r:embed="rId3">
            <a:alphaModFix/>
          </a:blip>
          <a:srcRect b="25662" l="5005" r="17207" t="0"/>
          <a:stretch/>
        </p:blipFill>
        <p:spPr>
          <a:xfrm>
            <a:off x="1358900" y="4565016"/>
            <a:ext cx="7772400" cy="17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2"/>
          <p:cNvSpPr/>
          <p:nvPr/>
        </p:nvSpPr>
        <p:spPr>
          <a:xfrm>
            <a:off x="3365500" y="4657803"/>
            <a:ext cx="4940300" cy="1095298"/>
          </a:xfrm>
          <a:prstGeom prst="ellipse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73"/>
          <p:cNvPicPr preferRelativeResize="0"/>
          <p:nvPr/>
        </p:nvPicPr>
        <p:blipFill rotWithShape="1">
          <a:blip r:embed="rId3">
            <a:alphaModFix/>
          </a:blip>
          <a:srcRect b="23015" l="4497" r="17588" t="0"/>
          <a:stretch/>
        </p:blipFill>
        <p:spPr>
          <a:xfrm>
            <a:off x="838200" y="4606749"/>
            <a:ext cx="77851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3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582" name="Google Shape;582;p73"/>
          <p:cNvGraphicFramePr/>
          <p:nvPr/>
        </p:nvGraphicFramePr>
        <p:xfrm>
          <a:off x="7746999" y="180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40975"/>
                <a:gridCol w="907750"/>
                <a:gridCol w="907750"/>
                <a:gridCol w="1374225"/>
              </a:tblGrid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83" name="Google Shape;583;p73"/>
          <p:cNvSpPr/>
          <p:nvPr/>
        </p:nvSpPr>
        <p:spPr>
          <a:xfrm>
            <a:off x="2857500" y="4770743"/>
            <a:ext cx="5054600" cy="1333500"/>
          </a:xfrm>
          <a:prstGeom prst="ellipse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79" y="4752975"/>
            <a:ext cx="88963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74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590" name="Google Shape;590;p74"/>
          <p:cNvGraphicFramePr/>
          <p:nvPr/>
        </p:nvGraphicFramePr>
        <p:xfrm>
          <a:off x="7746999" y="180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40975"/>
                <a:gridCol w="907750"/>
                <a:gridCol w="907750"/>
                <a:gridCol w="1374225"/>
              </a:tblGrid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91" name="Google Shape;591;p74"/>
          <p:cNvSpPr/>
          <p:nvPr/>
        </p:nvSpPr>
        <p:spPr>
          <a:xfrm rot="1036693">
            <a:off x="375166" y="4690380"/>
            <a:ext cx="3368436" cy="1877699"/>
          </a:xfrm>
          <a:prstGeom prst="ellipse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5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597" name="Google Shape;597;p75"/>
          <p:cNvGraphicFramePr/>
          <p:nvPr/>
        </p:nvGraphicFramePr>
        <p:xfrm>
          <a:off x="7746999" y="180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40975"/>
                <a:gridCol w="907750"/>
                <a:gridCol w="907750"/>
                <a:gridCol w="1374225"/>
              </a:tblGrid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598" name="Google Shape;598;p75"/>
          <p:cNvPicPr preferRelativeResize="0"/>
          <p:nvPr/>
        </p:nvPicPr>
        <p:blipFill rotWithShape="1">
          <a:blip r:embed="rId3">
            <a:alphaModFix/>
          </a:blip>
          <a:srcRect b="31072" l="0" r="5512" t="0"/>
          <a:stretch/>
        </p:blipFill>
        <p:spPr>
          <a:xfrm>
            <a:off x="0" y="4847908"/>
            <a:ext cx="9440863" cy="1654492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5"/>
          <p:cNvSpPr/>
          <p:nvPr/>
        </p:nvSpPr>
        <p:spPr>
          <a:xfrm rot="-1459171">
            <a:off x="6475377" y="4863922"/>
            <a:ext cx="3695700" cy="1622465"/>
          </a:xfrm>
          <a:prstGeom prst="ellipse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6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05" name="Google Shape;605;p76"/>
          <p:cNvGraphicFramePr/>
          <p:nvPr/>
        </p:nvGraphicFramePr>
        <p:xfrm>
          <a:off x="7746999" y="180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40975"/>
                <a:gridCol w="907750"/>
                <a:gridCol w="907750"/>
                <a:gridCol w="1374225"/>
              </a:tblGrid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606" name="Google Shape;606;p76"/>
          <p:cNvPicPr preferRelativeResize="0"/>
          <p:nvPr/>
        </p:nvPicPr>
        <p:blipFill rotWithShape="1">
          <a:blip r:embed="rId3">
            <a:alphaModFix/>
          </a:blip>
          <a:srcRect b="11758" l="0" r="5561" t="0"/>
          <a:stretch/>
        </p:blipFill>
        <p:spPr>
          <a:xfrm>
            <a:off x="0" y="4327208"/>
            <a:ext cx="9436100" cy="1895792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76"/>
          <p:cNvSpPr/>
          <p:nvPr/>
        </p:nvSpPr>
        <p:spPr>
          <a:xfrm>
            <a:off x="2247899" y="5346700"/>
            <a:ext cx="5410200" cy="1060454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99" y="4012879"/>
            <a:ext cx="8924925" cy="2083122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77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14" name="Google Shape;614;p77"/>
          <p:cNvGraphicFramePr/>
          <p:nvPr/>
        </p:nvGraphicFramePr>
        <p:xfrm>
          <a:off x="7746999" y="180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40975"/>
                <a:gridCol w="907750"/>
                <a:gridCol w="907750"/>
                <a:gridCol w="1374225"/>
              </a:tblGrid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15" name="Google Shape;615;p77"/>
          <p:cNvSpPr/>
          <p:nvPr/>
        </p:nvSpPr>
        <p:spPr>
          <a:xfrm>
            <a:off x="2171700" y="5829300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77"/>
          <p:cNvSpPr/>
          <p:nvPr/>
        </p:nvSpPr>
        <p:spPr>
          <a:xfrm>
            <a:off x="2552699" y="4978401"/>
            <a:ext cx="4978401" cy="11176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8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22" name="Google Shape;622;p78"/>
          <p:cNvGraphicFramePr/>
          <p:nvPr/>
        </p:nvGraphicFramePr>
        <p:xfrm>
          <a:off x="7746999" y="180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40975"/>
                <a:gridCol w="907750"/>
                <a:gridCol w="907750"/>
                <a:gridCol w="1374225"/>
              </a:tblGrid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623" name="Google Shape;623;p78"/>
          <p:cNvGrpSpPr/>
          <p:nvPr/>
        </p:nvGrpSpPr>
        <p:grpSpPr>
          <a:xfrm>
            <a:off x="185737" y="3859204"/>
            <a:ext cx="9991725" cy="2813537"/>
            <a:chOff x="185737" y="3859204"/>
            <a:chExt cx="9991725" cy="2813537"/>
          </a:xfrm>
        </p:grpSpPr>
        <p:pic>
          <p:nvPicPr>
            <p:cNvPr id="624" name="Google Shape;624;p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737" y="4218456"/>
              <a:ext cx="9991725" cy="2400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Google Shape;625;p78"/>
            <p:cNvSpPr/>
            <p:nvPr/>
          </p:nvSpPr>
          <p:spPr>
            <a:xfrm rot="-3108204">
              <a:off x="7295680" y="4408723"/>
              <a:ext cx="2231035" cy="1714500"/>
            </a:xfrm>
            <a:prstGeom prst="ellipse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37" y="3852381"/>
            <a:ext cx="99917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79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32" name="Google Shape;632;p79"/>
          <p:cNvGraphicFramePr/>
          <p:nvPr/>
        </p:nvGraphicFramePr>
        <p:xfrm>
          <a:off x="7746999" y="180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40975"/>
                <a:gridCol w="907750"/>
                <a:gridCol w="907750"/>
                <a:gridCol w="1374225"/>
              </a:tblGrid>
              <a:tr h="63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A(t+1)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Analysis of </a:t>
            </a:r>
            <a:br>
              <a:rPr lang="en-US"/>
            </a:br>
            <a:r>
              <a:rPr lang="en-US">
                <a:solidFill>
                  <a:srgbClr val="2E75B5"/>
                </a:solidFill>
              </a:rPr>
              <a:t>CLOCKED</a:t>
            </a:r>
            <a:r>
              <a:rPr lang="en-US"/>
              <a:t> </a:t>
            </a:r>
            <a:r>
              <a:rPr lang="en-US">
                <a:solidFill>
                  <a:srgbClr val="2E75B5"/>
                </a:solidFill>
              </a:rPr>
              <a:t>S</a:t>
            </a:r>
            <a:r>
              <a:rPr lang="en-US">
                <a:solidFill>
                  <a:srgbClr val="6A9DCB"/>
                </a:solidFill>
              </a:rPr>
              <a:t>EQ</a:t>
            </a:r>
            <a:r>
              <a:rPr lang="en-US">
                <a:solidFill>
                  <a:srgbClr val="2E75B5"/>
                </a:solidFill>
              </a:rPr>
              <a:t>ENTIAL CIRCUITS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638" name="Google Shape;638;p80"/>
          <p:cNvSpPr txBox="1"/>
          <p:nvPr>
            <p:ph idx="1" type="subTitle"/>
          </p:nvPr>
        </p:nvSpPr>
        <p:spPr>
          <a:xfrm>
            <a:off x="7251700" y="3509963"/>
            <a:ext cx="26924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2400"/>
              <a:buNone/>
            </a:pPr>
            <a:r>
              <a:rPr lang="en-US">
                <a:solidFill>
                  <a:srgbClr val="323F4F"/>
                </a:solidFill>
              </a:rPr>
              <a:t>Using  JK FLIP-FLOP</a:t>
            </a:r>
            <a:endParaRPr>
              <a:solidFill>
                <a:srgbClr val="323F4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1"/>
          <p:cNvSpPr txBox="1"/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CIRCUIT DIAGRAM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644" name="Google Shape;64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0" y="1219200"/>
            <a:ext cx="10071100" cy="50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EQUATIONS FOR FLIP FLOP </a:t>
            </a:r>
            <a:r>
              <a:rPr b="1" lang="en-US">
                <a:solidFill>
                  <a:srgbClr val="2E75B5"/>
                </a:solidFill>
              </a:rPr>
              <a:t>A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4711699"/>
            <a:ext cx="10515600" cy="1973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168399"/>
            <a:ext cx="100488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2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EQUATIONS</a:t>
            </a:r>
            <a:br>
              <a:rPr lang="en-US"/>
            </a:b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650" name="Google Shape;650;p82"/>
          <p:cNvSpPr txBox="1"/>
          <p:nvPr>
            <p:ph idx="1" type="body"/>
          </p:nvPr>
        </p:nvSpPr>
        <p:spPr>
          <a:xfrm>
            <a:off x="6934200" y="365126"/>
            <a:ext cx="4419600" cy="58118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651" name="Google Shape;651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4625" y="1152525"/>
            <a:ext cx="58483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3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 &amp; INPUT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57" name="Google Shape;657;p83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405475"/>
                <a:gridCol w="1405475"/>
                <a:gridCol w="1405475"/>
              </a:tblGrid>
              <a:tr h="3581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4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  &amp; FLIP-FLOP INPUTS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63" name="Google Shape;663;p84"/>
          <p:cNvGraphicFramePr/>
          <p:nvPr/>
        </p:nvGraphicFramePr>
        <p:xfrm>
          <a:off x="11684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96900"/>
                <a:gridCol w="596900"/>
                <a:gridCol w="838200"/>
                <a:gridCol w="533400"/>
                <a:gridCol w="419100"/>
                <a:gridCol w="596900"/>
                <a:gridCol w="596900"/>
              </a:tblGrid>
              <a:tr h="721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64" name="Google Shape;664;p84"/>
          <p:cNvSpPr txBox="1"/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5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  &amp; FLIP-FLOP INPUTS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70" name="Google Shape;670;p85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51950"/>
                <a:gridCol w="551950"/>
                <a:gridCol w="746450"/>
                <a:gridCol w="746450"/>
                <a:gridCol w="418950"/>
                <a:gridCol w="490450"/>
                <a:gridCol w="551950"/>
                <a:gridCol w="551950"/>
              </a:tblGrid>
              <a:tr h="721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71" name="Google Shape;671;p85"/>
          <p:cNvSpPr txBox="1"/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6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  &amp; FLIP-FLOP INPUTS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77" name="Google Shape;677;p86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78750"/>
                <a:gridCol w="578750"/>
                <a:gridCol w="782725"/>
                <a:gridCol w="439300"/>
                <a:gridCol w="514250"/>
                <a:gridCol w="578750"/>
                <a:gridCol w="578750"/>
              </a:tblGrid>
              <a:tr h="721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78" name="Google Shape;678;p86"/>
          <p:cNvSpPr txBox="1"/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7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  &amp; FLIP-FLOP INPUTS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84" name="Google Shape;684;p87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578750"/>
                <a:gridCol w="578750"/>
                <a:gridCol w="782725"/>
                <a:gridCol w="439300"/>
                <a:gridCol w="514250"/>
                <a:gridCol w="578750"/>
                <a:gridCol w="578750"/>
              </a:tblGrid>
              <a:tr h="721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85" name="Google Shape;685;p87"/>
          <p:cNvSpPr txBox="1"/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8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FLIP-FLOP INPUTS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91" name="Google Shape;691;p88"/>
          <p:cNvGraphicFramePr/>
          <p:nvPr/>
        </p:nvGraphicFramePr>
        <p:xfrm>
          <a:off x="1168402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15750"/>
                <a:gridCol w="615750"/>
                <a:gridCol w="832750"/>
                <a:gridCol w="691625"/>
                <a:gridCol w="736600"/>
                <a:gridCol w="444500"/>
                <a:gridCol w="520700"/>
                <a:gridCol w="381000"/>
                <a:gridCol w="406400"/>
              </a:tblGrid>
              <a:tr h="721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92" name="Google Shape;692;p88"/>
          <p:cNvSpPr txBox="1"/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693" name="Google Shape;693;p88"/>
          <p:cNvGraphicFramePr/>
          <p:nvPr/>
        </p:nvGraphicFramePr>
        <p:xfrm>
          <a:off x="8115301" y="3159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482600"/>
                <a:gridCol w="457200"/>
                <a:gridCol w="850900"/>
                <a:gridCol w="2171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CHANGE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TOGGLE/ COMPLEMENT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9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FLIP-FLOP INPUTS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699" name="Google Shape;699;p89"/>
          <p:cNvGraphicFramePr/>
          <p:nvPr/>
        </p:nvGraphicFramePr>
        <p:xfrm>
          <a:off x="1168402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15750"/>
                <a:gridCol w="615750"/>
                <a:gridCol w="832750"/>
                <a:gridCol w="691625"/>
                <a:gridCol w="736600"/>
                <a:gridCol w="444500"/>
                <a:gridCol w="520700"/>
                <a:gridCol w="381000"/>
                <a:gridCol w="406400"/>
              </a:tblGrid>
              <a:tr h="721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00" name="Google Shape;700;p89"/>
          <p:cNvSpPr txBox="1"/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701" name="Google Shape;701;p89"/>
          <p:cNvGraphicFramePr/>
          <p:nvPr/>
        </p:nvGraphicFramePr>
        <p:xfrm>
          <a:off x="8115301" y="3159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482600"/>
                <a:gridCol w="457200"/>
                <a:gridCol w="850900"/>
                <a:gridCol w="2171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CHANGE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TOGGLE/ COMPLEMENT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0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FLIP-FLOP INPUTS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707" name="Google Shape;707;p90"/>
          <p:cNvGraphicFramePr/>
          <p:nvPr/>
        </p:nvGraphicFramePr>
        <p:xfrm>
          <a:off x="1168402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15750"/>
                <a:gridCol w="615750"/>
                <a:gridCol w="832750"/>
                <a:gridCol w="691625"/>
                <a:gridCol w="736600"/>
                <a:gridCol w="444500"/>
                <a:gridCol w="520700"/>
                <a:gridCol w="381000"/>
                <a:gridCol w="406400"/>
              </a:tblGrid>
              <a:tr h="721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08" name="Google Shape;708;p90"/>
          <p:cNvSpPr txBox="1"/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709" name="Google Shape;709;p90"/>
          <p:cNvGraphicFramePr/>
          <p:nvPr/>
        </p:nvGraphicFramePr>
        <p:xfrm>
          <a:off x="8115301" y="3159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482600"/>
                <a:gridCol w="457200"/>
                <a:gridCol w="850900"/>
                <a:gridCol w="2171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CHANGE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TOGGLE/ COMPLEMENT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1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FLIP-FLOP INPUTS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715" name="Google Shape;715;p91"/>
          <p:cNvGraphicFramePr/>
          <p:nvPr/>
        </p:nvGraphicFramePr>
        <p:xfrm>
          <a:off x="1168402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15750"/>
                <a:gridCol w="615750"/>
                <a:gridCol w="832750"/>
                <a:gridCol w="691625"/>
                <a:gridCol w="736600"/>
                <a:gridCol w="444500"/>
                <a:gridCol w="520700"/>
                <a:gridCol w="381000"/>
                <a:gridCol w="406400"/>
              </a:tblGrid>
              <a:tr h="721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16" name="Google Shape;716;p91"/>
          <p:cNvSpPr txBox="1"/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717" name="Google Shape;717;p91"/>
          <p:cNvGraphicFramePr/>
          <p:nvPr/>
        </p:nvGraphicFramePr>
        <p:xfrm>
          <a:off x="8115301" y="3159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482600"/>
                <a:gridCol w="457200"/>
                <a:gridCol w="850900"/>
                <a:gridCol w="2171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CHANGE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TOGGLE/ COMPLEMENT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EQUATIONS FOR FLIP FLOP </a:t>
            </a:r>
            <a:r>
              <a:rPr b="1" lang="en-US">
                <a:solidFill>
                  <a:srgbClr val="2E75B5"/>
                </a:solidFill>
              </a:rPr>
              <a:t>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4711699"/>
            <a:ext cx="10515600" cy="1973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901699"/>
            <a:ext cx="101441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2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FLIP-FLOP INPUTS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723" name="Google Shape;723;p92"/>
          <p:cNvGraphicFramePr/>
          <p:nvPr/>
        </p:nvGraphicFramePr>
        <p:xfrm>
          <a:off x="1168402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15750"/>
                <a:gridCol w="615750"/>
                <a:gridCol w="832750"/>
                <a:gridCol w="691625"/>
                <a:gridCol w="736600"/>
                <a:gridCol w="444500"/>
                <a:gridCol w="520700"/>
                <a:gridCol w="381000"/>
                <a:gridCol w="406400"/>
              </a:tblGrid>
              <a:tr h="721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24" name="Google Shape;724;p92"/>
          <p:cNvSpPr txBox="1"/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725" name="Google Shape;725;p92"/>
          <p:cNvGraphicFramePr/>
          <p:nvPr/>
        </p:nvGraphicFramePr>
        <p:xfrm>
          <a:off x="8115301" y="3159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482600"/>
                <a:gridCol w="457200"/>
                <a:gridCol w="850900"/>
                <a:gridCol w="2171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CHANGE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TOGGLE/ COMPLEMENT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3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FLIP-FLOP INPUTS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731" name="Google Shape;731;p93"/>
          <p:cNvGraphicFramePr/>
          <p:nvPr/>
        </p:nvGraphicFramePr>
        <p:xfrm>
          <a:off x="1168402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15750"/>
                <a:gridCol w="615750"/>
                <a:gridCol w="832750"/>
                <a:gridCol w="691625"/>
                <a:gridCol w="736600"/>
                <a:gridCol w="444500"/>
                <a:gridCol w="520700"/>
                <a:gridCol w="381000"/>
                <a:gridCol w="406400"/>
              </a:tblGrid>
              <a:tr h="721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32" name="Google Shape;732;p93"/>
          <p:cNvSpPr txBox="1"/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733" name="Google Shape;733;p93"/>
          <p:cNvGraphicFramePr/>
          <p:nvPr/>
        </p:nvGraphicFramePr>
        <p:xfrm>
          <a:off x="8115301" y="3159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482600"/>
                <a:gridCol w="457200"/>
                <a:gridCol w="850900"/>
                <a:gridCol w="2171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CHANGE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TOGGLE/ COMPLEMENT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4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FLIP-FLOP INPUTS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739" name="Google Shape;739;p94"/>
          <p:cNvGraphicFramePr/>
          <p:nvPr/>
        </p:nvGraphicFramePr>
        <p:xfrm>
          <a:off x="1168402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15750"/>
                <a:gridCol w="615750"/>
                <a:gridCol w="832750"/>
                <a:gridCol w="691625"/>
                <a:gridCol w="736600"/>
                <a:gridCol w="444500"/>
                <a:gridCol w="520700"/>
                <a:gridCol w="381000"/>
                <a:gridCol w="406400"/>
              </a:tblGrid>
              <a:tr h="721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40" name="Google Shape;740;p94"/>
          <p:cNvSpPr txBox="1"/>
          <p:nvPr/>
        </p:nvSpPr>
        <p:spPr>
          <a:xfrm>
            <a:off x="6934200" y="1155700"/>
            <a:ext cx="4419600" cy="5021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741" name="Google Shape;741;p94"/>
          <p:cNvGraphicFramePr/>
          <p:nvPr/>
        </p:nvGraphicFramePr>
        <p:xfrm>
          <a:off x="8115301" y="3159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482600"/>
                <a:gridCol w="457200"/>
                <a:gridCol w="850900"/>
                <a:gridCol w="2171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CHANGE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TOGGLE/ COMPLEMENT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5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FLIP-FLOP INPUTS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747" name="Google Shape;747;p95"/>
          <p:cNvGraphicFramePr/>
          <p:nvPr/>
        </p:nvGraphicFramePr>
        <p:xfrm>
          <a:off x="1168402" y="1752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048150"/>
                <a:gridCol w="1048150"/>
                <a:gridCol w="1417500"/>
                <a:gridCol w="1177250"/>
                <a:gridCol w="1253825"/>
                <a:gridCol w="756625"/>
                <a:gridCol w="886325"/>
                <a:gridCol w="648525"/>
                <a:gridCol w="691775"/>
              </a:tblGrid>
              <a:tr h="7119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FLIP-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FLOP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1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1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1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6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INPUT, FLIP-FLOP INPUTS &amp; NEXT STATE</a:t>
            </a:r>
            <a:br>
              <a:rPr lang="en-US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753" name="Google Shape;753;p96"/>
          <p:cNvGraphicFramePr/>
          <p:nvPr/>
        </p:nvGraphicFramePr>
        <p:xfrm>
          <a:off x="1168402" y="1752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71075"/>
                <a:gridCol w="1171075"/>
                <a:gridCol w="1583750"/>
                <a:gridCol w="1315325"/>
                <a:gridCol w="1400875"/>
              </a:tblGrid>
              <a:tr h="70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0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40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0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0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0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0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0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0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0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7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pic>
        <p:nvPicPr>
          <p:cNvPr id="759" name="Google Shape;759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2" y="1587501"/>
            <a:ext cx="10396538" cy="48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97"/>
          <p:cNvSpPr txBox="1"/>
          <p:nvPr/>
        </p:nvSpPr>
        <p:spPr>
          <a:xfrm>
            <a:off x="6134100" y="469900"/>
            <a:ext cx="5054600" cy="7402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8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 INPUT, </a:t>
            </a:r>
            <a:r>
              <a:rPr b="1" lang="en-US">
                <a:solidFill>
                  <a:srgbClr val="2E75B5"/>
                </a:solidFill>
              </a:rPr>
              <a:t>NEXT STATE FOR FLIP FLOP A</a:t>
            </a:r>
            <a:br>
              <a:rPr b="1" lang="en-US">
                <a:solidFill>
                  <a:srgbClr val="2E75B5"/>
                </a:solidFill>
              </a:rPr>
            </a:b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766" name="Google Shape;766;p98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405475"/>
                <a:gridCol w="1405475"/>
                <a:gridCol w="1405475"/>
              </a:tblGrid>
              <a:tr h="3581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67" name="Google Shape;767;p98"/>
          <p:cNvSpPr txBox="1"/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8" name="Google Shape;768;p98"/>
          <p:cNvSpPr txBox="1"/>
          <p:nvPr/>
        </p:nvSpPr>
        <p:spPr>
          <a:xfrm>
            <a:off x="7334250" y="1212285"/>
            <a:ext cx="3657600" cy="4317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9" name="Google Shape;769;p98"/>
          <p:cNvSpPr txBox="1"/>
          <p:nvPr/>
        </p:nvSpPr>
        <p:spPr>
          <a:xfrm>
            <a:off x="7442200" y="2948151"/>
            <a:ext cx="3721100" cy="4430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0" name="Google Shape;770;p98"/>
          <p:cNvSpPr txBox="1"/>
          <p:nvPr/>
        </p:nvSpPr>
        <p:spPr>
          <a:xfrm>
            <a:off x="7327900" y="3760624"/>
            <a:ext cx="4470400" cy="4317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1" name="Google Shape;771;p98"/>
          <p:cNvSpPr txBox="1"/>
          <p:nvPr/>
        </p:nvSpPr>
        <p:spPr>
          <a:xfrm>
            <a:off x="7442200" y="4573097"/>
            <a:ext cx="4470400" cy="43178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2" name="Google Shape;772;p98"/>
          <p:cNvSpPr txBox="1"/>
          <p:nvPr/>
        </p:nvSpPr>
        <p:spPr>
          <a:xfrm>
            <a:off x="7334250" y="5385570"/>
            <a:ext cx="4686300" cy="43178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3" name="Google Shape;773;p98"/>
          <p:cNvSpPr txBox="1"/>
          <p:nvPr/>
        </p:nvSpPr>
        <p:spPr>
          <a:xfrm>
            <a:off x="7442200" y="6045549"/>
            <a:ext cx="4025900" cy="43178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9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 INPUT, </a:t>
            </a:r>
            <a:r>
              <a:rPr b="1" lang="en-US">
                <a:solidFill>
                  <a:srgbClr val="2E75B5"/>
                </a:solidFill>
              </a:rPr>
              <a:t>NEXT STATE FOR FLIP FLOP A</a:t>
            </a:r>
            <a:br>
              <a:rPr b="1" lang="en-US">
                <a:solidFill>
                  <a:srgbClr val="2E75B5"/>
                </a:solidFill>
              </a:rPr>
            </a:b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779" name="Google Shape;779;p99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43275"/>
                <a:gridCol w="843275"/>
                <a:gridCol w="843275"/>
                <a:gridCol w="843275"/>
                <a:gridCol w="843275"/>
              </a:tblGrid>
              <a:tr h="3581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80" name="Google Shape;780;p99"/>
          <p:cNvSpPr txBox="1"/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781" name="Google Shape;781;p99"/>
          <p:cNvSpPr txBox="1"/>
          <p:nvPr/>
        </p:nvSpPr>
        <p:spPr>
          <a:xfrm>
            <a:off x="7886700" y="1025104"/>
            <a:ext cx="4025900" cy="4317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2" name="Google Shape;782;p99"/>
          <p:cNvSpPr txBox="1"/>
          <p:nvPr/>
        </p:nvSpPr>
        <p:spPr>
          <a:xfrm>
            <a:off x="7797800" y="1764472"/>
            <a:ext cx="4025900" cy="4317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3" name="Google Shape;783;p99"/>
          <p:cNvSpPr txBox="1"/>
          <p:nvPr/>
        </p:nvSpPr>
        <p:spPr>
          <a:xfrm>
            <a:off x="7327900" y="2479268"/>
            <a:ext cx="4025900" cy="4317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4" name="Google Shape;784;p99"/>
          <p:cNvSpPr txBox="1"/>
          <p:nvPr/>
        </p:nvSpPr>
        <p:spPr>
          <a:xfrm>
            <a:off x="7797800" y="3206764"/>
            <a:ext cx="1917700" cy="4317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0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 INPUT, </a:t>
            </a:r>
            <a:r>
              <a:rPr b="1" lang="en-US">
                <a:solidFill>
                  <a:srgbClr val="2E75B5"/>
                </a:solidFill>
              </a:rPr>
              <a:t>NEXT STATE FOR FLIP FLOP A</a:t>
            </a:r>
            <a:br>
              <a:rPr b="1" lang="en-US">
                <a:solidFill>
                  <a:srgbClr val="2E75B5"/>
                </a:solidFill>
              </a:rPr>
            </a:b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790" name="Google Shape;790;p100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43275"/>
                <a:gridCol w="843275"/>
                <a:gridCol w="843275"/>
                <a:gridCol w="843275"/>
                <a:gridCol w="843275"/>
              </a:tblGrid>
              <a:tr h="3581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91" name="Google Shape;791;p100"/>
          <p:cNvSpPr txBox="1"/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792" name="Google Shape;792;p100"/>
          <p:cNvSpPr txBox="1"/>
          <p:nvPr/>
        </p:nvSpPr>
        <p:spPr>
          <a:xfrm>
            <a:off x="7886700" y="1025104"/>
            <a:ext cx="4025900" cy="4317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3" name="Google Shape;793;p100"/>
          <p:cNvSpPr txBox="1"/>
          <p:nvPr/>
        </p:nvSpPr>
        <p:spPr>
          <a:xfrm>
            <a:off x="7797800" y="1764472"/>
            <a:ext cx="4025900" cy="4317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4" name="Google Shape;794;p100"/>
          <p:cNvSpPr txBox="1"/>
          <p:nvPr/>
        </p:nvSpPr>
        <p:spPr>
          <a:xfrm>
            <a:off x="7327900" y="2479268"/>
            <a:ext cx="4025900" cy="4317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5" name="Google Shape;795;p100"/>
          <p:cNvSpPr txBox="1"/>
          <p:nvPr/>
        </p:nvSpPr>
        <p:spPr>
          <a:xfrm>
            <a:off x="7797800" y="3206764"/>
            <a:ext cx="1917700" cy="4317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1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 INPUT, </a:t>
            </a:r>
            <a:r>
              <a:rPr b="1" lang="en-US">
                <a:solidFill>
                  <a:srgbClr val="2E75B5"/>
                </a:solidFill>
              </a:rPr>
              <a:t>NEXT STATE FOR FLIP FLOP A</a:t>
            </a:r>
            <a:br>
              <a:rPr b="1" lang="en-US">
                <a:solidFill>
                  <a:srgbClr val="2E75B5"/>
                </a:solidFill>
              </a:rPr>
            </a:b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801" name="Google Shape;801;p101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43275"/>
                <a:gridCol w="843275"/>
                <a:gridCol w="843275"/>
                <a:gridCol w="843275"/>
                <a:gridCol w="843275"/>
              </a:tblGrid>
              <a:tr h="3581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02" name="Google Shape;802;p101"/>
          <p:cNvSpPr txBox="1"/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03" name="Google Shape;803;p101"/>
          <p:cNvSpPr txBox="1"/>
          <p:nvPr/>
        </p:nvSpPr>
        <p:spPr>
          <a:xfrm>
            <a:off x="7886700" y="1025104"/>
            <a:ext cx="4025900" cy="4317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4" name="Google Shape;804;p101"/>
          <p:cNvSpPr txBox="1"/>
          <p:nvPr/>
        </p:nvSpPr>
        <p:spPr>
          <a:xfrm>
            <a:off x="7797800" y="1764472"/>
            <a:ext cx="4025900" cy="4317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5" name="Google Shape;805;p101"/>
          <p:cNvSpPr txBox="1"/>
          <p:nvPr/>
        </p:nvSpPr>
        <p:spPr>
          <a:xfrm>
            <a:off x="7327900" y="2479268"/>
            <a:ext cx="4025900" cy="4317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6" name="Google Shape;806;p101"/>
          <p:cNvSpPr txBox="1"/>
          <p:nvPr/>
        </p:nvSpPr>
        <p:spPr>
          <a:xfrm>
            <a:off x="7797800" y="3206764"/>
            <a:ext cx="1917700" cy="4317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EQUATIONS FOR FLIP FLOP </a:t>
            </a:r>
            <a:r>
              <a:rPr b="1" lang="en-US">
                <a:solidFill>
                  <a:srgbClr val="2E75B5"/>
                </a:solidFill>
              </a:rPr>
              <a:t>A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4711699"/>
            <a:ext cx="10515600" cy="19732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901699"/>
            <a:ext cx="101441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2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 INPUT, </a:t>
            </a:r>
            <a:r>
              <a:rPr b="1" lang="en-US">
                <a:solidFill>
                  <a:srgbClr val="2E75B5"/>
                </a:solidFill>
              </a:rPr>
              <a:t>NEXT STATE FOR FLIP FLOP A</a:t>
            </a:r>
            <a:br>
              <a:rPr b="1" lang="en-US">
                <a:solidFill>
                  <a:srgbClr val="2E75B5"/>
                </a:solidFill>
              </a:rPr>
            </a:b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812" name="Google Shape;812;p102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43275"/>
                <a:gridCol w="843275"/>
                <a:gridCol w="843275"/>
                <a:gridCol w="843275"/>
                <a:gridCol w="843275"/>
              </a:tblGrid>
              <a:tr h="3581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13" name="Google Shape;813;p102"/>
          <p:cNvSpPr txBox="1"/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14" name="Google Shape;814;p102"/>
          <p:cNvSpPr txBox="1"/>
          <p:nvPr/>
        </p:nvSpPr>
        <p:spPr>
          <a:xfrm>
            <a:off x="7886700" y="1025104"/>
            <a:ext cx="4025900" cy="4317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5" name="Google Shape;815;p102"/>
          <p:cNvSpPr txBox="1"/>
          <p:nvPr/>
        </p:nvSpPr>
        <p:spPr>
          <a:xfrm>
            <a:off x="7797800" y="1764472"/>
            <a:ext cx="4025900" cy="4317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6" name="Google Shape;816;p102"/>
          <p:cNvSpPr txBox="1"/>
          <p:nvPr/>
        </p:nvSpPr>
        <p:spPr>
          <a:xfrm>
            <a:off x="7327900" y="2479268"/>
            <a:ext cx="4025900" cy="4317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7" name="Google Shape;817;p102"/>
          <p:cNvSpPr txBox="1"/>
          <p:nvPr/>
        </p:nvSpPr>
        <p:spPr>
          <a:xfrm>
            <a:off x="7797800" y="3206764"/>
            <a:ext cx="1917700" cy="4317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3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 INPUT, </a:t>
            </a:r>
            <a:r>
              <a:rPr b="1" lang="en-US">
                <a:solidFill>
                  <a:srgbClr val="2E75B5"/>
                </a:solidFill>
              </a:rPr>
              <a:t>NEXT STATE FOR FLIP FLOP A</a:t>
            </a:r>
            <a:br>
              <a:rPr b="1" lang="en-US">
                <a:solidFill>
                  <a:srgbClr val="2E75B5"/>
                </a:solidFill>
              </a:rPr>
            </a:b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823" name="Google Shape;823;p103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43275"/>
                <a:gridCol w="843275"/>
                <a:gridCol w="843275"/>
                <a:gridCol w="843275"/>
                <a:gridCol w="843275"/>
              </a:tblGrid>
              <a:tr h="3581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24" name="Google Shape;824;p103"/>
          <p:cNvSpPr txBox="1"/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25" name="Google Shape;825;p103"/>
          <p:cNvSpPr txBox="1"/>
          <p:nvPr/>
        </p:nvSpPr>
        <p:spPr>
          <a:xfrm>
            <a:off x="7886700" y="1025104"/>
            <a:ext cx="4025900" cy="4317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6" name="Google Shape;826;p103"/>
          <p:cNvSpPr txBox="1"/>
          <p:nvPr/>
        </p:nvSpPr>
        <p:spPr>
          <a:xfrm>
            <a:off x="7797800" y="1764472"/>
            <a:ext cx="4025900" cy="4317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7" name="Google Shape;827;p103"/>
          <p:cNvSpPr txBox="1"/>
          <p:nvPr/>
        </p:nvSpPr>
        <p:spPr>
          <a:xfrm>
            <a:off x="7327900" y="2479268"/>
            <a:ext cx="4025900" cy="4317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8" name="Google Shape;828;p103"/>
          <p:cNvSpPr txBox="1"/>
          <p:nvPr/>
        </p:nvSpPr>
        <p:spPr>
          <a:xfrm>
            <a:off x="7702550" y="6263246"/>
            <a:ext cx="1917700" cy="4317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9" name="Google Shape;829;p103"/>
          <p:cNvSpPr txBox="1"/>
          <p:nvPr/>
        </p:nvSpPr>
        <p:spPr>
          <a:xfrm>
            <a:off x="7797800" y="4298528"/>
            <a:ext cx="4025900" cy="43178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0" name="Google Shape;830;p103"/>
          <p:cNvSpPr txBox="1"/>
          <p:nvPr/>
        </p:nvSpPr>
        <p:spPr>
          <a:xfrm>
            <a:off x="7702550" y="5041515"/>
            <a:ext cx="4025900" cy="43178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1" name="Google Shape;831;p103"/>
          <p:cNvSpPr txBox="1"/>
          <p:nvPr/>
        </p:nvSpPr>
        <p:spPr>
          <a:xfrm>
            <a:off x="7239000" y="5672667"/>
            <a:ext cx="4025900" cy="43178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2" name="Google Shape;832;p103"/>
          <p:cNvSpPr txBox="1"/>
          <p:nvPr/>
        </p:nvSpPr>
        <p:spPr>
          <a:xfrm>
            <a:off x="7797800" y="3129728"/>
            <a:ext cx="1917700" cy="43178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4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 INPUT, </a:t>
            </a:r>
            <a:r>
              <a:rPr b="1" lang="en-US">
                <a:solidFill>
                  <a:srgbClr val="2E75B5"/>
                </a:solidFill>
              </a:rPr>
              <a:t>NEXT STATE FOR FLIP FLOP B</a:t>
            </a:r>
            <a:br>
              <a:rPr b="1" lang="en-US">
                <a:solidFill>
                  <a:srgbClr val="2E75B5"/>
                </a:solidFill>
              </a:rPr>
            </a:b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838" name="Google Shape;838;p104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43275"/>
                <a:gridCol w="843275"/>
                <a:gridCol w="843275"/>
                <a:gridCol w="843275"/>
                <a:gridCol w="843275"/>
              </a:tblGrid>
              <a:tr h="3581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39" name="Google Shape;839;p104"/>
          <p:cNvSpPr txBox="1"/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40" name="Google Shape;840;p104"/>
          <p:cNvSpPr txBox="1"/>
          <p:nvPr/>
        </p:nvSpPr>
        <p:spPr>
          <a:xfrm>
            <a:off x="6345390" y="1295400"/>
            <a:ext cx="3657600" cy="4317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1" name="Google Shape;841;p104"/>
          <p:cNvSpPr/>
          <p:nvPr/>
        </p:nvSpPr>
        <p:spPr>
          <a:xfrm>
            <a:off x="6940550" y="2150969"/>
            <a:ext cx="1348061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2" name="Google Shape;842;p104"/>
          <p:cNvSpPr/>
          <p:nvPr/>
        </p:nvSpPr>
        <p:spPr>
          <a:xfrm>
            <a:off x="8288611" y="2150969"/>
            <a:ext cx="3428759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3" name="Google Shape;843;p104"/>
          <p:cNvSpPr txBox="1"/>
          <p:nvPr/>
        </p:nvSpPr>
        <p:spPr>
          <a:xfrm>
            <a:off x="6574112" y="3086171"/>
            <a:ext cx="4119288" cy="43088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4" name="Google Shape;844;p104"/>
          <p:cNvSpPr txBox="1"/>
          <p:nvPr/>
        </p:nvSpPr>
        <p:spPr>
          <a:xfrm>
            <a:off x="5918200" y="5077607"/>
            <a:ext cx="5994400" cy="43178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5" name="Google Shape;845;p104"/>
          <p:cNvSpPr txBox="1"/>
          <p:nvPr/>
        </p:nvSpPr>
        <p:spPr>
          <a:xfrm>
            <a:off x="6074706" y="4099940"/>
            <a:ext cx="5465488" cy="43178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6" name="Google Shape;846;p104"/>
          <p:cNvSpPr txBox="1"/>
          <p:nvPr/>
        </p:nvSpPr>
        <p:spPr>
          <a:xfrm>
            <a:off x="5636556" y="6093005"/>
            <a:ext cx="5994400" cy="43178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5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 INPUT, </a:t>
            </a:r>
            <a:r>
              <a:rPr b="1" lang="en-US">
                <a:solidFill>
                  <a:srgbClr val="2E75B5"/>
                </a:solidFill>
              </a:rPr>
              <a:t>NEXT STATE FOR FLIP FLOP B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852" name="Google Shape;852;p105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43275"/>
                <a:gridCol w="843275"/>
                <a:gridCol w="843275"/>
                <a:gridCol w="843275"/>
                <a:gridCol w="843275"/>
              </a:tblGrid>
              <a:tr h="3581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53" name="Google Shape;853;p105"/>
          <p:cNvSpPr txBox="1"/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54" name="Google Shape;854;p105"/>
          <p:cNvSpPr txBox="1"/>
          <p:nvPr/>
        </p:nvSpPr>
        <p:spPr>
          <a:xfrm>
            <a:off x="5103156" y="1432105"/>
            <a:ext cx="5994400" cy="4317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5" name="Google Shape;855;p105"/>
          <p:cNvSpPr txBox="1"/>
          <p:nvPr/>
        </p:nvSpPr>
        <p:spPr>
          <a:xfrm>
            <a:off x="5983945" y="2307976"/>
            <a:ext cx="3934756" cy="4317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6" name="Google Shape;856;p105"/>
          <p:cNvSpPr txBox="1"/>
          <p:nvPr/>
        </p:nvSpPr>
        <p:spPr>
          <a:xfrm>
            <a:off x="5524499" y="3167382"/>
            <a:ext cx="3721101" cy="4317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7" name="Google Shape;857;p105"/>
          <p:cNvSpPr txBox="1"/>
          <p:nvPr/>
        </p:nvSpPr>
        <p:spPr>
          <a:xfrm>
            <a:off x="5524499" y="4026788"/>
            <a:ext cx="2463802" cy="4317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6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 INPUT, </a:t>
            </a:r>
            <a:r>
              <a:rPr b="1" lang="en-US">
                <a:solidFill>
                  <a:srgbClr val="2E75B5"/>
                </a:solidFill>
              </a:rPr>
              <a:t>NEXT STATE FOR FLIP FLOP A</a:t>
            </a:r>
            <a:br>
              <a:rPr b="1" lang="en-US">
                <a:solidFill>
                  <a:srgbClr val="2E75B5"/>
                </a:solidFill>
              </a:rPr>
            </a:b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863" name="Google Shape;863;p106"/>
          <p:cNvGraphicFramePr/>
          <p:nvPr/>
        </p:nvGraphicFramePr>
        <p:xfrm>
          <a:off x="1168401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843275"/>
                <a:gridCol w="843275"/>
                <a:gridCol w="843275"/>
                <a:gridCol w="843275"/>
                <a:gridCol w="843275"/>
              </a:tblGrid>
              <a:tr h="3581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64" name="Google Shape;864;p106"/>
          <p:cNvSpPr txBox="1"/>
          <p:nvPr/>
        </p:nvSpPr>
        <p:spPr>
          <a:xfrm>
            <a:off x="5702300" y="1025104"/>
            <a:ext cx="6210300" cy="561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65" name="Google Shape;865;p106"/>
          <p:cNvSpPr txBox="1"/>
          <p:nvPr/>
        </p:nvSpPr>
        <p:spPr>
          <a:xfrm>
            <a:off x="5103156" y="1432105"/>
            <a:ext cx="5994400" cy="4317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07"/>
          <p:cNvSpPr txBox="1"/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STATE TABLE: </a:t>
            </a:r>
            <a:r>
              <a:rPr lang="en-US">
                <a:solidFill>
                  <a:srgbClr val="2E75B5"/>
                </a:solidFill>
              </a:rPr>
              <a:t>PRESENT STATE,  INPUT, NEXT STATE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871" name="Google Shape;871;p107"/>
          <p:cNvGraphicFramePr/>
          <p:nvPr/>
        </p:nvGraphicFramePr>
        <p:xfrm>
          <a:off x="3213100" y="1549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1153150"/>
                <a:gridCol w="1153150"/>
                <a:gridCol w="1153150"/>
                <a:gridCol w="1153150"/>
                <a:gridCol w="1153150"/>
              </a:tblGrid>
              <a:tr h="4151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2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42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2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2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2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2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2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2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2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8"/>
          <p:cNvSpPr txBox="1"/>
          <p:nvPr>
            <p:ph type="title"/>
          </p:nvPr>
        </p:nvSpPr>
        <p:spPr>
          <a:xfrm>
            <a:off x="838200" y="365125"/>
            <a:ext cx="5613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</a:rPr>
              <a:t>STATE DIAGRAM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877" name="Google Shape;877;p108"/>
          <p:cNvGraphicFramePr/>
          <p:nvPr/>
        </p:nvGraphicFramePr>
        <p:xfrm>
          <a:off x="9055100" y="138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07050"/>
                <a:gridCol w="535950"/>
                <a:gridCol w="863600"/>
                <a:gridCol w="421650"/>
                <a:gridCol w="607050"/>
              </a:tblGrid>
              <a:tr h="515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878" name="Google Shape;878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62" y="1334769"/>
            <a:ext cx="5629275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" name="Google Shape;883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462" y="1308100"/>
            <a:ext cx="5629275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109"/>
          <p:cNvSpPr txBox="1"/>
          <p:nvPr>
            <p:ph type="title"/>
          </p:nvPr>
        </p:nvSpPr>
        <p:spPr>
          <a:xfrm>
            <a:off x="838200" y="365125"/>
            <a:ext cx="5613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</a:rPr>
              <a:t>STATE DIAGRAM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885" name="Google Shape;885;p109"/>
          <p:cNvGraphicFramePr/>
          <p:nvPr/>
        </p:nvGraphicFramePr>
        <p:xfrm>
          <a:off x="9055100" y="138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07050"/>
                <a:gridCol w="535950"/>
                <a:gridCol w="863600"/>
                <a:gridCol w="421650"/>
                <a:gridCol w="607050"/>
              </a:tblGrid>
              <a:tr h="515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86" name="Google Shape;886;p109"/>
          <p:cNvSpPr/>
          <p:nvPr/>
        </p:nvSpPr>
        <p:spPr>
          <a:xfrm rot="-5400000">
            <a:off x="502778" y="3473132"/>
            <a:ext cx="3028158" cy="11938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2" y="1204714"/>
            <a:ext cx="5629275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110"/>
          <p:cNvSpPr txBox="1"/>
          <p:nvPr>
            <p:ph type="title"/>
          </p:nvPr>
        </p:nvSpPr>
        <p:spPr>
          <a:xfrm>
            <a:off x="838200" y="365125"/>
            <a:ext cx="5613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</a:rPr>
              <a:t>STATE DIAGRAM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893" name="Google Shape;893;p110"/>
          <p:cNvGraphicFramePr/>
          <p:nvPr/>
        </p:nvGraphicFramePr>
        <p:xfrm>
          <a:off x="9055100" y="138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07050"/>
                <a:gridCol w="535950"/>
                <a:gridCol w="863600"/>
                <a:gridCol w="421650"/>
                <a:gridCol w="607050"/>
              </a:tblGrid>
              <a:tr h="515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94" name="Google Shape;894;p110"/>
          <p:cNvSpPr/>
          <p:nvPr/>
        </p:nvSpPr>
        <p:spPr>
          <a:xfrm>
            <a:off x="1661173" y="1204714"/>
            <a:ext cx="1243630" cy="11938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1"/>
          <p:cNvSpPr txBox="1"/>
          <p:nvPr>
            <p:ph type="title"/>
          </p:nvPr>
        </p:nvSpPr>
        <p:spPr>
          <a:xfrm>
            <a:off x="838200" y="365125"/>
            <a:ext cx="5613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E75B5"/>
                </a:solidFill>
              </a:rPr>
              <a:t>STATE DIAGRAM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900" name="Google Shape;900;p111"/>
          <p:cNvGraphicFramePr/>
          <p:nvPr/>
        </p:nvGraphicFramePr>
        <p:xfrm>
          <a:off x="9055100" y="138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{2C70C759-ED2C-4A9A-B491-334706B3DFB2}</a:tableStyleId>
              </a:tblPr>
              <a:tblGrid>
                <a:gridCol w="607050"/>
                <a:gridCol w="535950"/>
                <a:gridCol w="863600"/>
                <a:gridCol w="421650"/>
                <a:gridCol w="607050"/>
              </a:tblGrid>
              <a:tr h="515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PRESENT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INPUT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595959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9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901" name="Google Shape;901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862" y="1163637"/>
            <a:ext cx="5629275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111"/>
          <p:cNvSpPr/>
          <p:nvPr/>
        </p:nvSpPr>
        <p:spPr>
          <a:xfrm rot="-2274728">
            <a:off x="2247900" y="3473133"/>
            <a:ext cx="3987800" cy="11938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