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12192000"/>
  <p:notesSz cx="6858000" cy="9144000"/>
  <p:embeddedFontLst>
    <p:embeddedFont>
      <p:font typeface="Cambria Math"/>
      <p:regular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90B9EA-5799-4CD8-86ED-A4DAAEACBE93}">
  <a:tblStyle styleId="{7C90B9EA-5799-4CD8-86ED-A4DAAEACBE9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font" Target="fonts/CambriaMath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EXCITATION TABLE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LECTURE 6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EXCITATION TABLE </a:t>
            </a:r>
            <a:r>
              <a:rPr lang="en-US" sz="2400">
                <a:solidFill>
                  <a:srgbClr val="2E75B5"/>
                </a:solidFill>
              </a:rPr>
              <a:t>FROM</a:t>
            </a:r>
            <a:r>
              <a:rPr lang="en-US">
                <a:solidFill>
                  <a:srgbClr val="2E75B5"/>
                </a:solidFill>
              </a:rPr>
              <a:t>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STATE DIAGRAM FOR  D FLIP FLOP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73" name="Google Shape;173;p22"/>
          <p:cNvGraphicFramePr/>
          <p:nvPr/>
        </p:nvGraphicFramePr>
        <p:xfrm>
          <a:off x="1028700" y="2346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371600"/>
                <a:gridCol w="1371600"/>
                <a:gridCol w="13716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74" name="Google Shape;174;p22"/>
          <p:cNvSpPr/>
          <p:nvPr/>
        </p:nvSpPr>
        <p:spPr>
          <a:xfrm>
            <a:off x="8344536" y="3038597"/>
            <a:ext cx="2259868" cy="951548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9286819" y="2453822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 rot="-3258939">
            <a:off x="7637120" y="3386552"/>
            <a:ext cx="558800" cy="733785"/>
          </a:xfrm>
          <a:prstGeom prst="arc">
            <a:avLst>
              <a:gd fmla="val 9819999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 rot="-3007929">
            <a:off x="7241883" y="3052658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 rot="10800000">
            <a:off x="8317069" y="3742815"/>
            <a:ext cx="2307157" cy="1265777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9286819" y="507391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/>
          <p:cNvSpPr/>
          <p:nvPr/>
        </p:nvSpPr>
        <p:spPr>
          <a:xfrm rot="4882309">
            <a:off x="10778233" y="3418715"/>
            <a:ext cx="558800" cy="881178"/>
          </a:xfrm>
          <a:prstGeom prst="arc">
            <a:avLst>
              <a:gd fmla="val 10452114" name="adj1"/>
              <a:gd fmla="val 49575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7896213" y="3525346"/>
            <a:ext cx="736600" cy="85035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10308481" y="3514371"/>
            <a:ext cx="736600" cy="85035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8084774" y="366664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10502803" y="3658137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85" name="Google Shape;185;p22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" name="Google Shape;186;p22"/>
          <p:cNvSpPr txBox="1"/>
          <p:nvPr/>
        </p:nvSpPr>
        <p:spPr>
          <a:xfrm rot="2116690">
            <a:off x="11364087" y="2988338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EXCITATION TABLE </a:t>
            </a:r>
            <a:r>
              <a:rPr lang="en-US" sz="2400">
                <a:solidFill>
                  <a:srgbClr val="2E75B5"/>
                </a:solidFill>
              </a:rPr>
              <a:t>FROM</a:t>
            </a:r>
            <a:r>
              <a:rPr lang="en-US">
                <a:solidFill>
                  <a:srgbClr val="2E75B5"/>
                </a:solidFill>
              </a:rPr>
              <a:t>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STATE DIAGRAM FOR  D FLIP FLOP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92" name="Google Shape;192;p23"/>
          <p:cNvGraphicFramePr/>
          <p:nvPr/>
        </p:nvGraphicFramePr>
        <p:xfrm>
          <a:off x="1028700" y="2346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371600"/>
                <a:gridCol w="1371600"/>
                <a:gridCol w="13716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3" name="Google Shape;193;p23"/>
          <p:cNvSpPr/>
          <p:nvPr/>
        </p:nvSpPr>
        <p:spPr>
          <a:xfrm>
            <a:off x="8344536" y="3038597"/>
            <a:ext cx="2259868" cy="951548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9286819" y="2453822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 rot="-3258939">
            <a:off x="7637120" y="3386552"/>
            <a:ext cx="558800" cy="733785"/>
          </a:xfrm>
          <a:prstGeom prst="arc">
            <a:avLst>
              <a:gd fmla="val 9819999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 rot="-3007929">
            <a:off x="7241883" y="3052658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 rot="10800000">
            <a:off x="8317069" y="3742815"/>
            <a:ext cx="2307157" cy="1265777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9286819" y="507391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/>
          <p:nvPr/>
        </p:nvSpPr>
        <p:spPr>
          <a:xfrm rot="4882309">
            <a:off x="10778233" y="3418715"/>
            <a:ext cx="558800" cy="881178"/>
          </a:xfrm>
          <a:prstGeom prst="arc">
            <a:avLst>
              <a:gd fmla="val 10452114" name="adj1"/>
              <a:gd fmla="val 49575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7896213" y="3525346"/>
            <a:ext cx="736600" cy="85035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10308481" y="3514371"/>
            <a:ext cx="736600" cy="85035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8084774" y="366664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10502803" y="3658137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204" name="Google Shape;204;p23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1917700" y="4178172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6" name="Google Shape;206;p23"/>
          <p:cNvSpPr txBox="1"/>
          <p:nvPr/>
        </p:nvSpPr>
        <p:spPr>
          <a:xfrm rot="2116690">
            <a:off x="11364087" y="2988338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EXCITATION TABLE </a:t>
            </a:r>
            <a:r>
              <a:rPr lang="en-US" sz="2400">
                <a:solidFill>
                  <a:srgbClr val="2E75B5"/>
                </a:solidFill>
              </a:rPr>
              <a:t>FROM</a:t>
            </a:r>
            <a:r>
              <a:rPr lang="en-US">
                <a:solidFill>
                  <a:srgbClr val="2E75B5"/>
                </a:solidFill>
              </a:rPr>
              <a:t>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STATE DIAGRAM FOR  D FLIP FLOP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12" name="Google Shape;212;p24"/>
          <p:cNvGraphicFramePr/>
          <p:nvPr/>
        </p:nvGraphicFramePr>
        <p:xfrm>
          <a:off x="1028700" y="2346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371600"/>
                <a:gridCol w="1371600"/>
                <a:gridCol w="13716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3" name="Google Shape;213;p24"/>
          <p:cNvSpPr/>
          <p:nvPr/>
        </p:nvSpPr>
        <p:spPr>
          <a:xfrm>
            <a:off x="8344536" y="3038597"/>
            <a:ext cx="2259868" cy="951548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9286819" y="2453822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 rot="-3258939">
            <a:off x="7637120" y="3386552"/>
            <a:ext cx="558800" cy="733785"/>
          </a:xfrm>
          <a:prstGeom prst="arc">
            <a:avLst>
              <a:gd fmla="val 9819999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 rot="-3007929">
            <a:off x="7241883" y="3052658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 rot="10800000">
            <a:off x="8317069" y="3742815"/>
            <a:ext cx="2307157" cy="1265777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9286819" y="507391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/>
          <p:nvPr/>
        </p:nvSpPr>
        <p:spPr>
          <a:xfrm rot="4882309">
            <a:off x="10778233" y="3418715"/>
            <a:ext cx="558800" cy="881178"/>
          </a:xfrm>
          <a:prstGeom prst="arc">
            <a:avLst>
              <a:gd fmla="val 10452114" name="adj1"/>
              <a:gd fmla="val 49575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7896213" y="3525346"/>
            <a:ext cx="736600" cy="85035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10308481" y="3514371"/>
            <a:ext cx="736600" cy="85035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8084774" y="366664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10502803" y="3658137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224" name="Google Shape;224;p24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p24"/>
          <p:cNvCxnSpPr/>
          <p:nvPr/>
        </p:nvCxnSpPr>
        <p:spPr>
          <a:xfrm>
            <a:off x="1917700" y="4178172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24"/>
          <p:cNvCxnSpPr/>
          <p:nvPr/>
        </p:nvCxnSpPr>
        <p:spPr>
          <a:xfrm>
            <a:off x="1917700" y="47843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7" name="Google Shape;227;p24"/>
          <p:cNvSpPr txBox="1"/>
          <p:nvPr/>
        </p:nvSpPr>
        <p:spPr>
          <a:xfrm rot="2116690">
            <a:off x="11364087" y="2988338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EXCITATION TABLE </a:t>
            </a:r>
            <a:r>
              <a:rPr lang="en-US" sz="2400">
                <a:solidFill>
                  <a:srgbClr val="2E75B5"/>
                </a:solidFill>
              </a:rPr>
              <a:t>FROM</a:t>
            </a:r>
            <a:r>
              <a:rPr lang="en-US">
                <a:solidFill>
                  <a:srgbClr val="2E75B5"/>
                </a:solidFill>
              </a:rPr>
              <a:t>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STATE DIAGRAM FOR  D FLIP FLOP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33" name="Google Shape;233;p25"/>
          <p:cNvGraphicFramePr/>
          <p:nvPr/>
        </p:nvGraphicFramePr>
        <p:xfrm>
          <a:off x="1028700" y="2346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371600"/>
                <a:gridCol w="1371600"/>
                <a:gridCol w="13716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34" name="Google Shape;234;p25"/>
          <p:cNvSpPr/>
          <p:nvPr/>
        </p:nvSpPr>
        <p:spPr>
          <a:xfrm>
            <a:off x="8344536" y="3038597"/>
            <a:ext cx="2259868" cy="951548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9286819" y="2453822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 rot="-3258939">
            <a:off x="7637120" y="3386552"/>
            <a:ext cx="558800" cy="733785"/>
          </a:xfrm>
          <a:prstGeom prst="arc">
            <a:avLst>
              <a:gd fmla="val 9819999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 rot="-3007929">
            <a:off x="7241883" y="3052658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 rot="10800000">
            <a:off x="8317069" y="3742815"/>
            <a:ext cx="2307157" cy="1265777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9286819" y="507391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/>
          <p:nvPr/>
        </p:nvSpPr>
        <p:spPr>
          <a:xfrm rot="4882309">
            <a:off x="10778233" y="3418715"/>
            <a:ext cx="558800" cy="881178"/>
          </a:xfrm>
          <a:prstGeom prst="arc">
            <a:avLst>
              <a:gd fmla="val 10452114" name="adj1"/>
              <a:gd fmla="val 49575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7896213" y="3525346"/>
            <a:ext cx="736600" cy="85035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10308481" y="3514371"/>
            <a:ext cx="736600" cy="85035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8084774" y="366664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10502803" y="3658137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245" name="Google Shape;245;p25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6" name="Google Shape;246;p25"/>
          <p:cNvCxnSpPr/>
          <p:nvPr/>
        </p:nvCxnSpPr>
        <p:spPr>
          <a:xfrm>
            <a:off x="1917700" y="4178172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7" name="Google Shape;247;p25"/>
          <p:cNvCxnSpPr/>
          <p:nvPr/>
        </p:nvCxnSpPr>
        <p:spPr>
          <a:xfrm>
            <a:off x="1917700" y="47843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25"/>
          <p:cNvCxnSpPr/>
          <p:nvPr/>
        </p:nvCxnSpPr>
        <p:spPr>
          <a:xfrm>
            <a:off x="1917700" y="53812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9" name="Google Shape;249;p25"/>
          <p:cNvSpPr txBox="1"/>
          <p:nvPr/>
        </p:nvSpPr>
        <p:spPr>
          <a:xfrm rot="2116690">
            <a:off x="11364087" y="2988338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EXCITATION TABLE </a:t>
            </a:r>
            <a:r>
              <a:rPr lang="en-US">
                <a:solidFill>
                  <a:srgbClr val="2E75B5"/>
                </a:solidFill>
              </a:rPr>
              <a:t>D FLIP FLOP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55" name="Google Shape;255;p26"/>
          <p:cNvGraphicFramePr/>
          <p:nvPr/>
        </p:nvGraphicFramePr>
        <p:xfrm>
          <a:off x="1028700" y="2346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371600"/>
                <a:gridCol w="1371600"/>
                <a:gridCol w="13716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56" name="Google Shape;256;p26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p26"/>
          <p:cNvCxnSpPr/>
          <p:nvPr/>
        </p:nvCxnSpPr>
        <p:spPr>
          <a:xfrm>
            <a:off x="1917700" y="4178172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8" name="Google Shape;258;p26"/>
          <p:cNvCxnSpPr/>
          <p:nvPr/>
        </p:nvCxnSpPr>
        <p:spPr>
          <a:xfrm>
            <a:off x="1917700" y="47843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9" name="Google Shape;259;p26"/>
          <p:cNvCxnSpPr/>
          <p:nvPr/>
        </p:nvCxnSpPr>
        <p:spPr>
          <a:xfrm>
            <a:off x="1917700" y="53812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T FLIPFLOP </a:t>
            </a:r>
            <a:r>
              <a:rPr lang="en-US">
                <a:solidFill>
                  <a:srgbClr val="2E75B5"/>
                </a:solidFill>
              </a:rPr>
              <a:t>CHARACTERISTICS TABLES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65" name="Google Shape;265;p27"/>
          <p:cNvGraphicFramePr/>
          <p:nvPr/>
        </p:nvGraphicFramePr>
        <p:xfrm>
          <a:off x="5130800" y="24479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838200" y="365125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T-FLIP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3112294"/>
            <a:ext cx="6111510" cy="13708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2" name="Google Shape;272;p28"/>
          <p:cNvGraphicFramePr/>
          <p:nvPr/>
        </p:nvGraphicFramePr>
        <p:xfrm>
          <a:off x="9474200" y="136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838200" y="365125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T-FLIP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278" name="Google Shape;27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3112294"/>
            <a:ext cx="6111510" cy="13708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9" name="Google Shape;279;p29"/>
          <p:cNvGraphicFramePr/>
          <p:nvPr/>
        </p:nvGraphicFramePr>
        <p:xfrm>
          <a:off x="9474200" y="136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80" name="Google Shape;280;p29"/>
          <p:cNvSpPr/>
          <p:nvPr/>
        </p:nvSpPr>
        <p:spPr>
          <a:xfrm rot="-3671092">
            <a:off x="2266416" y="2991541"/>
            <a:ext cx="808175" cy="974340"/>
          </a:xfrm>
          <a:prstGeom prst="arc">
            <a:avLst>
              <a:gd fmla="val 9974924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 rot="-2709692">
            <a:off x="1951717" y="2677907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838200" y="365125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T-FLIP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287" name="Google Shape;2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3112294"/>
            <a:ext cx="6111510" cy="13708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8" name="Google Shape;288;p30"/>
          <p:cNvGraphicFramePr/>
          <p:nvPr/>
        </p:nvGraphicFramePr>
        <p:xfrm>
          <a:off x="9474200" y="136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89" name="Google Shape;289;p30"/>
          <p:cNvSpPr/>
          <p:nvPr/>
        </p:nvSpPr>
        <p:spPr>
          <a:xfrm rot="-3671092">
            <a:off x="2266416" y="2991541"/>
            <a:ext cx="808175" cy="974340"/>
          </a:xfrm>
          <a:prstGeom prst="arc">
            <a:avLst>
              <a:gd fmla="val 9974924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 rot="-2709692">
            <a:off x="1951717" y="2677907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0"/>
          <p:cNvSpPr/>
          <p:nvPr/>
        </p:nvSpPr>
        <p:spPr>
          <a:xfrm rot="1630052">
            <a:off x="8126772" y="2890221"/>
            <a:ext cx="808175" cy="974340"/>
          </a:xfrm>
          <a:prstGeom prst="arc">
            <a:avLst>
              <a:gd fmla="val 9974924" name="adj1"/>
              <a:gd fmla="val 420728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 rot="2504095">
            <a:off x="8870608" y="243629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type="title"/>
          </p:nvPr>
        </p:nvSpPr>
        <p:spPr>
          <a:xfrm>
            <a:off x="838200" y="365125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T-FLIP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298" name="Google Shape;2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3112294"/>
            <a:ext cx="6111510" cy="13708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9" name="Google Shape;299;p31"/>
          <p:cNvGraphicFramePr/>
          <p:nvPr/>
        </p:nvGraphicFramePr>
        <p:xfrm>
          <a:off x="9474200" y="136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00" name="Google Shape;300;p31"/>
          <p:cNvSpPr/>
          <p:nvPr/>
        </p:nvSpPr>
        <p:spPr>
          <a:xfrm rot="-3671092">
            <a:off x="2266416" y="2991541"/>
            <a:ext cx="808175" cy="974340"/>
          </a:xfrm>
          <a:prstGeom prst="arc">
            <a:avLst>
              <a:gd fmla="val 9974924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 rot="-2709692">
            <a:off x="1951717" y="2677907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1"/>
          <p:cNvSpPr/>
          <p:nvPr/>
        </p:nvSpPr>
        <p:spPr>
          <a:xfrm rot="1630052">
            <a:off x="8126772" y="2890221"/>
            <a:ext cx="808175" cy="974340"/>
          </a:xfrm>
          <a:prstGeom prst="arc">
            <a:avLst>
              <a:gd fmla="val 9974924" name="adj1"/>
              <a:gd fmla="val 420728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 rot="2504095">
            <a:off x="8870608" y="243629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3662574" y="2984499"/>
            <a:ext cx="3754225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5317436" y="2354740"/>
            <a:ext cx="444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D FLIPFLOP CHARACTERISTICS TABLES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91" name="Google Shape;91;p14"/>
          <p:cNvGraphicFramePr/>
          <p:nvPr/>
        </p:nvGraphicFramePr>
        <p:xfrm>
          <a:off x="3670300" y="2422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286700"/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1" i="1" sz="28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↑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0`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type="title"/>
          </p:nvPr>
        </p:nvSpPr>
        <p:spPr>
          <a:xfrm>
            <a:off x="838200" y="365125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T-FLIP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311" name="Google Shape;3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3112294"/>
            <a:ext cx="6111510" cy="13708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2" name="Google Shape;312;p32"/>
          <p:cNvGraphicFramePr/>
          <p:nvPr/>
        </p:nvGraphicFramePr>
        <p:xfrm>
          <a:off x="9474200" y="136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13" name="Google Shape;313;p32"/>
          <p:cNvSpPr/>
          <p:nvPr/>
        </p:nvSpPr>
        <p:spPr>
          <a:xfrm rot="-3671092">
            <a:off x="2266416" y="2991541"/>
            <a:ext cx="808175" cy="974340"/>
          </a:xfrm>
          <a:prstGeom prst="arc">
            <a:avLst>
              <a:gd fmla="val 9974924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 rot="-2709692">
            <a:off x="1951717" y="2677907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2"/>
          <p:cNvSpPr/>
          <p:nvPr/>
        </p:nvSpPr>
        <p:spPr>
          <a:xfrm rot="1630052">
            <a:off x="8126772" y="2890221"/>
            <a:ext cx="808175" cy="974340"/>
          </a:xfrm>
          <a:prstGeom prst="arc">
            <a:avLst>
              <a:gd fmla="val 9974924" name="adj1"/>
              <a:gd fmla="val 420728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 rot="2504095">
            <a:off x="8870608" y="243629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3662574" y="2984499"/>
            <a:ext cx="3754225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5317436" y="2354740"/>
            <a:ext cx="444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2"/>
          <p:cNvSpPr/>
          <p:nvPr/>
        </p:nvSpPr>
        <p:spPr>
          <a:xfrm rot="10800000">
            <a:off x="3669046" y="3605925"/>
            <a:ext cx="3754225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5323908" y="4736171"/>
            <a:ext cx="444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EXCITATION TABLE </a:t>
            </a:r>
            <a:r>
              <a:rPr lang="en-US" sz="2400">
                <a:solidFill>
                  <a:srgbClr val="2E75B5"/>
                </a:solidFill>
              </a:rPr>
              <a:t>FROM</a:t>
            </a:r>
            <a:r>
              <a:rPr lang="en-US">
                <a:solidFill>
                  <a:srgbClr val="2E75B5"/>
                </a:solidFill>
              </a:rPr>
              <a:t>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STATE DIAGRAM FOR  T FLIP FLOP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26" name="Google Shape;326;p33"/>
          <p:cNvGraphicFramePr/>
          <p:nvPr/>
        </p:nvGraphicFramePr>
        <p:xfrm>
          <a:off x="1028700" y="2346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371600"/>
                <a:gridCol w="1371600"/>
                <a:gridCol w="13716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27" name="Google Shape;327;p33"/>
          <p:cNvSpPr/>
          <p:nvPr/>
        </p:nvSpPr>
        <p:spPr>
          <a:xfrm>
            <a:off x="8344536" y="3038597"/>
            <a:ext cx="2259868" cy="951548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9286819" y="2453822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 rot="-3258939">
            <a:off x="7637120" y="3386552"/>
            <a:ext cx="558800" cy="733785"/>
          </a:xfrm>
          <a:prstGeom prst="arc">
            <a:avLst>
              <a:gd fmla="val 9819999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 rot="-3007929">
            <a:off x="7241883" y="3052658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31" name="Google Shape;331;p33"/>
          <p:cNvSpPr/>
          <p:nvPr/>
        </p:nvSpPr>
        <p:spPr>
          <a:xfrm rot="10800000">
            <a:off x="8317069" y="3742815"/>
            <a:ext cx="2307157" cy="1265777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9286819" y="507391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3"/>
          <p:cNvSpPr/>
          <p:nvPr/>
        </p:nvSpPr>
        <p:spPr>
          <a:xfrm rot="4882309">
            <a:off x="10778233" y="3418715"/>
            <a:ext cx="558800" cy="881178"/>
          </a:xfrm>
          <a:prstGeom prst="arc">
            <a:avLst>
              <a:gd fmla="val 10452114" name="adj1"/>
              <a:gd fmla="val 49575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7896213" y="3525346"/>
            <a:ext cx="736600" cy="85035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10308481" y="3514371"/>
            <a:ext cx="736600" cy="85035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8084774" y="366664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10502803" y="3658137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338" name="Google Shape;338;p33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9" name="Google Shape;339;p33"/>
          <p:cNvSpPr txBox="1"/>
          <p:nvPr/>
        </p:nvSpPr>
        <p:spPr>
          <a:xfrm rot="2116690">
            <a:off x="11364087" y="2988338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EXCITATION TABLE </a:t>
            </a:r>
            <a:r>
              <a:rPr lang="en-US" sz="2400">
                <a:solidFill>
                  <a:srgbClr val="2E75B5"/>
                </a:solidFill>
              </a:rPr>
              <a:t>FROM</a:t>
            </a:r>
            <a:r>
              <a:rPr lang="en-US">
                <a:solidFill>
                  <a:srgbClr val="2E75B5"/>
                </a:solidFill>
              </a:rPr>
              <a:t>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STATE DIAGRAM FOR  T FLIP FLOP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45" name="Google Shape;345;p34"/>
          <p:cNvGraphicFramePr/>
          <p:nvPr/>
        </p:nvGraphicFramePr>
        <p:xfrm>
          <a:off x="1028700" y="2346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371600"/>
                <a:gridCol w="1371600"/>
                <a:gridCol w="13716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46" name="Google Shape;346;p34"/>
          <p:cNvSpPr/>
          <p:nvPr/>
        </p:nvSpPr>
        <p:spPr>
          <a:xfrm>
            <a:off x="8344536" y="3038597"/>
            <a:ext cx="2259868" cy="951548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9286819" y="2453822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8" name="Google Shape;348;p34"/>
          <p:cNvSpPr/>
          <p:nvPr/>
        </p:nvSpPr>
        <p:spPr>
          <a:xfrm rot="-3258939">
            <a:off x="7637120" y="3386552"/>
            <a:ext cx="558800" cy="733785"/>
          </a:xfrm>
          <a:prstGeom prst="arc">
            <a:avLst>
              <a:gd fmla="val 9819999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 rot="-3007929">
            <a:off x="7241883" y="3052658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50" name="Google Shape;350;p34"/>
          <p:cNvSpPr/>
          <p:nvPr/>
        </p:nvSpPr>
        <p:spPr>
          <a:xfrm rot="10800000">
            <a:off x="8317069" y="3742815"/>
            <a:ext cx="2307157" cy="1265777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9286819" y="507391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4"/>
          <p:cNvSpPr/>
          <p:nvPr/>
        </p:nvSpPr>
        <p:spPr>
          <a:xfrm rot="4882309">
            <a:off x="10778233" y="3418715"/>
            <a:ext cx="558800" cy="881178"/>
          </a:xfrm>
          <a:prstGeom prst="arc">
            <a:avLst>
              <a:gd fmla="val 10452114" name="adj1"/>
              <a:gd fmla="val 49575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7896213" y="3525346"/>
            <a:ext cx="736600" cy="85035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10308481" y="3514371"/>
            <a:ext cx="736600" cy="85035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8084774" y="366664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4"/>
          <p:cNvSpPr txBox="1"/>
          <p:nvPr/>
        </p:nvSpPr>
        <p:spPr>
          <a:xfrm>
            <a:off x="10502803" y="3658137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357" name="Google Shape;357;p34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8" name="Google Shape;358;p34"/>
          <p:cNvCxnSpPr/>
          <p:nvPr/>
        </p:nvCxnSpPr>
        <p:spPr>
          <a:xfrm>
            <a:off x="1917700" y="4178172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9" name="Google Shape;359;p34"/>
          <p:cNvSpPr txBox="1"/>
          <p:nvPr/>
        </p:nvSpPr>
        <p:spPr>
          <a:xfrm rot="2116690">
            <a:off x="11364087" y="2988338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EXCITATION TABLE </a:t>
            </a:r>
            <a:r>
              <a:rPr lang="en-US" sz="2400">
                <a:solidFill>
                  <a:srgbClr val="2E75B5"/>
                </a:solidFill>
              </a:rPr>
              <a:t>FROM</a:t>
            </a:r>
            <a:r>
              <a:rPr lang="en-US">
                <a:solidFill>
                  <a:srgbClr val="2E75B5"/>
                </a:solidFill>
              </a:rPr>
              <a:t>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STATE DIAGRAM FOR  T FLIP FLOP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65" name="Google Shape;365;p35"/>
          <p:cNvGraphicFramePr/>
          <p:nvPr/>
        </p:nvGraphicFramePr>
        <p:xfrm>
          <a:off x="1028700" y="2346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371600"/>
                <a:gridCol w="1371600"/>
                <a:gridCol w="13716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66" name="Google Shape;366;p35"/>
          <p:cNvSpPr/>
          <p:nvPr/>
        </p:nvSpPr>
        <p:spPr>
          <a:xfrm>
            <a:off x="8344536" y="3038597"/>
            <a:ext cx="2259868" cy="951548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5"/>
          <p:cNvSpPr txBox="1"/>
          <p:nvPr/>
        </p:nvSpPr>
        <p:spPr>
          <a:xfrm>
            <a:off x="9286819" y="2453822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 rot="-3258939">
            <a:off x="7637120" y="3386552"/>
            <a:ext cx="558800" cy="733785"/>
          </a:xfrm>
          <a:prstGeom prst="arc">
            <a:avLst>
              <a:gd fmla="val 9819999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 rot="-3007929">
            <a:off x="7241883" y="3052658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70" name="Google Shape;370;p35"/>
          <p:cNvSpPr/>
          <p:nvPr/>
        </p:nvSpPr>
        <p:spPr>
          <a:xfrm rot="10800000">
            <a:off x="8317069" y="3742815"/>
            <a:ext cx="2307157" cy="1265777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5"/>
          <p:cNvSpPr txBox="1"/>
          <p:nvPr/>
        </p:nvSpPr>
        <p:spPr>
          <a:xfrm>
            <a:off x="9286819" y="507391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5"/>
          <p:cNvSpPr/>
          <p:nvPr/>
        </p:nvSpPr>
        <p:spPr>
          <a:xfrm rot="4882309">
            <a:off x="10778233" y="3418715"/>
            <a:ext cx="558800" cy="881178"/>
          </a:xfrm>
          <a:prstGeom prst="arc">
            <a:avLst>
              <a:gd fmla="val 10452114" name="adj1"/>
              <a:gd fmla="val 49575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7896213" y="3525346"/>
            <a:ext cx="736600" cy="85035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10308481" y="3514371"/>
            <a:ext cx="736600" cy="85035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 txBox="1"/>
          <p:nvPr/>
        </p:nvSpPr>
        <p:spPr>
          <a:xfrm>
            <a:off x="8084774" y="366664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10502803" y="3658137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377" name="Google Shape;377;p35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8" name="Google Shape;378;p35"/>
          <p:cNvCxnSpPr/>
          <p:nvPr/>
        </p:nvCxnSpPr>
        <p:spPr>
          <a:xfrm>
            <a:off x="1917700" y="4178172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9" name="Google Shape;379;p35"/>
          <p:cNvCxnSpPr/>
          <p:nvPr/>
        </p:nvCxnSpPr>
        <p:spPr>
          <a:xfrm>
            <a:off x="1917700" y="47843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0" name="Google Shape;380;p35"/>
          <p:cNvSpPr txBox="1"/>
          <p:nvPr/>
        </p:nvSpPr>
        <p:spPr>
          <a:xfrm rot="2116690">
            <a:off x="11364087" y="2988338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EXCITATION TABLE </a:t>
            </a:r>
            <a:r>
              <a:rPr lang="en-US" sz="2400">
                <a:solidFill>
                  <a:srgbClr val="2E75B5"/>
                </a:solidFill>
              </a:rPr>
              <a:t>FROM</a:t>
            </a:r>
            <a:r>
              <a:rPr lang="en-US">
                <a:solidFill>
                  <a:srgbClr val="2E75B5"/>
                </a:solidFill>
              </a:rPr>
              <a:t>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STATE DIAGRAM FOR  T FLIP FLOP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86" name="Google Shape;386;p36"/>
          <p:cNvGraphicFramePr/>
          <p:nvPr/>
        </p:nvGraphicFramePr>
        <p:xfrm>
          <a:off x="1028700" y="2346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371600"/>
                <a:gridCol w="1371600"/>
                <a:gridCol w="13716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87" name="Google Shape;387;p36"/>
          <p:cNvSpPr/>
          <p:nvPr/>
        </p:nvSpPr>
        <p:spPr>
          <a:xfrm>
            <a:off x="8344536" y="3038597"/>
            <a:ext cx="2259868" cy="951548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6"/>
          <p:cNvSpPr txBox="1"/>
          <p:nvPr/>
        </p:nvSpPr>
        <p:spPr>
          <a:xfrm>
            <a:off x="9286819" y="2453822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89" name="Google Shape;389;p36"/>
          <p:cNvSpPr/>
          <p:nvPr/>
        </p:nvSpPr>
        <p:spPr>
          <a:xfrm rot="-3258939">
            <a:off x="7637120" y="3386552"/>
            <a:ext cx="558800" cy="733785"/>
          </a:xfrm>
          <a:prstGeom prst="arc">
            <a:avLst>
              <a:gd fmla="val 9819999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6"/>
          <p:cNvSpPr txBox="1"/>
          <p:nvPr/>
        </p:nvSpPr>
        <p:spPr>
          <a:xfrm rot="-3007929">
            <a:off x="7241883" y="3052658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 rot="10800000">
            <a:off x="8317069" y="3742815"/>
            <a:ext cx="2307157" cy="1265777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6"/>
          <p:cNvSpPr txBox="1"/>
          <p:nvPr/>
        </p:nvSpPr>
        <p:spPr>
          <a:xfrm>
            <a:off x="9286819" y="507391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6"/>
          <p:cNvSpPr/>
          <p:nvPr/>
        </p:nvSpPr>
        <p:spPr>
          <a:xfrm rot="4882309">
            <a:off x="10778233" y="3418715"/>
            <a:ext cx="558800" cy="881178"/>
          </a:xfrm>
          <a:prstGeom prst="arc">
            <a:avLst>
              <a:gd fmla="val 10452114" name="adj1"/>
              <a:gd fmla="val 49575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/>
          <p:nvPr/>
        </p:nvSpPr>
        <p:spPr>
          <a:xfrm>
            <a:off x="7896213" y="3525346"/>
            <a:ext cx="736600" cy="85035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10308481" y="3514371"/>
            <a:ext cx="736600" cy="85035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8084774" y="366664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 txBox="1"/>
          <p:nvPr/>
        </p:nvSpPr>
        <p:spPr>
          <a:xfrm>
            <a:off x="10502803" y="3658137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398" name="Google Shape;398;p36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9" name="Google Shape;399;p36"/>
          <p:cNvCxnSpPr/>
          <p:nvPr/>
        </p:nvCxnSpPr>
        <p:spPr>
          <a:xfrm>
            <a:off x="1917700" y="4178172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0" name="Google Shape;400;p36"/>
          <p:cNvCxnSpPr/>
          <p:nvPr/>
        </p:nvCxnSpPr>
        <p:spPr>
          <a:xfrm>
            <a:off x="1917700" y="47843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1" name="Google Shape;401;p36"/>
          <p:cNvCxnSpPr/>
          <p:nvPr/>
        </p:nvCxnSpPr>
        <p:spPr>
          <a:xfrm>
            <a:off x="1917700" y="53812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2" name="Google Shape;402;p36"/>
          <p:cNvSpPr txBox="1"/>
          <p:nvPr/>
        </p:nvSpPr>
        <p:spPr>
          <a:xfrm rot="2116690">
            <a:off x="11306502" y="3163838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EXCITATION TABLE </a:t>
            </a:r>
            <a:r>
              <a:rPr lang="en-US">
                <a:solidFill>
                  <a:srgbClr val="2E75B5"/>
                </a:solidFill>
              </a:rPr>
              <a:t>T FLIP FLOP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408" name="Google Shape;408;p37"/>
          <p:cNvGraphicFramePr/>
          <p:nvPr/>
        </p:nvGraphicFramePr>
        <p:xfrm>
          <a:off x="4191000" y="220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371600"/>
                <a:gridCol w="1371600"/>
                <a:gridCol w="13716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09" name="Google Shape;409;p37"/>
          <p:cNvCxnSpPr/>
          <p:nvPr/>
        </p:nvCxnSpPr>
        <p:spPr>
          <a:xfrm>
            <a:off x="5143500" y="34127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0" name="Google Shape;410;p37"/>
          <p:cNvCxnSpPr/>
          <p:nvPr/>
        </p:nvCxnSpPr>
        <p:spPr>
          <a:xfrm>
            <a:off x="5143500" y="4076572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1" name="Google Shape;411;p37"/>
          <p:cNvCxnSpPr/>
          <p:nvPr/>
        </p:nvCxnSpPr>
        <p:spPr>
          <a:xfrm>
            <a:off x="5143500" y="46827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2" name="Google Shape;412;p37"/>
          <p:cNvCxnSpPr/>
          <p:nvPr/>
        </p:nvCxnSpPr>
        <p:spPr>
          <a:xfrm>
            <a:off x="5143500" y="52796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JK FLIPFLOP </a:t>
            </a:r>
            <a:r>
              <a:rPr lang="en-US">
                <a:solidFill>
                  <a:srgbClr val="2E75B5"/>
                </a:solidFill>
              </a:rPr>
              <a:t>CHARACTERISTICS TABLES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418" name="Google Shape;418;p38"/>
          <p:cNvGraphicFramePr/>
          <p:nvPr/>
        </p:nvGraphicFramePr>
        <p:xfrm>
          <a:off x="3924300" y="21558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148550"/>
                <a:gridCol w="1533025"/>
                <a:gridCol w="14145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"/>
          <p:cNvSpPr txBox="1"/>
          <p:nvPr>
            <p:ph type="title"/>
          </p:nvPr>
        </p:nvSpPr>
        <p:spPr>
          <a:xfrm>
            <a:off x="838200" y="365125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JK-FLIP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424" name="Google Shape;42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3112294"/>
            <a:ext cx="6111510" cy="13708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5" name="Google Shape;425;p39"/>
          <p:cNvGraphicFramePr/>
          <p:nvPr/>
        </p:nvGraphicFramePr>
        <p:xfrm>
          <a:off x="9588500" y="12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685600"/>
                <a:gridCol w="915100"/>
                <a:gridCol w="8443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/>
          <p:nvPr>
            <p:ph type="title"/>
          </p:nvPr>
        </p:nvSpPr>
        <p:spPr>
          <a:xfrm>
            <a:off x="838200" y="365125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JK-FLIP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431" name="Google Shape;43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3112294"/>
            <a:ext cx="6111510" cy="1370806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0"/>
          <p:cNvSpPr/>
          <p:nvPr/>
        </p:nvSpPr>
        <p:spPr>
          <a:xfrm rot="-1776679">
            <a:off x="2607293" y="2725596"/>
            <a:ext cx="808175" cy="974340"/>
          </a:xfrm>
          <a:prstGeom prst="arc">
            <a:avLst>
              <a:gd fmla="val 9974924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 rot="-1596854">
            <a:off x="2018280" y="1613262"/>
            <a:ext cx="802138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4" name="Google Shape;434;p40"/>
          <p:cNvGraphicFramePr/>
          <p:nvPr/>
        </p:nvGraphicFramePr>
        <p:xfrm>
          <a:off x="9588500" y="12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685600"/>
                <a:gridCol w="915100"/>
                <a:gridCol w="8443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"/>
          <p:cNvSpPr txBox="1"/>
          <p:nvPr>
            <p:ph type="title"/>
          </p:nvPr>
        </p:nvSpPr>
        <p:spPr>
          <a:xfrm>
            <a:off x="838200" y="365125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JK-FLIP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440" name="Google Shape;44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3112294"/>
            <a:ext cx="6111510" cy="1370806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1"/>
          <p:cNvSpPr/>
          <p:nvPr/>
        </p:nvSpPr>
        <p:spPr>
          <a:xfrm rot="-1776679">
            <a:off x="2607293" y="2725596"/>
            <a:ext cx="808175" cy="974340"/>
          </a:xfrm>
          <a:prstGeom prst="arc">
            <a:avLst>
              <a:gd fmla="val 9974924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rot="-1596854">
            <a:off x="2160388" y="1703385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1"/>
          <p:cNvSpPr/>
          <p:nvPr/>
        </p:nvSpPr>
        <p:spPr>
          <a:xfrm rot="1630052">
            <a:off x="8126772" y="2890221"/>
            <a:ext cx="808175" cy="974340"/>
          </a:xfrm>
          <a:prstGeom prst="arc">
            <a:avLst>
              <a:gd fmla="val 9974924" name="adj1"/>
              <a:gd fmla="val 420728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4" name="Google Shape;444;p41"/>
          <p:cNvGraphicFramePr/>
          <p:nvPr/>
        </p:nvGraphicFramePr>
        <p:xfrm>
          <a:off x="9588500" y="12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685600"/>
                <a:gridCol w="915100"/>
                <a:gridCol w="8443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45" name="Google Shape;445;p41"/>
          <p:cNvSpPr txBox="1"/>
          <p:nvPr/>
        </p:nvSpPr>
        <p:spPr>
          <a:xfrm rot="1775397">
            <a:off x="8774908" y="1792194"/>
            <a:ext cx="802138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D FLIPFLOP CHARACTERISTICS TABLES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97" name="Google Shape;97;p15"/>
          <p:cNvGraphicFramePr/>
          <p:nvPr/>
        </p:nvGraphicFramePr>
        <p:xfrm>
          <a:off x="5130800" y="24479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1`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"/>
          <p:cNvSpPr txBox="1"/>
          <p:nvPr>
            <p:ph type="title"/>
          </p:nvPr>
        </p:nvSpPr>
        <p:spPr>
          <a:xfrm>
            <a:off x="838200" y="365125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JK-FLIP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451" name="Google Shape;4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3112294"/>
            <a:ext cx="6111510" cy="137080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2"/>
          <p:cNvSpPr/>
          <p:nvPr/>
        </p:nvSpPr>
        <p:spPr>
          <a:xfrm rot="-1776679">
            <a:off x="2607293" y="2725596"/>
            <a:ext cx="808175" cy="974340"/>
          </a:xfrm>
          <a:prstGeom prst="arc">
            <a:avLst>
              <a:gd fmla="val 9974924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2"/>
          <p:cNvSpPr txBox="1"/>
          <p:nvPr/>
        </p:nvSpPr>
        <p:spPr>
          <a:xfrm rot="-1596854">
            <a:off x="2160388" y="1703385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2"/>
          <p:cNvSpPr/>
          <p:nvPr/>
        </p:nvSpPr>
        <p:spPr>
          <a:xfrm rot="1630052">
            <a:off x="8126772" y="2890221"/>
            <a:ext cx="808175" cy="974340"/>
          </a:xfrm>
          <a:prstGeom prst="arc">
            <a:avLst>
              <a:gd fmla="val 9974924" name="adj1"/>
              <a:gd fmla="val 420728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5" name="Google Shape;455;p42"/>
          <p:cNvGraphicFramePr/>
          <p:nvPr/>
        </p:nvGraphicFramePr>
        <p:xfrm>
          <a:off x="9601200" y="1647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685600"/>
                <a:gridCol w="915100"/>
                <a:gridCol w="8443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56" name="Google Shape;456;p42"/>
          <p:cNvSpPr/>
          <p:nvPr/>
        </p:nvSpPr>
        <p:spPr>
          <a:xfrm rot="10800000">
            <a:off x="2620354" y="3928477"/>
            <a:ext cx="808175" cy="974340"/>
          </a:xfrm>
          <a:prstGeom prst="arc">
            <a:avLst>
              <a:gd fmla="val 9974924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2"/>
          <p:cNvSpPr txBox="1"/>
          <p:nvPr/>
        </p:nvSpPr>
        <p:spPr>
          <a:xfrm rot="-9053295">
            <a:off x="2118782" y="4694909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2"/>
          <p:cNvSpPr txBox="1"/>
          <p:nvPr/>
        </p:nvSpPr>
        <p:spPr>
          <a:xfrm rot="2108933">
            <a:off x="8796459" y="1801327"/>
            <a:ext cx="802138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3"/>
          <p:cNvSpPr txBox="1"/>
          <p:nvPr>
            <p:ph type="title"/>
          </p:nvPr>
        </p:nvSpPr>
        <p:spPr>
          <a:xfrm>
            <a:off x="838200" y="365125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JK-FLIP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464" name="Google Shape;46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3112294"/>
            <a:ext cx="6111510" cy="1370806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3"/>
          <p:cNvSpPr/>
          <p:nvPr/>
        </p:nvSpPr>
        <p:spPr>
          <a:xfrm rot="-1776679">
            <a:off x="2607293" y="2725596"/>
            <a:ext cx="808175" cy="974340"/>
          </a:xfrm>
          <a:prstGeom prst="arc">
            <a:avLst>
              <a:gd fmla="val 9974924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3"/>
          <p:cNvSpPr txBox="1"/>
          <p:nvPr/>
        </p:nvSpPr>
        <p:spPr>
          <a:xfrm rot="-1596854">
            <a:off x="2160388" y="1703385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3"/>
          <p:cNvSpPr/>
          <p:nvPr/>
        </p:nvSpPr>
        <p:spPr>
          <a:xfrm rot="1630052">
            <a:off x="8126772" y="2890221"/>
            <a:ext cx="808175" cy="974340"/>
          </a:xfrm>
          <a:prstGeom prst="arc">
            <a:avLst>
              <a:gd fmla="val 9974924" name="adj1"/>
              <a:gd fmla="val 420728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8" name="Google Shape;468;p43"/>
          <p:cNvGraphicFramePr/>
          <p:nvPr/>
        </p:nvGraphicFramePr>
        <p:xfrm>
          <a:off x="9588500" y="12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685600"/>
                <a:gridCol w="915100"/>
                <a:gridCol w="8443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69" name="Google Shape;469;p43"/>
          <p:cNvSpPr/>
          <p:nvPr/>
        </p:nvSpPr>
        <p:spPr>
          <a:xfrm rot="10800000">
            <a:off x="2620354" y="3928477"/>
            <a:ext cx="808175" cy="974340"/>
          </a:xfrm>
          <a:prstGeom prst="arc">
            <a:avLst>
              <a:gd fmla="val 9974924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3"/>
          <p:cNvSpPr txBox="1"/>
          <p:nvPr/>
        </p:nvSpPr>
        <p:spPr>
          <a:xfrm rot="-9053295">
            <a:off x="2118782" y="4694909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3"/>
          <p:cNvSpPr txBox="1"/>
          <p:nvPr/>
        </p:nvSpPr>
        <p:spPr>
          <a:xfrm rot="2108933">
            <a:off x="8803243" y="2055601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3"/>
          <p:cNvSpPr/>
          <p:nvPr/>
        </p:nvSpPr>
        <p:spPr>
          <a:xfrm rot="7938670">
            <a:off x="7785468" y="3975570"/>
            <a:ext cx="808175" cy="974340"/>
          </a:xfrm>
          <a:prstGeom prst="arc">
            <a:avLst>
              <a:gd fmla="val 9974924" name="adj1"/>
              <a:gd fmla="val 414588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3"/>
          <p:cNvSpPr txBox="1"/>
          <p:nvPr/>
        </p:nvSpPr>
        <p:spPr>
          <a:xfrm rot="7745048">
            <a:off x="8652734" y="4665135"/>
            <a:ext cx="802138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JK10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4"/>
          <p:cNvSpPr txBox="1"/>
          <p:nvPr>
            <p:ph type="title"/>
          </p:nvPr>
        </p:nvSpPr>
        <p:spPr>
          <a:xfrm>
            <a:off x="829789" y="371369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JK-FLIP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479" name="Google Shape;47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3112294"/>
            <a:ext cx="6111510" cy="1370806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4"/>
          <p:cNvSpPr/>
          <p:nvPr/>
        </p:nvSpPr>
        <p:spPr>
          <a:xfrm rot="-1776679">
            <a:off x="2607293" y="2725596"/>
            <a:ext cx="808175" cy="974340"/>
          </a:xfrm>
          <a:prstGeom prst="arc">
            <a:avLst>
              <a:gd fmla="val 9974924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4"/>
          <p:cNvSpPr txBox="1"/>
          <p:nvPr/>
        </p:nvSpPr>
        <p:spPr>
          <a:xfrm rot="218090">
            <a:off x="2708200" y="1626378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4"/>
          <p:cNvSpPr/>
          <p:nvPr/>
        </p:nvSpPr>
        <p:spPr>
          <a:xfrm rot="1630052">
            <a:off x="8126772" y="2890221"/>
            <a:ext cx="808175" cy="974340"/>
          </a:xfrm>
          <a:prstGeom prst="arc">
            <a:avLst>
              <a:gd fmla="val 9974924" name="adj1"/>
              <a:gd fmla="val 420728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3" name="Google Shape;483;p44"/>
          <p:cNvGraphicFramePr/>
          <p:nvPr/>
        </p:nvGraphicFramePr>
        <p:xfrm>
          <a:off x="9588500" y="12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685600"/>
                <a:gridCol w="915100"/>
                <a:gridCol w="8443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84" name="Google Shape;484;p44"/>
          <p:cNvSpPr txBox="1"/>
          <p:nvPr/>
        </p:nvSpPr>
        <p:spPr>
          <a:xfrm rot="-3481150">
            <a:off x="1831740" y="2032865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4"/>
          <p:cNvSpPr txBox="1"/>
          <p:nvPr/>
        </p:nvSpPr>
        <p:spPr>
          <a:xfrm rot="217175">
            <a:off x="8302720" y="1827616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4"/>
          <p:cNvSpPr txBox="1"/>
          <p:nvPr/>
        </p:nvSpPr>
        <p:spPr>
          <a:xfrm rot="4734003">
            <a:off x="9057594" y="2612602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JK10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5"/>
          <p:cNvSpPr txBox="1"/>
          <p:nvPr>
            <p:ph type="title"/>
          </p:nvPr>
        </p:nvSpPr>
        <p:spPr>
          <a:xfrm>
            <a:off x="829789" y="371369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JK-FLIP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492" name="Google Shape;49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550" y="3823494"/>
            <a:ext cx="6111510" cy="137080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5"/>
          <p:cNvSpPr/>
          <p:nvPr/>
        </p:nvSpPr>
        <p:spPr>
          <a:xfrm rot="-1776679">
            <a:off x="1921493" y="3436796"/>
            <a:ext cx="808175" cy="974340"/>
          </a:xfrm>
          <a:prstGeom prst="arc">
            <a:avLst>
              <a:gd fmla="val 9974924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5"/>
          <p:cNvSpPr txBox="1"/>
          <p:nvPr/>
        </p:nvSpPr>
        <p:spPr>
          <a:xfrm rot="-1952893">
            <a:off x="1463599" y="2364383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JK0X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5"/>
          <p:cNvSpPr/>
          <p:nvPr/>
        </p:nvSpPr>
        <p:spPr>
          <a:xfrm rot="1630052">
            <a:off x="7440972" y="3601421"/>
            <a:ext cx="808175" cy="974340"/>
          </a:xfrm>
          <a:prstGeom prst="arc">
            <a:avLst>
              <a:gd fmla="val 9974924" name="adj1"/>
              <a:gd fmla="val 420728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6" name="Google Shape;496;p45"/>
          <p:cNvGraphicFramePr/>
          <p:nvPr/>
        </p:nvGraphicFramePr>
        <p:xfrm>
          <a:off x="9588500" y="12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685600"/>
                <a:gridCol w="915100"/>
                <a:gridCol w="8443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97" name="Google Shape;497;p45"/>
          <p:cNvSpPr txBox="1"/>
          <p:nvPr/>
        </p:nvSpPr>
        <p:spPr>
          <a:xfrm rot="2498363">
            <a:off x="8205999" y="2870499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JKX0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6"/>
          <p:cNvSpPr txBox="1"/>
          <p:nvPr>
            <p:ph type="title"/>
          </p:nvPr>
        </p:nvSpPr>
        <p:spPr>
          <a:xfrm>
            <a:off x="829789" y="371369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JK-FLIP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503" name="Google Shape;50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550" y="3823494"/>
            <a:ext cx="6111510" cy="1370806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6"/>
          <p:cNvSpPr/>
          <p:nvPr/>
        </p:nvSpPr>
        <p:spPr>
          <a:xfrm rot="-1776679">
            <a:off x="1921493" y="3436796"/>
            <a:ext cx="808175" cy="974340"/>
          </a:xfrm>
          <a:prstGeom prst="arc">
            <a:avLst>
              <a:gd fmla="val 9974924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6"/>
          <p:cNvSpPr txBox="1"/>
          <p:nvPr/>
        </p:nvSpPr>
        <p:spPr>
          <a:xfrm rot="-1952893">
            <a:off x="1463599" y="2364383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JK0X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6"/>
          <p:cNvSpPr/>
          <p:nvPr/>
        </p:nvSpPr>
        <p:spPr>
          <a:xfrm rot="1630052">
            <a:off x="7440972" y="3601421"/>
            <a:ext cx="808175" cy="974340"/>
          </a:xfrm>
          <a:prstGeom prst="arc">
            <a:avLst>
              <a:gd fmla="val 9974924" name="adj1"/>
              <a:gd fmla="val 420728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7" name="Google Shape;507;p46"/>
          <p:cNvGraphicFramePr/>
          <p:nvPr/>
        </p:nvGraphicFramePr>
        <p:xfrm>
          <a:off x="9588500" y="12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685600"/>
                <a:gridCol w="915100"/>
                <a:gridCol w="8443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08" name="Google Shape;508;p46"/>
          <p:cNvSpPr txBox="1"/>
          <p:nvPr/>
        </p:nvSpPr>
        <p:spPr>
          <a:xfrm rot="2498363">
            <a:off x="8205999" y="2870499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JKX0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6"/>
          <p:cNvSpPr/>
          <p:nvPr/>
        </p:nvSpPr>
        <p:spPr>
          <a:xfrm>
            <a:off x="2926944" y="3686229"/>
            <a:ext cx="3754225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6"/>
          <p:cNvSpPr txBox="1"/>
          <p:nvPr/>
        </p:nvSpPr>
        <p:spPr>
          <a:xfrm>
            <a:off x="4414961" y="2417267"/>
            <a:ext cx="802138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JK11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"/>
          <p:cNvSpPr txBox="1"/>
          <p:nvPr>
            <p:ph type="title"/>
          </p:nvPr>
        </p:nvSpPr>
        <p:spPr>
          <a:xfrm>
            <a:off x="829789" y="371369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JK-FLIP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516" name="Google Shape;51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034" y="3836360"/>
            <a:ext cx="6111510" cy="1370806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7"/>
          <p:cNvSpPr/>
          <p:nvPr/>
        </p:nvSpPr>
        <p:spPr>
          <a:xfrm rot="-4569190">
            <a:off x="1371972" y="3902160"/>
            <a:ext cx="808175" cy="974340"/>
          </a:xfrm>
          <a:prstGeom prst="arc">
            <a:avLst>
              <a:gd fmla="val 8572868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7"/>
          <p:cNvSpPr txBox="1"/>
          <p:nvPr/>
        </p:nvSpPr>
        <p:spPr>
          <a:xfrm rot="-4422157">
            <a:off x="428720" y="3488426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JK0X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7"/>
          <p:cNvSpPr/>
          <p:nvPr/>
        </p:nvSpPr>
        <p:spPr>
          <a:xfrm rot="1630052">
            <a:off x="7440972" y="3601421"/>
            <a:ext cx="808175" cy="974340"/>
          </a:xfrm>
          <a:prstGeom prst="arc">
            <a:avLst>
              <a:gd fmla="val 9974924" name="adj1"/>
              <a:gd fmla="val 420728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0" name="Google Shape;520;p47"/>
          <p:cNvGraphicFramePr/>
          <p:nvPr/>
        </p:nvGraphicFramePr>
        <p:xfrm>
          <a:off x="9588500" y="12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685600"/>
                <a:gridCol w="915100"/>
                <a:gridCol w="8443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21" name="Google Shape;521;p47"/>
          <p:cNvSpPr txBox="1"/>
          <p:nvPr/>
        </p:nvSpPr>
        <p:spPr>
          <a:xfrm rot="2498363">
            <a:off x="8205999" y="2870499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JKX0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7"/>
          <p:cNvSpPr/>
          <p:nvPr/>
        </p:nvSpPr>
        <p:spPr>
          <a:xfrm>
            <a:off x="2926944" y="3686229"/>
            <a:ext cx="3754225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7"/>
          <p:cNvSpPr txBox="1"/>
          <p:nvPr/>
        </p:nvSpPr>
        <p:spPr>
          <a:xfrm>
            <a:off x="4510659" y="2554532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JK11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7"/>
          <p:cNvSpPr/>
          <p:nvPr/>
        </p:nvSpPr>
        <p:spPr>
          <a:xfrm>
            <a:off x="2549528" y="2531981"/>
            <a:ext cx="4724400" cy="2957927"/>
          </a:xfrm>
          <a:prstGeom prst="arc">
            <a:avLst>
              <a:gd fmla="val 10839274" name="adj1"/>
              <a:gd fmla="val 2962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7"/>
          <p:cNvSpPr txBox="1"/>
          <p:nvPr/>
        </p:nvSpPr>
        <p:spPr>
          <a:xfrm>
            <a:off x="4510659" y="1279137"/>
            <a:ext cx="802138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JK10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8"/>
          <p:cNvSpPr txBox="1"/>
          <p:nvPr>
            <p:ph type="title"/>
          </p:nvPr>
        </p:nvSpPr>
        <p:spPr>
          <a:xfrm>
            <a:off x="867056" y="354370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JK-FLIP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531" name="Google Shape;53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034" y="3836360"/>
            <a:ext cx="6111510" cy="1370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8"/>
          <p:cNvSpPr/>
          <p:nvPr/>
        </p:nvSpPr>
        <p:spPr>
          <a:xfrm rot="-4569190">
            <a:off x="1371972" y="3902160"/>
            <a:ext cx="808175" cy="974340"/>
          </a:xfrm>
          <a:prstGeom prst="arc">
            <a:avLst>
              <a:gd fmla="val 8572868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8"/>
          <p:cNvSpPr txBox="1"/>
          <p:nvPr/>
        </p:nvSpPr>
        <p:spPr>
          <a:xfrm rot="-4422157">
            <a:off x="428720" y="3488426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JK0X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8"/>
          <p:cNvSpPr/>
          <p:nvPr/>
        </p:nvSpPr>
        <p:spPr>
          <a:xfrm rot="1630052">
            <a:off x="7440972" y="3601421"/>
            <a:ext cx="808175" cy="974340"/>
          </a:xfrm>
          <a:prstGeom prst="arc">
            <a:avLst>
              <a:gd fmla="val 9974924" name="adj1"/>
              <a:gd fmla="val 420728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5" name="Google Shape;535;p48"/>
          <p:cNvGraphicFramePr/>
          <p:nvPr/>
        </p:nvGraphicFramePr>
        <p:xfrm>
          <a:off x="9588500" y="12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685600"/>
                <a:gridCol w="915100"/>
                <a:gridCol w="8443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36" name="Google Shape;536;p48"/>
          <p:cNvSpPr txBox="1"/>
          <p:nvPr/>
        </p:nvSpPr>
        <p:spPr>
          <a:xfrm rot="2498363">
            <a:off x="8205999" y="2870499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JKX0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8"/>
          <p:cNvSpPr/>
          <p:nvPr/>
        </p:nvSpPr>
        <p:spPr>
          <a:xfrm>
            <a:off x="2926944" y="3686229"/>
            <a:ext cx="3754225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8"/>
          <p:cNvSpPr txBox="1"/>
          <p:nvPr/>
        </p:nvSpPr>
        <p:spPr>
          <a:xfrm rot="528349">
            <a:off x="5070475" y="2531698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JK10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8"/>
          <p:cNvSpPr txBox="1"/>
          <p:nvPr/>
        </p:nvSpPr>
        <p:spPr>
          <a:xfrm rot="-452167">
            <a:off x="3854565" y="2560965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JK11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9"/>
          <p:cNvSpPr txBox="1"/>
          <p:nvPr>
            <p:ph type="title"/>
          </p:nvPr>
        </p:nvSpPr>
        <p:spPr>
          <a:xfrm>
            <a:off x="867056" y="354370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JK-FLIP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545" name="Google Shape;54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034" y="3836360"/>
            <a:ext cx="6111510" cy="137080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9"/>
          <p:cNvSpPr/>
          <p:nvPr/>
        </p:nvSpPr>
        <p:spPr>
          <a:xfrm rot="-4569190">
            <a:off x="1371972" y="3902160"/>
            <a:ext cx="808175" cy="974340"/>
          </a:xfrm>
          <a:prstGeom prst="arc">
            <a:avLst>
              <a:gd fmla="val 8572868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9"/>
          <p:cNvSpPr txBox="1"/>
          <p:nvPr/>
        </p:nvSpPr>
        <p:spPr>
          <a:xfrm rot="-4422157">
            <a:off x="428720" y="3488426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JK0X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9"/>
          <p:cNvSpPr/>
          <p:nvPr/>
        </p:nvSpPr>
        <p:spPr>
          <a:xfrm rot="1630052">
            <a:off x="7440972" y="3601421"/>
            <a:ext cx="808175" cy="974340"/>
          </a:xfrm>
          <a:prstGeom prst="arc">
            <a:avLst>
              <a:gd fmla="val 9974924" name="adj1"/>
              <a:gd fmla="val 420728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9" name="Google Shape;549;p49"/>
          <p:cNvGraphicFramePr/>
          <p:nvPr/>
        </p:nvGraphicFramePr>
        <p:xfrm>
          <a:off x="9588500" y="12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685600"/>
                <a:gridCol w="915100"/>
                <a:gridCol w="8443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50" name="Google Shape;550;p49"/>
          <p:cNvSpPr txBox="1"/>
          <p:nvPr/>
        </p:nvSpPr>
        <p:spPr>
          <a:xfrm rot="2498363">
            <a:off x="8205999" y="2870499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JKX0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9"/>
          <p:cNvSpPr/>
          <p:nvPr/>
        </p:nvSpPr>
        <p:spPr>
          <a:xfrm>
            <a:off x="2926944" y="3686229"/>
            <a:ext cx="3754225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9"/>
          <p:cNvSpPr txBox="1"/>
          <p:nvPr/>
        </p:nvSpPr>
        <p:spPr>
          <a:xfrm>
            <a:off x="4510659" y="2554532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JK1X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0"/>
          <p:cNvSpPr txBox="1"/>
          <p:nvPr>
            <p:ph type="title"/>
          </p:nvPr>
        </p:nvSpPr>
        <p:spPr>
          <a:xfrm>
            <a:off x="867056" y="354370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JK-FLIP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558" name="Google Shape;55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1834" y="2566360"/>
            <a:ext cx="6111510" cy="1370806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0"/>
          <p:cNvSpPr/>
          <p:nvPr/>
        </p:nvSpPr>
        <p:spPr>
          <a:xfrm rot="-4569190">
            <a:off x="1422772" y="2632160"/>
            <a:ext cx="808175" cy="974340"/>
          </a:xfrm>
          <a:prstGeom prst="arc">
            <a:avLst>
              <a:gd fmla="val 8572868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50"/>
          <p:cNvSpPr txBox="1"/>
          <p:nvPr/>
        </p:nvSpPr>
        <p:spPr>
          <a:xfrm rot="-4422157">
            <a:off x="479520" y="2218426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JK0X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0"/>
          <p:cNvSpPr/>
          <p:nvPr/>
        </p:nvSpPr>
        <p:spPr>
          <a:xfrm rot="1630052">
            <a:off x="7491772" y="2331421"/>
            <a:ext cx="808175" cy="974340"/>
          </a:xfrm>
          <a:prstGeom prst="arc">
            <a:avLst>
              <a:gd fmla="val 9974924" name="adj1"/>
              <a:gd fmla="val 420728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2" name="Google Shape;562;p50"/>
          <p:cNvGraphicFramePr/>
          <p:nvPr/>
        </p:nvGraphicFramePr>
        <p:xfrm>
          <a:off x="9588500" y="12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685600"/>
                <a:gridCol w="915100"/>
                <a:gridCol w="8443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63" name="Google Shape;563;p50"/>
          <p:cNvSpPr txBox="1"/>
          <p:nvPr/>
        </p:nvSpPr>
        <p:spPr>
          <a:xfrm rot="2498363">
            <a:off x="8256799" y="1600499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JKX0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0"/>
          <p:cNvSpPr/>
          <p:nvPr/>
        </p:nvSpPr>
        <p:spPr>
          <a:xfrm>
            <a:off x="2977744" y="2416229"/>
            <a:ext cx="3754225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50"/>
          <p:cNvSpPr txBox="1"/>
          <p:nvPr/>
        </p:nvSpPr>
        <p:spPr>
          <a:xfrm>
            <a:off x="4580787" y="1290965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JK1X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0"/>
          <p:cNvSpPr/>
          <p:nvPr/>
        </p:nvSpPr>
        <p:spPr>
          <a:xfrm rot="10800000">
            <a:off x="2977744" y="3039264"/>
            <a:ext cx="3754225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0"/>
          <p:cNvSpPr txBox="1"/>
          <p:nvPr/>
        </p:nvSpPr>
        <p:spPr>
          <a:xfrm rot="10800000">
            <a:off x="4416520" y="4122338"/>
            <a:ext cx="802138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JK11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1"/>
          <p:cNvSpPr txBox="1"/>
          <p:nvPr>
            <p:ph type="title"/>
          </p:nvPr>
        </p:nvSpPr>
        <p:spPr>
          <a:xfrm>
            <a:off x="867056" y="354370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JK-FLIP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573" name="Google Shape;57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1534" y="2730322"/>
            <a:ext cx="6111510" cy="1370806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1"/>
          <p:cNvSpPr/>
          <p:nvPr/>
        </p:nvSpPr>
        <p:spPr>
          <a:xfrm rot="-4569190">
            <a:off x="1562472" y="2796122"/>
            <a:ext cx="808175" cy="974340"/>
          </a:xfrm>
          <a:prstGeom prst="arc">
            <a:avLst>
              <a:gd fmla="val 8572868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1"/>
          <p:cNvSpPr txBox="1"/>
          <p:nvPr/>
        </p:nvSpPr>
        <p:spPr>
          <a:xfrm rot="-4422157">
            <a:off x="619220" y="2382388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JK0X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1"/>
          <p:cNvSpPr/>
          <p:nvPr/>
        </p:nvSpPr>
        <p:spPr>
          <a:xfrm rot="1630052">
            <a:off x="7631472" y="2495383"/>
            <a:ext cx="808175" cy="974340"/>
          </a:xfrm>
          <a:prstGeom prst="arc">
            <a:avLst>
              <a:gd fmla="val 9974924" name="adj1"/>
              <a:gd fmla="val 420728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7" name="Google Shape;577;p51"/>
          <p:cNvGraphicFramePr/>
          <p:nvPr/>
        </p:nvGraphicFramePr>
        <p:xfrm>
          <a:off x="9588500" y="12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685600"/>
                <a:gridCol w="915100"/>
                <a:gridCol w="8443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78" name="Google Shape;578;p51"/>
          <p:cNvSpPr txBox="1"/>
          <p:nvPr/>
        </p:nvSpPr>
        <p:spPr>
          <a:xfrm rot="2498363">
            <a:off x="8320299" y="1651299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JKX0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1"/>
          <p:cNvSpPr/>
          <p:nvPr/>
        </p:nvSpPr>
        <p:spPr>
          <a:xfrm>
            <a:off x="3117444" y="2580191"/>
            <a:ext cx="3754225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1"/>
          <p:cNvSpPr txBox="1"/>
          <p:nvPr/>
        </p:nvSpPr>
        <p:spPr>
          <a:xfrm>
            <a:off x="4720487" y="1454927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JK1X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51"/>
          <p:cNvSpPr/>
          <p:nvPr/>
        </p:nvSpPr>
        <p:spPr>
          <a:xfrm rot="10800000">
            <a:off x="3117444" y="3203226"/>
            <a:ext cx="3754225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1"/>
          <p:cNvSpPr txBox="1"/>
          <p:nvPr/>
        </p:nvSpPr>
        <p:spPr>
          <a:xfrm rot="10800000">
            <a:off x="4556220" y="4296562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JK11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1"/>
          <p:cNvSpPr/>
          <p:nvPr/>
        </p:nvSpPr>
        <p:spPr>
          <a:xfrm rot="10800000">
            <a:off x="2728928" y="2251463"/>
            <a:ext cx="4580088" cy="3245429"/>
          </a:xfrm>
          <a:prstGeom prst="arc">
            <a:avLst>
              <a:gd fmla="val 10920703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1"/>
          <p:cNvSpPr txBox="1"/>
          <p:nvPr/>
        </p:nvSpPr>
        <p:spPr>
          <a:xfrm rot="10800000">
            <a:off x="4617902" y="5571959"/>
            <a:ext cx="802138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 FOR  D FLIP FLOP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3112294"/>
            <a:ext cx="6111510" cy="13708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Google Shape;104;p16"/>
          <p:cNvGraphicFramePr/>
          <p:nvPr/>
        </p:nvGraphicFramePr>
        <p:xfrm>
          <a:off x="9499600" y="111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1`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2"/>
          <p:cNvSpPr txBox="1"/>
          <p:nvPr>
            <p:ph type="title"/>
          </p:nvPr>
        </p:nvSpPr>
        <p:spPr>
          <a:xfrm>
            <a:off x="867056" y="354370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JK-FLIP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590" name="Google Shape;59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1534" y="2730322"/>
            <a:ext cx="6111510" cy="137080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2"/>
          <p:cNvSpPr/>
          <p:nvPr/>
        </p:nvSpPr>
        <p:spPr>
          <a:xfrm rot="-4569190">
            <a:off x="1562472" y="2796122"/>
            <a:ext cx="808175" cy="974340"/>
          </a:xfrm>
          <a:prstGeom prst="arc">
            <a:avLst>
              <a:gd fmla="val 8572868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2"/>
          <p:cNvSpPr txBox="1"/>
          <p:nvPr/>
        </p:nvSpPr>
        <p:spPr>
          <a:xfrm rot="-4422157">
            <a:off x="619220" y="2382388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JK0X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52"/>
          <p:cNvSpPr/>
          <p:nvPr/>
        </p:nvSpPr>
        <p:spPr>
          <a:xfrm rot="1630052">
            <a:off x="7631472" y="2495383"/>
            <a:ext cx="808175" cy="974340"/>
          </a:xfrm>
          <a:prstGeom prst="arc">
            <a:avLst>
              <a:gd fmla="val 9974924" name="adj1"/>
              <a:gd fmla="val 420728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4" name="Google Shape;594;p52"/>
          <p:cNvGraphicFramePr/>
          <p:nvPr/>
        </p:nvGraphicFramePr>
        <p:xfrm>
          <a:off x="9588500" y="12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685600"/>
                <a:gridCol w="915100"/>
                <a:gridCol w="8443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95" name="Google Shape;595;p52"/>
          <p:cNvSpPr txBox="1"/>
          <p:nvPr/>
        </p:nvSpPr>
        <p:spPr>
          <a:xfrm rot="2498363">
            <a:off x="8320299" y="1651299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JKX0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2"/>
          <p:cNvSpPr/>
          <p:nvPr/>
        </p:nvSpPr>
        <p:spPr>
          <a:xfrm>
            <a:off x="3117444" y="2580191"/>
            <a:ext cx="3754225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2"/>
          <p:cNvSpPr txBox="1"/>
          <p:nvPr/>
        </p:nvSpPr>
        <p:spPr>
          <a:xfrm>
            <a:off x="4720487" y="1454927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JK1X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2"/>
          <p:cNvSpPr/>
          <p:nvPr/>
        </p:nvSpPr>
        <p:spPr>
          <a:xfrm rot="10800000">
            <a:off x="3117444" y="3203226"/>
            <a:ext cx="3754225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2"/>
          <p:cNvSpPr txBox="1"/>
          <p:nvPr/>
        </p:nvSpPr>
        <p:spPr>
          <a:xfrm rot="-10031031">
            <a:off x="3878780" y="4286299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JK11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2"/>
          <p:cNvSpPr txBox="1"/>
          <p:nvPr/>
        </p:nvSpPr>
        <p:spPr>
          <a:xfrm rot="10085385">
            <a:off x="5376131" y="4286300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3"/>
          <p:cNvSpPr txBox="1"/>
          <p:nvPr>
            <p:ph type="title"/>
          </p:nvPr>
        </p:nvSpPr>
        <p:spPr>
          <a:xfrm>
            <a:off x="867056" y="354370"/>
            <a:ext cx="7874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</a:t>
            </a:r>
            <a:r>
              <a:rPr b="1" lang="en-US">
                <a:solidFill>
                  <a:srgbClr val="2E75B5"/>
                </a:solidFill>
              </a:rPr>
              <a:t>JK-FLIP FLOP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606" name="Google Shape;60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1534" y="2730322"/>
            <a:ext cx="6111510" cy="1370806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3"/>
          <p:cNvSpPr/>
          <p:nvPr/>
        </p:nvSpPr>
        <p:spPr>
          <a:xfrm rot="-4569190">
            <a:off x="1562472" y="2796122"/>
            <a:ext cx="808175" cy="974340"/>
          </a:xfrm>
          <a:prstGeom prst="arc">
            <a:avLst>
              <a:gd fmla="val 8572868" name="adj1"/>
              <a:gd fmla="val 2290952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3"/>
          <p:cNvSpPr txBox="1"/>
          <p:nvPr/>
        </p:nvSpPr>
        <p:spPr>
          <a:xfrm rot="-4422157">
            <a:off x="619220" y="2382388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JK0X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3"/>
          <p:cNvSpPr/>
          <p:nvPr/>
        </p:nvSpPr>
        <p:spPr>
          <a:xfrm rot="1630052">
            <a:off x="7631472" y="2495383"/>
            <a:ext cx="808175" cy="974340"/>
          </a:xfrm>
          <a:prstGeom prst="arc">
            <a:avLst>
              <a:gd fmla="val 9974924" name="adj1"/>
              <a:gd fmla="val 420728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0" name="Google Shape;610;p53"/>
          <p:cNvGraphicFramePr/>
          <p:nvPr/>
        </p:nvGraphicFramePr>
        <p:xfrm>
          <a:off x="9588500" y="123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685600"/>
                <a:gridCol w="915100"/>
                <a:gridCol w="8443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11" name="Google Shape;611;p53"/>
          <p:cNvSpPr txBox="1"/>
          <p:nvPr/>
        </p:nvSpPr>
        <p:spPr>
          <a:xfrm rot="2498363">
            <a:off x="8320299" y="1651299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JKX0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3"/>
          <p:cNvSpPr/>
          <p:nvPr/>
        </p:nvSpPr>
        <p:spPr>
          <a:xfrm>
            <a:off x="3117444" y="2580191"/>
            <a:ext cx="3754225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3"/>
          <p:cNvSpPr txBox="1"/>
          <p:nvPr/>
        </p:nvSpPr>
        <p:spPr>
          <a:xfrm>
            <a:off x="4720487" y="1454927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JK1X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53"/>
          <p:cNvSpPr/>
          <p:nvPr/>
        </p:nvSpPr>
        <p:spPr>
          <a:xfrm rot="10800000">
            <a:off x="3117444" y="3203226"/>
            <a:ext cx="3754225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3"/>
          <p:cNvSpPr txBox="1"/>
          <p:nvPr/>
        </p:nvSpPr>
        <p:spPr>
          <a:xfrm>
            <a:off x="4774743" y="4435124"/>
            <a:ext cx="802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JKX1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EXCITATION TABLE </a:t>
            </a:r>
            <a:r>
              <a:rPr lang="en-US" sz="2400">
                <a:solidFill>
                  <a:srgbClr val="2E75B5"/>
                </a:solidFill>
              </a:rPr>
              <a:t>FROM</a:t>
            </a:r>
            <a:r>
              <a:rPr lang="en-US">
                <a:solidFill>
                  <a:srgbClr val="2E75B5"/>
                </a:solidFill>
              </a:rPr>
              <a:t>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STATE DIAGRAM </a:t>
            </a:r>
            <a:r>
              <a:rPr lang="en-US" sz="24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 JK FLIP FLOP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621" name="Google Shape;621;p54"/>
          <p:cNvGraphicFramePr/>
          <p:nvPr/>
        </p:nvGraphicFramePr>
        <p:xfrm>
          <a:off x="167504" y="2309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315125"/>
                <a:gridCol w="1315125"/>
                <a:gridCol w="1315125"/>
                <a:gridCol w="131512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622" name="Google Shape;622;p54"/>
          <p:cNvCxnSpPr/>
          <p:nvPr/>
        </p:nvCxnSpPr>
        <p:spPr>
          <a:xfrm>
            <a:off x="1016000" y="3460795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623" name="Google Shape;62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2911" y="3460795"/>
            <a:ext cx="3621091" cy="870158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54"/>
          <p:cNvSpPr txBox="1"/>
          <p:nvPr/>
        </p:nvSpPr>
        <p:spPr>
          <a:xfrm>
            <a:off x="6073714" y="3525590"/>
            <a:ext cx="633087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54"/>
          <p:cNvSpPr/>
          <p:nvPr/>
        </p:nvSpPr>
        <p:spPr>
          <a:xfrm rot="5400000">
            <a:off x="10616490" y="3625992"/>
            <a:ext cx="808175" cy="630194"/>
          </a:xfrm>
          <a:prstGeom prst="arc">
            <a:avLst>
              <a:gd fmla="val 7706434" name="adj1"/>
              <a:gd fmla="val 375522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54"/>
          <p:cNvSpPr txBox="1"/>
          <p:nvPr/>
        </p:nvSpPr>
        <p:spPr>
          <a:xfrm>
            <a:off x="11412983" y="3587623"/>
            <a:ext cx="59216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X0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54"/>
          <p:cNvSpPr/>
          <p:nvPr/>
        </p:nvSpPr>
        <p:spPr>
          <a:xfrm>
            <a:off x="7640939" y="3095099"/>
            <a:ext cx="2686953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54"/>
          <p:cNvSpPr txBox="1"/>
          <p:nvPr/>
        </p:nvSpPr>
        <p:spPr>
          <a:xfrm>
            <a:off x="8767075" y="2285536"/>
            <a:ext cx="5300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1X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54"/>
          <p:cNvSpPr/>
          <p:nvPr/>
        </p:nvSpPr>
        <p:spPr>
          <a:xfrm rot="10800000">
            <a:off x="7641993" y="3751424"/>
            <a:ext cx="2780183" cy="980385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54"/>
          <p:cNvSpPr txBox="1"/>
          <p:nvPr/>
        </p:nvSpPr>
        <p:spPr>
          <a:xfrm>
            <a:off x="8767075" y="4813062"/>
            <a:ext cx="5862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54"/>
          <p:cNvSpPr/>
          <p:nvPr/>
        </p:nvSpPr>
        <p:spPr>
          <a:xfrm rot="-5400000">
            <a:off x="6664378" y="3549786"/>
            <a:ext cx="808175" cy="630194"/>
          </a:xfrm>
          <a:prstGeom prst="arc">
            <a:avLst>
              <a:gd fmla="val 7706434" name="adj1"/>
              <a:gd fmla="val 375522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EXCITATION TABLE </a:t>
            </a:r>
            <a:r>
              <a:rPr lang="en-US" sz="2400">
                <a:solidFill>
                  <a:srgbClr val="2E75B5"/>
                </a:solidFill>
              </a:rPr>
              <a:t>FROM</a:t>
            </a:r>
            <a:r>
              <a:rPr lang="en-US">
                <a:solidFill>
                  <a:srgbClr val="2E75B5"/>
                </a:solidFill>
              </a:rPr>
              <a:t>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STATE DIAGRAM FOR  JK FLIP FLOP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637" name="Google Shape;637;p55"/>
          <p:cNvGraphicFramePr/>
          <p:nvPr/>
        </p:nvGraphicFramePr>
        <p:xfrm>
          <a:off x="167504" y="2309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315125"/>
                <a:gridCol w="1315125"/>
                <a:gridCol w="1315125"/>
                <a:gridCol w="131512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638" name="Google Shape;638;p55"/>
          <p:cNvCxnSpPr/>
          <p:nvPr/>
        </p:nvCxnSpPr>
        <p:spPr>
          <a:xfrm>
            <a:off x="1016000" y="34635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9" name="Google Shape;639;p55"/>
          <p:cNvCxnSpPr/>
          <p:nvPr/>
        </p:nvCxnSpPr>
        <p:spPr>
          <a:xfrm>
            <a:off x="1016000" y="4089272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640" name="Google Shape;64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2911" y="3460795"/>
            <a:ext cx="3621091" cy="870158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5"/>
          <p:cNvSpPr txBox="1"/>
          <p:nvPr/>
        </p:nvSpPr>
        <p:spPr>
          <a:xfrm>
            <a:off x="6276520" y="3480375"/>
            <a:ext cx="6330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55"/>
          <p:cNvSpPr/>
          <p:nvPr/>
        </p:nvSpPr>
        <p:spPr>
          <a:xfrm rot="5400000">
            <a:off x="10616490" y="3625992"/>
            <a:ext cx="808175" cy="630194"/>
          </a:xfrm>
          <a:prstGeom prst="arc">
            <a:avLst>
              <a:gd fmla="val 7706434" name="adj1"/>
              <a:gd fmla="val 375522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55"/>
          <p:cNvSpPr txBox="1"/>
          <p:nvPr/>
        </p:nvSpPr>
        <p:spPr>
          <a:xfrm>
            <a:off x="11412983" y="3587623"/>
            <a:ext cx="59216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X0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55"/>
          <p:cNvSpPr/>
          <p:nvPr/>
        </p:nvSpPr>
        <p:spPr>
          <a:xfrm>
            <a:off x="7640939" y="3095099"/>
            <a:ext cx="2686953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55"/>
          <p:cNvSpPr txBox="1"/>
          <p:nvPr/>
        </p:nvSpPr>
        <p:spPr>
          <a:xfrm>
            <a:off x="8767075" y="2285536"/>
            <a:ext cx="530017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1X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5"/>
          <p:cNvSpPr/>
          <p:nvPr/>
        </p:nvSpPr>
        <p:spPr>
          <a:xfrm rot="10800000">
            <a:off x="7641993" y="3751424"/>
            <a:ext cx="2780183" cy="980385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55"/>
          <p:cNvSpPr txBox="1"/>
          <p:nvPr/>
        </p:nvSpPr>
        <p:spPr>
          <a:xfrm>
            <a:off x="8767075" y="4813062"/>
            <a:ext cx="5862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55"/>
          <p:cNvSpPr/>
          <p:nvPr/>
        </p:nvSpPr>
        <p:spPr>
          <a:xfrm rot="-5400000">
            <a:off x="6664378" y="3549786"/>
            <a:ext cx="808175" cy="630194"/>
          </a:xfrm>
          <a:prstGeom prst="arc">
            <a:avLst>
              <a:gd fmla="val 7706434" name="adj1"/>
              <a:gd fmla="val 375522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EXCITATION TABLE </a:t>
            </a:r>
            <a:r>
              <a:rPr lang="en-US" sz="2400">
                <a:solidFill>
                  <a:srgbClr val="2E75B5"/>
                </a:solidFill>
              </a:rPr>
              <a:t>FROM</a:t>
            </a:r>
            <a:r>
              <a:rPr lang="en-US">
                <a:solidFill>
                  <a:srgbClr val="2E75B5"/>
                </a:solidFill>
              </a:rPr>
              <a:t>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STATE DIAGRAM FOR  JK FLIP FLOP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654" name="Google Shape;654;p56"/>
          <p:cNvGraphicFramePr/>
          <p:nvPr/>
        </p:nvGraphicFramePr>
        <p:xfrm>
          <a:off x="167504" y="2309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315125"/>
                <a:gridCol w="1315125"/>
                <a:gridCol w="1315125"/>
                <a:gridCol w="131512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655" name="Google Shape;655;p56"/>
          <p:cNvCxnSpPr/>
          <p:nvPr/>
        </p:nvCxnSpPr>
        <p:spPr>
          <a:xfrm>
            <a:off x="1016000" y="34254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6" name="Google Shape;656;p56"/>
          <p:cNvCxnSpPr/>
          <p:nvPr/>
        </p:nvCxnSpPr>
        <p:spPr>
          <a:xfrm>
            <a:off x="1016000" y="4076444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7" name="Google Shape;657;p56"/>
          <p:cNvCxnSpPr/>
          <p:nvPr/>
        </p:nvCxnSpPr>
        <p:spPr>
          <a:xfrm>
            <a:off x="1016000" y="46954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658" name="Google Shape;65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2911" y="3460795"/>
            <a:ext cx="3621091" cy="870158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56"/>
          <p:cNvSpPr txBox="1"/>
          <p:nvPr/>
        </p:nvSpPr>
        <p:spPr>
          <a:xfrm>
            <a:off x="6276520" y="3480375"/>
            <a:ext cx="6330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56"/>
          <p:cNvSpPr/>
          <p:nvPr/>
        </p:nvSpPr>
        <p:spPr>
          <a:xfrm rot="5400000">
            <a:off x="10616490" y="3625992"/>
            <a:ext cx="808175" cy="630194"/>
          </a:xfrm>
          <a:prstGeom prst="arc">
            <a:avLst>
              <a:gd fmla="val 7706434" name="adj1"/>
              <a:gd fmla="val 375522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6"/>
          <p:cNvSpPr txBox="1"/>
          <p:nvPr/>
        </p:nvSpPr>
        <p:spPr>
          <a:xfrm>
            <a:off x="11412983" y="3587623"/>
            <a:ext cx="59216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X0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56"/>
          <p:cNvSpPr/>
          <p:nvPr/>
        </p:nvSpPr>
        <p:spPr>
          <a:xfrm>
            <a:off x="7640939" y="3095099"/>
            <a:ext cx="2686953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56"/>
          <p:cNvSpPr txBox="1"/>
          <p:nvPr/>
        </p:nvSpPr>
        <p:spPr>
          <a:xfrm>
            <a:off x="8767075" y="2285536"/>
            <a:ext cx="5300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1X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56"/>
          <p:cNvSpPr/>
          <p:nvPr/>
        </p:nvSpPr>
        <p:spPr>
          <a:xfrm rot="10800000">
            <a:off x="7641993" y="3751424"/>
            <a:ext cx="2780183" cy="980385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56"/>
          <p:cNvSpPr txBox="1"/>
          <p:nvPr/>
        </p:nvSpPr>
        <p:spPr>
          <a:xfrm>
            <a:off x="8767075" y="4813062"/>
            <a:ext cx="586297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56"/>
          <p:cNvSpPr/>
          <p:nvPr/>
        </p:nvSpPr>
        <p:spPr>
          <a:xfrm rot="-5400000">
            <a:off x="6664378" y="3549786"/>
            <a:ext cx="808175" cy="630194"/>
          </a:xfrm>
          <a:prstGeom prst="arc">
            <a:avLst>
              <a:gd fmla="val 7706434" name="adj1"/>
              <a:gd fmla="val 375522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EXCITATION TABLE </a:t>
            </a:r>
            <a:r>
              <a:rPr lang="en-US" sz="2400">
                <a:solidFill>
                  <a:srgbClr val="2E75B5"/>
                </a:solidFill>
              </a:rPr>
              <a:t>FROM</a:t>
            </a:r>
            <a:r>
              <a:rPr lang="en-US">
                <a:solidFill>
                  <a:srgbClr val="2E75B5"/>
                </a:solidFill>
              </a:rPr>
              <a:t>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STATE DIAGRAM FOR  JK FLIP FLOP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672" name="Google Shape;672;p57"/>
          <p:cNvGraphicFramePr/>
          <p:nvPr/>
        </p:nvGraphicFramePr>
        <p:xfrm>
          <a:off x="167504" y="2309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315125"/>
                <a:gridCol w="1315125"/>
                <a:gridCol w="1315125"/>
                <a:gridCol w="131512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673" name="Google Shape;673;p57"/>
          <p:cNvCxnSpPr/>
          <p:nvPr/>
        </p:nvCxnSpPr>
        <p:spPr>
          <a:xfrm>
            <a:off x="1016000" y="34254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4" name="Google Shape;674;p57"/>
          <p:cNvCxnSpPr/>
          <p:nvPr/>
        </p:nvCxnSpPr>
        <p:spPr>
          <a:xfrm>
            <a:off x="1016000" y="4076444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5" name="Google Shape;675;p57"/>
          <p:cNvCxnSpPr/>
          <p:nvPr/>
        </p:nvCxnSpPr>
        <p:spPr>
          <a:xfrm>
            <a:off x="1016000" y="46954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6" name="Google Shape;676;p57"/>
          <p:cNvCxnSpPr/>
          <p:nvPr/>
        </p:nvCxnSpPr>
        <p:spPr>
          <a:xfrm>
            <a:off x="1016000" y="53685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677" name="Google Shape;67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2911" y="3460795"/>
            <a:ext cx="3621091" cy="870158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57"/>
          <p:cNvSpPr txBox="1"/>
          <p:nvPr/>
        </p:nvSpPr>
        <p:spPr>
          <a:xfrm>
            <a:off x="6276520" y="3480375"/>
            <a:ext cx="6330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57"/>
          <p:cNvSpPr/>
          <p:nvPr/>
        </p:nvSpPr>
        <p:spPr>
          <a:xfrm rot="5400000">
            <a:off x="10616490" y="3625992"/>
            <a:ext cx="808175" cy="630194"/>
          </a:xfrm>
          <a:prstGeom prst="arc">
            <a:avLst>
              <a:gd fmla="val 7706434" name="adj1"/>
              <a:gd fmla="val 375522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57"/>
          <p:cNvSpPr txBox="1"/>
          <p:nvPr/>
        </p:nvSpPr>
        <p:spPr>
          <a:xfrm>
            <a:off x="11412983" y="3587623"/>
            <a:ext cx="592167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X0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57"/>
          <p:cNvSpPr/>
          <p:nvPr/>
        </p:nvSpPr>
        <p:spPr>
          <a:xfrm>
            <a:off x="7640939" y="3095099"/>
            <a:ext cx="2686953" cy="1083073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57"/>
          <p:cNvSpPr txBox="1"/>
          <p:nvPr/>
        </p:nvSpPr>
        <p:spPr>
          <a:xfrm>
            <a:off x="8767075" y="2285536"/>
            <a:ext cx="5300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1X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57"/>
          <p:cNvSpPr/>
          <p:nvPr/>
        </p:nvSpPr>
        <p:spPr>
          <a:xfrm rot="10800000">
            <a:off x="7641993" y="3751424"/>
            <a:ext cx="2780183" cy="980385"/>
          </a:xfrm>
          <a:prstGeom prst="arc">
            <a:avLst>
              <a:gd fmla="val 10925778" name="adj1"/>
              <a:gd fmla="val 21479061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57"/>
          <p:cNvSpPr txBox="1"/>
          <p:nvPr/>
        </p:nvSpPr>
        <p:spPr>
          <a:xfrm>
            <a:off x="8767075" y="4813062"/>
            <a:ext cx="5862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57"/>
          <p:cNvSpPr/>
          <p:nvPr/>
        </p:nvSpPr>
        <p:spPr>
          <a:xfrm rot="-5400000">
            <a:off x="6664378" y="3549786"/>
            <a:ext cx="808175" cy="630194"/>
          </a:xfrm>
          <a:prstGeom prst="arc">
            <a:avLst>
              <a:gd fmla="val 7706434" name="adj1"/>
              <a:gd fmla="val 375522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EXCITATION TABLE </a:t>
            </a:r>
            <a:r>
              <a:rPr lang="en-US" sz="1800">
                <a:solidFill>
                  <a:srgbClr val="2E75B5"/>
                </a:solidFill>
              </a:rPr>
              <a:t>FOR</a:t>
            </a:r>
            <a:r>
              <a:rPr b="1" lang="en-US">
                <a:solidFill>
                  <a:srgbClr val="2E75B5"/>
                </a:solidFill>
              </a:rPr>
              <a:t> </a:t>
            </a:r>
            <a:r>
              <a:rPr lang="en-US">
                <a:solidFill>
                  <a:srgbClr val="2E75B5"/>
                </a:solidFill>
              </a:rPr>
              <a:t>JK FLIP FLOP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691" name="Google Shape;691;p58"/>
          <p:cNvGraphicFramePr/>
          <p:nvPr/>
        </p:nvGraphicFramePr>
        <p:xfrm>
          <a:off x="4079104" y="21951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315125"/>
                <a:gridCol w="1315125"/>
                <a:gridCol w="1315125"/>
                <a:gridCol w="131512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692" name="Google Shape;692;p58"/>
          <p:cNvCxnSpPr/>
          <p:nvPr/>
        </p:nvCxnSpPr>
        <p:spPr>
          <a:xfrm>
            <a:off x="4889500" y="32984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3" name="Google Shape;693;p58"/>
          <p:cNvCxnSpPr/>
          <p:nvPr/>
        </p:nvCxnSpPr>
        <p:spPr>
          <a:xfrm>
            <a:off x="4889500" y="3949444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4" name="Google Shape;694;p58"/>
          <p:cNvCxnSpPr/>
          <p:nvPr/>
        </p:nvCxnSpPr>
        <p:spPr>
          <a:xfrm>
            <a:off x="4889500" y="45684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5" name="Google Shape;695;p58"/>
          <p:cNvCxnSpPr/>
          <p:nvPr/>
        </p:nvCxnSpPr>
        <p:spPr>
          <a:xfrm>
            <a:off x="4889500" y="5241571"/>
            <a:ext cx="952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 FOR  D FLIP FLOP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3112294"/>
            <a:ext cx="6111510" cy="13708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17"/>
          <p:cNvGraphicFramePr/>
          <p:nvPr/>
        </p:nvGraphicFramePr>
        <p:xfrm>
          <a:off x="9499600" y="111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1`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12" name="Google Shape;112;p17"/>
          <p:cNvSpPr/>
          <p:nvPr/>
        </p:nvSpPr>
        <p:spPr>
          <a:xfrm>
            <a:off x="3276600" y="2579688"/>
            <a:ext cx="4203700" cy="1662112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181922" y="199763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13591" y="42870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 FOR  D FLIP FLOP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3112294"/>
            <a:ext cx="6111510" cy="13708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p18"/>
          <p:cNvGraphicFramePr/>
          <p:nvPr/>
        </p:nvGraphicFramePr>
        <p:xfrm>
          <a:off x="9499600" y="111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1`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21" name="Google Shape;121;p18"/>
          <p:cNvSpPr/>
          <p:nvPr/>
        </p:nvSpPr>
        <p:spPr>
          <a:xfrm>
            <a:off x="3276600" y="2579688"/>
            <a:ext cx="4203700" cy="1662112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181922" y="199763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rot="-2202788">
            <a:off x="2435371" y="2959894"/>
            <a:ext cx="558800" cy="1130300"/>
          </a:xfrm>
          <a:prstGeom prst="arc">
            <a:avLst>
              <a:gd fmla="val 8730024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 rot="-3007929">
            <a:off x="1912755" y="2630599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 FOR  D FLIP FLOP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3112294"/>
            <a:ext cx="6111510" cy="13708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p19"/>
          <p:cNvGraphicFramePr/>
          <p:nvPr/>
        </p:nvGraphicFramePr>
        <p:xfrm>
          <a:off x="9499600" y="111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1`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2" name="Google Shape;132;p19"/>
          <p:cNvSpPr/>
          <p:nvPr/>
        </p:nvSpPr>
        <p:spPr>
          <a:xfrm>
            <a:off x="3276600" y="2579688"/>
            <a:ext cx="4203700" cy="1662112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181922" y="199763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 rot="-2202788">
            <a:off x="2435370" y="2959895"/>
            <a:ext cx="558800" cy="1130300"/>
          </a:xfrm>
          <a:prstGeom prst="arc">
            <a:avLst>
              <a:gd fmla="val 8730024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 rot="-3007929">
            <a:off x="1912755" y="2630599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rot="10800000">
            <a:off x="3373255" y="3505200"/>
            <a:ext cx="4203700" cy="1662112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5181922" y="5267831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 FOR  D FLIP FLOP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3112294"/>
            <a:ext cx="6111510" cy="13708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0"/>
          <p:cNvGraphicFramePr/>
          <p:nvPr/>
        </p:nvGraphicFramePr>
        <p:xfrm>
          <a:off x="9499600" y="111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0`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45" name="Google Shape;145;p20"/>
          <p:cNvSpPr/>
          <p:nvPr/>
        </p:nvSpPr>
        <p:spPr>
          <a:xfrm>
            <a:off x="3276600" y="2579688"/>
            <a:ext cx="4203700" cy="1662112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181922" y="199763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 rot="-2202788">
            <a:off x="2435370" y="2959895"/>
            <a:ext cx="558800" cy="1130300"/>
          </a:xfrm>
          <a:prstGeom prst="arc">
            <a:avLst>
              <a:gd fmla="val 8730024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 rot="-3007929">
            <a:off x="1912755" y="2630599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rot="10800000">
            <a:off x="3373255" y="3505200"/>
            <a:ext cx="4203700" cy="1662112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5181922" y="5267831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 rot="3730197">
            <a:off x="8154803" y="3058069"/>
            <a:ext cx="558800" cy="1130300"/>
          </a:xfrm>
          <a:prstGeom prst="arc">
            <a:avLst>
              <a:gd fmla="val 10452114" name="adj1"/>
              <a:gd fmla="val 49575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 rot="3162615">
            <a:off x="8967502" y="2819906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 FOR  D FLIP FLOP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3112294"/>
            <a:ext cx="6111510" cy="13708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p21"/>
          <p:cNvGraphicFramePr/>
          <p:nvPr/>
        </p:nvGraphicFramePr>
        <p:xfrm>
          <a:off x="9499600" y="111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{7C90B9EA-5799-4CD8-86ED-A4DAAEACBE93}</a:tableStyleId>
              </a:tblPr>
              <a:tblGrid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0`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60" name="Google Shape;160;p21"/>
          <p:cNvSpPr/>
          <p:nvPr/>
        </p:nvSpPr>
        <p:spPr>
          <a:xfrm>
            <a:off x="3276600" y="2579688"/>
            <a:ext cx="4203700" cy="1662112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5181922" y="1997634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 rot="-2202788">
            <a:off x="2435370" y="2959895"/>
            <a:ext cx="558800" cy="1130300"/>
          </a:xfrm>
          <a:prstGeom prst="arc">
            <a:avLst>
              <a:gd fmla="val 8730024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 rot="-3007929">
            <a:off x="1912755" y="2630599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 rot="10800000">
            <a:off x="3373255" y="3505200"/>
            <a:ext cx="4203700" cy="1662112"/>
          </a:xfrm>
          <a:prstGeom prst="arc">
            <a:avLst>
              <a:gd fmla="val 11020786" name="adj1"/>
              <a:gd fmla="val 2141895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5181922" y="5267831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/>
          <p:nvPr/>
        </p:nvSpPr>
        <p:spPr>
          <a:xfrm rot="3730197">
            <a:off x="8154803" y="3058069"/>
            <a:ext cx="558800" cy="1130300"/>
          </a:xfrm>
          <a:prstGeom prst="arc">
            <a:avLst>
              <a:gd fmla="val 10452114" name="adj1"/>
              <a:gd fmla="val 49575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 rot="3162615">
            <a:off x="8967502" y="2819906"/>
            <a:ext cx="480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