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243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RIPPLE COUNTERS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LECTURE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2E75B5"/>
                </a:solidFill>
              </a:rPr>
              <a:t>BCD Ripple Counter</a:t>
            </a:r>
            <a:endParaRPr/>
          </a:p>
        </p:txBody>
      </p:sp>
      <p:pic>
        <p:nvPicPr>
          <p:cNvPr id="145" name="Google Shape;145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9487" y="2101056"/>
            <a:ext cx="827722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495300" y="542925"/>
            <a:ext cx="41783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2E75B5"/>
                </a:solidFill>
              </a:rPr>
              <a:t>BCD Ripple Counter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9737" y="366712"/>
            <a:ext cx="3357563" cy="6333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95300" y="542925"/>
            <a:ext cx="41783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2E75B5"/>
                </a:solidFill>
              </a:rPr>
              <a:t>BCD Ripple Counter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4424" y="542925"/>
            <a:ext cx="6498673" cy="5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95300" y="542925"/>
            <a:ext cx="41783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2E75B5"/>
                </a:solidFill>
              </a:rPr>
              <a:t>BCD Ripple Counter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2187" y="420687"/>
            <a:ext cx="6829425" cy="60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495300" y="542925"/>
            <a:ext cx="41783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2E75B5"/>
                </a:solidFill>
              </a:rPr>
              <a:t>BCD Ripple Counter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2391" r="0" t="0"/>
          <a:stretch/>
        </p:blipFill>
        <p:spPr>
          <a:xfrm>
            <a:off x="5499100" y="542925"/>
            <a:ext cx="6028134" cy="58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495300" y="542925"/>
            <a:ext cx="41783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2E75B5"/>
                </a:solidFill>
              </a:rPr>
              <a:t>BCD Ripple Counter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452437"/>
            <a:ext cx="7477125" cy="60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495300" y="542925"/>
            <a:ext cx="41783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2E75B5"/>
                </a:solidFill>
              </a:rPr>
              <a:t>BCD Ripple Counter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9962" y="542925"/>
            <a:ext cx="6772275" cy="61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495300" y="542925"/>
            <a:ext cx="41783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2E75B5"/>
                </a:solidFill>
              </a:rPr>
              <a:t>BCD Ripple Counter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6600" y="430212"/>
            <a:ext cx="7543800" cy="60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495300" y="542925"/>
            <a:ext cx="41783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2E75B5"/>
                </a:solidFill>
              </a:rPr>
              <a:t>BCD Ripple Counter</a:t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 rotWithShape="1">
          <a:blip r:embed="rId3">
            <a:alphaModFix/>
          </a:blip>
          <a:srcRect b="0" l="0" r="11448" t="0"/>
          <a:stretch/>
        </p:blipFill>
        <p:spPr>
          <a:xfrm>
            <a:off x="5003800" y="430212"/>
            <a:ext cx="6680200" cy="60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495300" y="542925"/>
            <a:ext cx="41783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2E75B5"/>
                </a:solidFill>
              </a:rPr>
              <a:t>BCD Ripple Counter</a:t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1900" y="527050"/>
            <a:ext cx="6781800" cy="60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6003635" y="2026952"/>
            <a:ext cx="1847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431800" y="357074"/>
            <a:ext cx="7391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2-bit Asynchronous Up-Counter </a:t>
            </a:r>
            <a:endParaRPr b="1" i="0" sz="40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787526"/>
            <a:ext cx="655320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495300" y="542925"/>
            <a:ext cx="41783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2E75B5"/>
                </a:solidFill>
              </a:rPr>
              <a:t>BCD Ripple Counter</a:t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 rotWithShape="1">
          <a:blip r:embed="rId3">
            <a:alphaModFix/>
          </a:blip>
          <a:srcRect b="0" l="0" r="12457" t="0"/>
          <a:stretch/>
        </p:blipFill>
        <p:spPr>
          <a:xfrm>
            <a:off x="4889500" y="442912"/>
            <a:ext cx="6934200" cy="60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279400" y="542925"/>
            <a:ext cx="41783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2E75B5"/>
                </a:solidFill>
              </a:rPr>
              <a:t>BCD Ripple Counter</a:t>
            </a: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7700" y="542925"/>
            <a:ext cx="7734300" cy="61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279400" y="542925"/>
            <a:ext cx="41783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2E75B5"/>
                </a:solidFill>
              </a:rPr>
              <a:t>BCD Ripple Counter</a:t>
            </a:r>
            <a:endParaRPr/>
          </a:p>
        </p:txBody>
      </p:sp>
      <p:pic>
        <p:nvPicPr>
          <p:cNvPr id="217" name="Google Shape;21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7400" y="357187"/>
            <a:ext cx="7086600" cy="5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279400" y="542925"/>
            <a:ext cx="41783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2E75B5"/>
                </a:solidFill>
              </a:rPr>
              <a:t>BCD Ripple Counter</a:t>
            </a: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6100" y="376237"/>
            <a:ext cx="7620000" cy="60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279400" y="542925"/>
            <a:ext cx="41783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2E75B5"/>
                </a:solidFill>
              </a:rPr>
              <a:t>BCD Ripple Counter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 rotWithShape="1">
          <a:blip r:embed="rId3">
            <a:alphaModFix/>
          </a:blip>
          <a:srcRect b="0" l="0" r="10990" t="0"/>
          <a:stretch/>
        </p:blipFill>
        <p:spPr>
          <a:xfrm>
            <a:off x="4829175" y="542925"/>
            <a:ext cx="7070725" cy="60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279400" y="542925"/>
            <a:ext cx="41783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2E75B5"/>
                </a:solidFill>
              </a:rPr>
              <a:t>BCD Ripple Counter</a:t>
            </a:r>
            <a:endParaRPr/>
          </a:p>
        </p:txBody>
      </p:sp>
      <p:pic>
        <p:nvPicPr>
          <p:cNvPr id="235" name="Google Shape;23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376237"/>
            <a:ext cx="7200900" cy="60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279400" y="542925"/>
            <a:ext cx="41783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2E75B5"/>
                </a:solidFill>
              </a:rPr>
              <a:t>BCD Ripple Counter</a:t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2650" y="542925"/>
            <a:ext cx="6896100" cy="60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279400" y="542925"/>
            <a:ext cx="41783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2E75B5"/>
                </a:solidFill>
              </a:rPr>
              <a:t>BCD Ripple Counter</a:t>
            </a:r>
            <a:endParaRPr/>
          </a:p>
        </p:txBody>
      </p:sp>
      <p:pic>
        <p:nvPicPr>
          <p:cNvPr id="247" name="Google Shape;247;p39"/>
          <p:cNvPicPr preferRelativeResize="0"/>
          <p:nvPr/>
        </p:nvPicPr>
        <p:blipFill rotWithShape="1">
          <a:blip r:embed="rId3">
            <a:alphaModFix/>
          </a:blip>
          <a:srcRect b="4682" l="0" r="10295" t="0"/>
          <a:stretch/>
        </p:blipFill>
        <p:spPr>
          <a:xfrm>
            <a:off x="4362450" y="441325"/>
            <a:ext cx="7689850" cy="60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279400" y="542925"/>
            <a:ext cx="41783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2E75B5"/>
                </a:solidFill>
              </a:rPr>
              <a:t>BCD Ripple Counter</a:t>
            </a:r>
            <a:endParaRPr/>
          </a:p>
        </p:txBody>
      </p:sp>
      <p:pic>
        <p:nvPicPr>
          <p:cNvPr id="253" name="Google Shape;25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7700" y="419100"/>
            <a:ext cx="7581900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279400" y="542925"/>
            <a:ext cx="41783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2E75B5"/>
                </a:solidFill>
              </a:rPr>
              <a:t>BCD Ripple Counter</a:t>
            </a:r>
            <a:endParaRPr/>
          </a:p>
        </p:txBody>
      </p:sp>
      <p:pic>
        <p:nvPicPr>
          <p:cNvPr id="259" name="Google Shape;259;p41"/>
          <p:cNvPicPr preferRelativeResize="0"/>
          <p:nvPr/>
        </p:nvPicPr>
        <p:blipFill rotWithShape="1">
          <a:blip r:embed="rId3">
            <a:alphaModFix/>
          </a:blip>
          <a:srcRect b="0" l="-964" r="11124" t="0"/>
          <a:stretch/>
        </p:blipFill>
        <p:spPr>
          <a:xfrm>
            <a:off x="4708525" y="542925"/>
            <a:ext cx="7102475" cy="59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6003635" y="1641189"/>
            <a:ext cx="1847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355600" y="563971"/>
            <a:ext cx="109855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Timing Diagram </a:t>
            </a:r>
            <a:endParaRPr b="1" i="0" sz="40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200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2-bit Asynchronous Up-Counter </a:t>
            </a:r>
            <a:endParaRPr b="1" i="0" sz="40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100" y="2089151"/>
            <a:ext cx="6781800" cy="453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1016000" y="2409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6003635" y="2026952"/>
            <a:ext cx="1847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828800"/>
            <a:ext cx="76200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215900" y="330200"/>
            <a:ext cx="7264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3-bit Asynchronous Up-Counter</a:t>
            </a:r>
            <a:endParaRPr b="1" i="0" sz="40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6003635" y="1641189"/>
            <a:ext cx="1847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559050"/>
            <a:ext cx="7467600" cy="40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482600" y="407349"/>
            <a:ext cx="85090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Timing Diagram </a:t>
            </a:r>
            <a:endParaRPr/>
          </a:p>
          <a:p>
            <a:pPr indent="0" lvl="0" marL="0" marR="0" rtl="0" algn="r">
              <a:spcBef>
                <a:spcPts val="200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3-bit Asynchronous Up-Counter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8200" y="365125"/>
            <a:ext cx="5842000" cy="184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FOUR BIT BINARY  </a:t>
            </a:r>
            <a:br>
              <a:rPr b="1" lang="en-US">
                <a:solidFill>
                  <a:srgbClr val="2E75B5"/>
                </a:solidFill>
              </a:rPr>
            </a:br>
            <a:r>
              <a:rPr b="1" lang="en-US">
                <a:solidFill>
                  <a:srgbClr val="2E75B5"/>
                </a:solidFill>
              </a:rPr>
              <a:t>RIPPLE COUNTER </a:t>
            </a:r>
            <a:br>
              <a:rPr b="1" lang="en-US">
                <a:solidFill>
                  <a:srgbClr val="2E75B5"/>
                </a:solidFill>
              </a:rPr>
            </a:br>
            <a:r>
              <a:rPr b="1" lang="en-US">
                <a:solidFill>
                  <a:srgbClr val="2E75B5"/>
                </a:solidFill>
              </a:rPr>
              <a:t>with T Flip Flop	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119" name="Google Shape;119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9600" y="365125"/>
            <a:ext cx="4102100" cy="6276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838200" y="365125"/>
            <a:ext cx="5842000" cy="184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FOUR BIT BINARY  </a:t>
            </a:r>
            <a:br>
              <a:rPr b="1" lang="en-US">
                <a:solidFill>
                  <a:srgbClr val="2E75B5"/>
                </a:solidFill>
              </a:rPr>
            </a:br>
            <a:r>
              <a:rPr b="1" lang="en-US">
                <a:solidFill>
                  <a:srgbClr val="2E75B5"/>
                </a:solidFill>
              </a:rPr>
              <a:t>RIPPLE COUNTER </a:t>
            </a:r>
            <a:br>
              <a:rPr b="1" lang="en-US">
                <a:solidFill>
                  <a:srgbClr val="2E75B5"/>
                </a:solidFill>
              </a:rPr>
            </a:br>
            <a:r>
              <a:rPr b="1" lang="en-US">
                <a:solidFill>
                  <a:srgbClr val="2E75B5"/>
                </a:solidFill>
              </a:rPr>
              <a:t>with D Flip Flop	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125" name="Google Shape;12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4700" y="117271"/>
            <a:ext cx="3378200" cy="6740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6003635" y="2093627"/>
            <a:ext cx="1847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6910" y="2246027"/>
            <a:ext cx="8553450" cy="31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457200" y="455471"/>
            <a:ext cx="7239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Asynchronous Decade Counter</a:t>
            </a:r>
            <a:endParaRPr b="1" i="0" sz="40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6003635" y="1350677"/>
            <a:ext cx="1847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1757652"/>
            <a:ext cx="7010400" cy="45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228600" y="361301"/>
            <a:ext cx="76073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Timing diagram of a Decode Counter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