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8CF1EE-1EBE-472E-9394-945F0B966A63}">
  <a:tblStyle styleId="{3E8CF1EE-1EBE-472E-9394-945F0B966A6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70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UP/DOWN COUNTER</a:t>
            </a:r>
            <a:br>
              <a:rPr lang="en-US">
                <a:solidFill>
                  <a:srgbClr val="2E75B5"/>
                </a:solidFill>
              </a:rPr>
            </a:b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BCD SYNCHRONOUS COUNTER 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625600" y="39703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96B0"/>
              </a:buClr>
              <a:buSzPts val="2400"/>
              <a:buNone/>
            </a:pPr>
            <a:r>
              <a:rPr lang="en-US">
                <a:solidFill>
                  <a:srgbClr val="8296B0"/>
                </a:solidFill>
              </a:rPr>
              <a:t>LECTURE 10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96B0"/>
              </a:buClr>
              <a:buSzPts val="2400"/>
              <a:buNone/>
            </a:pPr>
            <a:r>
              <a:rPr lang="en-US">
                <a:solidFill>
                  <a:srgbClr val="8296B0"/>
                </a:solidFill>
              </a:rPr>
              <a:t>Part 2</a:t>
            </a:r>
            <a:endParaRPr>
              <a:solidFill>
                <a:srgbClr val="8296B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365124"/>
            <a:ext cx="6959600" cy="993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UP/DOWN COUNTER</a:t>
            </a:r>
            <a:br>
              <a:rPr lang="en-US">
                <a:solidFill>
                  <a:srgbClr val="2E75B5"/>
                </a:solidFill>
              </a:rPr>
            </a:br>
            <a:endParaRPr/>
          </a:p>
        </p:txBody>
      </p:sp>
      <p:graphicFrame>
        <p:nvGraphicFramePr>
          <p:cNvPr id="139" name="Google Shape;139;p22"/>
          <p:cNvGraphicFramePr/>
          <p:nvPr/>
        </p:nvGraphicFramePr>
        <p:xfrm>
          <a:off x="2057401" y="22944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{3E8CF1EE-1EBE-472E-9394-945F0B966A63}</a:tableStyleId>
              </a:tblPr>
              <a:tblGrid>
                <a:gridCol w="2209800"/>
                <a:gridCol w="2209800"/>
                <a:gridCol w="2209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UP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DOWN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COMMENT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DOWN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X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UP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365124"/>
            <a:ext cx="3505200" cy="2822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</a:t>
            </a: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UP/DOWN </a:t>
            </a: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COUNTER</a:t>
            </a:r>
            <a:br>
              <a:rPr lang="en-US">
                <a:solidFill>
                  <a:srgbClr val="2E75B5"/>
                </a:solidFill>
              </a:rPr>
            </a:b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3100" y="0"/>
            <a:ext cx="7124700" cy="68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365124"/>
            <a:ext cx="6959600" cy="993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UP/DOWN COUNTER</a:t>
            </a:r>
            <a:br>
              <a:rPr lang="en-US">
                <a:solidFill>
                  <a:srgbClr val="2E75B5"/>
                </a:solidFill>
              </a:rPr>
            </a:br>
            <a:endParaRPr/>
          </a:p>
        </p:txBody>
      </p:sp>
      <p:graphicFrame>
        <p:nvGraphicFramePr>
          <p:cNvPr id="151" name="Google Shape;151;p24"/>
          <p:cNvGraphicFramePr/>
          <p:nvPr/>
        </p:nvGraphicFramePr>
        <p:xfrm>
          <a:off x="2959101" y="26373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{3E8CF1EE-1EBE-472E-9394-945F0B966A63}</a:tableStyleId>
              </a:tblPr>
              <a:tblGrid>
                <a:gridCol w="2209800"/>
                <a:gridCol w="2209800"/>
                <a:gridCol w="2209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UP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DOWN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COMMENT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NO CHANGE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DOWN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X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UP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5435600" y="2511425"/>
            <a:ext cx="2311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BCD COUNTER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62" name="Google Shape;162;p26"/>
          <p:cNvGraphicFramePr/>
          <p:nvPr/>
        </p:nvGraphicFramePr>
        <p:xfrm>
          <a:off x="2641599" y="1508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{3E8CF1EE-1EBE-472E-9394-945F0B966A63}</a:tableStyleId>
              </a:tblPr>
              <a:tblGrid>
                <a:gridCol w="811825"/>
                <a:gridCol w="811825"/>
                <a:gridCol w="811825"/>
                <a:gridCol w="811825"/>
                <a:gridCol w="811825"/>
                <a:gridCol w="811825"/>
                <a:gridCol w="811825"/>
                <a:gridCol w="641850"/>
                <a:gridCol w="1346200"/>
              </a:tblGrid>
              <a:tr h="457200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BCD COUNTER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68" name="Google Shape;168;p27"/>
          <p:cNvGraphicFramePr/>
          <p:nvPr/>
        </p:nvGraphicFramePr>
        <p:xfrm>
          <a:off x="1193799" y="1571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{3E8CF1EE-1EBE-472E-9394-945F0B966A63}</a:tableStyleId>
              </a:tblPr>
              <a:tblGrid>
                <a:gridCol w="811825"/>
                <a:gridCol w="811825"/>
                <a:gridCol w="811825"/>
                <a:gridCol w="811825"/>
                <a:gridCol w="811825"/>
                <a:gridCol w="811825"/>
                <a:gridCol w="811825"/>
                <a:gridCol w="641850"/>
                <a:gridCol w="1346200"/>
                <a:gridCol w="622300"/>
                <a:gridCol w="965200"/>
                <a:gridCol w="609600"/>
                <a:gridCol w="685800"/>
              </a:tblGrid>
              <a:tr h="457200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FLIP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BCD COUNTER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74" name="Google Shape;174;p28"/>
          <p:cNvGraphicFramePr/>
          <p:nvPr/>
        </p:nvGraphicFramePr>
        <p:xfrm>
          <a:off x="1193799" y="1571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{3E8CF1EE-1EBE-472E-9394-945F0B966A63}</a:tableStyleId>
              </a:tblPr>
              <a:tblGrid>
                <a:gridCol w="811825"/>
                <a:gridCol w="811825"/>
                <a:gridCol w="811825"/>
                <a:gridCol w="811825"/>
                <a:gridCol w="811825"/>
                <a:gridCol w="811825"/>
                <a:gridCol w="811825"/>
                <a:gridCol w="641850"/>
                <a:gridCol w="1346200"/>
                <a:gridCol w="622300"/>
                <a:gridCol w="965200"/>
                <a:gridCol w="609600"/>
                <a:gridCol w="685800"/>
              </a:tblGrid>
              <a:tr h="457200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FLIP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24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BCD COUNTER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80" name="Google Shape;180;p29"/>
          <p:cNvGraphicFramePr/>
          <p:nvPr/>
        </p:nvGraphicFramePr>
        <p:xfrm>
          <a:off x="1193799" y="1571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{3E8CF1EE-1EBE-472E-9394-945F0B966A63}</a:tableStyleId>
              </a:tblPr>
              <a:tblGrid>
                <a:gridCol w="811825"/>
                <a:gridCol w="811825"/>
                <a:gridCol w="811825"/>
                <a:gridCol w="811825"/>
                <a:gridCol w="811825"/>
                <a:gridCol w="811825"/>
                <a:gridCol w="811825"/>
                <a:gridCol w="641850"/>
                <a:gridCol w="1346200"/>
                <a:gridCol w="622300"/>
                <a:gridCol w="965200"/>
                <a:gridCol w="609600"/>
                <a:gridCol w="685800"/>
              </a:tblGrid>
              <a:tr h="457200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NEXT STATE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FLIP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 FLOP INPUTS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BCD COUNTER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86" name="Google Shape;186;p30"/>
          <p:cNvGraphicFramePr/>
          <p:nvPr/>
        </p:nvGraphicFramePr>
        <p:xfrm>
          <a:off x="4394201" y="1419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{3E8CF1EE-1EBE-472E-9394-945F0B966A63}</a:tableStyleId>
              </a:tblPr>
              <a:tblGrid>
                <a:gridCol w="396500"/>
                <a:gridCol w="344325"/>
                <a:gridCol w="438250"/>
                <a:gridCol w="354775"/>
                <a:gridCol w="649225"/>
                <a:gridCol w="438575"/>
                <a:gridCol w="540050"/>
                <a:gridCol w="492375"/>
                <a:gridCol w="498800"/>
              </a:tblGrid>
              <a:tr h="640075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 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FLIP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BCD COUNTER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192" name="Google Shape;192;p31"/>
          <p:cNvGraphicFramePr/>
          <p:nvPr/>
        </p:nvGraphicFramePr>
        <p:xfrm>
          <a:off x="203200" y="26304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{3E8CF1EE-1EBE-472E-9394-945F0B966A63}</a:tableStyleId>
              </a:tblPr>
              <a:tblGrid>
                <a:gridCol w="1104900"/>
                <a:gridCol w="1233425"/>
                <a:gridCol w="1196050"/>
                <a:gridCol w="1061650"/>
                <a:gridCol w="981025"/>
                <a:gridCol w="10079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93" name="Google Shape;193;p31"/>
          <p:cNvSpPr/>
          <p:nvPr/>
        </p:nvSpPr>
        <p:spPr>
          <a:xfrm rot="5400000">
            <a:off x="3302212" y="3036675"/>
            <a:ext cx="2895103" cy="429252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8712200" y="5367389"/>
            <a:ext cx="1728999" cy="6771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8211" l="0" r="-18660" t="-24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195" name="Google Shape;195;p31"/>
          <p:cNvGraphicFramePr/>
          <p:nvPr/>
        </p:nvGraphicFramePr>
        <p:xfrm>
          <a:off x="7937501" y="1365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{3E8CF1EE-1EBE-472E-9394-945F0B966A63}</a:tableStyleId>
              </a:tblPr>
              <a:tblGrid>
                <a:gridCol w="396500"/>
                <a:gridCol w="344325"/>
                <a:gridCol w="438250"/>
                <a:gridCol w="354775"/>
                <a:gridCol w="649225"/>
                <a:gridCol w="438575"/>
                <a:gridCol w="540050"/>
                <a:gridCol w="492375"/>
                <a:gridCol w="498800"/>
              </a:tblGrid>
              <a:tr h="640075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 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FLIP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4"/>
            <a:ext cx="9220200" cy="11080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UP/DOWN COUNTER</a:t>
            </a:r>
            <a:br>
              <a:rPr lang="en-US">
                <a:solidFill>
                  <a:srgbClr val="2E75B5"/>
                </a:solidFill>
              </a:rPr>
            </a:b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" y="1562100"/>
            <a:ext cx="11537108" cy="41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BCD COUNTER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01" name="Google Shape;201;p32"/>
          <p:cNvGraphicFramePr/>
          <p:nvPr/>
        </p:nvGraphicFramePr>
        <p:xfrm>
          <a:off x="838200" y="26304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{3E8CF1EE-1EBE-472E-9394-945F0B966A63}</a:tableStyleId>
              </a:tblPr>
              <a:tblGrid>
                <a:gridCol w="1104900"/>
                <a:gridCol w="1233425"/>
                <a:gridCol w="1196050"/>
                <a:gridCol w="1061650"/>
                <a:gridCol w="981025"/>
                <a:gridCol w="10079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02" name="Google Shape;202;p32"/>
          <p:cNvSpPr/>
          <p:nvPr/>
        </p:nvSpPr>
        <p:spPr>
          <a:xfrm rot="5400000">
            <a:off x="4725193" y="3886996"/>
            <a:ext cx="1281112" cy="1460501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8712200" y="5365913"/>
            <a:ext cx="3086100" cy="6785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9104" l="0" r="0" t="-2410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204" name="Google Shape;204;p32"/>
          <p:cNvGraphicFramePr/>
          <p:nvPr/>
        </p:nvGraphicFramePr>
        <p:xfrm>
          <a:off x="7937501" y="1365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{3E8CF1EE-1EBE-472E-9394-945F0B966A63}</a:tableStyleId>
              </a:tblPr>
              <a:tblGrid>
                <a:gridCol w="396500"/>
                <a:gridCol w="344325"/>
                <a:gridCol w="438250"/>
                <a:gridCol w="354775"/>
                <a:gridCol w="649225"/>
                <a:gridCol w="438575"/>
                <a:gridCol w="540050"/>
                <a:gridCol w="492375"/>
                <a:gridCol w="498800"/>
              </a:tblGrid>
              <a:tr h="640075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 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FLIP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BCD COUNTER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10" name="Google Shape;210;p33"/>
          <p:cNvGraphicFramePr/>
          <p:nvPr/>
        </p:nvGraphicFramePr>
        <p:xfrm>
          <a:off x="838200" y="26304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{3E8CF1EE-1EBE-472E-9394-945F0B966A63}</a:tableStyleId>
              </a:tblPr>
              <a:tblGrid>
                <a:gridCol w="1104900"/>
                <a:gridCol w="1233425"/>
                <a:gridCol w="1196050"/>
                <a:gridCol w="1061650"/>
                <a:gridCol w="981025"/>
                <a:gridCol w="10079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11" name="Google Shape;211;p33"/>
          <p:cNvSpPr txBox="1"/>
          <p:nvPr/>
        </p:nvSpPr>
        <p:spPr>
          <a:xfrm>
            <a:off x="8712200" y="5365913"/>
            <a:ext cx="3086100" cy="6785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8211" l="0" r="0" t="-24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2" name="Google Shape;212;p33"/>
          <p:cNvSpPr/>
          <p:nvPr/>
        </p:nvSpPr>
        <p:spPr>
          <a:xfrm rot="5400000">
            <a:off x="4825997" y="4711701"/>
            <a:ext cx="2286003" cy="762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3" name="Google Shape;213;p33"/>
          <p:cNvGraphicFramePr/>
          <p:nvPr/>
        </p:nvGraphicFramePr>
        <p:xfrm>
          <a:off x="7937501" y="1365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{3E8CF1EE-1EBE-472E-9394-945F0B966A63}</a:tableStyleId>
              </a:tblPr>
              <a:tblGrid>
                <a:gridCol w="396500"/>
                <a:gridCol w="344325"/>
                <a:gridCol w="438250"/>
                <a:gridCol w="354775"/>
                <a:gridCol w="649225"/>
                <a:gridCol w="438575"/>
                <a:gridCol w="540050"/>
                <a:gridCol w="492375"/>
                <a:gridCol w="498800"/>
              </a:tblGrid>
              <a:tr h="640075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 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FLIP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BCD COUNTER</a:t>
            </a:r>
            <a:endParaRPr>
              <a:solidFill>
                <a:srgbClr val="2E75B5"/>
              </a:solidFill>
            </a:endParaRPr>
          </a:p>
        </p:txBody>
      </p:sp>
      <p:graphicFrame>
        <p:nvGraphicFramePr>
          <p:cNvPr id="219" name="Google Shape;219;p34"/>
          <p:cNvGraphicFramePr/>
          <p:nvPr/>
        </p:nvGraphicFramePr>
        <p:xfrm>
          <a:off x="441325" y="22240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{3E8CF1EE-1EBE-472E-9394-945F0B966A63}</a:tableStyleId>
              </a:tblPr>
              <a:tblGrid>
                <a:gridCol w="1104900"/>
                <a:gridCol w="1233425"/>
                <a:gridCol w="1196050"/>
                <a:gridCol w="1061650"/>
                <a:gridCol w="981025"/>
                <a:gridCol w="1007900"/>
              </a:tblGrid>
              <a:tr h="671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00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8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11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10</a:t>
                      </a:r>
                      <a:endParaRPr b="1" sz="2400"/>
                    </a:p>
                  </a:txBody>
                  <a:tcPr marT="45725" marB="45725" marR="91450" marL="91450" anchor="ctr"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X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20" name="Google Shape;220;p34"/>
          <p:cNvSpPr txBox="1"/>
          <p:nvPr/>
        </p:nvSpPr>
        <p:spPr>
          <a:xfrm>
            <a:off x="5048249" y="6024124"/>
            <a:ext cx="5797551" cy="6771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9546" l="0" r="0" t="-2522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5400000">
            <a:off x="4407693" y="4406109"/>
            <a:ext cx="1281112" cy="1460501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4"/>
          <p:cNvSpPr/>
          <p:nvPr/>
        </p:nvSpPr>
        <p:spPr>
          <a:xfrm rot="5400000">
            <a:off x="5025702" y="4347013"/>
            <a:ext cx="1143001" cy="762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3" name="Google Shape;223;p34"/>
          <p:cNvGraphicFramePr/>
          <p:nvPr/>
        </p:nvGraphicFramePr>
        <p:xfrm>
          <a:off x="7937501" y="1365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{3E8CF1EE-1EBE-472E-9394-945F0B966A63}</a:tableStyleId>
              </a:tblPr>
              <a:tblGrid>
                <a:gridCol w="396500"/>
                <a:gridCol w="344325"/>
                <a:gridCol w="438250"/>
                <a:gridCol w="354775"/>
                <a:gridCol w="649225"/>
                <a:gridCol w="522000"/>
                <a:gridCol w="456625"/>
                <a:gridCol w="492375"/>
                <a:gridCol w="498800"/>
              </a:tblGrid>
              <a:tr h="640075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PRESENT STATE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 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FLIP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FLOP INPUTS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BCD COUNTER</a:t>
            </a:r>
            <a:endParaRPr>
              <a:solidFill>
                <a:srgbClr val="2E75B5"/>
              </a:solidFill>
            </a:endParaRPr>
          </a:p>
        </p:txBody>
      </p:sp>
      <p:pic>
        <p:nvPicPr>
          <p:cNvPr id="229" name="Google Shape;22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0" y="365125"/>
            <a:ext cx="5613400" cy="228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7112" y="2653051"/>
            <a:ext cx="467677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5435600" y="2511425"/>
            <a:ext cx="2311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365124"/>
            <a:ext cx="3505200" cy="2822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</a:t>
            </a: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UP/DOWN </a:t>
            </a: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COUNTER</a:t>
            </a:r>
            <a:br>
              <a:rPr lang="en-US">
                <a:solidFill>
                  <a:srgbClr val="2E75B5"/>
                </a:solidFill>
              </a:rPr>
            </a:b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2012" y="142875"/>
            <a:ext cx="6962775" cy="63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365124"/>
            <a:ext cx="6959600" cy="993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UP/DOWN COUNTER</a:t>
            </a:r>
            <a:br>
              <a:rPr lang="en-US">
                <a:solidFill>
                  <a:srgbClr val="2E75B5"/>
                </a:solidFill>
              </a:rPr>
            </a:br>
            <a:endParaRPr/>
          </a:p>
        </p:txBody>
      </p:sp>
      <p:graphicFrame>
        <p:nvGraphicFramePr>
          <p:cNvPr id="103" name="Google Shape;103;p16"/>
          <p:cNvGraphicFramePr/>
          <p:nvPr/>
        </p:nvGraphicFramePr>
        <p:xfrm>
          <a:off x="2057401" y="22944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{3E8CF1EE-1EBE-472E-9394-945F0B966A63}</a:tableStyleId>
              </a:tblPr>
              <a:tblGrid>
                <a:gridCol w="2209800"/>
                <a:gridCol w="2209800"/>
                <a:gridCol w="2209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UP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DOWN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COMMENT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365124"/>
            <a:ext cx="3505200" cy="2822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</a:t>
            </a: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UP/DOWN </a:t>
            </a: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COUNTER</a:t>
            </a:r>
            <a:br>
              <a:rPr lang="en-US">
                <a:solidFill>
                  <a:srgbClr val="2E75B5"/>
                </a:solidFill>
              </a:rPr>
            </a:b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2012" y="142875"/>
            <a:ext cx="6962775" cy="63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365124"/>
            <a:ext cx="6959600" cy="993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UP/DOWN COUNTER</a:t>
            </a:r>
            <a:br>
              <a:rPr lang="en-US">
                <a:solidFill>
                  <a:srgbClr val="2E75B5"/>
                </a:solidFill>
              </a:rPr>
            </a:br>
            <a:endParaRPr/>
          </a:p>
        </p:txBody>
      </p:sp>
      <p:graphicFrame>
        <p:nvGraphicFramePr>
          <p:cNvPr id="115" name="Google Shape;115;p18"/>
          <p:cNvGraphicFramePr/>
          <p:nvPr/>
        </p:nvGraphicFramePr>
        <p:xfrm>
          <a:off x="2057401" y="22944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{3E8CF1EE-1EBE-472E-9394-945F0B966A63}</a:tableStyleId>
              </a:tblPr>
              <a:tblGrid>
                <a:gridCol w="2209800"/>
                <a:gridCol w="2209800"/>
                <a:gridCol w="2209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UP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DOWN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COMMENT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80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X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UP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365124"/>
            <a:ext cx="6959600" cy="993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UP/DOWN COUNTER</a:t>
            </a:r>
            <a:br>
              <a:rPr lang="en-US">
                <a:solidFill>
                  <a:srgbClr val="2E75B5"/>
                </a:solidFill>
              </a:rPr>
            </a:br>
            <a:endParaRPr/>
          </a:p>
        </p:txBody>
      </p:sp>
      <p:graphicFrame>
        <p:nvGraphicFramePr>
          <p:cNvPr id="121" name="Google Shape;121;p19"/>
          <p:cNvGraphicFramePr/>
          <p:nvPr/>
        </p:nvGraphicFramePr>
        <p:xfrm>
          <a:off x="2057401" y="22944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{3E8CF1EE-1EBE-472E-9394-945F0B966A63}</a:tableStyleId>
              </a:tblPr>
              <a:tblGrid>
                <a:gridCol w="2209800"/>
                <a:gridCol w="2209800"/>
                <a:gridCol w="2209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UP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DOWN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COMMENT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X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UP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365124"/>
            <a:ext cx="3505200" cy="2822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</a:t>
            </a: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UP/DOWN </a:t>
            </a:r>
            <a:br>
              <a:rPr lang="en-US">
                <a:solidFill>
                  <a:srgbClr val="2E75B5"/>
                </a:solidFill>
              </a:rPr>
            </a:br>
            <a:r>
              <a:rPr lang="en-US">
                <a:solidFill>
                  <a:srgbClr val="2E75B5"/>
                </a:solidFill>
              </a:rPr>
              <a:t>COUNTER</a:t>
            </a:r>
            <a:br>
              <a:rPr lang="en-US">
                <a:solidFill>
                  <a:srgbClr val="2E75B5"/>
                </a:solidFill>
              </a:rPr>
            </a:b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2908" l="1284" r="3485" t="1651"/>
          <a:stretch/>
        </p:blipFill>
        <p:spPr>
          <a:xfrm>
            <a:off x="3962400" y="1"/>
            <a:ext cx="7594600" cy="63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365124"/>
            <a:ext cx="6959600" cy="993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4-BIT UP/DOWN COUNTER</a:t>
            </a:r>
            <a:br>
              <a:rPr lang="en-US">
                <a:solidFill>
                  <a:srgbClr val="2E75B5"/>
                </a:solidFill>
              </a:rPr>
            </a:br>
            <a:endParaRPr/>
          </a:p>
        </p:txBody>
      </p:sp>
      <p:graphicFrame>
        <p:nvGraphicFramePr>
          <p:cNvPr id="133" name="Google Shape;133;p21"/>
          <p:cNvGraphicFramePr/>
          <p:nvPr/>
        </p:nvGraphicFramePr>
        <p:xfrm>
          <a:off x="2057401" y="22944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{3E8CF1EE-1EBE-472E-9394-945F0B966A63}</a:tableStyleId>
              </a:tblPr>
              <a:tblGrid>
                <a:gridCol w="2209800"/>
                <a:gridCol w="2209800"/>
                <a:gridCol w="2209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UP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DOWN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COMMENT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DOWN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X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UP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