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C54608-9C34-40FF-A834-6E9A969E7907}">
  <a:tblStyle styleId="{A1C54608-9C34-40FF-A834-6E9A969E79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standard SOP expression ABC*+AB*C*+A*BC*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to map the expression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three minterms 2, 4 and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three minterms are marked with 1s, 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standard SOP expression ABC*+AB*C*+A*BC*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to map the expression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three minterms 2, 4 and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three minterms are marked with 1s, 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SOP expression having the 7 sum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4-variable K-map is used as the SOP expression has a domain of 4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seven minterms 1, 4, 5, 6, 8, 13 and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7 minterms are marked with 1s, remaining cells are marked with 0s.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SOP expression having the 7 sum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4-variable K-map is used as the SOP expression has a domain of 4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seven minterms 1, 4, 5, 6, 8, 13 and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7 minterms are marked with 1s, remaining cells are marked with 0s.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SOP expression having the 7 sum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4-variable K-map is used as the SOP expression has a domain of 4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seven minterms 1, 4, 5, 6, 8, 13 and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7 minterms are marked with 1s, remaining cells are marked with 0s.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4-variable SOP expression having the 7 sum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4-variable K-map is used as the SOP expression has a domain of 4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seven minterms 1, 4, 5, 6, 8, 13 and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7 minterms are marked with 1s, remaining cells are marked with 0s.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non-standard SOP expression A+BC*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representations, that is column or row representation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non-standard product term A is mapped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3 variable K-map cells having the term A are marked with 1s.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4, 5, 6 and 7 all have the term A, therefore these cells are marked with 1s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non-standard SOP expression A+BC*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representations, that is column or row representation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non-standard product term A is mapped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3 variable K-map cells having the term A are marked with 1s.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4, 5, 6 and 7 all have the term A, therefore these cells are marked with 1s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consider the second non-standard product term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2 and 6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cells have the variable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possible that multiple terms are present in the same cell, such as the terms A and BC*.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terms are present in cell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Presence of multiple terms in a single cell is marked by a single 1.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consider the second non-standard product term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2 and 6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cells have the variable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possible that multiple terms are present in the same cell, such as the terms A and BC*.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terms are present in cell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Presence of multiple terms in a single cell is marked by a single 1.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consider the second non-standard product term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2 and 6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cells have the variable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possible that multiple terms are present in the same cell, such as the terms A and BC*.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terms are present in cell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Presence of multiple terms in a single cell is marked by a single 1.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4-variable non-standard SOP expression D+AC*+BC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4-variable K-map is used to map the expression as the SOP expression has a domain of 4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non-standard product term D is mapped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K-map cells having the product term D are marked with 1s.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8 cells marked 1, 3, 5, 7, 9, 11, 13 and 15 all have the D product term therefore they are marked with 1s.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4-variable non-standard SOP expression D+AC*+BC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4-variable K-map is used to map the expression as the SOP expression has a domain of 4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non-standard product term D is mapped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K-map cells having the product term D are marked with 1s.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8 cells marked 1, 3, 5, 7, 9, 11, 13 and 15 all have the D product term therefore they are marked with 1s.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non-standard product term AC* is mapped next.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8, 9, 12 and 13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all four cells have the variable AC*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possible that multiple terms are present in the same cell, such as the terms D and AC*in cells 9 and 13.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Presence of multiple terms in a single cell is marked by a single 1.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the third non-standard product term BC is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6, 7, 14 and 15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four cells have the variable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Again, presence of multiple terms in a single cell is marked by a single 1. 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the third non-standard product term BC is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6, 7, 14 and 15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four cells have the variable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Again, presence of multiple terms in a single cell is marked by a single 1. 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the third non-standard product term BC is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6, 7, 14 and 15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four cells have the variable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Again, presence of multiple terms in a single cell is marked by a single 1. 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the third non-standard product term BC is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same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marked 6, 7, 14 and 15 are marked with 1s.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four cells have the variable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Again, presence of multiple terms in a single cell is marked by a single 1. 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3 variable K-map has 8 cells.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8 cells can be arranged in 2 columns and 4 rows representing the column form of the Karnaugh Map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Alternately the 8 cells can be organized in 2 rows and 4 columns representing the row form of the Karnaugh map.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Any of the two forms of the Karnaugh Map can be used to simplify Boolean expressions.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simplified expressions using either of the two K-maps are identical.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Considering first the column based 3-variable Karnuagh map.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binary values 00, 01, 11 and 10 in the left most column of the K-map represent the binary values of variables A and B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binary values 0 and 1 in the top row of the K-map represents the binary values of variable C.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8 cells marked with numbers 0 to 7 represent the cells 0 to 7 corresponding to the minterms 0 to 7 or the maxterms 0 to 7 in a 3 variable Boolean expression.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cell marked 0 for example, represents the minterm 0 or the maxterm 0 having binary value of variables A, B and C equal to 000.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Similarly cell marked 5 represents the minterm 5 or the maxterm 5 having binary values of variables A, B and C equal to 101.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3-variable K-Map based on the row representation is considered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binary values 0 and 1 in the left most column of the K-map represent the binary values of variable 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binary values 00, 01, 11 and 10 in the top row of the K-map represent the binary values of variables B and 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8 cells marked with numbers 0 to 7 represent the cells 0 to 7 corresponding to the minterms 0 to 7 or the maxterms 0 to 7 in a 3 variable Boolean expression.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cell marked 1 for example, represents the minterm 1 or the maxterm 1 having binary value of variables A, B and C equal to 001.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Similarly cell marked 7 represents the minterm 7 or the maxterm 7 having binary values of variables A, B and C equal to 111. 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column based K-map in which the SOP expression has been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5 minterms marked by 1s in the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two cells each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2 and 6 forms the product term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5 and 7 forms the product term 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1 and 5 forms the product term B*C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five term SOP expression simplifies to a 3 term SOP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row based K-map in which the SOP expression has been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4 minterms marked as 1s in the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2 cells each and a third group of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single cell group comprising of cell 4 forms the product term AB*C*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1 and 3 forms the product term A*C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2 and 3 forms the product term A*B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 term SOP simplifies to a 3 term SOP expression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column based K-map in which the SOP expression has been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5 minterms marked by 1s in the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two cells each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2 and 6 forms the product term 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5 and 7 forms the product term 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1 and 5 forms the product term B*C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five term SOP expression simplifies to a 3 term SOP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row based K-map in which the SOP expression has been mapped.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4 minterms marked as 1s in the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2 cells each and a third group of single cell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single cell group comprising of cell 4 forms the product term AB*C*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1 and 3 forms the product term A*C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2 and 3 forms the product term A*B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 term SOP simplifies to a 3 term SOP expression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standard SOP expression ABC*+AB*C*+A*BC*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to map the expression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three minterms 2, 4 and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three minterms are marked with 1s, 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column based K-map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groups of four cells and two cells each are formed respectively.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2, 3, 6 and 7 forms the product term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5 and 7 forms the product term 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row based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2 cells each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 4 and 5 forms the product term AB*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3 and 7 forms the product term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2 and 3 forms the product term A*B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4" name="Google Shape;47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12 term SOP expression mapped on a 4-variable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four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8, 9, 12 and 13 forms the product term AC*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1, 3, 9 and 11 forms the product term B*D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6, 7, 14 and 15 forms the product term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simplified to a 3 term expression.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12 term SOP expression mapped on a 4-variable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groups of four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8, 9, 12 and 13 forms the product term AC*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1, 3, 9 and 11 forms the product term B*D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6, 7, 14 and 15 forms the product term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simplified to a 3 term expression.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2" name="Google Shape;5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8 term SOP expression mapped to a 4 variable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group of two cells and two groups of four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8 and 12 forms the product term AC*D*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3, 7, 11 and 15 forms the product term CD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6, 7, 14 and 15 forms the product term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simplified to a 3 term SOP expression.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4" name="Google Shape;54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8 term SOP expression mapped to a 4 variable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group of two cells and two groups of four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cells 8 and 12 forms the product term AC*D*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3, 7, 11 and 15 forms the product term CD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6, 7, 14 and 15 forms the product term 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simplified to a 3 term SOP expression.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9 term SOP expression mapped to a 4-variable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 of two cells and two groups of four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corner cells 0, 2, 8 and 10 forms the product term B*D*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2, 3, 10 and 11 forms the product term B*C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13 and 15 forms the product term ABD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fourth group of 1s comprising of cells 2 and 6 forms the product term A*CD*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simplified to a 4 term SOP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4-variable K-Map has a square format with four rows and four columns of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values 00, 01, 11 and 10 in the left most column of the K-map represent the binary values of variables A and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values 00, 01, 11 and 10 in the top row of the K-map represents the binary values of variables C and 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16 cells marked with numbers 0 to 15 represent the cells 0 to 15 corresponding to the minterms 0 to 15 or the maxterms 0 to 15 in a 4 variable Boolean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 marked 6 for example, represents the minterm 6 or the maxterm 6 having binary value of variables A, B, C and D equal to 0110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Similarly cell marked 13 represents the minterm 13 or the maxterm 13 having binary values of variables A, B, C and D equal to 1101. 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3" name="Google Shape;5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9 term SOP expression mapped to a 4-variable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group of two cells and two groups of four cells are 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group of 1s comprising of corner cells 0, 2, 8 and 10 forms the product term B*D*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group of 1s comprising of cells 2, 3, 10 and 11 forms the product term B*C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group of 1s comprising of cells 13 and 15 forms the product term ABD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fourth group of 1s comprising of cells 2 and 6 forms the product term A*CD*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SOP expression has simplified to a 4 term SOP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1" name="Google Shape;63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logical circuit that accepts 4-bit binary numbers representing decimal numbers 0 to 15.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circuit checks the four bit binary equivalent of the decimal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number is odd and it is a prime number the function outputs a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designing the logic circuit a function table is implemented with all the input output combinations.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for the odd prime number checker is shown.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output is a 1 for inputs 1, 3, 5, 7, 11 and 13. 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0" name="Google Shape;64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4-variable function table is directly mapped to a 4-variable K-map’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of the 16 minterm values in the function table are mapped to the corresponding minterm cells of the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using the K-map gives 3 product terms which can be directly implemented using logic gates to form a odd prime number checker circuit.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4-variable function table is directly mapped to a 4-variable K-map’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of the 16 minterm values in the function table are mapped to the corresponding minterm cells of the K-map.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using the K-map gives 3 product terms which can be directly implemented using logic gates to form a odd prime number checker circuit.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9" name="Google Shape;66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number checker circuit that only checks for the odd prime numbers between 0 and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modify the operation of the number checker circuit the function table is modified to show don’t care output states for the inputs 10 to 15.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7" name="Google Shape;67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Google Shape;6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4-variable function table is directly mapped to a 4-variable K-map’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of the 16 minterm values in the function table are mapped to the corresponding minterm cells of the K-map, including the don’t care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particular case all the don’t care states are assumed to be 0s. The K-map simplification leads to the expression A*D.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that the circuit checks for odd prime numbers for the first 9 numbers ranging from 0 to 8, the remaining combinations never occur.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is modified to include a don’t care state for the input combination 1001.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the function table to a 4-variable K-map leads to 7 cells having don’t care state.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using the K-map gives 3 product terms which can be directly implemented using logic gates to form a odd prime number checker circuit.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4-variable function table is directly mapped to a 4-variable K-map’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of the 16 minterm values in the function table are mapped to the corresponding minterm cells of the K-map, including the don’t care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particular case all the don’t care states are assumed to be 0s. The K-map simplification leads to the expression A*D.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that the circuit checks for odd prime numbers for the first 9 numbers ranging from 0 to 8, the remaining combinations never occur.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is modified to include a don’t care state for the input combination 1001.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the function table to a 4-variable K-map leads to 7 cells having don’t care state.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using the K-map gives 3 product terms which can be directly implemented using logic gates to form a odd prime number checker circuit.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8" name="Google Shape;69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that the circuit checks for odd prime numbers for the first 9 numbers ranging from 0 to 8, the remaining combinations never occur.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is modified to include a don’t care state for the input combination 1001.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the function table to a 4-variable K-map leads to 7 cells having don’t care state.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 cells 9, 11, 13 and 15 marked with x indicate the don’t care state are assumed to be 1s.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Forming a group of 8 adjacent cells comprising cells 1, 3, 5, 7, 9, 11, 13 and 15 result in the simplest expression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standard SOP expression ABC*+AB*C*+A*BC*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to map the expression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three minterms 2, 4 and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three minterms are marked with 1s, 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standard SOP expression ABC*+AB*C*+A*BC*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to map the expression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three minterms 2, 4 and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three minterms are marked with 1s, 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3-variable standard SOP expression ABC*+AB*C*+A*BC*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3-variable K-map is used to map the expression as the SOP expression has a domain of 3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minterms in the SOP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 SOP expression has three minterms 2, 4 and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minterms present in the expression are mapped to the corresponding K-map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cells representing the three minterms are marked with 1s, remaining cells are marked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of the two K-maps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1260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and Design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2860675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No.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187" name="Google Shape;187;p26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6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311785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7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311785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11430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2209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803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2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752600"/>
            <a:ext cx="8689975" cy="4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57200" y="11430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2209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803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752600"/>
            <a:ext cx="8689975" cy="4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1430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2209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803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752600"/>
            <a:ext cx="8689975" cy="4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57200" y="11430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37" name="Google Shape;237;p31"/>
          <p:cNvGraphicFramePr/>
          <p:nvPr/>
        </p:nvGraphicFramePr>
        <p:xfrm>
          <a:off x="2209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803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752600"/>
            <a:ext cx="8689975" cy="4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n-variable K-map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marked in all the cells where the non- standard product term is present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 cells marked with 0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33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600200"/>
            <a:ext cx="1243012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63" name="Google Shape;263;p34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4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600200"/>
            <a:ext cx="124301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3733800" y="1600200"/>
            <a:ext cx="381000" cy="685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74" name="Google Shape;274;p35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35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600200"/>
            <a:ext cx="124301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4354512" y="160020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Boolean Expressions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guarantee simplest form of expression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 are not obvious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 of applying rules and laws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K-map provides a systematic method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of cells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simplifying 2, 3, 4 and 5 variable expressions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85" name="Google Shape;285;p36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Google Shape;286;p36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600200"/>
            <a:ext cx="124301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4354512" y="160020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296" name="Google Shape;296;p37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37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600200"/>
            <a:ext cx="1243012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06" name="Google Shape;306;p38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7" name="Google Shape;3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130425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3352800" y="161290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130425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/>
        </p:nvSpPr>
        <p:spPr>
          <a:xfrm>
            <a:off x="3352800" y="161290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26" name="Google Shape;326;p40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130425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4114800" y="160020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36" name="Google Shape;336;p41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130425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/>
        </p:nvSpPr>
        <p:spPr>
          <a:xfrm>
            <a:off x="4191000" y="1598612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46" name="Google Shape;346;p42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7" name="Google Shape;3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598612"/>
            <a:ext cx="2130425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5029200" y="167005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56" name="Google Shape;356;p43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598612"/>
            <a:ext cx="2130425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/>
        </p:nvSpPr>
        <p:spPr>
          <a:xfrm>
            <a:off x="5029200" y="1670050"/>
            <a:ext cx="750887" cy="5397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Non-Standard SOP expression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366" name="Google Shape;366;p44"/>
          <p:cNvGraphicFramePr/>
          <p:nvPr/>
        </p:nvGraphicFramePr>
        <p:xfrm>
          <a:off x="2667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73125"/>
                <a:gridCol w="765175"/>
                <a:gridCol w="766750"/>
                <a:gridCol w="766750"/>
                <a:gridCol w="766750"/>
              </a:tblGrid>
              <a:tr h="7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130425" cy="53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expression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Forming of Groups of 1s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group represents product term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3-variable K-map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cell group yields a 3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cell group yields a 2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cell group yields a 1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cell group yields a value of 1 for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3-Variable K-map</a:t>
            </a:r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6096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88975"/>
                <a:gridCol w="747700"/>
                <a:gridCol w="749300"/>
              </a:tblGrid>
              <a:tr h="1074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080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0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9"/>
          <p:cNvGraphicFramePr/>
          <p:nvPr/>
        </p:nvGraphicFramePr>
        <p:xfrm>
          <a:off x="43434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89000"/>
                <a:gridCol w="844550"/>
                <a:gridCol w="844550"/>
                <a:gridCol w="844550"/>
                <a:gridCol w="844550"/>
              </a:tblGrid>
              <a:tr h="7302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380" name="Google Shape;380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4-variable K-map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cell group yields a 4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cell group yields a 3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cell group yields a 2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cell group yields a 1 variable product term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cell group yields a value of 1 for function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387" name="Google Shape;387;p4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1905000" y="3962400"/>
            <a:ext cx="457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7"/>
          <p:cNvSpPr/>
          <p:nvPr/>
        </p:nvSpPr>
        <p:spPr>
          <a:xfrm rot="10620000">
            <a:off x="2667000" y="52578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5" name="Google Shape;395;p47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7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8" name="Google Shape;398;p47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4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2667000" y="4572000"/>
            <a:ext cx="457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/>
          <p:nvPr/>
        </p:nvSpPr>
        <p:spPr>
          <a:xfrm rot="5400000">
            <a:off x="6345237" y="3179762"/>
            <a:ext cx="533400" cy="1641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7"/>
          <p:cNvSpPr/>
          <p:nvPr/>
        </p:nvSpPr>
        <p:spPr>
          <a:xfrm rot="5400000">
            <a:off x="7200900" y="3162300"/>
            <a:ext cx="533400" cy="167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5257800" y="4343400"/>
            <a:ext cx="495300" cy="4921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2667000" y="3429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541337" y="1905000"/>
            <a:ext cx="6505576" cy="5859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289" l="0" r="0" t="-135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7" name="Google Shape;407;p47"/>
          <p:cNvSpPr/>
          <p:nvPr/>
        </p:nvSpPr>
        <p:spPr>
          <a:xfrm>
            <a:off x="3659188" y="4965674"/>
            <a:ext cx="5372100" cy="5859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331" l="0" r="0" t="-135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414" name="Google Shape;414;p4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/>
          <p:nvPr/>
        </p:nvSpPr>
        <p:spPr>
          <a:xfrm>
            <a:off x="1905000" y="3962400"/>
            <a:ext cx="457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8"/>
          <p:cNvSpPr/>
          <p:nvPr/>
        </p:nvSpPr>
        <p:spPr>
          <a:xfrm rot="10620000">
            <a:off x="2667000" y="52578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8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48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48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8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5" name="Google Shape;425;p48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4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253206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8"/>
          <p:cNvSpPr/>
          <p:nvPr/>
        </p:nvSpPr>
        <p:spPr>
          <a:xfrm>
            <a:off x="2667000" y="4572000"/>
            <a:ext cx="457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8"/>
          <p:cNvSpPr/>
          <p:nvPr/>
        </p:nvSpPr>
        <p:spPr>
          <a:xfrm rot="5400000">
            <a:off x="6345237" y="3179762"/>
            <a:ext cx="533400" cy="1641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8"/>
          <p:cNvSpPr/>
          <p:nvPr/>
        </p:nvSpPr>
        <p:spPr>
          <a:xfrm rot="5400000">
            <a:off x="7200900" y="3162300"/>
            <a:ext cx="533400" cy="167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8"/>
          <p:cNvSpPr/>
          <p:nvPr/>
        </p:nvSpPr>
        <p:spPr>
          <a:xfrm>
            <a:off x="5257800" y="4343400"/>
            <a:ext cx="495300" cy="4921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5105400"/>
            <a:ext cx="28892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2667000" y="3429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441" name="Google Shape;441;p49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49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3" name="Google Shape;44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31178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451" name="Google Shape;451;p5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0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50"/>
          <p:cNvGraphicFramePr/>
          <p:nvPr/>
        </p:nvGraphicFramePr>
        <p:xfrm>
          <a:off x="1066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88975"/>
                <a:gridCol w="747700"/>
                <a:gridCol w="749300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50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0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4343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5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2743200" y="4724400"/>
            <a:ext cx="457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0"/>
          <p:cNvSpPr/>
          <p:nvPr/>
        </p:nvSpPr>
        <p:spPr>
          <a:xfrm rot="5400000">
            <a:off x="5659437" y="3713162"/>
            <a:ext cx="533400" cy="164147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0"/>
          <p:cNvSpPr/>
          <p:nvPr/>
        </p:nvSpPr>
        <p:spPr>
          <a:xfrm rot="5400000">
            <a:off x="7200900" y="3238500"/>
            <a:ext cx="533400" cy="167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0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81200"/>
            <a:ext cx="1316037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5181600"/>
            <a:ext cx="253206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0"/>
          <p:cNvSpPr/>
          <p:nvPr/>
        </p:nvSpPr>
        <p:spPr>
          <a:xfrm>
            <a:off x="1752600" y="3962400"/>
            <a:ext cx="1676400" cy="12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0"/>
          <p:cNvSpPr/>
          <p:nvPr/>
        </p:nvSpPr>
        <p:spPr>
          <a:xfrm>
            <a:off x="6858000" y="3733800"/>
            <a:ext cx="457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478" name="Google Shape;478;p51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1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1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1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1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1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2" name="Google Shape;492;p51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Google Shape;493;p51"/>
          <p:cNvSpPr txBox="1"/>
          <p:nvPr/>
        </p:nvSpPr>
        <p:spPr>
          <a:xfrm>
            <a:off x="174625" y="1866900"/>
            <a:ext cx="7239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minterms are 11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500" name="Google Shape;500;p5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225" y="1981200"/>
            <a:ext cx="2536825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2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5" name="Google Shape;515;p52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p52"/>
          <p:cNvSpPr/>
          <p:nvPr/>
        </p:nvSpPr>
        <p:spPr>
          <a:xfrm>
            <a:off x="4953000" y="4267200"/>
            <a:ext cx="1752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2"/>
          <p:cNvSpPr/>
          <p:nvPr/>
        </p:nvSpPr>
        <p:spPr>
          <a:xfrm>
            <a:off x="3352800" y="4953000"/>
            <a:ext cx="1752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4267200" y="3581400"/>
            <a:ext cx="15240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/>
          <p:nvPr/>
        </p:nvSpPr>
        <p:spPr>
          <a:xfrm rot="10800000">
            <a:off x="4267200" y="5791200"/>
            <a:ext cx="15240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526" name="Google Shape;526;p5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3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3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0" name="Google Shape;540;p53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p5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548" name="Google Shape;548;p5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4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4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4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2" name="Google Shape;562;p54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3" name="Google Shape;563;p54"/>
          <p:cNvSpPr/>
          <p:nvPr/>
        </p:nvSpPr>
        <p:spPr>
          <a:xfrm>
            <a:off x="5105400" y="3581400"/>
            <a:ext cx="6096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4"/>
          <p:cNvSpPr/>
          <p:nvPr/>
        </p:nvSpPr>
        <p:spPr>
          <a:xfrm>
            <a:off x="4876800" y="4267200"/>
            <a:ext cx="1752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5000"/>
            <a:ext cx="2833687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4"/>
          <p:cNvSpPr/>
          <p:nvPr/>
        </p:nvSpPr>
        <p:spPr>
          <a:xfrm>
            <a:off x="3581400" y="4953000"/>
            <a:ext cx="5334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574" name="Google Shape;574;p5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5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5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5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5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55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9" name="Google Shape;589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4-Variable K-map</a:t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1905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050925"/>
                <a:gridCol w="1052500"/>
                <a:gridCol w="1050925"/>
                <a:gridCol w="1052500"/>
                <a:gridCol w="1050925"/>
              </a:tblGrid>
              <a:tr h="1131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49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3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0C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of SOP expressions using K-map</a:t>
            </a:r>
            <a:endParaRPr/>
          </a:p>
        </p:txBody>
      </p:sp>
      <p:sp>
        <p:nvSpPr>
          <p:cNvPr id="597" name="Google Shape;597;p5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3986212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6"/>
          <p:cNvSpPr txBox="1"/>
          <p:nvPr/>
        </p:nvSpPr>
        <p:spPr>
          <a:xfrm>
            <a:off x="3602037" y="2951162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6"/>
          <p:cNvSpPr txBox="1"/>
          <p:nvPr/>
        </p:nvSpPr>
        <p:spPr>
          <a:xfrm>
            <a:off x="1779587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1" name="Google Shape;611;p56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1112825"/>
                <a:gridCol w="768350"/>
                <a:gridCol w="769925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2" name="Google Shape;612;p56"/>
          <p:cNvSpPr/>
          <p:nvPr/>
        </p:nvSpPr>
        <p:spPr>
          <a:xfrm>
            <a:off x="5867400" y="3581400"/>
            <a:ext cx="609600" cy="12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267200" y="5029200"/>
            <a:ext cx="15240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5000"/>
            <a:ext cx="40592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6"/>
          <p:cNvSpPr/>
          <p:nvPr/>
        </p:nvSpPr>
        <p:spPr>
          <a:xfrm rot="-1260000">
            <a:off x="3505200" y="36576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6"/>
          <p:cNvSpPr/>
          <p:nvPr/>
        </p:nvSpPr>
        <p:spPr>
          <a:xfrm rot="-8820000">
            <a:off x="3657600" y="5715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6"/>
          <p:cNvSpPr/>
          <p:nvPr/>
        </p:nvSpPr>
        <p:spPr>
          <a:xfrm rot="3180000">
            <a:off x="5881687" y="3643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6"/>
          <p:cNvSpPr/>
          <p:nvPr/>
        </p:nvSpPr>
        <p:spPr>
          <a:xfrm rot="8760000">
            <a:off x="5943600" y="56388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5029200" y="3581400"/>
            <a:ext cx="14478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6"/>
          <p:cNvSpPr/>
          <p:nvPr/>
        </p:nvSpPr>
        <p:spPr>
          <a:xfrm rot="10800000">
            <a:off x="5029200" y="5638800"/>
            <a:ext cx="14478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Directly from Function Table </a:t>
            </a:r>
            <a:endParaRPr/>
          </a:p>
        </p:txBody>
      </p:sp>
      <p:sp>
        <p:nvSpPr>
          <p:cNvPr id="628" name="Google Shape;628;p5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of a logic circuit defined by function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can be directly mapped to K-map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Directly from Function Table </a:t>
            </a:r>
            <a:endParaRPr/>
          </a:p>
        </p:txBody>
      </p:sp>
      <p:graphicFrame>
        <p:nvGraphicFramePr>
          <p:cNvPr id="635" name="Google Shape;635;p58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p58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7" name="Google Shape;637;p58"/>
          <p:cNvSpPr txBox="1"/>
          <p:nvPr/>
        </p:nvSpPr>
        <p:spPr>
          <a:xfrm>
            <a:off x="342900" y="1631950"/>
            <a:ext cx="381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Odd-Prime Number Table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Directly from Function Table </a:t>
            </a:r>
            <a:endParaRPr/>
          </a:p>
        </p:txBody>
      </p:sp>
      <p:sp>
        <p:nvSpPr>
          <p:cNvPr id="644" name="Google Shape;644;p59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5" name="Google Shape;645;p59"/>
          <p:cNvGraphicFramePr/>
          <p:nvPr/>
        </p:nvGraphicFramePr>
        <p:xfrm>
          <a:off x="2667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6" name="Google Shape;646;p5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Directly from Function Table </a:t>
            </a:r>
            <a:endParaRPr/>
          </a:p>
        </p:txBody>
      </p:sp>
      <p:sp>
        <p:nvSpPr>
          <p:cNvPr id="653" name="Google Shape;653;p60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4" name="Google Shape;654;p60"/>
          <p:cNvGraphicFramePr/>
          <p:nvPr/>
        </p:nvGraphicFramePr>
        <p:xfrm>
          <a:off x="2667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60"/>
          <p:cNvSpPr/>
          <p:nvPr/>
        </p:nvSpPr>
        <p:spPr>
          <a:xfrm>
            <a:off x="4419600" y="3429000"/>
            <a:ext cx="1524000" cy="106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0"/>
          <p:cNvSpPr/>
          <p:nvPr/>
        </p:nvSpPr>
        <p:spPr>
          <a:xfrm>
            <a:off x="4572000" y="3962400"/>
            <a:ext cx="533400" cy="106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0"/>
          <p:cNvSpPr/>
          <p:nvPr/>
        </p:nvSpPr>
        <p:spPr>
          <a:xfrm>
            <a:off x="5334000" y="34290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0"/>
          <p:cNvSpPr/>
          <p:nvPr/>
        </p:nvSpPr>
        <p:spPr>
          <a:xfrm rot="10800000">
            <a:off x="5410200" y="5181600"/>
            <a:ext cx="457200" cy="457200"/>
          </a:xfrm>
          <a:custGeom>
            <a:rect b="b" l="l" r="r" t="t"/>
            <a:pathLst>
              <a:path extrusionOk="0" h="360" w="42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311785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Conditions</a:t>
            </a:r>
            <a:endParaRPr/>
          </a:p>
        </p:txBody>
      </p:sp>
      <p:sp>
        <p:nvSpPr>
          <p:cNvPr id="666" name="Google Shape;666;p6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input combinations never occur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assumed to be don’t care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outputs used as 0 or 1 during simplification.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simpler and shorter expressions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Conditions</a:t>
            </a:r>
            <a:endParaRPr/>
          </a:p>
        </p:txBody>
      </p:sp>
      <p:graphicFrame>
        <p:nvGraphicFramePr>
          <p:cNvPr id="673" name="Google Shape;673;p62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4" name="Google Shape;674;p62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Conditions </a:t>
            </a:r>
            <a:endParaRPr/>
          </a:p>
        </p:txBody>
      </p:sp>
      <p:sp>
        <p:nvSpPr>
          <p:cNvPr id="681" name="Google Shape;681;p63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63"/>
          <p:cNvGraphicFramePr/>
          <p:nvPr/>
        </p:nvGraphicFramePr>
        <p:xfrm>
          <a:off x="2667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3" name="Google Shape;683;p6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Conditions </a:t>
            </a:r>
            <a:endParaRPr/>
          </a:p>
        </p:txBody>
      </p:sp>
      <p:sp>
        <p:nvSpPr>
          <p:cNvPr id="690" name="Google Shape;690;p64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1" name="Google Shape;691;p64"/>
          <p:cNvGraphicFramePr/>
          <p:nvPr/>
        </p:nvGraphicFramePr>
        <p:xfrm>
          <a:off x="2667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2" name="Google Shape;692;p64"/>
          <p:cNvSpPr/>
          <p:nvPr/>
        </p:nvSpPr>
        <p:spPr>
          <a:xfrm>
            <a:off x="4419600" y="3429000"/>
            <a:ext cx="1524000" cy="106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225" y="1828800"/>
            <a:ext cx="6858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64"/>
          <p:cNvSpPr/>
          <p:nvPr/>
        </p:nvSpPr>
        <p:spPr>
          <a:xfrm>
            <a:off x="4572000" y="5181600"/>
            <a:ext cx="609600" cy="685800"/>
          </a:xfrm>
          <a:custGeom>
            <a:rect b="b" l="l" r="r" t="t"/>
            <a:pathLst>
              <a:path extrusionOk="0" h="685800" w="609600">
                <a:moveTo>
                  <a:pt x="106594" y="603399"/>
                </a:moveTo>
                <a:cubicBezTo>
                  <a:pt x="12857" y="513133"/>
                  <a:pt x="-23258" y="368193"/>
                  <a:pt x="15113" y="236265"/>
                </a:cubicBezTo>
                <a:cubicBezTo>
                  <a:pt x="58276" y="87860"/>
                  <a:pt x="185111" y="-8997"/>
                  <a:pt x="323643" y="656"/>
                </a:cubicBezTo>
                <a:cubicBezTo>
                  <a:pt x="459449" y="10119"/>
                  <a:pt x="573231" y="119702"/>
                  <a:pt x="602476" y="269199"/>
                </a:cubicBezTo>
                <a:cubicBezTo>
                  <a:pt x="629345" y="406549"/>
                  <a:pt x="578942" y="548431"/>
                  <a:pt x="475327" y="627113"/>
                </a:cubicBezTo>
                <a:lnTo>
                  <a:pt x="304800" y="342900"/>
                </a:lnTo>
                <a:lnTo>
                  <a:pt x="106594" y="603399"/>
                </a:lnTo>
                <a:close/>
              </a:path>
              <a:path extrusionOk="0" fill="none" h="685800" w="609600">
                <a:moveTo>
                  <a:pt x="106594" y="603399"/>
                </a:moveTo>
                <a:cubicBezTo>
                  <a:pt x="12857" y="513133"/>
                  <a:pt x="-23258" y="368193"/>
                  <a:pt x="15113" y="236265"/>
                </a:cubicBezTo>
                <a:cubicBezTo>
                  <a:pt x="58276" y="87860"/>
                  <a:pt x="185111" y="-8997"/>
                  <a:pt x="323643" y="656"/>
                </a:cubicBezTo>
                <a:cubicBezTo>
                  <a:pt x="459449" y="10119"/>
                  <a:pt x="573231" y="119702"/>
                  <a:pt x="602476" y="269199"/>
                </a:cubicBezTo>
                <a:cubicBezTo>
                  <a:pt x="629345" y="406549"/>
                  <a:pt x="578942" y="548431"/>
                  <a:pt x="475327" y="627113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4"/>
          <p:cNvSpPr/>
          <p:nvPr/>
        </p:nvSpPr>
        <p:spPr>
          <a:xfrm rot="10800000">
            <a:off x="4471987" y="2897187"/>
            <a:ext cx="609600" cy="1082675"/>
          </a:xfrm>
          <a:custGeom>
            <a:rect b="b" l="l" r="r" t="t"/>
            <a:pathLst>
              <a:path extrusionOk="0" h="1083055" w="609600">
                <a:moveTo>
                  <a:pt x="59760" y="863581"/>
                </a:moveTo>
                <a:cubicBezTo>
                  <a:pt x="8169" y="739675"/>
                  <a:pt x="-11260" y="582582"/>
                  <a:pt x="6339" y="431663"/>
                </a:cubicBezTo>
                <a:cubicBezTo>
                  <a:pt x="37940" y="160683"/>
                  <a:pt x="179452" y="-24369"/>
                  <a:pt x="334473" y="2572"/>
                </a:cubicBezTo>
                <a:cubicBezTo>
                  <a:pt x="474691" y="26940"/>
                  <a:pt x="587237" y="218871"/>
                  <a:pt x="606683" y="466785"/>
                </a:cubicBezTo>
                <a:cubicBezTo>
                  <a:pt x="619402" y="628942"/>
                  <a:pt x="590146" y="792617"/>
                  <a:pt x="527098" y="912025"/>
                </a:cubicBezTo>
                <a:lnTo>
                  <a:pt x="304800" y="541528"/>
                </a:lnTo>
                <a:lnTo>
                  <a:pt x="59760" y="863581"/>
                </a:lnTo>
                <a:close/>
              </a:path>
              <a:path extrusionOk="0" fill="none" h="1083055" w="609600">
                <a:moveTo>
                  <a:pt x="59760" y="863581"/>
                </a:moveTo>
                <a:cubicBezTo>
                  <a:pt x="8169" y="739675"/>
                  <a:pt x="-11260" y="582582"/>
                  <a:pt x="6339" y="431663"/>
                </a:cubicBezTo>
                <a:cubicBezTo>
                  <a:pt x="37940" y="160683"/>
                  <a:pt x="179452" y="-24369"/>
                  <a:pt x="334473" y="2572"/>
                </a:cubicBezTo>
                <a:cubicBezTo>
                  <a:pt x="474691" y="26940"/>
                  <a:pt x="587237" y="218871"/>
                  <a:pt x="606683" y="466785"/>
                </a:cubicBezTo>
                <a:cubicBezTo>
                  <a:pt x="619402" y="628942"/>
                  <a:pt x="590146" y="792617"/>
                  <a:pt x="527098" y="912025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Conditions </a:t>
            </a:r>
            <a:endParaRPr/>
          </a:p>
        </p:txBody>
      </p:sp>
      <p:sp>
        <p:nvSpPr>
          <p:cNvPr id="702" name="Google Shape;702;p65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3" name="Google Shape;703;p65"/>
          <p:cNvGraphicFramePr/>
          <p:nvPr/>
        </p:nvGraphicFramePr>
        <p:xfrm>
          <a:off x="2667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4" name="Google Shape;704;p65"/>
          <p:cNvSpPr/>
          <p:nvPr/>
        </p:nvSpPr>
        <p:spPr>
          <a:xfrm>
            <a:off x="4419600" y="3352800"/>
            <a:ext cx="15240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92300"/>
            <a:ext cx="373062" cy="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&amp; Adjacent Cells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K-map is considered to be wrapped around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sides are adjacent to each 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2, 4, 8,16 and 32 adjacent cells are formed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can be row, column, square  or rectangular.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diagonal cells are not allowed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n-variable K-map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marked in cell for each minterm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 cells marked with 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23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311785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24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311785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0" i="0" lang="en-US" sz="4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Standard SOP expression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expression</a:t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990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15975"/>
                <a:gridCol w="773100"/>
                <a:gridCol w="773100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5"/>
          <p:cNvGraphicFramePr/>
          <p:nvPr/>
        </p:nvGraphicFramePr>
        <p:xfrm>
          <a:off x="4267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{A1C54608-9C34-40FF-A834-6E9A969E7907}</a:tableStyleId>
              </a:tblPr>
              <a:tblGrid>
                <a:gridCol w="841375"/>
                <a:gridCol w="800100"/>
                <a:gridCol w="798500"/>
                <a:gridCol w="800100"/>
                <a:gridCol w="798500"/>
              </a:tblGrid>
              <a:tr h="874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A\BC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311785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