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217F72-2CCF-48C3-B1E8-69B1A14258C8}">
  <a:tblStyle styleId="{A7217F72-2CCF-48C3-B1E8-69B1A14258C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3 term POS expression mapped to the 3-variable column based K-map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groups of two cells are 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group of 0s comprising of cells 0 and 1 forms the sum term (A+B)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of 0s comprising of cells 0 and 4 forms the sum term (B+C)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POS expression simplifies to 2 terms.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3 term POS expression mapped to the 3-variable row based K-map.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group of 2 cells and another group of single cell are 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group of 0s comprising of cell 0 and 1 forms the sum term (A+B)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comprising of cell 6 forms the sum term (A*+B*+C)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POS expression has simplified to a two term POS expression.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3 term POS expression mapped to the 3-variable column based K-map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groups of two cells are 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group of 0s comprising of cells 0 and 1 forms the sum term (A+B)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of 0s comprising of cells 0 and 4 forms the sum term (B+C)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POS expression simplifies to 2 terms.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3 term POS expression mapped to the 3-variable row based K-map.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group of 2 cells and another group of single cell are 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group of 0s comprising of cell 0 and 1 forms the sum term (A+B)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comprising of cell 6 forms the sum term (A*+B*+C)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POS expression has simplified to a two term POS expression.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7" name="Google Shape;25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5 term POS expression mapped to the 4-variable K-map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groups of two cells are 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group of 0s comprising of cells 4 and 5 forms the sum term (A+B*+C)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of 0s comprising of cells 0 and 4 forms the sum term (A+C+D)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third group of 0s comprising of cells 2 and 10 forms the sum term (B+C*+D)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POS expression has reduced to a 3 term POS expression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9" name="Google Shape;27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8 term POS expression mapped to the 4-variable K-map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groups of 4 cells and one group of two cells are 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group of 0s comprising of cells 0, 1, 4 and 5 forms the sum term (A+C)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of 0s comprising of cells 1, 5, 9 and 13 forms the sum term (C+D*)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third group of 0s comprising of cells 2 and 10 forms the sum term (B+C*+D)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POS expression has reduced to a 3 term POS expression.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7" name="Google Shape;30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4-variable K-map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groups of 2 cells and one group of a single cell are 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group of 0s comprising of cells 4 and 5 forms the sum term (A+B*+C)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of 0s comprising of cells 5 and 7 forms the sum term (A+B*+D*)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third group of 0s comprising of cells 1 and 9 forms the sum term (B+C+D*)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fourth group comprising of cell 14 forms the sum term (A*+B*+C*+D)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1" name="Google Shape;33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4-variable K-map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groups of 2 cells and one group of a single cell are 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group of 0s comprising of cells 4 and 5 forms the sum term (A+B*+C)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of 0s comprising of cells 5 and 7 forms the sum term (A+B*+D*)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third group of 0s comprising of cells 1 and 9 forms the sum term (B+C+D*)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fourth group comprising of cell 14 forms the sum term (A*+B*+C*+D)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7" name="Google Shape;36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4-variable K-map used to simplify the POS expression.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the same K-map is used but instead of grouping of 0s groups of 1s are formed an SOP expression is obtained.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groups of 4 cells and three groups of 2 cells are 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group of 1s comprising of cells 0, 2, 8 and 10 forms the product term B*D*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of 1s comprising of cells 2, 3, 10 and 11 forms the product term B*C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third group of 1s comprising of cells 12 and 13 forms the product term ABC*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fourth group of 1s comprising of cells 13 and 15 forms the product term ABD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fifth group of 1s comprising of cells 2 and 6 forms the product term A*CD*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2" name="Google Shape;39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4-variable K-map used to simplify the POS expression.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the same K-map is used but instead of grouping of 0s groups of 1s are formed an SOP expression is obtained.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groups of 4 cells and three groups of 2 cells are 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group of 1s comprising of cells 0, 2, 8 and 10 forms the product term B*D*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of 1s comprising of cells 2, 3, 10 and 11 forms the product term B*C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third group of 1s comprising of cells 12 and 13 forms the product term ABC*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fourth group of 1s comprising of cells 13 and 15 forms the product term ABD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fifth group of 1s comprising of cells 2 and 6 forms the product term A*CD*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3" name="Google Shape;47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4" name="Google Shape;4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groups that are formed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Starting with A=0 map. The cells 1 and 5 form a group of two cells.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two cells along with cells 17 and 21 in map A=1 from a group of 4 cells.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group of 4 cells represents the term B*D*E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cell 2 in map A=0.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Cell 2 does not form a group with any adjacent cells. Therefore it is a group of single cell having the product term A*B*C*DE*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cells 10 and 11 in map A=0. These two cells form a group of four with adjacent cells 26 and 27 in map A=1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Therefore the group of 4 cells represents the product term BC*D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Similarly the cells 11 and 14 in map A=0 and cells 26 and 30 represent a group of 4 cells representing the product term BDE*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considering the map A=1.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4 cells 16, 17, 20 and 21 represent the product term AB*D*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 25 along with cell 27 in map A=1 represent the product term ABC*E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8" name="Google Shape;50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Google Shape;50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7-Segment display is shaped like the number 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It has 7-segments that can be lit in  different combinations to display any digit between 0 to 9.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7-segments are identified by segment numbers a, b, c, d, e, f and 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three horizontal segments starting from the top are a, g and f respectively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two vertical segments on the right side are segments b and 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two vertical segments on the left side are segments f and 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To display the numbers 0 to 9 different set of segments are turned 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0	a, b, c, d, e, 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	b, 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	a, b, d, e, 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3	a, b, c, d, 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4	b, c, f, 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	a, c, d, f, 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6	a, c, d, e, f, 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7	a, b, 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8	a, b, c, d, e, f, 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9 	a, b, c, d, f, 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segment a, for example is turned on when numbers 0, 2, 3, 5, 6, 7 and 8 are displayed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segment d, for example is turned on when the numbers 0, 2, 3, 5, 6 and 8 re displayed.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Similarly different sets of segments are selected to display different digits.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7-segment display circuit basically can be considered to be 7 different circuits having 4 inputs and 1 output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4-bit input of the circuit accepts BCD numbers and the output controls a single segment.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Before implementing the 7 circuits, function tables for each of the 7 circuits have to be prepared.    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0" name="Google Shape;52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1" name="Google Shape;5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8" name="Google Shape;52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Google Shape;52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6" name="Google Shape;53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Google Shape;53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4" name="Google Shape;54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Google Shape;54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2" name="Google Shape;55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0" name="Google Shape;56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1" name="Google Shape;56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8" name="Google Shape;56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Google Shape;56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6" name="Google Shape;57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7" name="Google Shape;57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4" name="Google Shape;58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5" name="Google Shape;58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Standard POS expression having a domain of 3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3-variable K-map is used as the POS expression has a domain of 3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Standard POS expression has four maxterms 1, 2, 5 and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cells representing the four maxterms are marked with 0s, remaining cells are marked with 1s.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of the two K-maps can be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1" name="Google Shape;59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2" name="Google Shape;59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8" name="Google Shape;60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9" name="Google Shape;60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2" name="Google Shape;62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3" name="Google Shape;62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5" name="Google Shape;6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6" name="Google Shape;6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4" name="Google Shape;654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5" name="Google Shape;65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9" name="Google Shape;66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0" name="Google Shape;67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4" name="Google Shape;68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5" name="Google Shape;68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Standard POS expression having a domain of 3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3-variable K-map is used as the POS expression has a domain of 3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Standard POS expression has four maxterms 1, 2, 5 and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cells representing the four maxterms are marked with 0s, remaining cells are marked with 1s.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of the two K-maps can be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a three term POS expression mapped to a 3-variable column based K-map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single group of two cells and a group of one cell are 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group of 0s comprising of cells 0 and 4 forms the sum term (B+C)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comprising of cell 3 forms the sum term (A+B*+C*)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simplified POS expression has to terms.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4 term POS expression mapped to the 3-variable row based K-map.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groups of 2 cells each and a third group of single cell are 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single cell group comprising of cell 0 forms the sum term (A+B+C)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of 0s comprising of cells 5 and 7 forms the sum term (A*+C*)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third group of 0s comprising of cells 6 and 7 forms the sum term (A*+B*)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POS expression simplifies to a 3 term POS expression.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a three term POS expression mapped to a 3-variable column based K-map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single group of two cells and a group of one cell are 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group of 0s comprising of cells 0 and 4 forms the sum term (B+C)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comprising of cell 3 forms the sum term (A+B*+C*)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simplified POS expression has to terms.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4 term POS expression mapped to the 3-variable row based K-map.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groups of 2 cells each and a third group of single cell are 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single cell group comprising of cell 0 forms the sum term (A+B+C)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of 0s comprising of cells 5 and 7 forms the sum term (A*+C*)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third group of 0s comprising of cells 6 and 7 forms the sum term (A*+B*)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POS expression simplifies to a 3 term POS expression.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0" name="Google Shape;80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3" type="body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6.png"/><Relationship Id="rId4" Type="http://schemas.openxmlformats.org/officeDocument/2006/relationships/image" Target="../media/image40.png"/><Relationship Id="rId5" Type="http://schemas.openxmlformats.org/officeDocument/2006/relationships/image" Target="../media/image3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7.png"/><Relationship Id="rId4" Type="http://schemas.openxmlformats.org/officeDocument/2006/relationships/image" Target="../media/image5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Relationship Id="rId5" Type="http://schemas.openxmlformats.org/officeDocument/2006/relationships/image" Target="../media/image3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Relationship Id="rId5" Type="http://schemas.openxmlformats.org/officeDocument/2006/relationships/image" Target="../media/image4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3.png"/><Relationship Id="rId4" Type="http://schemas.openxmlformats.org/officeDocument/2006/relationships/image" Target="../media/image49.png"/><Relationship Id="rId5" Type="http://schemas.openxmlformats.org/officeDocument/2006/relationships/image" Target="../media/image4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8.png"/><Relationship Id="rId4" Type="http://schemas.openxmlformats.org/officeDocument/2006/relationships/image" Target="../media/image5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4.png"/><Relationship Id="rId4" Type="http://schemas.openxmlformats.org/officeDocument/2006/relationships/image" Target="../media/image5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57200" y="1184275"/>
            <a:ext cx="8229600" cy="529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Logic &amp; Design</a:t>
            </a:r>
            <a:br>
              <a:rPr b="0" i="0" lang="en-US" sz="3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Simplification of POS expressions using K-map</a:t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216;p25"/>
          <p:cNvGraphicFramePr/>
          <p:nvPr/>
        </p:nvGraphicFramePr>
        <p:xfrm>
          <a:off x="9144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788975"/>
                <a:gridCol w="747700"/>
                <a:gridCol w="749300"/>
              </a:tblGrid>
              <a:tr h="66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    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5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9" name="Google Shape;219;p25"/>
          <p:cNvGraphicFramePr/>
          <p:nvPr/>
        </p:nvGraphicFramePr>
        <p:xfrm>
          <a:off x="43434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825500"/>
                <a:gridCol w="774700"/>
                <a:gridCol w="793750"/>
                <a:gridCol w="730250"/>
                <a:gridCol w="838200"/>
              </a:tblGrid>
              <a:tr h="56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A\BC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0" name="Google Shape;220;p25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0" y="3328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Simplification of POS expressions using K-map</a:t>
            </a: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8" name="Google Shape;238;p26"/>
          <p:cNvGraphicFramePr/>
          <p:nvPr/>
        </p:nvGraphicFramePr>
        <p:xfrm>
          <a:off x="9144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788975"/>
                <a:gridCol w="747700"/>
                <a:gridCol w="749300"/>
              </a:tblGrid>
              <a:tr h="66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    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9" name="Google Shape;239;p26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p26"/>
          <p:cNvGraphicFramePr/>
          <p:nvPr/>
        </p:nvGraphicFramePr>
        <p:xfrm>
          <a:off x="43434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825500"/>
                <a:gridCol w="774700"/>
                <a:gridCol w="793750"/>
                <a:gridCol w="730250"/>
                <a:gridCol w="838200"/>
              </a:tblGrid>
              <a:tr h="56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A\BC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26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 rot="5400000">
            <a:off x="2154237" y="2874962"/>
            <a:ext cx="533400" cy="1641475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6"/>
          <p:cNvSpPr/>
          <p:nvPr/>
        </p:nvSpPr>
        <p:spPr>
          <a:xfrm rot="5400000">
            <a:off x="5600700" y="3162300"/>
            <a:ext cx="533400" cy="1676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1828800" y="3429000"/>
            <a:ext cx="457200" cy="457200"/>
          </a:xfrm>
          <a:custGeom>
            <a:rect b="b" l="l" r="r" t="t"/>
            <a:pathLst>
              <a:path extrusionOk="0" h="360" w="42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6"/>
          <p:cNvSpPr/>
          <p:nvPr/>
        </p:nvSpPr>
        <p:spPr>
          <a:xfrm rot="10620000">
            <a:off x="1828800" y="5257800"/>
            <a:ext cx="457200" cy="457200"/>
          </a:xfrm>
          <a:custGeom>
            <a:rect b="b" l="l" r="r" t="t"/>
            <a:pathLst>
              <a:path extrusionOk="0" h="360" w="42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7620000" y="4343400"/>
            <a:ext cx="495300" cy="492125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0" y="3328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057400"/>
            <a:ext cx="2486025" cy="5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5105400"/>
            <a:ext cx="3162300" cy="6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Simplification of POS expressions using K-map</a:t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0" y="33385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1779587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5" name="Google Shape;275;p27"/>
          <p:cNvGraphicFramePr/>
          <p:nvPr/>
        </p:nvGraphicFramePr>
        <p:xfrm>
          <a:off x="23622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1112825"/>
                <a:gridCol w="768350"/>
                <a:gridCol w="769925"/>
                <a:gridCol w="771525"/>
                <a:gridCol w="768350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0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27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Simplification of POS expressions using K-map</a:t>
            </a:r>
            <a:endParaRPr/>
          </a:p>
        </p:txBody>
      </p:sp>
      <p:sp>
        <p:nvSpPr>
          <p:cNvPr id="283" name="Google Shape;283;p28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0" y="33385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1779587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7" name="Google Shape;297;p28"/>
          <p:cNvGraphicFramePr/>
          <p:nvPr/>
        </p:nvGraphicFramePr>
        <p:xfrm>
          <a:off x="23622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1112825"/>
                <a:gridCol w="768350"/>
                <a:gridCol w="769925"/>
                <a:gridCol w="771525"/>
                <a:gridCol w="768350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0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8" name="Google Shape;298;p28"/>
          <p:cNvSpPr/>
          <p:nvPr/>
        </p:nvSpPr>
        <p:spPr>
          <a:xfrm>
            <a:off x="4343400" y="3581400"/>
            <a:ext cx="609600" cy="266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8"/>
          <p:cNvSpPr/>
          <p:nvPr/>
        </p:nvSpPr>
        <p:spPr>
          <a:xfrm>
            <a:off x="3352800" y="3581400"/>
            <a:ext cx="1752600" cy="1295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8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8"/>
          <p:cNvSpPr/>
          <p:nvPr/>
        </p:nvSpPr>
        <p:spPr>
          <a:xfrm rot="10620000">
            <a:off x="5943600" y="5715000"/>
            <a:ext cx="457200" cy="457200"/>
          </a:xfrm>
          <a:custGeom>
            <a:rect b="b" l="l" r="r" t="t"/>
            <a:pathLst>
              <a:path extrusionOk="0" h="360" w="42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5943600" y="3657600"/>
            <a:ext cx="457200" cy="457200"/>
          </a:xfrm>
          <a:custGeom>
            <a:rect b="b" l="l" r="r" t="t"/>
            <a:pathLst>
              <a:path extrusionOk="0" h="360" w="42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8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905000"/>
            <a:ext cx="4414837" cy="6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Simplification of POS expressions using K-map</a:t>
            </a:r>
            <a:endParaRPr/>
          </a:p>
        </p:txBody>
      </p:sp>
      <p:sp>
        <p:nvSpPr>
          <p:cNvPr id="311" name="Google Shape;311;p29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9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9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9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9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9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9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9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9"/>
          <p:cNvSpPr txBox="1"/>
          <p:nvPr/>
        </p:nvSpPr>
        <p:spPr>
          <a:xfrm>
            <a:off x="0" y="33385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1779587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5" name="Google Shape;325;p29"/>
          <p:cNvGraphicFramePr/>
          <p:nvPr/>
        </p:nvGraphicFramePr>
        <p:xfrm>
          <a:off x="23622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1112825"/>
                <a:gridCol w="768350"/>
                <a:gridCol w="769925"/>
                <a:gridCol w="771525"/>
                <a:gridCol w="768350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0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6" name="Google Shape;326;p29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9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9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Simplification of POS expressions using K-map</a:t>
            </a:r>
            <a:endParaRPr/>
          </a:p>
        </p:txBody>
      </p:sp>
      <p:sp>
        <p:nvSpPr>
          <p:cNvPr id="335" name="Google Shape;335;p30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0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0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0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0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0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0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0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0"/>
          <p:cNvSpPr txBox="1"/>
          <p:nvPr/>
        </p:nvSpPr>
        <p:spPr>
          <a:xfrm>
            <a:off x="0" y="33385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0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0"/>
          <p:cNvSpPr txBox="1"/>
          <p:nvPr/>
        </p:nvSpPr>
        <p:spPr>
          <a:xfrm>
            <a:off x="1779587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349;p30"/>
          <p:cNvGraphicFramePr/>
          <p:nvPr/>
        </p:nvGraphicFramePr>
        <p:xfrm>
          <a:off x="23622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1112825"/>
                <a:gridCol w="768350"/>
                <a:gridCol w="769925"/>
                <a:gridCol w="771525"/>
                <a:gridCol w="768350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0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0" name="Google Shape;350;p30"/>
          <p:cNvSpPr/>
          <p:nvPr/>
        </p:nvSpPr>
        <p:spPr>
          <a:xfrm>
            <a:off x="5867400" y="5029200"/>
            <a:ext cx="533400" cy="53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0"/>
          <p:cNvSpPr/>
          <p:nvPr/>
        </p:nvSpPr>
        <p:spPr>
          <a:xfrm>
            <a:off x="3505200" y="4267200"/>
            <a:ext cx="1447800" cy="609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0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0"/>
          <p:cNvSpPr/>
          <p:nvPr/>
        </p:nvSpPr>
        <p:spPr>
          <a:xfrm rot="10620000">
            <a:off x="4419600" y="5715000"/>
            <a:ext cx="457200" cy="457200"/>
          </a:xfrm>
          <a:custGeom>
            <a:rect b="b" l="l" r="r" t="t"/>
            <a:pathLst>
              <a:path extrusionOk="0" h="360" w="42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0"/>
          <p:cNvSpPr/>
          <p:nvPr/>
        </p:nvSpPr>
        <p:spPr>
          <a:xfrm>
            <a:off x="4419600" y="3657600"/>
            <a:ext cx="457200" cy="457200"/>
          </a:xfrm>
          <a:custGeom>
            <a:rect b="b" l="l" r="r" t="t"/>
            <a:pathLst>
              <a:path extrusionOk="0" h="360" w="42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0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0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981200"/>
            <a:ext cx="8135937" cy="6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0"/>
          <p:cNvSpPr/>
          <p:nvPr/>
        </p:nvSpPr>
        <p:spPr>
          <a:xfrm>
            <a:off x="4267200" y="4267200"/>
            <a:ext cx="1447800" cy="609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0" i="0" lang="en-US" sz="3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 between SOP &amp; POS using K-map</a:t>
            </a:r>
            <a:endParaRPr/>
          </a:p>
        </p:txBody>
      </p:sp>
      <p:sp>
        <p:nvSpPr>
          <p:cNvPr id="364" name="Google Shape;364;p3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 of 1s represents SOP expression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 of 0s represents POS expression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Conversion between SOP &amp; POS using K-map</a:t>
            </a:r>
            <a:endParaRPr/>
          </a:p>
        </p:txBody>
      </p:sp>
      <p:sp>
        <p:nvSpPr>
          <p:cNvPr id="371" name="Google Shape;371;p32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2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2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2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2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2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2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2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2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2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2"/>
          <p:cNvSpPr txBox="1"/>
          <p:nvPr/>
        </p:nvSpPr>
        <p:spPr>
          <a:xfrm>
            <a:off x="0" y="33385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2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2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2"/>
          <p:cNvSpPr txBox="1"/>
          <p:nvPr/>
        </p:nvSpPr>
        <p:spPr>
          <a:xfrm>
            <a:off x="1779587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5" name="Google Shape;385;p32"/>
          <p:cNvGraphicFramePr/>
          <p:nvPr/>
        </p:nvGraphicFramePr>
        <p:xfrm>
          <a:off x="23622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1112825"/>
                <a:gridCol w="768350"/>
                <a:gridCol w="769925"/>
                <a:gridCol w="771525"/>
                <a:gridCol w="768350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0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6" name="Google Shape;386;p32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2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2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2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Conversion between SOP &amp; POS using K-map</a:t>
            </a:r>
            <a:endParaRPr/>
          </a:p>
        </p:txBody>
      </p:sp>
      <p:sp>
        <p:nvSpPr>
          <p:cNvPr id="396" name="Google Shape;396;p33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3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3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3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3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3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3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3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3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3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3"/>
          <p:cNvSpPr txBox="1"/>
          <p:nvPr/>
        </p:nvSpPr>
        <p:spPr>
          <a:xfrm>
            <a:off x="0" y="33385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3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3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3"/>
          <p:cNvSpPr txBox="1"/>
          <p:nvPr/>
        </p:nvSpPr>
        <p:spPr>
          <a:xfrm>
            <a:off x="1779587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0" name="Google Shape;410;p33"/>
          <p:cNvGraphicFramePr/>
          <p:nvPr/>
        </p:nvGraphicFramePr>
        <p:xfrm>
          <a:off x="23622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1112825"/>
                <a:gridCol w="768350"/>
                <a:gridCol w="769925"/>
                <a:gridCol w="771525"/>
                <a:gridCol w="768350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0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1" name="Google Shape;411;p33"/>
          <p:cNvSpPr/>
          <p:nvPr/>
        </p:nvSpPr>
        <p:spPr>
          <a:xfrm>
            <a:off x="5867400" y="3657600"/>
            <a:ext cx="533400" cy="114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3"/>
          <p:cNvSpPr/>
          <p:nvPr/>
        </p:nvSpPr>
        <p:spPr>
          <a:xfrm>
            <a:off x="3505200" y="4953000"/>
            <a:ext cx="1447800" cy="609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3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3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3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3"/>
          <p:cNvSpPr/>
          <p:nvPr/>
        </p:nvSpPr>
        <p:spPr>
          <a:xfrm>
            <a:off x="4267200" y="4953000"/>
            <a:ext cx="1447800" cy="609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3"/>
          <p:cNvSpPr/>
          <p:nvPr/>
        </p:nvSpPr>
        <p:spPr>
          <a:xfrm rot="-1680000">
            <a:off x="3505200" y="3657600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3"/>
          <p:cNvSpPr/>
          <p:nvPr/>
        </p:nvSpPr>
        <p:spPr>
          <a:xfrm rot="3900000">
            <a:off x="5957887" y="3567112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3"/>
          <p:cNvSpPr/>
          <p:nvPr/>
        </p:nvSpPr>
        <p:spPr>
          <a:xfrm rot="-8040000">
            <a:off x="3657600" y="5715000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3"/>
          <p:cNvSpPr/>
          <p:nvPr/>
        </p:nvSpPr>
        <p:spPr>
          <a:xfrm rot="8940000">
            <a:off x="5943600" y="5638800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3"/>
          <p:cNvSpPr/>
          <p:nvPr/>
        </p:nvSpPr>
        <p:spPr>
          <a:xfrm rot="10800000">
            <a:off x="5029200" y="5638800"/>
            <a:ext cx="1447800" cy="609600"/>
          </a:xfrm>
          <a:custGeom>
            <a:rect b="b" l="l" r="r" t="t"/>
            <a:pathLst>
              <a:path extrusionOk="0" h="390" w="138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3"/>
          <p:cNvSpPr/>
          <p:nvPr/>
        </p:nvSpPr>
        <p:spPr>
          <a:xfrm>
            <a:off x="5105400" y="3581400"/>
            <a:ext cx="1447800" cy="609600"/>
          </a:xfrm>
          <a:custGeom>
            <a:rect b="b" l="l" r="r" t="t"/>
            <a:pathLst>
              <a:path extrusionOk="0" h="390" w="138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3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905000"/>
            <a:ext cx="4808537" cy="5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5-Variable K-map</a:t>
            </a:r>
            <a:endParaRPr/>
          </a:p>
        </p:txBody>
      </p:sp>
      <p:sp>
        <p:nvSpPr>
          <p:cNvPr id="430" name="Google Shape;430;p34"/>
          <p:cNvSpPr txBox="1"/>
          <p:nvPr>
            <p:ph idx="1" type="body"/>
          </p:nvPr>
        </p:nvSpPr>
        <p:spPr>
          <a:xfrm>
            <a:off x="457200" y="2098675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Represented as two, 4 variable K-map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Karnaugh Maps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Standard SOP expressions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Non-Standard SOP expressions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Simplification of K-maps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care states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5-Varaible K-map</a:t>
            </a:r>
            <a:endParaRPr/>
          </a:p>
        </p:txBody>
      </p:sp>
      <p:graphicFrame>
        <p:nvGraphicFramePr>
          <p:cNvPr id="436" name="Google Shape;436;p35"/>
          <p:cNvGraphicFramePr/>
          <p:nvPr/>
        </p:nvGraphicFramePr>
        <p:xfrm>
          <a:off x="21336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974725"/>
                <a:gridCol w="974725"/>
                <a:gridCol w="977900"/>
                <a:gridCol w="974725"/>
                <a:gridCol w="974725"/>
              </a:tblGrid>
              <a:tr h="6096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BC\DE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7" name="Google Shape;437;p35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5962" y="1714500"/>
            <a:ext cx="771525" cy="35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5-Varaible K-map</a:t>
            </a:r>
            <a:endParaRPr/>
          </a:p>
        </p:txBody>
      </p:sp>
      <p:graphicFrame>
        <p:nvGraphicFramePr>
          <p:cNvPr id="444" name="Google Shape;444;p36"/>
          <p:cNvGraphicFramePr/>
          <p:nvPr/>
        </p:nvGraphicFramePr>
        <p:xfrm>
          <a:off x="21336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974725"/>
                <a:gridCol w="974725"/>
                <a:gridCol w="977900"/>
                <a:gridCol w="974725"/>
                <a:gridCol w="974725"/>
              </a:tblGrid>
              <a:tr h="6096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BC\DE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5" name="Google Shape;445;p36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9775" y="1727200"/>
            <a:ext cx="722312" cy="32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7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5-Varaible K-map</a:t>
            </a:r>
            <a:endParaRPr/>
          </a:p>
        </p:txBody>
      </p:sp>
      <p:graphicFrame>
        <p:nvGraphicFramePr>
          <p:cNvPr id="452" name="Google Shape;452;p37"/>
          <p:cNvGraphicFramePr/>
          <p:nvPr/>
        </p:nvGraphicFramePr>
        <p:xfrm>
          <a:off x="52578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746125"/>
                <a:gridCol w="746125"/>
                <a:gridCol w="749300"/>
                <a:gridCol w="746125"/>
                <a:gridCol w="746125"/>
              </a:tblGrid>
              <a:tr h="9223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BC\DE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3" name="Google Shape;453;p37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1752600"/>
            <a:ext cx="722312" cy="3286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5" name="Google Shape;455;p37"/>
          <p:cNvGraphicFramePr/>
          <p:nvPr/>
        </p:nvGraphicFramePr>
        <p:xfrm>
          <a:off x="9144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685800"/>
                <a:gridCol w="684200"/>
                <a:gridCol w="688975"/>
                <a:gridCol w="684200"/>
                <a:gridCol w="685800"/>
              </a:tblGrid>
              <a:tr h="9207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BC\DE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3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56" name="Google Shape;45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1752600"/>
            <a:ext cx="771525" cy="35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Simplification of a </a:t>
            </a:r>
            <a:b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5-Variable K-map</a:t>
            </a:r>
            <a:endParaRPr/>
          </a:p>
        </p:txBody>
      </p:sp>
      <p:sp>
        <p:nvSpPr>
          <p:cNvPr id="462" name="Google Shape;462;p3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variable K-map mapping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variable K-map grouping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variable K-map simplification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9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5-Varaible K-map simplification</a:t>
            </a:r>
            <a:endParaRPr/>
          </a:p>
        </p:txBody>
      </p:sp>
      <p:graphicFrame>
        <p:nvGraphicFramePr>
          <p:cNvPr id="468" name="Google Shape;468;p39"/>
          <p:cNvGraphicFramePr/>
          <p:nvPr/>
        </p:nvGraphicFramePr>
        <p:xfrm>
          <a:off x="25908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1084250"/>
                <a:gridCol w="682625"/>
                <a:gridCol w="885825"/>
                <a:gridCol w="884225"/>
                <a:gridCol w="882650"/>
              </a:tblGrid>
              <a:tr h="6937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BC\DE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2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9" name="Google Shape;469;p39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1524000"/>
            <a:ext cx="771525" cy="35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0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5-Varaible K-map simplification</a:t>
            </a:r>
            <a:endParaRPr/>
          </a:p>
        </p:txBody>
      </p:sp>
      <p:graphicFrame>
        <p:nvGraphicFramePr>
          <p:cNvPr id="477" name="Google Shape;477;p40"/>
          <p:cNvGraphicFramePr/>
          <p:nvPr/>
        </p:nvGraphicFramePr>
        <p:xfrm>
          <a:off x="21336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974725"/>
                <a:gridCol w="974725"/>
                <a:gridCol w="977900"/>
                <a:gridCol w="974725"/>
                <a:gridCol w="974725"/>
              </a:tblGrid>
              <a:tr h="6096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BC\DE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8" name="Google Shape;478;p40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9775" y="1727200"/>
            <a:ext cx="722312" cy="32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1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5-Varaible K-map</a:t>
            </a:r>
            <a:endParaRPr/>
          </a:p>
        </p:txBody>
      </p:sp>
      <p:graphicFrame>
        <p:nvGraphicFramePr>
          <p:cNvPr id="485" name="Google Shape;485;p41"/>
          <p:cNvGraphicFramePr/>
          <p:nvPr/>
        </p:nvGraphicFramePr>
        <p:xfrm>
          <a:off x="52578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746125"/>
                <a:gridCol w="746125"/>
                <a:gridCol w="749300"/>
                <a:gridCol w="746125"/>
                <a:gridCol w="746125"/>
              </a:tblGrid>
              <a:tr h="9223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BC\DE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/>
                    </a:p>
                  </a:txBody>
                  <a:tcPr marT="41950" marB="419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6" name="Google Shape;486;p41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1752600"/>
            <a:ext cx="722312" cy="3286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8" name="Google Shape;488;p41"/>
          <p:cNvGraphicFramePr/>
          <p:nvPr/>
        </p:nvGraphicFramePr>
        <p:xfrm>
          <a:off x="9144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685800"/>
                <a:gridCol w="684200"/>
                <a:gridCol w="688975"/>
                <a:gridCol w="684200"/>
                <a:gridCol w="685800"/>
              </a:tblGrid>
              <a:tr h="9207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BC\DE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3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1850" marB="418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89" name="Google Shape;48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1752600"/>
            <a:ext cx="771525" cy="35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2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5-Varaible K-map simplification</a:t>
            </a:r>
            <a:endParaRPr/>
          </a:p>
        </p:txBody>
      </p:sp>
      <p:graphicFrame>
        <p:nvGraphicFramePr>
          <p:cNvPr id="495" name="Google Shape;495;p42"/>
          <p:cNvGraphicFramePr/>
          <p:nvPr/>
        </p:nvGraphicFramePr>
        <p:xfrm>
          <a:off x="3048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990600"/>
                <a:gridCol w="623875"/>
                <a:gridCol w="809625"/>
                <a:gridCol w="808025"/>
                <a:gridCol w="806450"/>
              </a:tblGrid>
              <a:tr h="6223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BC\DE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6" name="Google Shape;496;p42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71600"/>
            <a:ext cx="771525" cy="3540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8" name="Google Shape;498;p42"/>
          <p:cNvGraphicFramePr/>
          <p:nvPr/>
        </p:nvGraphicFramePr>
        <p:xfrm>
          <a:off x="48768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936625"/>
                <a:gridCol w="647700"/>
                <a:gridCol w="793750"/>
                <a:gridCol w="792150"/>
                <a:gridCol w="792150"/>
              </a:tblGrid>
              <a:tr h="7016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BC\DE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492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99" name="Google Shape;49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6487" y="1371600"/>
            <a:ext cx="722312" cy="32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having multiple outputs</a:t>
            </a:r>
            <a:endParaRPr/>
          </a:p>
        </p:txBody>
      </p:sp>
      <p:sp>
        <p:nvSpPr>
          <p:cNvPr id="505" name="Google Shape;505;p4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Ckt receives a BCD number input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 decimal number 0 to 9 on a single digit 7-segment display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Ckt receives two 2-bit numbers A and 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Sets one of three outputs to &gt;, =, or &lt; 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7-Segment Display</a:t>
            </a:r>
            <a:endParaRPr/>
          </a:p>
        </p:txBody>
      </p:sp>
      <p:pic>
        <p:nvPicPr>
          <p:cNvPr id="512" name="Google Shape;512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1212" y="1600200"/>
            <a:ext cx="2439987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 a Standard POS expression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57200" y="2098675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Selecting n-variable K-map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marked in cell for each maxterm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Remaining cells marked with 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7" name="Google Shape;517;p45"/>
          <p:cNvGraphicFramePr/>
          <p:nvPr/>
        </p:nvGraphicFramePr>
        <p:xfrm>
          <a:off x="2286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730250"/>
                <a:gridCol w="730250"/>
                <a:gridCol w="730250"/>
                <a:gridCol w="730250"/>
                <a:gridCol w="730250"/>
                <a:gridCol w="730250"/>
                <a:gridCol w="730250"/>
                <a:gridCol w="730250"/>
                <a:gridCol w="730250"/>
                <a:gridCol w="730250"/>
                <a:gridCol w="730250"/>
                <a:gridCol w="7302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Table for Segment ‘a’</a:t>
            </a:r>
            <a:endParaRPr/>
          </a:p>
        </p:txBody>
      </p:sp>
      <p:graphicFrame>
        <p:nvGraphicFramePr>
          <p:cNvPr id="524" name="Google Shape;524;p46"/>
          <p:cNvGraphicFramePr/>
          <p:nvPr/>
        </p:nvGraphicFramePr>
        <p:xfrm>
          <a:off x="457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5" name="Google Shape;525;p46"/>
          <p:cNvGraphicFramePr/>
          <p:nvPr/>
        </p:nvGraphicFramePr>
        <p:xfrm>
          <a:off x="4648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Table for Segment ‘a’</a:t>
            </a:r>
            <a:endParaRPr/>
          </a:p>
        </p:txBody>
      </p:sp>
      <p:graphicFrame>
        <p:nvGraphicFramePr>
          <p:cNvPr id="532" name="Google Shape;532;p47"/>
          <p:cNvGraphicFramePr/>
          <p:nvPr/>
        </p:nvGraphicFramePr>
        <p:xfrm>
          <a:off x="457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3" name="Google Shape;533;p47"/>
          <p:cNvGraphicFramePr/>
          <p:nvPr/>
        </p:nvGraphicFramePr>
        <p:xfrm>
          <a:off x="4648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Table for Segment ‘b’</a:t>
            </a:r>
            <a:endParaRPr/>
          </a:p>
        </p:txBody>
      </p:sp>
      <p:graphicFrame>
        <p:nvGraphicFramePr>
          <p:cNvPr id="540" name="Google Shape;540;p48"/>
          <p:cNvGraphicFramePr/>
          <p:nvPr/>
        </p:nvGraphicFramePr>
        <p:xfrm>
          <a:off x="457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1" name="Google Shape;541;p48"/>
          <p:cNvGraphicFramePr/>
          <p:nvPr/>
        </p:nvGraphicFramePr>
        <p:xfrm>
          <a:off x="4648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Table for Segment ‘c’</a:t>
            </a:r>
            <a:endParaRPr/>
          </a:p>
        </p:txBody>
      </p:sp>
      <p:graphicFrame>
        <p:nvGraphicFramePr>
          <p:cNvPr id="548" name="Google Shape;548;p49"/>
          <p:cNvGraphicFramePr/>
          <p:nvPr/>
        </p:nvGraphicFramePr>
        <p:xfrm>
          <a:off x="457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9" name="Google Shape;549;p49"/>
          <p:cNvGraphicFramePr/>
          <p:nvPr/>
        </p:nvGraphicFramePr>
        <p:xfrm>
          <a:off x="4648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Table for Segment ‘d’</a:t>
            </a:r>
            <a:endParaRPr/>
          </a:p>
        </p:txBody>
      </p:sp>
      <p:graphicFrame>
        <p:nvGraphicFramePr>
          <p:cNvPr id="556" name="Google Shape;556;p50"/>
          <p:cNvGraphicFramePr/>
          <p:nvPr/>
        </p:nvGraphicFramePr>
        <p:xfrm>
          <a:off x="5334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6858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7" name="Google Shape;557;p50"/>
          <p:cNvGraphicFramePr/>
          <p:nvPr/>
        </p:nvGraphicFramePr>
        <p:xfrm>
          <a:off x="4648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Table for Segment ‘e’</a:t>
            </a:r>
            <a:endParaRPr/>
          </a:p>
        </p:txBody>
      </p:sp>
      <p:graphicFrame>
        <p:nvGraphicFramePr>
          <p:cNvPr id="564" name="Google Shape;564;p51"/>
          <p:cNvGraphicFramePr/>
          <p:nvPr/>
        </p:nvGraphicFramePr>
        <p:xfrm>
          <a:off x="457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5" name="Google Shape;565;p51"/>
          <p:cNvGraphicFramePr/>
          <p:nvPr/>
        </p:nvGraphicFramePr>
        <p:xfrm>
          <a:off x="4648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Table for Segment ‘f’</a:t>
            </a:r>
            <a:endParaRPr/>
          </a:p>
        </p:txBody>
      </p:sp>
      <p:graphicFrame>
        <p:nvGraphicFramePr>
          <p:cNvPr id="572" name="Google Shape;572;p52"/>
          <p:cNvGraphicFramePr/>
          <p:nvPr/>
        </p:nvGraphicFramePr>
        <p:xfrm>
          <a:off x="457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3" name="Google Shape;573;p52"/>
          <p:cNvGraphicFramePr/>
          <p:nvPr/>
        </p:nvGraphicFramePr>
        <p:xfrm>
          <a:off x="4648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Table for Segment ‘g’</a:t>
            </a:r>
            <a:endParaRPr/>
          </a:p>
        </p:txBody>
      </p:sp>
      <p:graphicFrame>
        <p:nvGraphicFramePr>
          <p:cNvPr id="580" name="Google Shape;580;p53"/>
          <p:cNvGraphicFramePr/>
          <p:nvPr/>
        </p:nvGraphicFramePr>
        <p:xfrm>
          <a:off x="457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81" name="Google Shape;581;p53"/>
          <p:cNvGraphicFramePr/>
          <p:nvPr/>
        </p:nvGraphicFramePr>
        <p:xfrm>
          <a:off x="4648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4"/>
          <p:cNvSpPr txBox="1"/>
          <p:nvPr>
            <p:ph type="title"/>
          </p:nvPr>
        </p:nvSpPr>
        <p:spPr>
          <a:xfrm>
            <a:off x="0" y="277812"/>
            <a:ext cx="8686800" cy="941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BCD to 7 Segment Decoder</a:t>
            </a:r>
            <a:endParaRPr/>
          </a:p>
        </p:txBody>
      </p:sp>
      <p:pic>
        <p:nvPicPr>
          <p:cNvPr descr="E:\7 segment display.png" id="588" name="Google Shape;588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295400"/>
            <a:ext cx="75438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 of Standard POS expression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 expression</a:t>
            </a:r>
            <a:endParaRPr/>
          </a:p>
        </p:txBody>
      </p:sp>
      <p:graphicFrame>
        <p:nvGraphicFramePr>
          <p:cNvPr id="128" name="Google Shape;128;p19"/>
          <p:cNvGraphicFramePr/>
          <p:nvPr/>
        </p:nvGraphicFramePr>
        <p:xfrm>
          <a:off x="9906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815975"/>
                <a:gridCol w="773100"/>
                <a:gridCol w="773100"/>
              </a:tblGrid>
              <a:tr h="8112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9" name="Google Shape;129;p19"/>
          <p:cNvGraphicFramePr/>
          <p:nvPr/>
        </p:nvGraphicFramePr>
        <p:xfrm>
          <a:off x="42672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841375"/>
                <a:gridCol w="800100"/>
                <a:gridCol w="798500"/>
                <a:gridCol w="800100"/>
                <a:gridCol w="798500"/>
              </a:tblGrid>
              <a:tr h="874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A\BC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p19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57400"/>
            <a:ext cx="7550150" cy="6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Karnaugh Map for Segment ‘a’ </a:t>
            </a:r>
            <a:endParaRPr/>
          </a:p>
        </p:txBody>
      </p:sp>
      <p:sp>
        <p:nvSpPr>
          <p:cNvPr id="595" name="Google Shape;595;p55"/>
          <p:cNvSpPr txBox="1"/>
          <p:nvPr/>
        </p:nvSpPr>
        <p:spPr>
          <a:xfrm>
            <a:off x="1781175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6" name="Google Shape;596;p55"/>
          <p:cNvGraphicFramePr/>
          <p:nvPr/>
        </p:nvGraphicFramePr>
        <p:xfrm>
          <a:off x="24384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7" name="Google Shape;597;p55"/>
          <p:cNvSpPr/>
          <p:nvPr/>
        </p:nvSpPr>
        <p:spPr>
          <a:xfrm>
            <a:off x="5029200" y="3352800"/>
            <a:ext cx="1524000" cy="2438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55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9" name="Google Shape;59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450" y="1828800"/>
            <a:ext cx="2673350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55"/>
          <p:cNvSpPr/>
          <p:nvPr/>
        </p:nvSpPr>
        <p:spPr>
          <a:xfrm>
            <a:off x="4267200" y="3962400"/>
            <a:ext cx="1524000" cy="114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55"/>
          <p:cNvSpPr/>
          <p:nvPr/>
        </p:nvSpPr>
        <p:spPr>
          <a:xfrm>
            <a:off x="3352800" y="4572000"/>
            <a:ext cx="3352800" cy="114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5"/>
          <p:cNvSpPr/>
          <p:nvPr/>
        </p:nvSpPr>
        <p:spPr>
          <a:xfrm rot="-1680000">
            <a:off x="3505200" y="3429000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5"/>
          <p:cNvSpPr/>
          <p:nvPr/>
        </p:nvSpPr>
        <p:spPr>
          <a:xfrm rot="3540000">
            <a:off x="5881687" y="3338512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55"/>
          <p:cNvSpPr/>
          <p:nvPr/>
        </p:nvSpPr>
        <p:spPr>
          <a:xfrm rot="-7680000">
            <a:off x="3595687" y="5167312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55"/>
          <p:cNvSpPr/>
          <p:nvPr/>
        </p:nvSpPr>
        <p:spPr>
          <a:xfrm rot="9060000">
            <a:off x="5943600" y="5105400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Karnaugh Map for Segment ‘b’ </a:t>
            </a:r>
            <a:endParaRPr/>
          </a:p>
        </p:txBody>
      </p:sp>
      <p:sp>
        <p:nvSpPr>
          <p:cNvPr id="612" name="Google Shape;612;p56"/>
          <p:cNvSpPr txBox="1"/>
          <p:nvPr/>
        </p:nvSpPr>
        <p:spPr>
          <a:xfrm>
            <a:off x="1781175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3" name="Google Shape;613;p56"/>
          <p:cNvGraphicFramePr/>
          <p:nvPr/>
        </p:nvGraphicFramePr>
        <p:xfrm>
          <a:off x="24384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4" name="Google Shape;614;p56"/>
          <p:cNvSpPr/>
          <p:nvPr/>
        </p:nvSpPr>
        <p:spPr>
          <a:xfrm>
            <a:off x="3505200" y="3352800"/>
            <a:ext cx="609600" cy="2438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56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6" name="Google Shape;61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5725" y="1828800"/>
            <a:ext cx="2082800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56"/>
          <p:cNvSpPr/>
          <p:nvPr/>
        </p:nvSpPr>
        <p:spPr>
          <a:xfrm>
            <a:off x="5029200" y="3352800"/>
            <a:ext cx="609600" cy="2438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56"/>
          <p:cNvSpPr/>
          <p:nvPr/>
        </p:nvSpPr>
        <p:spPr>
          <a:xfrm rot="10800000">
            <a:off x="3429000" y="5105400"/>
            <a:ext cx="3124200" cy="609600"/>
          </a:xfrm>
          <a:custGeom>
            <a:rect b="b" l="l" r="r" t="t"/>
            <a:pathLst>
              <a:path extrusionOk="0" h="390" w="138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56"/>
          <p:cNvSpPr/>
          <p:nvPr/>
        </p:nvSpPr>
        <p:spPr>
          <a:xfrm>
            <a:off x="3429000" y="3429000"/>
            <a:ext cx="3124200" cy="609600"/>
          </a:xfrm>
          <a:custGeom>
            <a:rect b="b" l="l" r="r" t="t"/>
            <a:pathLst>
              <a:path extrusionOk="0" h="390" w="138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Karnaugh Map for Segment ‘c’ </a:t>
            </a:r>
            <a:endParaRPr/>
          </a:p>
        </p:txBody>
      </p:sp>
      <p:sp>
        <p:nvSpPr>
          <p:cNvPr id="626" name="Google Shape;626;p57"/>
          <p:cNvSpPr txBox="1"/>
          <p:nvPr/>
        </p:nvSpPr>
        <p:spPr>
          <a:xfrm>
            <a:off x="1781175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7" name="Google Shape;627;p57"/>
          <p:cNvGraphicFramePr/>
          <p:nvPr/>
        </p:nvGraphicFramePr>
        <p:xfrm>
          <a:off x="24384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8" name="Google Shape;628;p57"/>
          <p:cNvSpPr/>
          <p:nvPr/>
        </p:nvSpPr>
        <p:spPr>
          <a:xfrm>
            <a:off x="3581400" y="3200400"/>
            <a:ext cx="1219200" cy="266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57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1828800"/>
            <a:ext cx="1554162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57"/>
          <p:cNvSpPr/>
          <p:nvPr/>
        </p:nvSpPr>
        <p:spPr>
          <a:xfrm>
            <a:off x="4419600" y="3200400"/>
            <a:ext cx="1219200" cy="266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57"/>
          <p:cNvSpPr/>
          <p:nvPr/>
        </p:nvSpPr>
        <p:spPr>
          <a:xfrm>
            <a:off x="3352800" y="3962400"/>
            <a:ext cx="3352800" cy="114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Karnaugh Map for Segment ‘d’ </a:t>
            </a:r>
            <a:endParaRPr/>
          </a:p>
        </p:txBody>
      </p:sp>
      <p:sp>
        <p:nvSpPr>
          <p:cNvPr id="639" name="Google Shape;639;p58"/>
          <p:cNvSpPr txBox="1"/>
          <p:nvPr/>
        </p:nvSpPr>
        <p:spPr>
          <a:xfrm>
            <a:off x="1781175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0" name="Google Shape;640;p58"/>
          <p:cNvGraphicFramePr/>
          <p:nvPr/>
        </p:nvGraphicFramePr>
        <p:xfrm>
          <a:off x="24384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1" name="Google Shape;641;p58"/>
          <p:cNvSpPr/>
          <p:nvPr/>
        </p:nvSpPr>
        <p:spPr>
          <a:xfrm>
            <a:off x="4267200" y="3962400"/>
            <a:ext cx="609600" cy="1295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58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3" name="Google Shape;64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8800"/>
            <a:ext cx="3978275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58"/>
          <p:cNvSpPr/>
          <p:nvPr/>
        </p:nvSpPr>
        <p:spPr>
          <a:xfrm>
            <a:off x="5791200" y="3200400"/>
            <a:ext cx="685800" cy="266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58"/>
          <p:cNvSpPr/>
          <p:nvPr/>
        </p:nvSpPr>
        <p:spPr>
          <a:xfrm rot="-1680000">
            <a:off x="3505200" y="3429000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58"/>
          <p:cNvSpPr/>
          <p:nvPr/>
        </p:nvSpPr>
        <p:spPr>
          <a:xfrm rot="3540000">
            <a:off x="5881687" y="3338512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58"/>
          <p:cNvSpPr/>
          <p:nvPr/>
        </p:nvSpPr>
        <p:spPr>
          <a:xfrm rot="-7680000">
            <a:off x="3595687" y="5167312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58"/>
          <p:cNvSpPr/>
          <p:nvPr/>
        </p:nvSpPr>
        <p:spPr>
          <a:xfrm rot="9060000">
            <a:off x="5943600" y="5105400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58"/>
          <p:cNvSpPr/>
          <p:nvPr/>
        </p:nvSpPr>
        <p:spPr>
          <a:xfrm>
            <a:off x="5105400" y="3429000"/>
            <a:ext cx="1295400" cy="457200"/>
          </a:xfrm>
          <a:custGeom>
            <a:rect b="b" l="l" r="r" t="t"/>
            <a:pathLst>
              <a:path extrusionOk="0" h="390" w="138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58"/>
          <p:cNvSpPr/>
          <p:nvPr/>
        </p:nvSpPr>
        <p:spPr>
          <a:xfrm rot="10800000">
            <a:off x="5105400" y="5105400"/>
            <a:ext cx="1295400" cy="457200"/>
          </a:xfrm>
          <a:custGeom>
            <a:rect b="b" l="l" r="r" t="t"/>
            <a:pathLst>
              <a:path extrusionOk="0" h="390" w="138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58"/>
          <p:cNvSpPr/>
          <p:nvPr/>
        </p:nvSpPr>
        <p:spPr>
          <a:xfrm>
            <a:off x="3352800" y="4572000"/>
            <a:ext cx="3352800" cy="114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Karnaugh Map for Segment ‘e’ </a:t>
            </a:r>
            <a:endParaRPr/>
          </a:p>
        </p:txBody>
      </p:sp>
      <p:sp>
        <p:nvSpPr>
          <p:cNvPr id="658" name="Google Shape;658;p59"/>
          <p:cNvSpPr txBox="1"/>
          <p:nvPr/>
        </p:nvSpPr>
        <p:spPr>
          <a:xfrm>
            <a:off x="1781175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9" name="Google Shape;659;p59"/>
          <p:cNvGraphicFramePr/>
          <p:nvPr/>
        </p:nvGraphicFramePr>
        <p:xfrm>
          <a:off x="24384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0" name="Google Shape;660;p59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1" name="Google Shape;66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5287" y="1828800"/>
            <a:ext cx="1460500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59"/>
          <p:cNvSpPr/>
          <p:nvPr/>
        </p:nvSpPr>
        <p:spPr>
          <a:xfrm>
            <a:off x="5791200" y="3200400"/>
            <a:ext cx="685800" cy="266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59"/>
          <p:cNvSpPr/>
          <p:nvPr/>
        </p:nvSpPr>
        <p:spPr>
          <a:xfrm rot="-1680000">
            <a:off x="3505200" y="3429000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9"/>
          <p:cNvSpPr/>
          <p:nvPr/>
        </p:nvSpPr>
        <p:spPr>
          <a:xfrm rot="3540000">
            <a:off x="5881687" y="3338512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59"/>
          <p:cNvSpPr/>
          <p:nvPr/>
        </p:nvSpPr>
        <p:spPr>
          <a:xfrm rot="-7680000">
            <a:off x="3595687" y="5167312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59"/>
          <p:cNvSpPr/>
          <p:nvPr/>
        </p:nvSpPr>
        <p:spPr>
          <a:xfrm rot="9060000">
            <a:off x="5943600" y="5105400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Karnaugh Map for Segment ‘f’ </a:t>
            </a:r>
            <a:endParaRPr/>
          </a:p>
        </p:txBody>
      </p:sp>
      <p:sp>
        <p:nvSpPr>
          <p:cNvPr id="673" name="Google Shape;673;p60"/>
          <p:cNvSpPr txBox="1"/>
          <p:nvPr/>
        </p:nvSpPr>
        <p:spPr>
          <a:xfrm>
            <a:off x="1781175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4" name="Google Shape;674;p60"/>
          <p:cNvGraphicFramePr/>
          <p:nvPr/>
        </p:nvGraphicFramePr>
        <p:xfrm>
          <a:off x="24384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5" name="Google Shape;675;p60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6" name="Google Shape;67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912" y="1828800"/>
            <a:ext cx="2890837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60"/>
          <p:cNvSpPr/>
          <p:nvPr/>
        </p:nvSpPr>
        <p:spPr>
          <a:xfrm>
            <a:off x="3505200" y="3124200"/>
            <a:ext cx="685800" cy="266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0"/>
          <p:cNvSpPr/>
          <p:nvPr/>
        </p:nvSpPr>
        <p:spPr>
          <a:xfrm>
            <a:off x="3352800" y="4572000"/>
            <a:ext cx="3352800" cy="114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60"/>
          <p:cNvSpPr/>
          <p:nvPr/>
        </p:nvSpPr>
        <p:spPr>
          <a:xfrm rot="5400000">
            <a:off x="5524500" y="4381500"/>
            <a:ext cx="1295400" cy="457200"/>
          </a:xfrm>
          <a:custGeom>
            <a:rect b="b" l="l" r="r" t="t"/>
            <a:pathLst>
              <a:path extrusionOk="0" h="390" w="138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60"/>
          <p:cNvSpPr/>
          <p:nvPr/>
        </p:nvSpPr>
        <p:spPr>
          <a:xfrm rot="-5400000">
            <a:off x="3162300" y="4305300"/>
            <a:ext cx="1295400" cy="457200"/>
          </a:xfrm>
          <a:custGeom>
            <a:rect b="b" l="l" r="r" t="t"/>
            <a:pathLst>
              <a:path extrusionOk="0" h="390" w="138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60"/>
          <p:cNvSpPr/>
          <p:nvPr/>
        </p:nvSpPr>
        <p:spPr>
          <a:xfrm>
            <a:off x="3352800" y="3962400"/>
            <a:ext cx="1600200" cy="114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Karnaugh Map for Segment ‘g’ </a:t>
            </a:r>
            <a:endParaRPr/>
          </a:p>
        </p:txBody>
      </p:sp>
      <p:sp>
        <p:nvSpPr>
          <p:cNvPr id="688" name="Google Shape;688;p61"/>
          <p:cNvSpPr txBox="1"/>
          <p:nvPr/>
        </p:nvSpPr>
        <p:spPr>
          <a:xfrm>
            <a:off x="1781175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9" name="Google Shape;689;p61"/>
          <p:cNvGraphicFramePr/>
          <p:nvPr/>
        </p:nvGraphicFramePr>
        <p:xfrm>
          <a:off x="24384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0" name="Google Shape;690;p61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1" name="Google Shape;69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037" y="1828800"/>
            <a:ext cx="2921000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61"/>
          <p:cNvSpPr/>
          <p:nvPr/>
        </p:nvSpPr>
        <p:spPr>
          <a:xfrm>
            <a:off x="5791200" y="3276600"/>
            <a:ext cx="685800" cy="266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61"/>
          <p:cNvSpPr/>
          <p:nvPr/>
        </p:nvSpPr>
        <p:spPr>
          <a:xfrm>
            <a:off x="3352800" y="4572000"/>
            <a:ext cx="3352800" cy="114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61"/>
          <p:cNvSpPr/>
          <p:nvPr/>
        </p:nvSpPr>
        <p:spPr>
          <a:xfrm>
            <a:off x="3429000" y="3962400"/>
            <a:ext cx="1524000" cy="114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61"/>
          <p:cNvSpPr/>
          <p:nvPr/>
        </p:nvSpPr>
        <p:spPr>
          <a:xfrm rot="10800000">
            <a:off x="5105400" y="5105400"/>
            <a:ext cx="1295400" cy="457200"/>
          </a:xfrm>
          <a:custGeom>
            <a:rect b="b" l="l" r="r" t="t"/>
            <a:pathLst>
              <a:path extrusionOk="0" h="390" w="138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61"/>
          <p:cNvSpPr/>
          <p:nvPr/>
        </p:nvSpPr>
        <p:spPr>
          <a:xfrm>
            <a:off x="5105400" y="3429000"/>
            <a:ext cx="1295400" cy="457200"/>
          </a:xfrm>
          <a:custGeom>
            <a:rect b="b" l="l" r="r" t="t"/>
            <a:pathLst>
              <a:path extrusionOk="0" h="390" w="138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7-Segment Circuit</a:t>
            </a:r>
            <a:endParaRPr/>
          </a:p>
        </p:txBody>
      </p:sp>
      <p:pic>
        <p:nvPicPr>
          <p:cNvPr id="702" name="Google Shape;702;p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8987" y="2657475"/>
            <a:ext cx="5026025" cy="241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3"/>
          <p:cNvSpPr txBox="1"/>
          <p:nvPr>
            <p:ph type="title"/>
          </p:nvPr>
        </p:nvSpPr>
        <p:spPr>
          <a:xfrm>
            <a:off x="628650" y="1131887"/>
            <a:ext cx="78867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CONVERSION </a:t>
            </a:r>
            <a:endParaRPr/>
          </a:p>
        </p:txBody>
      </p:sp>
      <p:pic>
        <p:nvPicPr>
          <p:cNvPr id="708" name="Google Shape;708;p6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19250"/>
            <a:ext cx="799147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4"/>
          <p:cNvSpPr txBox="1"/>
          <p:nvPr>
            <p:ph type="title"/>
          </p:nvPr>
        </p:nvSpPr>
        <p:spPr>
          <a:xfrm>
            <a:off x="628650" y="1131887"/>
            <a:ext cx="78867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CONVERSION </a:t>
            </a:r>
            <a:endParaRPr/>
          </a:p>
        </p:txBody>
      </p:sp>
      <p:pic>
        <p:nvPicPr>
          <p:cNvPr id="714" name="Google Shape;714;p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665287"/>
            <a:ext cx="8286750" cy="41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 of Standard POS expression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 expression</a:t>
            </a:r>
            <a:endParaRPr/>
          </a:p>
        </p:txBody>
      </p:sp>
      <p:graphicFrame>
        <p:nvGraphicFramePr>
          <p:cNvPr id="139" name="Google Shape;139;p20"/>
          <p:cNvGraphicFramePr/>
          <p:nvPr/>
        </p:nvGraphicFramePr>
        <p:xfrm>
          <a:off x="9906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815975"/>
                <a:gridCol w="773100"/>
                <a:gridCol w="773100"/>
              </a:tblGrid>
              <a:tr h="8112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0" name="Google Shape;140;p20"/>
          <p:cNvGraphicFramePr/>
          <p:nvPr/>
        </p:nvGraphicFramePr>
        <p:xfrm>
          <a:off x="42672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841375"/>
                <a:gridCol w="800100"/>
                <a:gridCol w="798500"/>
                <a:gridCol w="800100"/>
                <a:gridCol w="798500"/>
              </a:tblGrid>
              <a:tr h="874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A\BC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" name="Google Shape;141;p20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57400"/>
            <a:ext cx="7550150" cy="6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5"/>
          <p:cNvSpPr txBox="1"/>
          <p:nvPr>
            <p:ph type="title"/>
          </p:nvPr>
        </p:nvSpPr>
        <p:spPr>
          <a:xfrm>
            <a:off x="628650" y="1131887"/>
            <a:ext cx="78867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CONVERSION </a:t>
            </a:r>
            <a:endParaRPr/>
          </a:p>
        </p:txBody>
      </p:sp>
      <p:sp>
        <p:nvSpPr>
          <p:cNvPr id="720" name="Google Shape;720;p6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1" name="Google Shape;72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714500"/>
            <a:ext cx="860107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6"/>
          <p:cNvSpPr txBox="1"/>
          <p:nvPr>
            <p:ph type="title"/>
          </p:nvPr>
        </p:nvSpPr>
        <p:spPr>
          <a:xfrm>
            <a:off x="628650" y="1131887"/>
            <a:ext cx="78867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CONVERSION </a:t>
            </a:r>
            <a:endParaRPr/>
          </a:p>
        </p:txBody>
      </p:sp>
      <p:pic>
        <p:nvPicPr>
          <p:cNvPr id="727" name="Google Shape;727;p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25" y="1889125"/>
            <a:ext cx="6515100" cy="28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7"/>
          <p:cNvSpPr txBox="1"/>
          <p:nvPr>
            <p:ph type="title"/>
          </p:nvPr>
        </p:nvSpPr>
        <p:spPr>
          <a:xfrm>
            <a:off x="628650" y="1131887"/>
            <a:ext cx="291465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ODD FUNCTION </a:t>
            </a:r>
            <a:endParaRPr/>
          </a:p>
        </p:txBody>
      </p:sp>
      <p:graphicFrame>
        <p:nvGraphicFramePr>
          <p:cNvPr id="733" name="Google Shape;733;p67"/>
          <p:cNvGraphicFramePr/>
          <p:nvPr/>
        </p:nvGraphicFramePr>
        <p:xfrm>
          <a:off x="62865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1876425"/>
                <a:gridCol w="1876425"/>
                <a:gridCol w="1736725"/>
                <a:gridCol w="20161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34" name="Google Shape;73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4419600"/>
            <a:ext cx="46101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67"/>
          <p:cNvPicPr preferRelativeResize="0"/>
          <p:nvPr/>
        </p:nvPicPr>
        <p:blipFill rotWithShape="1">
          <a:blip r:embed="rId4">
            <a:alphaModFix/>
          </a:blip>
          <a:srcRect b="0" l="4574" r="5881" t="7004"/>
          <a:stretch/>
        </p:blipFill>
        <p:spPr>
          <a:xfrm>
            <a:off x="5486400" y="4419600"/>
            <a:ext cx="34480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8"/>
          <p:cNvSpPr txBox="1"/>
          <p:nvPr>
            <p:ph type="title"/>
          </p:nvPr>
        </p:nvSpPr>
        <p:spPr>
          <a:xfrm>
            <a:off x="628650" y="1131887"/>
            <a:ext cx="291465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ODD FUNCTION </a:t>
            </a:r>
            <a:endParaRPr/>
          </a:p>
        </p:txBody>
      </p:sp>
      <p:pic>
        <p:nvPicPr>
          <p:cNvPr id="741" name="Google Shape;74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050" y="2332037"/>
            <a:ext cx="3454400" cy="3192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7812" y="2332037"/>
            <a:ext cx="3413125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9400" y="3141662"/>
            <a:ext cx="458152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9"/>
          <p:cNvSpPr txBox="1"/>
          <p:nvPr>
            <p:ph type="title"/>
          </p:nvPr>
        </p:nvSpPr>
        <p:spPr>
          <a:xfrm>
            <a:off x="628650" y="1131887"/>
            <a:ext cx="291465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FUNCTION </a:t>
            </a:r>
            <a:endParaRPr/>
          </a:p>
        </p:txBody>
      </p:sp>
      <p:graphicFrame>
        <p:nvGraphicFramePr>
          <p:cNvPr id="749" name="Google Shape;749;p69"/>
          <p:cNvGraphicFramePr/>
          <p:nvPr/>
        </p:nvGraphicFramePr>
        <p:xfrm>
          <a:off x="62865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1833550"/>
                <a:gridCol w="1833550"/>
                <a:gridCol w="1697025"/>
                <a:gridCol w="1970075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50" name="Google Shape;75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0037" y="4286250"/>
            <a:ext cx="2227262" cy="14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0"/>
          <p:cNvSpPr txBox="1"/>
          <p:nvPr>
            <p:ph type="title"/>
          </p:nvPr>
        </p:nvSpPr>
        <p:spPr>
          <a:xfrm>
            <a:off x="628650" y="1131887"/>
            <a:ext cx="291465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FUNCTION </a:t>
            </a:r>
            <a:endParaRPr/>
          </a:p>
        </p:txBody>
      </p:sp>
      <p:pic>
        <p:nvPicPr>
          <p:cNvPr id="756" name="Google Shape;756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619250"/>
            <a:ext cx="3314700" cy="3240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7925" y="5105400"/>
            <a:ext cx="4430712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1"/>
          <p:cNvSpPr txBox="1"/>
          <p:nvPr>
            <p:ph type="title"/>
          </p:nvPr>
        </p:nvSpPr>
        <p:spPr>
          <a:xfrm>
            <a:off x="628650" y="1131887"/>
            <a:ext cx="78867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PARITY GENERATOR</a:t>
            </a:r>
            <a:endParaRPr/>
          </a:p>
        </p:txBody>
      </p:sp>
      <p:pic>
        <p:nvPicPr>
          <p:cNvPr id="763" name="Google Shape;763;p7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12" y="1804987"/>
            <a:ext cx="4106862" cy="305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4200" y="1804987"/>
            <a:ext cx="2520950" cy="119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4200" y="4046537"/>
            <a:ext cx="2393950" cy="544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2"/>
          <p:cNvSpPr txBox="1"/>
          <p:nvPr>
            <p:ph type="title"/>
          </p:nvPr>
        </p:nvSpPr>
        <p:spPr>
          <a:xfrm>
            <a:off x="628650" y="1131887"/>
            <a:ext cx="78867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PARITY GENERATOR</a:t>
            </a:r>
            <a:endParaRPr/>
          </a:p>
        </p:txBody>
      </p:sp>
      <p:pic>
        <p:nvPicPr>
          <p:cNvPr id="771" name="Google Shape;771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437" y="1619250"/>
            <a:ext cx="4027487" cy="409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4812" y="1685925"/>
            <a:ext cx="3108325" cy="1716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7375" y="3597275"/>
            <a:ext cx="1371600" cy="30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Implicants &amp; Prime Implicants</a:t>
            </a:r>
            <a:endParaRPr/>
          </a:p>
        </p:txBody>
      </p:sp>
      <p:sp>
        <p:nvSpPr>
          <p:cNvPr id="779" name="Google Shape;779;p7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Implicant: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group of one or more k map cell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 implicant: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implicant that is not a subset of another implicant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 Prime Implicant: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prime implicant that covers at least one cell not covered by another prime implicant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Implicants &amp; Prime Implicants</a:t>
            </a:r>
            <a:endParaRPr/>
          </a:p>
        </p:txBody>
      </p:sp>
      <p:sp>
        <p:nvSpPr>
          <p:cNvPr id="785" name="Google Shape;785;p7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(0, 2, 3, 5, 7, 8, 9, 10, 11, 13, 15)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Simplification of POS expressions using K-map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expression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Forming of Groups of 0s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group represents sum term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3-variable K-map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cell group yields a 3 variable sum term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cell group yields a 2 variable sum term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cell group yields a 1 variable sum term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cell group yields a value of 0 for function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Implicants &amp; Prime Implicants</a:t>
            </a:r>
            <a:endParaRPr/>
          </a:p>
        </p:txBody>
      </p:sp>
      <p:sp>
        <p:nvSpPr>
          <p:cNvPr id="791" name="Google Shape;791;p75"/>
          <p:cNvSpPr txBox="1"/>
          <p:nvPr>
            <p:ph idx="1" type="body"/>
          </p:nvPr>
        </p:nvSpPr>
        <p:spPr>
          <a:xfrm>
            <a:off x="762000" y="14176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(0, 2, 3, 5, 7, 8, 9, 10, 11, 13, 15)</a:t>
            </a:r>
            <a:endParaRPr/>
          </a:p>
        </p:txBody>
      </p:sp>
      <p:pic>
        <p:nvPicPr>
          <p:cNvPr id="792" name="Google Shape;792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133600"/>
            <a:ext cx="640080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Implicants &amp; Prime Implicants</a:t>
            </a:r>
            <a:endParaRPr/>
          </a:p>
        </p:txBody>
      </p:sp>
      <p:sp>
        <p:nvSpPr>
          <p:cNvPr id="798" name="Google Shape;798;p76"/>
          <p:cNvSpPr txBox="1"/>
          <p:nvPr>
            <p:ph idx="1" type="body"/>
          </p:nvPr>
        </p:nvSpPr>
        <p:spPr>
          <a:xfrm>
            <a:off x="762000" y="14176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(0, 2, 3, 5, 7, 8, 9, 10, 11, 13, 15)</a:t>
            </a:r>
            <a:endParaRPr/>
          </a:p>
        </p:txBody>
      </p:sp>
      <p:pic>
        <p:nvPicPr>
          <p:cNvPr id="799" name="Google Shape;79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016125"/>
            <a:ext cx="6229350" cy="4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7"/>
          <p:cNvSpPr txBox="1"/>
          <p:nvPr>
            <p:ph type="title"/>
          </p:nvPr>
        </p:nvSpPr>
        <p:spPr>
          <a:xfrm>
            <a:off x="628650" y="1131887"/>
            <a:ext cx="7886700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MULTILEVEL NAND CIRCUITS</a:t>
            </a:r>
            <a:endParaRPr/>
          </a:p>
        </p:txBody>
      </p:sp>
      <p:pic>
        <p:nvPicPr>
          <p:cNvPr id="805" name="Google Shape;805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3450" y="1752600"/>
            <a:ext cx="1801812" cy="382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77"/>
          <p:cNvPicPr preferRelativeResize="0"/>
          <p:nvPr/>
        </p:nvPicPr>
        <p:blipFill rotWithShape="1">
          <a:blip r:embed="rId4">
            <a:alphaModFix/>
          </a:blip>
          <a:srcRect b="0" l="0" r="0" t="5952"/>
          <a:stretch/>
        </p:blipFill>
        <p:spPr>
          <a:xfrm>
            <a:off x="3063875" y="2171700"/>
            <a:ext cx="26225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300" y="3863975"/>
            <a:ext cx="8020050" cy="18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78"/>
          <p:cNvSpPr txBox="1"/>
          <p:nvPr>
            <p:ph type="title"/>
          </p:nvPr>
        </p:nvSpPr>
        <p:spPr>
          <a:xfrm>
            <a:off x="628650" y="1131887"/>
            <a:ext cx="7886700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MULTILEVEL NAND CIRCUITS</a:t>
            </a:r>
            <a:endParaRPr/>
          </a:p>
        </p:txBody>
      </p:sp>
      <p:pic>
        <p:nvPicPr>
          <p:cNvPr id="813" name="Google Shape;813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8062" y="1735137"/>
            <a:ext cx="1736725" cy="37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512" y="2971800"/>
            <a:ext cx="39084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2012" y="2971800"/>
            <a:ext cx="40862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9"/>
          <p:cNvSpPr txBox="1"/>
          <p:nvPr>
            <p:ph type="title"/>
          </p:nvPr>
        </p:nvSpPr>
        <p:spPr>
          <a:xfrm>
            <a:off x="628650" y="1131887"/>
            <a:ext cx="7886700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MULTILEVEL NAND CIRCUITS</a:t>
            </a:r>
            <a:endParaRPr/>
          </a:p>
        </p:txBody>
      </p:sp>
      <p:pic>
        <p:nvPicPr>
          <p:cNvPr id="821" name="Google Shape;821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5525" y="1701800"/>
            <a:ext cx="2284412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462" y="2187575"/>
            <a:ext cx="4716462" cy="16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09850" y="3968750"/>
            <a:ext cx="5994400" cy="17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80"/>
          <p:cNvSpPr txBox="1"/>
          <p:nvPr>
            <p:ph type="title"/>
          </p:nvPr>
        </p:nvSpPr>
        <p:spPr>
          <a:xfrm>
            <a:off x="628650" y="1131887"/>
            <a:ext cx="7886700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MULTILEVEL NAND CIRCUITS</a:t>
            </a:r>
            <a:endParaRPr/>
          </a:p>
        </p:txBody>
      </p:sp>
      <p:pic>
        <p:nvPicPr>
          <p:cNvPr id="829" name="Google Shape;829;p8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2" y="1651000"/>
            <a:ext cx="5338762" cy="1925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4262" y="3409950"/>
            <a:ext cx="6294437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81"/>
          <p:cNvSpPr txBox="1"/>
          <p:nvPr>
            <p:ph type="title"/>
          </p:nvPr>
        </p:nvSpPr>
        <p:spPr>
          <a:xfrm>
            <a:off x="628650" y="1131887"/>
            <a:ext cx="4391025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MULTILEVEL NOR CIRCUITS</a:t>
            </a:r>
            <a:endParaRPr/>
          </a:p>
        </p:txBody>
      </p:sp>
      <p:pic>
        <p:nvPicPr>
          <p:cNvPr id="836" name="Google Shape;836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7737" y="1571625"/>
            <a:ext cx="25273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9637" y="2384425"/>
            <a:ext cx="5821362" cy="27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82"/>
          <p:cNvSpPr txBox="1"/>
          <p:nvPr>
            <p:ph type="title"/>
          </p:nvPr>
        </p:nvSpPr>
        <p:spPr>
          <a:xfrm>
            <a:off x="628650" y="1131887"/>
            <a:ext cx="7886700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MULTILEVEL NOR CIRCUITS</a:t>
            </a:r>
            <a:endParaRPr/>
          </a:p>
        </p:txBody>
      </p:sp>
      <p:pic>
        <p:nvPicPr>
          <p:cNvPr id="843" name="Google Shape;843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637" y="2533650"/>
            <a:ext cx="681990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6100" y="1779587"/>
            <a:ext cx="3700462" cy="48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0" i="0" lang="en-US" sz="3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Simplification of POS expressions using K-map3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4-variable K-map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cell group yields a 4 variable sum term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cell group yields a 3 variable sum term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cell group yields a 2 variable sum term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cell group yields a 1 variable sum term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cell group yields a value of 0 for function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Simplification of POS expressions using K-map</a:t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8" name="Google Shape;168;p23"/>
          <p:cNvGraphicFramePr/>
          <p:nvPr/>
        </p:nvGraphicFramePr>
        <p:xfrm>
          <a:off x="9144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788975"/>
                <a:gridCol w="747700"/>
                <a:gridCol w="749300"/>
              </a:tblGrid>
              <a:tr h="66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     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23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23"/>
          <p:cNvGraphicFramePr/>
          <p:nvPr/>
        </p:nvGraphicFramePr>
        <p:xfrm>
          <a:off x="43434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825500"/>
                <a:gridCol w="774700"/>
                <a:gridCol w="793750"/>
                <a:gridCol w="730250"/>
                <a:gridCol w="838200"/>
              </a:tblGrid>
              <a:tr h="56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A\BC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3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Simplification of POS expressions using K-map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Google Shape;188;p24"/>
          <p:cNvGraphicFramePr/>
          <p:nvPr/>
        </p:nvGraphicFramePr>
        <p:xfrm>
          <a:off x="9144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788975"/>
                <a:gridCol w="747700"/>
                <a:gridCol w="749300"/>
              </a:tblGrid>
              <a:tr h="66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     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p24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1" name="Google Shape;191;p24"/>
          <p:cNvGraphicFramePr/>
          <p:nvPr/>
        </p:nvGraphicFramePr>
        <p:xfrm>
          <a:off x="43434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{A7217F72-2CCF-48C3-B1E8-69B1A14258C8}</a:tableStyleId>
              </a:tblPr>
              <a:tblGrid>
                <a:gridCol w="825500"/>
                <a:gridCol w="774700"/>
                <a:gridCol w="793750"/>
                <a:gridCol w="730250"/>
                <a:gridCol w="838200"/>
              </a:tblGrid>
              <a:tr h="56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A\BC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2" name="Google Shape;192;p24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/>
          <p:nvPr/>
        </p:nvSpPr>
        <p:spPr>
          <a:xfrm rot="5400000">
            <a:off x="6421437" y="3789362"/>
            <a:ext cx="533400" cy="1641475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4"/>
          <p:cNvSpPr/>
          <p:nvPr/>
        </p:nvSpPr>
        <p:spPr>
          <a:xfrm rot="5400000">
            <a:off x="7353300" y="3771900"/>
            <a:ext cx="533400" cy="1676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2590800" y="3962400"/>
            <a:ext cx="495300" cy="492125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05000"/>
            <a:ext cx="3117850" cy="60483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/>
          <p:nvPr/>
        </p:nvSpPr>
        <p:spPr>
          <a:xfrm>
            <a:off x="1828800" y="3429000"/>
            <a:ext cx="457200" cy="457200"/>
          </a:xfrm>
          <a:custGeom>
            <a:rect b="b" l="l" r="r" t="t"/>
            <a:pathLst>
              <a:path extrusionOk="0" h="360" w="42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4"/>
          <p:cNvSpPr/>
          <p:nvPr/>
        </p:nvSpPr>
        <p:spPr>
          <a:xfrm rot="10620000">
            <a:off x="1828800" y="5257800"/>
            <a:ext cx="457200" cy="457200"/>
          </a:xfrm>
          <a:custGeom>
            <a:rect b="b" l="l" r="r" t="t"/>
            <a:pathLst>
              <a:path extrusionOk="0" h="360" w="42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5105400"/>
            <a:ext cx="4441825" cy="6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/>
          <p:nvPr/>
        </p:nvSpPr>
        <p:spPr>
          <a:xfrm>
            <a:off x="5257800" y="3810000"/>
            <a:ext cx="495300" cy="492125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