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0516B3-976B-4DED-989B-99FA1C588FE7}">
  <a:tblStyle styleId="{ED0516B3-976B-4DED-989B-99FA1C588FE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066800"/>
            <a:ext cx="9144000" cy="2443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13207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SYNCHRONOUS COUNTER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 sz="5300">
                <a:solidFill>
                  <a:srgbClr val="757070"/>
                </a:solidFill>
              </a:rPr>
              <a:t>4-BINARY COUNTER</a:t>
            </a:r>
            <a:endParaRPr sz="5300">
              <a:solidFill>
                <a:srgbClr val="757070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8712200" y="3602038"/>
            <a:ext cx="2146300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Lecture 11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-1381" l="2972" r="3186" t="1382"/>
          <a:stretch/>
        </p:blipFill>
        <p:spPr>
          <a:xfrm>
            <a:off x="6273800" y="190501"/>
            <a:ext cx="5613400" cy="643160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>
            <p:ph type="title"/>
          </p:nvPr>
        </p:nvSpPr>
        <p:spPr>
          <a:xfrm>
            <a:off x="635000" y="215900"/>
            <a:ext cx="6248400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 BINARY COUNTER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 </a:t>
            </a:r>
            <a:r>
              <a:rPr lang="en-US" sz="2400">
                <a:solidFill>
                  <a:srgbClr val="9CC2E5"/>
                </a:solidFill>
              </a:rPr>
              <a:t>WITH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ENABLE</a:t>
            </a:r>
            <a:endParaRPr>
              <a:solidFill>
                <a:srgbClr val="2E75B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DOWN BINARY COUNTER 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86" name="Google Shape;186;p23"/>
          <p:cNvGraphicFramePr/>
          <p:nvPr/>
        </p:nvGraphicFramePr>
        <p:xfrm>
          <a:off x="2590800" y="876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7" name="Google Shape;187;p23"/>
          <p:cNvSpPr/>
          <p:nvPr/>
        </p:nvSpPr>
        <p:spPr>
          <a:xfrm>
            <a:off x="8216900" y="1017272"/>
            <a:ext cx="647700" cy="557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DOWN BINARY COUNTER 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7949" y="1841500"/>
            <a:ext cx="5449701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 BINARY COUNTER 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99" name="Google Shape;199;p25"/>
          <p:cNvGraphicFramePr/>
          <p:nvPr/>
        </p:nvGraphicFramePr>
        <p:xfrm>
          <a:off x="2590800" y="876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00" name="Google Shape;200;p25"/>
          <p:cNvSpPr/>
          <p:nvPr/>
        </p:nvSpPr>
        <p:spPr>
          <a:xfrm>
            <a:off x="8229600" y="6254750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8204200" y="2222501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8229600" y="2895601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8204200" y="3575052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8204200" y="4254503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8204200" y="4914901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8229600" y="5575299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8204200" y="1574803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5"/>
          <p:cNvCxnSpPr>
            <a:stCxn id="207" idx="1"/>
            <a:endCxn id="209" idx="6"/>
          </p:cNvCxnSpPr>
          <p:nvPr/>
        </p:nvCxnSpPr>
        <p:spPr>
          <a:xfrm flipH="1">
            <a:off x="7378600" y="1752603"/>
            <a:ext cx="825600" cy="32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9" name="Google Shape;209;p25"/>
          <p:cNvSpPr/>
          <p:nvPr/>
        </p:nvSpPr>
        <p:spPr>
          <a:xfrm>
            <a:off x="7023100" y="193040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7023100" y="260350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7048500" y="328930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7048500" y="3937002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7023100" y="462280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7035800" y="5962652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7035800" y="5270501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25"/>
          <p:cNvCxnSpPr/>
          <p:nvPr/>
        </p:nvCxnSpPr>
        <p:spPr>
          <a:xfrm flipH="1">
            <a:off x="7378700" y="2413003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25"/>
          <p:cNvCxnSpPr/>
          <p:nvPr/>
        </p:nvCxnSpPr>
        <p:spPr>
          <a:xfrm flipH="1">
            <a:off x="7391400" y="3082931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25"/>
          <p:cNvCxnSpPr/>
          <p:nvPr/>
        </p:nvCxnSpPr>
        <p:spPr>
          <a:xfrm flipH="1">
            <a:off x="7391400" y="3759202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" name="Google Shape;219;p25"/>
          <p:cNvCxnSpPr/>
          <p:nvPr/>
        </p:nvCxnSpPr>
        <p:spPr>
          <a:xfrm flipH="1">
            <a:off x="7378700" y="4432303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" name="Google Shape;220;p25"/>
          <p:cNvCxnSpPr/>
          <p:nvPr/>
        </p:nvCxnSpPr>
        <p:spPr>
          <a:xfrm flipH="1">
            <a:off x="7391400" y="5078735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" name="Google Shape;221;p25"/>
          <p:cNvCxnSpPr/>
          <p:nvPr/>
        </p:nvCxnSpPr>
        <p:spPr>
          <a:xfrm flipH="1">
            <a:off x="7378700" y="5768974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BINARY COUNTER 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0" y="904875"/>
            <a:ext cx="43815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 BINARY COUNTER 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33" name="Google Shape;233;p27"/>
          <p:cNvGraphicFramePr/>
          <p:nvPr/>
        </p:nvGraphicFramePr>
        <p:xfrm>
          <a:off x="2590800" y="876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1,17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4" name="Google Shape;234;p27"/>
          <p:cNvSpPr/>
          <p:nvPr/>
        </p:nvSpPr>
        <p:spPr>
          <a:xfrm>
            <a:off x="5715000" y="260350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6908800" y="2235203"/>
            <a:ext cx="22860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7"/>
          <p:cNvCxnSpPr/>
          <p:nvPr/>
        </p:nvCxnSpPr>
        <p:spPr>
          <a:xfrm flipH="1">
            <a:off x="6083300" y="2425705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7" name="Google Shape;237;p27"/>
          <p:cNvSpPr/>
          <p:nvPr/>
        </p:nvSpPr>
        <p:spPr>
          <a:xfrm>
            <a:off x="5715000" y="3952881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6908800" y="3584581"/>
            <a:ext cx="22860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27"/>
          <p:cNvCxnSpPr/>
          <p:nvPr/>
        </p:nvCxnSpPr>
        <p:spPr>
          <a:xfrm flipH="1">
            <a:off x="6083300" y="3775083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27"/>
          <p:cNvSpPr/>
          <p:nvPr/>
        </p:nvSpPr>
        <p:spPr>
          <a:xfrm>
            <a:off x="5715000" y="5299090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6908800" y="4930790"/>
            <a:ext cx="22860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27"/>
          <p:cNvCxnSpPr/>
          <p:nvPr/>
        </p:nvCxnSpPr>
        <p:spPr>
          <a:xfrm flipH="1">
            <a:off x="6083300" y="5121292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27"/>
          <p:cNvSpPr/>
          <p:nvPr/>
        </p:nvSpPr>
        <p:spPr>
          <a:xfrm>
            <a:off x="5715000" y="124460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6908800" y="6238241"/>
            <a:ext cx="22860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27"/>
          <p:cNvCxnSpPr>
            <a:endCxn id="243" idx="6"/>
          </p:cNvCxnSpPr>
          <p:nvPr/>
        </p:nvCxnSpPr>
        <p:spPr>
          <a:xfrm rot="10800000">
            <a:off x="6070600" y="1390652"/>
            <a:ext cx="838200" cy="503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BINARY COUNTER 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251" name="Google Shape;2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4712" y="1042987"/>
            <a:ext cx="2771775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 BINARY COUNTER 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57" name="Google Shape;257;p29"/>
          <p:cNvGraphicFramePr/>
          <p:nvPr/>
        </p:nvGraphicFramePr>
        <p:xfrm>
          <a:off x="2590800" y="876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1,17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58" name="Google Shape;258;p29"/>
          <p:cNvCxnSpPr/>
          <p:nvPr/>
        </p:nvCxnSpPr>
        <p:spPr>
          <a:xfrm flipH="1">
            <a:off x="4749800" y="3741421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9" name="Google Shape;259;p29"/>
          <p:cNvSpPr/>
          <p:nvPr/>
        </p:nvSpPr>
        <p:spPr>
          <a:xfrm>
            <a:off x="4387850" y="395288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5575300" y="3584581"/>
            <a:ext cx="36195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4349750" y="124460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5575300" y="6238241"/>
            <a:ext cx="36195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29"/>
          <p:cNvCxnSpPr>
            <a:stCxn id="262" idx="1"/>
            <a:endCxn id="261" idx="6"/>
          </p:cNvCxnSpPr>
          <p:nvPr/>
        </p:nvCxnSpPr>
        <p:spPr>
          <a:xfrm rot="10800000">
            <a:off x="4705300" y="1390741"/>
            <a:ext cx="870000" cy="502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BINARY COUNTER 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0575" y="215901"/>
            <a:ext cx="4010025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ctrTitle"/>
          </p:nvPr>
        </p:nvSpPr>
        <p:spPr>
          <a:xfrm>
            <a:off x="1524000" y="1122363"/>
            <a:ext cx="9144000" cy="183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SYNCHRONOUS COUNTER 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275" name="Google Shape;275;p31"/>
          <p:cNvSpPr txBox="1"/>
          <p:nvPr>
            <p:ph idx="1" type="subTitle"/>
          </p:nvPr>
        </p:nvSpPr>
        <p:spPr>
          <a:xfrm>
            <a:off x="1625600" y="39703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2400"/>
              <a:buNone/>
            </a:pPr>
            <a:r>
              <a:rPr lang="en-US">
                <a:solidFill>
                  <a:srgbClr val="8296B0"/>
                </a:solidFill>
              </a:rPr>
              <a:t>LECTURE 10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ts val="2400"/>
              <a:buNone/>
            </a:pPr>
            <a:r>
              <a:rPr lang="en-US">
                <a:solidFill>
                  <a:srgbClr val="8296B0"/>
                </a:solidFill>
              </a:rPr>
              <a:t>Part 2</a:t>
            </a:r>
            <a:endParaRPr>
              <a:solidFill>
                <a:srgbClr val="8296B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 BINARY COUNTER 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2590800" y="876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92" name="Google Shape;92;p14"/>
          <p:cNvSpPr/>
          <p:nvPr/>
        </p:nvSpPr>
        <p:spPr>
          <a:xfrm>
            <a:off x="8216900" y="1017272"/>
            <a:ext cx="647700" cy="557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838200" y="365124"/>
            <a:ext cx="9220200" cy="1108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pic>
        <p:nvPicPr>
          <p:cNvPr id="281" name="Google Shape;2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" y="1562100"/>
            <a:ext cx="11537108" cy="41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457200" y="365124"/>
            <a:ext cx="3505200" cy="2822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UP/DOWN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pic>
        <p:nvPicPr>
          <p:cNvPr id="287" name="Google Shape;2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012" y="142875"/>
            <a:ext cx="6962775" cy="63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457200" y="365124"/>
            <a:ext cx="6959600" cy="9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graphicFrame>
        <p:nvGraphicFramePr>
          <p:cNvPr id="293" name="Google Shape;293;p34"/>
          <p:cNvGraphicFramePr/>
          <p:nvPr/>
        </p:nvGraphicFramePr>
        <p:xfrm>
          <a:off x="2057401" y="2294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2209800"/>
                <a:gridCol w="2209800"/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UP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DOWN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COMMENT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457200" y="365124"/>
            <a:ext cx="3505200" cy="2822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UP/DOWN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pic>
        <p:nvPicPr>
          <p:cNvPr id="299" name="Google Shape;2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012" y="142875"/>
            <a:ext cx="6962775" cy="63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457200" y="365124"/>
            <a:ext cx="6959600" cy="9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graphicFrame>
        <p:nvGraphicFramePr>
          <p:cNvPr id="305" name="Google Shape;305;p36"/>
          <p:cNvGraphicFramePr/>
          <p:nvPr/>
        </p:nvGraphicFramePr>
        <p:xfrm>
          <a:off x="2057401" y="2294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2209800"/>
                <a:gridCol w="2209800"/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UP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DOWN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COMMENT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8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UP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457200" y="365124"/>
            <a:ext cx="6959600" cy="9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graphicFrame>
        <p:nvGraphicFramePr>
          <p:cNvPr id="311" name="Google Shape;311;p37"/>
          <p:cNvGraphicFramePr/>
          <p:nvPr/>
        </p:nvGraphicFramePr>
        <p:xfrm>
          <a:off x="2057401" y="2294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2209800"/>
                <a:gridCol w="2209800"/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UP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DOWN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COMMENT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UP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457200" y="365124"/>
            <a:ext cx="3505200" cy="2822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UP/DOWN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 b="2908" l="1284" r="3485" t="1651"/>
          <a:stretch/>
        </p:blipFill>
        <p:spPr>
          <a:xfrm>
            <a:off x="3962400" y="1"/>
            <a:ext cx="7594600" cy="63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457200" y="365124"/>
            <a:ext cx="6959600" cy="9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graphicFrame>
        <p:nvGraphicFramePr>
          <p:cNvPr id="323" name="Google Shape;323;p39"/>
          <p:cNvGraphicFramePr/>
          <p:nvPr/>
        </p:nvGraphicFramePr>
        <p:xfrm>
          <a:off x="2057401" y="2294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2209800"/>
                <a:gridCol w="2209800"/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UP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DOWN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COMMENT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DOWN</a:t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UP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type="title"/>
          </p:nvPr>
        </p:nvSpPr>
        <p:spPr>
          <a:xfrm>
            <a:off x="457200" y="365124"/>
            <a:ext cx="6959600" cy="9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graphicFrame>
        <p:nvGraphicFramePr>
          <p:cNvPr id="329" name="Google Shape;329;p40"/>
          <p:cNvGraphicFramePr/>
          <p:nvPr/>
        </p:nvGraphicFramePr>
        <p:xfrm>
          <a:off x="2057401" y="2294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2209800"/>
                <a:gridCol w="2209800"/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UP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DOWN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COMMENT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DOWN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UP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>
            <p:ph type="title"/>
          </p:nvPr>
        </p:nvSpPr>
        <p:spPr>
          <a:xfrm>
            <a:off x="457200" y="365124"/>
            <a:ext cx="3505200" cy="2822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UP/DOWN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pic>
        <p:nvPicPr>
          <p:cNvPr id="335" name="Google Shape;33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100" y="0"/>
            <a:ext cx="7124700" cy="68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 BINARY COUNTER 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3587" y="1866900"/>
            <a:ext cx="5449701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457200" y="365124"/>
            <a:ext cx="6959600" cy="9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graphicFrame>
        <p:nvGraphicFramePr>
          <p:cNvPr id="341" name="Google Shape;341;p42"/>
          <p:cNvGraphicFramePr/>
          <p:nvPr/>
        </p:nvGraphicFramePr>
        <p:xfrm>
          <a:off x="2959101" y="26373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2209800"/>
                <a:gridCol w="2209800"/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UP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DOWN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COMMENT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NO</a:t>
                      </a:r>
                      <a:r>
                        <a:rPr b="1" lang="en-US" sz="1800"/>
                        <a:t> CHANGE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DOWN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UP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type="title"/>
          </p:nvPr>
        </p:nvSpPr>
        <p:spPr>
          <a:xfrm>
            <a:off x="5435600" y="2511425"/>
            <a:ext cx="2311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52" name="Google Shape;352;p44"/>
          <p:cNvGraphicFramePr/>
          <p:nvPr/>
        </p:nvGraphicFramePr>
        <p:xfrm>
          <a:off x="2641599" y="1508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811825"/>
                <a:gridCol w="811825"/>
                <a:gridCol w="811825"/>
                <a:gridCol w="811825"/>
                <a:gridCol w="811825"/>
                <a:gridCol w="811825"/>
                <a:gridCol w="811825"/>
                <a:gridCol w="641850"/>
                <a:gridCol w="1346200"/>
              </a:tblGrid>
              <a:tr h="4572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58" name="Google Shape;358;p45"/>
          <p:cNvGraphicFramePr/>
          <p:nvPr/>
        </p:nvGraphicFramePr>
        <p:xfrm>
          <a:off x="1193799" y="1571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811825"/>
                <a:gridCol w="811825"/>
                <a:gridCol w="811825"/>
                <a:gridCol w="811825"/>
                <a:gridCol w="811825"/>
                <a:gridCol w="811825"/>
                <a:gridCol w="811825"/>
                <a:gridCol w="641850"/>
                <a:gridCol w="1346200"/>
                <a:gridCol w="622300"/>
                <a:gridCol w="965200"/>
                <a:gridCol w="609600"/>
                <a:gridCol w="685800"/>
              </a:tblGrid>
              <a:tr h="4572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64" name="Google Shape;364;p46"/>
          <p:cNvGraphicFramePr/>
          <p:nvPr/>
        </p:nvGraphicFramePr>
        <p:xfrm>
          <a:off x="1193799" y="1571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811825"/>
                <a:gridCol w="811825"/>
                <a:gridCol w="811825"/>
                <a:gridCol w="811825"/>
                <a:gridCol w="811825"/>
                <a:gridCol w="811825"/>
                <a:gridCol w="811825"/>
                <a:gridCol w="641850"/>
                <a:gridCol w="1346200"/>
                <a:gridCol w="622300"/>
                <a:gridCol w="965200"/>
                <a:gridCol w="609600"/>
                <a:gridCol w="685800"/>
              </a:tblGrid>
              <a:tr h="4572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2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70" name="Google Shape;370;p47"/>
          <p:cNvGraphicFramePr/>
          <p:nvPr/>
        </p:nvGraphicFramePr>
        <p:xfrm>
          <a:off x="1193799" y="1571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811825"/>
                <a:gridCol w="811825"/>
                <a:gridCol w="811825"/>
                <a:gridCol w="811825"/>
                <a:gridCol w="811825"/>
                <a:gridCol w="811825"/>
                <a:gridCol w="811825"/>
                <a:gridCol w="641850"/>
                <a:gridCol w="1346200"/>
                <a:gridCol w="622300"/>
                <a:gridCol w="965200"/>
                <a:gridCol w="609600"/>
                <a:gridCol w="685800"/>
              </a:tblGrid>
              <a:tr h="4572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76" name="Google Shape;376;p48"/>
          <p:cNvGraphicFramePr/>
          <p:nvPr/>
        </p:nvGraphicFramePr>
        <p:xfrm>
          <a:off x="4394201" y="1419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396500"/>
                <a:gridCol w="344325"/>
                <a:gridCol w="438250"/>
                <a:gridCol w="354775"/>
                <a:gridCol w="649225"/>
                <a:gridCol w="438575"/>
                <a:gridCol w="540050"/>
                <a:gridCol w="492375"/>
                <a:gridCol w="498800"/>
              </a:tblGrid>
              <a:tr h="6400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 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82" name="Google Shape;382;p49"/>
          <p:cNvGraphicFramePr/>
          <p:nvPr/>
        </p:nvGraphicFramePr>
        <p:xfrm>
          <a:off x="203200" y="2630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104900"/>
                <a:gridCol w="1233425"/>
                <a:gridCol w="1196050"/>
                <a:gridCol w="1061650"/>
                <a:gridCol w="981025"/>
                <a:gridCol w="10079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83" name="Google Shape;383;p49"/>
          <p:cNvSpPr/>
          <p:nvPr/>
        </p:nvSpPr>
        <p:spPr>
          <a:xfrm rot="5400000">
            <a:off x="3302212" y="3036675"/>
            <a:ext cx="2895103" cy="429252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9"/>
          <p:cNvSpPr txBox="1"/>
          <p:nvPr/>
        </p:nvSpPr>
        <p:spPr>
          <a:xfrm>
            <a:off x="8712200" y="5367389"/>
            <a:ext cx="1728999" cy="6771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8211" l="0" r="-18660" t="-24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385" name="Google Shape;385;p49"/>
          <p:cNvGraphicFramePr/>
          <p:nvPr/>
        </p:nvGraphicFramePr>
        <p:xfrm>
          <a:off x="7937501" y="136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396500"/>
                <a:gridCol w="344325"/>
                <a:gridCol w="438250"/>
                <a:gridCol w="354775"/>
                <a:gridCol w="649225"/>
                <a:gridCol w="438575"/>
                <a:gridCol w="540050"/>
                <a:gridCol w="492375"/>
                <a:gridCol w="498800"/>
              </a:tblGrid>
              <a:tr h="6400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 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91" name="Google Shape;391;p50"/>
          <p:cNvGraphicFramePr/>
          <p:nvPr/>
        </p:nvGraphicFramePr>
        <p:xfrm>
          <a:off x="838200" y="2630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104900"/>
                <a:gridCol w="1233425"/>
                <a:gridCol w="1196050"/>
                <a:gridCol w="1061650"/>
                <a:gridCol w="981025"/>
                <a:gridCol w="10079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92" name="Google Shape;392;p50"/>
          <p:cNvSpPr/>
          <p:nvPr/>
        </p:nvSpPr>
        <p:spPr>
          <a:xfrm rot="5400000">
            <a:off x="4725193" y="3886996"/>
            <a:ext cx="1281112" cy="146050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50"/>
          <p:cNvSpPr txBox="1"/>
          <p:nvPr/>
        </p:nvSpPr>
        <p:spPr>
          <a:xfrm>
            <a:off x="8712200" y="5365913"/>
            <a:ext cx="3086100" cy="6785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9104" l="0" r="0" t="-241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394" name="Google Shape;394;p50"/>
          <p:cNvGraphicFramePr/>
          <p:nvPr/>
        </p:nvGraphicFramePr>
        <p:xfrm>
          <a:off x="7937501" y="136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396500"/>
                <a:gridCol w="344325"/>
                <a:gridCol w="438250"/>
                <a:gridCol w="354775"/>
                <a:gridCol w="649225"/>
                <a:gridCol w="438575"/>
                <a:gridCol w="540050"/>
                <a:gridCol w="492375"/>
                <a:gridCol w="498800"/>
              </a:tblGrid>
              <a:tr h="6400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 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00" name="Google Shape;400;p51"/>
          <p:cNvGraphicFramePr/>
          <p:nvPr/>
        </p:nvGraphicFramePr>
        <p:xfrm>
          <a:off x="838200" y="2630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104900"/>
                <a:gridCol w="1233425"/>
                <a:gridCol w="1196050"/>
                <a:gridCol w="1061650"/>
                <a:gridCol w="981025"/>
                <a:gridCol w="10079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01" name="Google Shape;401;p51"/>
          <p:cNvSpPr txBox="1"/>
          <p:nvPr/>
        </p:nvSpPr>
        <p:spPr>
          <a:xfrm>
            <a:off x="8712200" y="5365913"/>
            <a:ext cx="3086100" cy="6785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8211" l="0" r="0" t="-24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2" name="Google Shape;402;p51"/>
          <p:cNvSpPr/>
          <p:nvPr/>
        </p:nvSpPr>
        <p:spPr>
          <a:xfrm rot="5400000">
            <a:off x="4825997" y="4711701"/>
            <a:ext cx="2286003" cy="76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3" name="Google Shape;403;p51"/>
          <p:cNvGraphicFramePr/>
          <p:nvPr/>
        </p:nvGraphicFramePr>
        <p:xfrm>
          <a:off x="7937501" y="136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396500"/>
                <a:gridCol w="344325"/>
                <a:gridCol w="438250"/>
                <a:gridCol w="354775"/>
                <a:gridCol w="649225"/>
                <a:gridCol w="438575"/>
                <a:gridCol w="540050"/>
                <a:gridCol w="492375"/>
                <a:gridCol w="498800"/>
              </a:tblGrid>
              <a:tr h="6400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 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 BINARY COUNTER 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2590800" y="876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5" name="Google Shape;105;p16"/>
          <p:cNvSpPr/>
          <p:nvPr/>
        </p:nvSpPr>
        <p:spPr>
          <a:xfrm>
            <a:off x="8229600" y="6254750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8204200" y="2222501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8229600" y="2895601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8204200" y="3575052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8204200" y="4254503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8204200" y="4914901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8229600" y="5575299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8204200" y="1574803"/>
            <a:ext cx="6477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6"/>
          <p:cNvCxnSpPr>
            <a:stCxn id="112" idx="1"/>
            <a:endCxn id="114" idx="6"/>
          </p:cNvCxnSpPr>
          <p:nvPr/>
        </p:nvCxnSpPr>
        <p:spPr>
          <a:xfrm flipH="1">
            <a:off x="7378600" y="1752603"/>
            <a:ext cx="825600" cy="32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16"/>
          <p:cNvSpPr/>
          <p:nvPr/>
        </p:nvSpPr>
        <p:spPr>
          <a:xfrm>
            <a:off x="7023100" y="193040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7023100" y="260350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048500" y="328930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048500" y="3937002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023100" y="462280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7035800" y="5962652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7035800" y="5270501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 flipH="1">
            <a:off x="7378700" y="2413003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6"/>
          <p:cNvCxnSpPr/>
          <p:nvPr/>
        </p:nvCxnSpPr>
        <p:spPr>
          <a:xfrm flipH="1">
            <a:off x="7391400" y="3082931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391400" y="3759202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7378700" y="4432303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16"/>
          <p:cNvCxnSpPr/>
          <p:nvPr/>
        </p:nvCxnSpPr>
        <p:spPr>
          <a:xfrm flipH="1">
            <a:off x="7391400" y="5078735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16"/>
          <p:cNvCxnSpPr/>
          <p:nvPr/>
        </p:nvCxnSpPr>
        <p:spPr>
          <a:xfrm flipH="1">
            <a:off x="7378700" y="5768974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09" name="Google Shape;409;p52"/>
          <p:cNvGraphicFramePr/>
          <p:nvPr/>
        </p:nvGraphicFramePr>
        <p:xfrm>
          <a:off x="441325" y="22240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104900"/>
                <a:gridCol w="1233425"/>
                <a:gridCol w="1196050"/>
                <a:gridCol w="1061650"/>
                <a:gridCol w="981025"/>
                <a:gridCol w="10079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10" name="Google Shape;410;p52"/>
          <p:cNvSpPr txBox="1"/>
          <p:nvPr/>
        </p:nvSpPr>
        <p:spPr>
          <a:xfrm>
            <a:off x="5048249" y="6024124"/>
            <a:ext cx="5797551" cy="6771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9546" l="0" r="0" t="-25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1" name="Google Shape;411;p52"/>
          <p:cNvSpPr/>
          <p:nvPr/>
        </p:nvSpPr>
        <p:spPr>
          <a:xfrm rot="5400000">
            <a:off x="4407693" y="4406109"/>
            <a:ext cx="1281112" cy="146050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2"/>
          <p:cNvSpPr/>
          <p:nvPr/>
        </p:nvSpPr>
        <p:spPr>
          <a:xfrm rot="5400000">
            <a:off x="5025702" y="4347013"/>
            <a:ext cx="1143001" cy="76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3" name="Google Shape;413;p52"/>
          <p:cNvGraphicFramePr/>
          <p:nvPr/>
        </p:nvGraphicFramePr>
        <p:xfrm>
          <a:off x="7937501" y="136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396500"/>
                <a:gridCol w="344325"/>
                <a:gridCol w="438250"/>
                <a:gridCol w="354775"/>
                <a:gridCol w="649225"/>
                <a:gridCol w="522000"/>
                <a:gridCol w="456625"/>
                <a:gridCol w="492375"/>
                <a:gridCol w="498800"/>
              </a:tblGrid>
              <a:tr h="6400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 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419" name="Google Shape;41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0" y="365125"/>
            <a:ext cx="5613400" cy="228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7112" y="2653051"/>
            <a:ext cx="46767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ctrTitle"/>
          </p:nvPr>
        </p:nvSpPr>
        <p:spPr>
          <a:xfrm>
            <a:off x="1524000" y="1122363"/>
            <a:ext cx="9144000" cy="183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Synchronous Counter</a:t>
            </a:r>
            <a:br>
              <a:rPr lang="en-US">
                <a:solidFill>
                  <a:srgbClr val="2E75B5"/>
                </a:solidFill>
              </a:rPr>
            </a:br>
            <a:r>
              <a:rPr lang="en-US" sz="4000">
                <a:solidFill>
                  <a:srgbClr val="2E75B5"/>
                </a:solidFill>
              </a:rPr>
              <a:t>with</a:t>
            </a:r>
            <a:r>
              <a:rPr lang="en-US">
                <a:solidFill>
                  <a:srgbClr val="2E75B5"/>
                </a:solidFill>
              </a:rPr>
              <a:t> </a:t>
            </a:r>
            <a:r>
              <a:rPr b="1" lang="en-US">
                <a:solidFill>
                  <a:srgbClr val="1E4E79"/>
                </a:solidFill>
              </a:rPr>
              <a:t>PARALLEL LOAD </a:t>
            </a:r>
            <a:endParaRPr b="1">
              <a:solidFill>
                <a:srgbClr val="1E4E79"/>
              </a:solidFill>
            </a:endParaRPr>
          </a:p>
        </p:txBody>
      </p:sp>
      <p:sp>
        <p:nvSpPr>
          <p:cNvPr id="426" name="Google Shape;426;p54"/>
          <p:cNvSpPr txBox="1"/>
          <p:nvPr>
            <p:ph idx="1" type="subTitle"/>
          </p:nvPr>
        </p:nvSpPr>
        <p:spPr>
          <a:xfrm>
            <a:off x="1625600" y="39703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None/>
            </a:pPr>
            <a:r>
              <a:rPr lang="en-US">
                <a:solidFill>
                  <a:srgbClr val="757070"/>
                </a:solidFill>
              </a:rPr>
              <a:t>LECTURE 10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2400"/>
              <a:buNone/>
            </a:pPr>
            <a:r>
              <a:rPr lang="en-US">
                <a:solidFill>
                  <a:srgbClr val="757070"/>
                </a:solidFill>
              </a:rPr>
              <a:t>Part 3</a:t>
            </a:r>
            <a:endParaRPr>
              <a:solidFill>
                <a:srgbClr val="75707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"/>
          <p:cNvSpPr txBox="1"/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BINARY COUNTER with PARALLEL LOAD</a:t>
            </a:r>
            <a:endParaRPr/>
          </a:p>
        </p:txBody>
      </p:sp>
      <p:pic>
        <p:nvPicPr>
          <p:cNvPr id="432" name="Google Shape;4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1912937"/>
            <a:ext cx="84582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/>
          <p:nvPr>
            <p:ph type="title"/>
          </p:nvPr>
        </p:nvSpPr>
        <p:spPr>
          <a:xfrm>
            <a:off x="635000" y="215900"/>
            <a:ext cx="29718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BINARY COUNTER </a:t>
            </a:r>
            <a:br>
              <a:rPr b="1"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with </a:t>
            </a:r>
            <a:br>
              <a:rPr lang="en-US">
                <a:solidFill>
                  <a:srgbClr val="2E75B5"/>
                </a:solidFill>
              </a:rPr>
            </a:br>
            <a:r>
              <a:rPr b="1" lang="en-US">
                <a:solidFill>
                  <a:srgbClr val="2E75B5"/>
                </a:solidFill>
              </a:rPr>
              <a:t>PARALLEL LOAD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438" name="Google Shape;43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3424" y="215900"/>
            <a:ext cx="7242176" cy="6306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"/>
          <p:cNvSpPr txBox="1"/>
          <p:nvPr>
            <p:ph type="title"/>
          </p:nvPr>
        </p:nvSpPr>
        <p:spPr>
          <a:xfrm>
            <a:off x="495300" y="304800"/>
            <a:ext cx="103886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BINARY COUNTER </a:t>
            </a:r>
            <a:r>
              <a:rPr lang="en-US">
                <a:solidFill>
                  <a:srgbClr val="2E75B5"/>
                </a:solidFill>
              </a:rPr>
              <a:t>with </a:t>
            </a:r>
            <a:r>
              <a:rPr b="1" lang="en-US">
                <a:solidFill>
                  <a:srgbClr val="2E75B5"/>
                </a:solidFill>
              </a:rPr>
              <a:t>PARALLEL LOAD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444" name="Google Shape;444;p57"/>
          <p:cNvGraphicFramePr/>
          <p:nvPr/>
        </p:nvGraphicFramePr>
        <p:xfrm>
          <a:off x="1739900" y="2015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270000"/>
                <a:gridCol w="1193800"/>
                <a:gridCol w="1397000"/>
                <a:gridCol w="1384300"/>
                <a:gridCol w="2882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Clear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Load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Function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45" name="Google Shape;445;p57"/>
          <p:cNvCxnSpPr/>
          <p:nvPr/>
        </p:nvCxnSpPr>
        <p:spPr>
          <a:xfrm rot="10800000">
            <a:off x="3619500" y="3187700"/>
            <a:ext cx="0" cy="27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6" name="Google Shape;446;p57"/>
          <p:cNvCxnSpPr/>
          <p:nvPr/>
        </p:nvCxnSpPr>
        <p:spPr>
          <a:xfrm rot="10800000">
            <a:off x="3619500" y="360256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7" name="Google Shape;447;p57"/>
          <p:cNvCxnSpPr/>
          <p:nvPr/>
        </p:nvCxnSpPr>
        <p:spPr>
          <a:xfrm rot="10800000">
            <a:off x="3619500" y="280881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8"/>
          <p:cNvSpPr txBox="1"/>
          <p:nvPr>
            <p:ph type="title"/>
          </p:nvPr>
        </p:nvSpPr>
        <p:spPr>
          <a:xfrm>
            <a:off x="635000" y="215900"/>
            <a:ext cx="29718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BINARY COUNTER </a:t>
            </a:r>
            <a:br>
              <a:rPr b="1"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with </a:t>
            </a:r>
            <a:br>
              <a:rPr lang="en-US">
                <a:solidFill>
                  <a:srgbClr val="2E75B5"/>
                </a:solidFill>
              </a:rPr>
            </a:br>
            <a:r>
              <a:rPr b="1" lang="en-US">
                <a:solidFill>
                  <a:srgbClr val="2E75B5"/>
                </a:solidFill>
              </a:rPr>
              <a:t>PARALLEL LOAD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453" name="Google Shape;45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1024" y="0"/>
            <a:ext cx="7165976" cy="647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>
            <p:ph type="title"/>
          </p:nvPr>
        </p:nvSpPr>
        <p:spPr>
          <a:xfrm>
            <a:off x="495300" y="304800"/>
            <a:ext cx="103886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BINARY COUNTER </a:t>
            </a:r>
            <a:r>
              <a:rPr lang="en-US">
                <a:solidFill>
                  <a:srgbClr val="2E75B5"/>
                </a:solidFill>
              </a:rPr>
              <a:t>with </a:t>
            </a:r>
            <a:r>
              <a:rPr b="1" lang="en-US">
                <a:solidFill>
                  <a:srgbClr val="2E75B5"/>
                </a:solidFill>
              </a:rPr>
              <a:t>PARALLEL LOAD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459" name="Google Shape;459;p59"/>
          <p:cNvGraphicFramePr/>
          <p:nvPr/>
        </p:nvGraphicFramePr>
        <p:xfrm>
          <a:off x="1739900" y="2015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270000"/>
                <a:gridCol w="1193800"/>
                <a:gridCol w="1397000"/>
                <a:gridCol w="1384300"/>
                <a:gridCol w="2882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Clear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Load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Function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CLEAR</a:t>
                      </a:r>
                      <a:r>
                        <a:rPr lang="en-US" sz="1800"/>
                        <a:t> to 0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60" name="Google Shape;460;p59"/>
          <p:cNvCxnSpPr/>
          <p:nvPr/>
        </p:nvCxnSpPr>
        <p:spPr>
          <a:xfrm rot="10800000">
            <a:off x="3619500" y="3187700"/>
            <a:ext cx="0" cy="27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1" name="Google Shape;461;p59"/>
          <p:cNvCxnSpPr/>
          <p:nvPr/>
        </p:nvCxnSpPr>
        <p:spPr>
          <a:xfrm rot="10800000">
            <a:off x="3619500" y="360256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2" name="Google Shape;462;p59"/>
          <p:cNvCxnSpPr/>
          <p:nvPr/>
        </p:nvCxnSpPr>
        <p:spPr>
          <a:xfrm rot="10800000">
            <a:off x="3619500" y="280881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0"/>
          <p:cNvSpPr txBox="1"/>
          <p:nvPr>
            <p:ph type="title"/>
          </p:nvPr>
        </p:nvSpPr>
        <p:spPr>
          <a:xfrm>
            <a:off x="495300" y="304800"/>
            <a:ext cx="103886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BINARY COUNTER </a:t>
            </a:r>
            <a:r>
              <a:rPr lang="en-US">
                <a:solidFill>
                  <a:srgbClr val="2E75B5"/>
                </a:solidFill>
              </a:rPr>
              <a:t>with </a:t>
            </a:r>
            <a:r>
              <a:rPr b="1" lang="en-US">
                <a:solidFill>
                  <a:srgbClr val="2E75B5"/>
                </a:solidFill>
              </a:rPr>
              <a:t>PARALLEL LOAD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468" name="Google Shape;468;p60"/>
          <p:cNvGraphicFramePr/>
          <p:nvPr/>
        </p:nvGraphicFramePr>
        <p:xfrm>
          <a:off x="1739900" y="2015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270000"/>
                <a:gridCol w="1193800"/>
                <a:gridCol w="1397000"/>
                <a:gridCol w="1397000"/>
                <a:gridCol w="287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Clear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Load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Function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CLEAR</a:t>
                      </a:r>
                      <a:r>
                        <a:rPr lang="en-US" sz="1800"/>
                        <a:t> to 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69" name="Google Shape;469;p60"/>
          <p:cNvCxnSpPr/>
          <p:nvPr/>
        </p:nvCxnSpPr>
        <p:spPr>
          <a:xfrm rot="10800000">
            <a:off x="3619500" y="3187700"/>
            <a:ext cx="0" cy="27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0" name="Google Shape;470;p60"/>
          <p:cNvCxnSpPr/>
          <p:nvPr/>
        </p:nvCxnSpPr>
        <p:spPr>
          <a:xfrm rot="10800000">
            <a:off x="3619500" y="360256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1" name="Google Shape;471;p60"/>
          <p:cNvCxnSpPr/>
          <p:nvPr/>
        </p:nvCxnSpPr>
        <p:spPr>
          <a:xfrm rot="10800000">
            <a:off x="3619500" y="280881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1"/>
          <p:cNvSpPr txBox="1"/>
          <p:nvPr>
            <p:ph type="title"/>
          </p:nvPr>
        </p:nvSpPr>
        <p:spPr>
          <a:xfrm>
            <a:off x="635000" y="215900"/>
            <a:ext cx="29718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BINARY COUNTER </a:t>
            </a:r>
            <a:br>
              <a:rPr b="1"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with </a:t>
            </a:r>
            <a:br>
              <a:rPr lang="en-US">
                <a:solidFill>
                  <a:srgbClr val="2E75B5"/>
                </a:solidFill>
              </a:rPr>
            </a:br>
            <a:r>
              <a:rPr b="1" lang="en-US">
                <a:solidFill>
                  <a:srgbClr val="2E75B5"/>
                </a:solidFill>
              </a:rPr>
              <a:t>PARALLEL LOAD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477" name="Google Shape;47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624" y="331787"/>
            <a:ext cx="6962776" cy="616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 BINARY COUNTER 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0175" y="1020762"/>
            <a:ext cx="4362450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 txBox="1"/>
          <p:nvPr>
            <p:ph type="title"/>
          </p:nvPr>
        </p:nvSpPr>
        <p:spPr>
          <a:xfrm>
            <a:off x="495300" y="304800"/>
            <a:ext cx="103886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BINARY COUNTER </a:t>
            </a:r>
            <a:r>
              <a:rPr lang="en-US">
                <a:solidFill>
                  <a:srgbClr val="2E75B5"/>
                </a:solidFill>
              </a:rPr>
              <a:t>with </a:t>
            </a:r>
            <a:r>
              <a:rPr b="1" lang="en-US">
                <a:solidFill>
                  <a:srgbClr val="2E75B5"/>
                </a:solidFill>
              </a:rPr>
              <a:t>PARALLEL LOAD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483" name="Google Shape;483;p62"/>
          <p:cNvGraphicFramePr/>
          <p:nvPr/>
        </p:nvGraphicFramePr>
        <p:xfrm>
          <a:off x="1739900" y="2015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270000"/>
                <a:gridCol w="1193800"/>
                <a:gridCol w="1397000"/>
                <a:gridCol w="1397000"/>
                <a:gridCol w="287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Clear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Load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Function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CLEAR</a:t>
                      </a:r>
                      <a:r>
                        <a:rPr lang="en-US" sz="1800"/>
                        <a:t> to 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LOAD</a:t>
                      </a:r>
                      <a:r>
                        <a:rPr b="1" lang="en-US" sz="1800"/>
                        <a:t> </a:t>
                      </a:r>
                      <a:r>
                        <a:rPr lang="en-US" sz="1800"/>
                        <a:t>inputs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84" name="Google Shape;484;p62"/>
          <p:cNvCxnSpPr/>
          <p:nvPr/>
        </p:nvCxnSpPr>
        <p:spPr>
          <a:xfrm rot="10800000">
            <a:off x="3619500" y="3187700"/>
            <a:ext cx="0" cy="27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5" name="Google Shape;485;p62"/>
          <p:cNvCxnSpPr/>
          <p:nvPr/>
        </p:nvCxnSpPr>
        <p:spPr>
          <a:xfrm rot="10800000">
            <a:off x="3619500" y="360256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6" name="Google Shape;486;p62"/>
          <p:cNvCxnSpPr/>
          <p:nvPr/>
        </p:nvCxnSpPr>
        <p:spPr>
          <a:xfrm rot="10800000">
            <a:off x="3619500" y="280881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"/>
          <p:cNvSpPr txBox="1"/>
          <p:nvPr>
            <p:ph type="title"/>
          </p:nvPr>
        </p:nvSpPr>
        <p:spPr>
          <a:xfrm>
            <a:off x="495300" y="304800"/>
            <a:ext cx="103886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BINARY COUNTER </a:t>
            </a:r>
            <a:r>
              <a:rPr lang="en-US">
                <a:solidFill>
                  <a:srgbClr val="2E75B5"/>
                </a:solidFill>
              </a:rPr>
              <a:t>with </a:t>
            </a:r>
            <a:r>
              <a:rPr b="1" lang="en-US">
                <a:solidFill>
                  <a:srgbClr val="2E75B5"/>
                </a:solidFill>
              </a:rPr>
              <a:t>PARALLEL LOAD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492" name="Google Shape;492;p63"/>
          <p:cNvGraphicFramePr/>
          <p:nvPr/>
        </p:nvGraphicFramePr>
        <p:xfrm>
          <a:off x="1739900" y="2015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270000"/>
                <a:gridCol w="1193800"/>
                <a:gridCol w="1397000"/>
                <a:gridCol w="1397000"/>
                <a:gridCol w="287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Clear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Load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Function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CLEAR</a:t>
                      </a:r>
                      <a:r>
                        <a:rPr lang="en-US" sz="1800"/>
                        <a:t> to 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LOAD</a:t>
                      </a:r>
                      <a:r>
                        <a:rPr b="1" lang="en-US" sz="1800"/>
                        <a:t> </a:t>
                      </a:r>
                      <a:r>
                        <a:rPr lang="en-US" sz="1800"/>
                        <a:t>inputs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93" name="Google Shape;493;p63"/>
          <p:cNvCxnSpPr/>
          <p:nvPr/>
        </p:nvCxnSpPr>
        <p:spPr>
          <a:xfrm rot="10800000">
            <a:off x="3619500" y="3187700"/>
            <a:ext cx="0" cy="27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4" name="Google Shape;494;p63"/>
          <p:cNvCxnSpPr/>
          <p:nvPr/>
        </p:nvCxnSpPr>
        <p:spPr>
          <a:xfrm rot="10800000">
            <a:off x="3619500" y="360256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5" name="Google Shape;495;p63"/>
          <p:cNvCxnSpPr/>
          <p:nvPr/>
        </p:nvCxnSpPr>
        <p:spPr>
          <a:xfrm rot="10800000">
            <a:off x="3619500" y="280881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title"/>
          </p:nvPr>
        </p:nvSpPr>
        <p:spPr>
          <a:xfrm>
            <a:off x="635000" y="215900"/>
            <a:ext cx="29718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BINARY COUNTER </a:t>
            </a:r>
            <a:br>
              <a:rPr b="1"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with </a:t>
            </a:r>
            <a:br>
              <a:rPr lang="en-US">
                <a:solidFill>
                  <a:srgbClr val="2E75B5"/>
                </a:solidFill>
              </a:rPr>
            </a:br>
            <a:r>
              <a:rPr b="1" lang="en-US">
                <a:solidFill>
                  <a:srgbClr val="2E75B5"/>
                </a:solidFill>
              </a:rPr>
              <a:t>PARALLEL LOAD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501" name="Google Shape;50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95287"/>
            <a:ext cx="7188200" cy="6147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5"/>
          <p:cNvSpPr txBox="1"/>
          <p:nvPr>
            <p:ph type="title"/>
          </p:nvPr>
        </p:nvSpPr>
        <p:spPr>
          <a:xfrm>
            <a:off x="495300" y="304800"/>
            <a:ext cx="103886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BINARY COUNTER </a:t>
            </a:r>
            <a:r>
              <a:rPr lang="en-US">
                <a:solidFill>
                  <a:srgbClr val="2E75B5"/>
                </a:solidFill>
              </a:rPr>
              <a:t>with </a:t>
            </a:r>
            <a:r>
              <a:rPr b="1" lang="en-US">
                <a:solidFill>
                  <a:srgbClr val="2E75B5"/>
                </a:solidFill>
              </a:rPr>
              <a:t>PARALLEL LOAD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507" name="Google Shape;507;p65"/>
          <p:cNvGraphicFramePr/>
          <p:nvPr/>
        </p:nvGraphicFramePr>
        <p:xfrm>
          <a:off x="1739900" y="2015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270000"/>
                <a:gridCol w="1193800"/>
                <a:gridCol w="1397000"/>
                <a:gridCol w="1397000"/>
                <a:gridCol w="287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Clear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Load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Function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CLEAR</a:t>
                      </a:r>
                      <a:r>
                        <a:rPr lang="en-US" sz="1800"/>
                        <a:t> to 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LOAD</a:t>
                      </a:r>
                      <a:r>
                        <a:rPr b="1" lang="en-US" sz="1800"/>
                        <a:t> </a:t>
                      </a:r>
                      <a:r>
                        <a:rPr lang="en-US" sz="1800"/>
                        <a:t>inputs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COUNT</a:t>
                      </a:r>
                      <a:r>
                        <a:rPr lang="en-US" sz="1800"/>
                        <a:t> to Next</a:t>
                      </a:r>
                      <a:r>
                        <a:rPr lang="en-US" sz="1800"/>
                        <a:t> Binary state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508" name="Google Shape;508;p65"/>
          <p:cNvCxnSpPr/>
          <p:nvPr/>
        </p:nvCxnSpPr>
        <p:spPr>
          <a:xfrm rot="10800000">
            <a:off x="3619500" y="3187700"/>
            <a:ext cx="0" cy="27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9" name="Google Shape;509;p65"/>
          <p:cNvCxnSpPr/>
          <p:nvPr/>
        </p:nvCxnSpPr>
        <p:spPr>
          <a:xfrm rot="10800000">
            <a:off x="3619500" y="360256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0" name="Google Shape;510;p65"/>
          <p:cNvCxnSpPr/>
          <p:nvPr/>
        </p:nvCxnSpPr>
        <p:spPr>
          <a:xfrm rot="10800000">
            <a:off x="3619500" y="280881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type="title"/>
          </p:nvPr>
        </p:nvSpPr>
        <p:spPr>
          <a:xfrm>
            <a:off x="495300" y="304800"/>
            <a:ext cx="103886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BINARY COUNTER </a:t>
            </a:r>
            <a:r>
              <a:rPr lang="en-US">
                <a:solidFill>
                  <a:srgbClr val="2E75B5"/>
                </a:solidFill>
              </a:rPr>
              <a:t>with </a:t>
            </a:r>
            <a:r>
              <a:rPr b="1" lang="en-US">
                <a:solidFill>
                  <a:srgbClr val="2E75B5"/>
                </a:solidFill>
              </a:rPr>
              <a:t>PARALLEL LOAD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739900" y="2015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270000"/>
                <a:gridCol w="1193800"/>
                <a:gridCol w="1397000"/>
                <a:gridCol w="1397000"/>
                <a:gridCol w="287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Clear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Load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Function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CLEAR</a:t>
                      </a:r>
                      <a:r>
                        <a:rPr lang="en-US" sz="1800"/>
                        <a:t> to 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LOAD</a:t>
                      </a:r>
                      <a:r>
                        <a:rPr b="1" lang="en-US" sz="1800"/>
                        <a:t> </a:t>
                      </a:r>
                      <a:r>
                        <a:rPr lang="en-US" sz="1800"/>
                        <a:t>inputs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COUNT</a:t>
                      </a:r>
                      <a:r>
                        <a:rPr lang="en-US" sz="1800"/>
                        <a:t> to Next</a:t>
                      </a:r>
                      <a:r>
                        <a:rPr lang="en-US" sz="1800"/>
                        <a:t> Binary state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517" name="Google Shape;517;p66"/>
          <p:cNvCxnSpPr/>
          <p:nvPr/>
        </p:nvCxnSpPr>
        <p:spPr>
          <a:xfrm rot="10800000">
            <a:off x="3619500" y="3187700"/>
            <a:ext cx="0" cy="27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8" name="Google Shape;518;p66"/>
          <p:cNvCxnSpPr/>
          <p:nvPr/>
        </p:nvCxnSpPr>
        <p:spPr>
          <a:xfrm rot="10800000">
            <a:off x="3619500" y="360256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9" name="Google Shape;519;p66"/>
          <p:cNvCxnSpPr/>
          <p:nvPr/>
        </p:nvCxnSpPr>
        <p:spPr>
          <a:xfrm rot="10800000">
            <a:off x="3619500" y="280881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7"/>
          <p:cNvSpPr txBox="1"/>
          <p:nvPr>
            <p:ph type="title"/>
          </p:nvPr>
        </p:nvSpPr>
        <p:spPr>
          <a:xfrm>
            <a:off x="635000" y="215900"/>
            <a:ext cx="29718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BINARY COUNTER </a:t>
            </a:r>
            <a:br>
              <a:rPr b="1"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with </a:t>
            </a:r>
            <a:br>
              <a:rPr lang="en-US">
                <a:solidFill>
                  <a:srgbClr val="2E75B5"/>
                </a:solidFill>
              </a:rPr>
            </a:br>
            <a:r>
              <a:rPr b="1" lang="en-US">
                <a:solidFill>
                  <a:srgbClr val="2E75B5"/>
                </a:solidFill>
              </a:rPr>
              <a:t>PARALLEL LOAD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525" name="Google Shape;52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124" y="319087"/>
            <a:ext cx="7597776" cy="614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8"/>
          <p:cNvSpPr txBox="1"/>
          <p:nvPr>
            <p:ph type="title"/>
          </p:nvPr>
        </p:nvSpPr>
        <p:spPr>
          <a:xfrm>
            <a:off x="495300" y="304800"/>
            <a:ext cx="103886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BINARY COUNTER </a:t>
            </a:r>
            <a:r>
              <a:rPr lang="en-US">
                <a:solidFill>
                  <a:srgbClr val="2E75B5"/>
                </a:solidFill>
              </a:rPr>
              <a:t>with </a:t>
            </a:r>
            <a:r>
              <a:rPr b="1" lang="en-US">
                <a:solidFill>
                  <a:srgbClr val="2E75B5"/>
                </a:solidFill>
              </a:rPr>
              <a:t>PARALLEL LOAD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531" name="Google Shape;531;p68"/>
          <p:cNvGraphicFramePr/>
          <p:nvPr/>
        </p:nvGraphicFramePr>
        <p:xfrm>
          <a:off x="1739900" y="2015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270000"/>
                <a:gridCol w="1193800"/>
                <a:gridCol w="1397000"/>
                <a:gridCol w="1397000"/>
                <a:gridCol w="287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Clear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Load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Function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CLEAR</a:t>
                      </a:r>
                      <a:r>
                        <a:rPr lang="en-US" sz="1800"/>
                        <a:t> to 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LOAD</a:t>
                      </a:r>
                      <a:r>
                        <a:rPr b="1" lang="en-US" sz="1800"/>
                        <a:t> </a:t>
                      </a:r>
                      <a:r>
                        <a:rPr lang="en-US" sz="1800"/>
                        <a:t>inputs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COUNT</a:t>
                      </a:r>
                      <a:r>
                        <a:rPr lang="en-US" sz="1800"/>
                        <a:t> to Next</a:t>
                      </a:r>
                      <a:r>
                        <a:rPr lang="en-US" sz="1800"/>
                        <a:t> Binary state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NO CHANGE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532" name="Google Shape;532;p68"/>
          <p:cNvCxnSpPr/>
          <p:nvPr/>
        </p:nvCxnSpPr>
        <p:spPr>
          <a:xfrm rot="10800000">
            <a:off x="3619500" y="3187700"/>
            <a:ext cx="0" cy="27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3" name="Google Shape;533;p68"/>
          <p:cNvCxnSpPr/>
          <p:nvPr/>
        </p:nvCxnSpPr>
        <p:spPr>
          <a:xfrm rot="10800000">
            <a:off x="3619500" y="360256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4" name="Google Shape;534;p68"/>
          <p:cNvCxnSpPr/>
          <p:nvPr/>
        </p:nvCxnSpPr>
        <p:spPr>
          <a:xfrm rot="10800000">
            <a:off x="3619500" y="2808816"/>
            <a:ext cx="0" cy="26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9"/>
          <p:cNvSpPr txBox="1"/>
          <p:nvPr>
            <p:ph type="title"/>
          </p:nvPr>
        </p:nvSpPr>
        <p:spPr>
          <a:xfrm>
            <a:off x="495300" y="304800"/>
            <a:ext cx="1038860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b="1" lang="en-US" sz="3600">
                <a:solidFill>
                  <a:srgbClr val="2E75B5"/>
                </a:solidFill>
              </a:rPr>
              <a:t>BINARY COUNTER </a:t>
            </a:r>
            <a:r>
              <a:rPr lang="en-US" sz="2700">
                <a:solidFill>
                  <a:srgbClr val="2E75B5"/>
                </a:solidFill>
              </a:rPr>
              <a:t>with</a:t>
            </a:r>
            <a:r>
              <a:rPr lang="en-US" sz="3600">
                <a:solidFill>
                  <a:srgbClr val="2E75B5"/>
                </a:solidFill>
              </a:rPr>
              <a:t> </a:t>
            </a:r>
            <a:r>
              <a:rPr b="1" lang="en-US" sz="3600">
                <a:solidFill>
                  <a:srgbClr val="2E75B5"/>
                </a:solidFill>
              </a:rPr>
              <a:t>PARALLEL LOAD </a:t>
            </a:r>
            <a:r>
              <a:rPr b="1" lang="en-US" sz="2700">
                <a:solidFill>
                  <a:srgbClr val="2E75B5"/>
                </a:solidFill>
              </a:rPr>
              <a:t>as </a:t>
            </a:r>
            <a:br>
              <a:rPr b="1" lang="en-US">
                <a:solidFill>
                  <a:srgbClr val="2E75B5"/>
                </a:solidFill>
              </a:rPr>
            </a:br>
            <a:br>
              <a:rPr b="1" lang="en-US">
                <a:solidFill>
                  <a:srgbClr val="2E75B5"/>
                </a:solidFill>
              </a:rPr>
            </a:br>
            <a:r>
              <a:rPr b="1" lang="en-US">
                <a:solidFill>
                  <a:srgbClr val="1E4E79"/>
                </a:solidFill>
              </a:rPr>
              <a:t>DECADE COUNTER</a:t>
            </a:r>
            <a:endParaRPr b="1">
              <a:solidFill>
                <a:srgbClr val="1E4E79"/>
              </a:solidFill>
            </a:endParaRPr>
          </a:p>
        </p:txBody>
      </p:sp>
      <p:pic>
        <p:nvPicPr>
          <p:cNvPr id="540" name="Google Shape;54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4762" y="2125662"/>
            <a:ext cx="51720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0"/>
          <p:cNvSpPr txBox="1"/>
          <p:nvPr>
            <p:ph type="title"/>
          </p:nvPr>
        </p:nvSpPr>
        <p:spPr>
          <a:xfrm>
            <a:off x="495300" y="304800"/>
            <a:ext cx="1038860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b="1" lang="en-US" sz="3600">
                <a:solidFill>
                  <a:srgbClr val="2E75B5"/>
                </a:solidFill>
              </a:rPr>
              <a:t>BINARY COUNTER </a:t>
            </a:r>
            <a:r>
              <a:rPr lang="en-US" sz="2700">
                <a:solidFill>
                  <a:srgbClr val="2E75B5"/>
                </a:solidFill>
              </a:rPr>
              <a:t>with</a:t>
            </a:r>
            <a:r>
              <a:rPr lang="en-US" sz="3600">
                <a:solidFill>
                  <a:srgbClr val="2E75B5"/>
                </a:solidFill>
              </a:rPr>
              <a:t> </a:t>
            </a:r>
            <a:r>
              <a:rPr b="1" lang="en-US" sz="3600">
                <a:solidFill>
                  <a:srgbClr val="2E75B5"/>
                </a:solidFill>
              </a:rPr>
              <a:t>PARALLEL LOAD </a:t>
            </a:r>
            <a:r>
              <a:rPr b="1" lang="en-US" sz="2700">
                <a:solidFill>
                  <a:srgbClr val="2E75B5"/>
                </a:solidFill>
              </a:rPr>
              <a:t>as </a:t>
            </a:r>
            <a:br>
              <a:rPr b="1" lang="en-US">
                <a:solidFill>
                  <a:srgbClr val="2E75B5"/>
                </a:solidFill>
              </a:rPr>
            </a:br>
            <a:br>
              <a:rPr b="1" lang="en-US">
                <a:solidFill>
                  <a:srgbClr val="2E75B5"/>
                </a:solidFill>
              </a:rPr>
            </a:br>
            <a:r>
              <a:rPr b="1" lang="en-US">
                <a:solidFill>
                  <a:srgbClr val="1E4E79"/>
                </a:solidFill>
              </a:rPr>
              <a:t>DECADE COUNTER</a:t>
            </a:r>
            <a:endParaRPr b="1">
              <a:solidFill>
                <a:srgbClr val="1E4E79"/>
              </a:solidFill>
            </a:endParaRPr>
          </a:p>
        </p:txBody>
      </p:sp>
      <p:pic>
        <p:nvPicPr>
          <p:cNvPr id="546" name="Google Shape;54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624" y="2159000"/>
            <a:ext cx="6251575" cy="4559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1"/>
          <p:cNvSpPr txBox="1"/>
          <p:nvPr>
            <p:ph type="title"/>
          </p:nvPr>
        </p:nvSpPr>
        <p:spPr>
          <a:xfrm>
            <a:off x="965200" y="2600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 BINARY COUNTER 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2590800" y="876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1,17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9" name="Google Shape;139;p18"/>
          <p:cNvSpPr/>
          <p:nvPr/>
        </p:nvSpPr>
        <p:spPr>
          <a:xfrm>
            <a:off x="5715000" y="260350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6908800" y="2235203"/>
            <a:ext cx="22860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8"/>
          <p:cNvCxnSpPr/>
          <p:nvPr/>
        </p:nvCxnSpPr>
        <p:spPr>
          <a:xfrm flipH="1">
            <a:off x="6083300" y="2425705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18"/>
          <p:cNvSpPr/>
          <p:nvPr/>
        </p:nvSpPr>
        <p:spPr>
          <a:xfrm>
            <a:off x="5715000" y="3952881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6908800" y="3584581"/>
            <a:ext cx="22860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 flipH="1">
            <a:off x="6083300" y="3775083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" name="Google Shape;145;p18"/>
          <p:cNvSpPr/>
          <p:nvPr/>
        </p:nvSpPr>
        <p:spPr>
          <a:xfrm>
            <a:off x="5715000" y="5299090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6908800" y="4930790"/>
            <a:ext cx="22860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 flipH="1">
            <a:off x="6083300" y="5121292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8" name="Google Shape;148;p18"/>
          <p:cNvSpPr/>
          <p:nvPr/>
        </p:nvSpPr>
        <p:spPr>
          <a:xfrm>
            <a:off x="5715000" y="124460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6908800" y="6238241"/>
            <a:ext cx="22860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8"/>
          <p:cNvCxnSpPr>
            <a:endCxn id="148" idx="6"/>
          </p:cNvCxnSpPr>
          <p:nvPr/>
        </p:nvCxnSpPr>
        <p:spPr>
          <a:xfrm rot="10800000">
            <a:off x="6070600" y="1390652"/>
            <a:ext cx="838200" cy="503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 BINARY COUNTER 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5200" y="1036201"/>
            <a:ext cx="2908300" cy="531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 BINARY COUNTER 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62" name="Google Shape;162;p20"/>
          <p:cNvGraphicFramePr/>
          <p:nvPr/>
        </p:nvGraphicFramePr>
        <p:xfrm>
          <a:off x="2590800" y="876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{ED0516B3-976B-4DED-989B-99FA1C588FE7}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CLK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1,17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63" name="Google Shape;163;p20"/>
          <p:cNvCxnSpPr/>
          <p:nvPr/>
        </p:nvCxnSpPr>
        <p:spPr>
          <a:xfrm flipH="1">
            <a:off x="4749800" y="3741421"/>
            <a:ext cx="825500" cy="3238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4" name="Google Shape;164;p20"/>
          <p:cNvSpPr/>
          <p:nvPr/>
        </p:nvSpPr>
        <p:spPr>
          <a:xfrm>
            <a:off x="4387850" y="395288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5575300" y="3584581"/>
            <a:ext cx="36195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349750" y="1244603"/>
            <a:ext cx="355600" cy="29209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5575300" y="6238241"/>
            <a:ext cx="3619500" cy="35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0"/>
          <p:cNvCxnSpPr>
            <a:stCxn id="167" idx="1"/>
            <a:endCxn id="166" idx="6"/>
          </p:cNvCxnSpPr>
          <p:nvPr/>
        </p:nvCxnSpPr>
        <p:spPr>
          <a:xfrm rot="10800000">
            <a:off x="4705300" y="1390741"/>
            <a:ext cx="870000" cy="502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635000" y="215901"/>
            <a:ext cx="10515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 BINARY COUNTER 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1050" y="215901"/>
            <a:ext cx="4019550" cy="6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