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71E49-2672-4C95-93F0-A4152A409DE5}">
  <a:tblStyle styleId="{E1871E49-2672-4C95-93F0-A4152A409D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09600" y="277813"/>
            <a:ext cx="1097280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Register and Counters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2400"/>
              <a:buNone/>
            </a:pPr>
            <a:r>
              <a:rPr lang="en-US">
                <a:solidFill>
                  <a:srgbClr val="9CC2E5"/>
                </a:solidFill>
              </a:rPr>
              <a:t>Digital Logic &amp; Design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LAB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72143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SERIAL TRANSFER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197" y="1253354"/>
            <a:ext cx="7983626" cy="25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890" y="3998005"/>
            <a:ext cx="741624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72143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SERIAL ADDER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474" y="1030515"/>
            <a:ext cx="8127960" cy="551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COUNTER</a:t>
            </a:r>
            <a:r>
              <a:rPr lang="en-US" sz="1800">
                <a:solidFill>
                  <a:srgbClr val="9CC2E5"/>
                </a:solidFill>
              </a:rPr>
              <a:t> (Asynchronous)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74xx93 is a Asynchronous Binary Counter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Flip Flop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Bit Asynchronous counter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84629" y="475343"/>
            <a:ext cx="6172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2-bit Asynchronous Up-Counter </a:t>
            </a:r>
            <a:endParaRPr b="0" i="0" sz="32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787526"/>
            <a:ext cx="65532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16857" y="504372"/>
            <a:ext cx="6172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2-bit Asynchronous Up-Counter </a:t>
            </a:r>
            <a:endParaRPr b="0" i="0" sz="32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646" y="2026952"/>
            <a:ext cx="7553325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84629" y="475343"/>
            <a:ext cx="6172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2-bit Asynchronous Up-Counter </a:t>
            </a:r>
            <a:endParaRPr b="0" i="0" sz="32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080" y="1480457"/>
            <a:ext cx="762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90286" y="562428"/>
            <a:ext cx="7543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2-bit Asynchronous Down-Counter 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022" y="1905000"/>
            <a:ext cx="75152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290286" y="562428"/>
            <a:ext cx="7543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3-bit Asynchronous Down-Counter 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486" y="2026952"/>
            <a:ext cx="8534400" cy="3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74XX93(4- Bit Asynchronous Binary Counter)</a:t>
            </a:r>
            <a:endParaRPr/>
          </a:p>
        </p:txBody>
      </p:sp>
      <p:pic>
        <p:nvPicPr>
          <p:cNvPr id="198" name="Google Shape;19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54" y="1567543"/>
            <a:ext cx="10231045" cy="428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74XX93(3- Bit Asynchronous Binary Counter)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362" y="1478415"/>
            <a:ext cx="89820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Register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i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 group of flip‐flops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Shares a </a:t>
            </a:r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i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and 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bit register consists of a group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flip‐flops capable of storing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bits of binary information.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 BLOCK DIAGRAM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9866" t="0"/>
          <a:stretch/>
        </p:blipFill>
        <p:spPr>
          <a:xfrm>
            <a:off x="2086655" y="1859416"/>
            <a:ext cx="8018689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4"/>
          <p:cNvGraphicFramePr/>
          <p:nvPr/>
        </p:nvGraphicFramePr>
        <p:xfrm>
          <a:off x="3200400" y="181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{E1871E49-2672-4C95-93F0-A4152A409DE5}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</a:tr>
              <a:tr h="76195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Clock Pulses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4"/>
          <p:cNvSpPr txBox="1"/>
          <p:nvPr/>
        </p:nvSpPr>
        <p:spPr>
          <a:xfrm>
            <a:off x="333829" y="457200"/>
            <a:ext cx="103051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Output State of a 3-bit Asynchronous Up-Counter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 As MODULUS 16 COUNTER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884" y="1873930"/>
            <a:ext cx="7953829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74XX93(4- Bit Asynchronous Binary Counter)</a:t>
            </a:r>
            <a:endParaRPr/>
          </a:p>
        </p:txBody>
      </p:sp>
      <p:pic>
        <p:nvPicPr>
          <p:cNvPr id="228" name="Google Shape;22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54" y="1567543"/>
            <a:ext cx="10231045" cy="428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 As DECADE COUNTER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702" y="1690688"/>
            <a:ext cx="81375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 As DECADE COUNTER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690688"/>
            <a:ext cx="102298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74XX93(As DECADE COUNTER)</a:t>
            </a:r>
            <a:endParaRPr/>
          </a:p>
        </p:txBody>
      </p:sp>
      <p:pic>
        <p:nvPicPr>
          <p:cNvPr id="246" name="Google Shape;24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54" y="1567543"/>
            <a:ext cx="10231045" cy="428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 As MODULUS 12 COUNTER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000" y="1483632"/>
            <a:ext cx="9790113" cy="442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74XX93(As MOD 12 COUNTER)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2298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4-Bit Register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2" name="Google Shape;1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900" y="189706"/>
            <a:ext cx="4025900" cy="655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152401"/>
            <a:ext cx="3167743" cy="3839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4-Bit Register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 sz="2800">
                <a:solidFill>
                  <a:srgbClr val="9CC2E5"/>
                </a:solidFill>
              </a:rPr>
              <a:t>with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2858" y="319314"/>
            <a:ext cx="7529285" cy="618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6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SHIFT REGISTERS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97" y="2170566"/>
            <a:ext cx="11049206" cy="28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72143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UNIVERSAL SHIFT REGISTER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317" y="1030515"/>
            <a:ext cx="8796111" cy="521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73" y="856345"/>
            <a:ext cx="9985828" cy="586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272143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UNIVERSAL SHIFT REGISTER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72143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UNIVERSAL SHIFT REGISTER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3" y="1466169"/>
            <a:ext cx="9358537" cy="442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UNIVERSAL SHIFT REGISTER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74xx194 </a:t>
            </a:r>
            <a:r>
              <a:rPr lang="en-US">
                <a:solidFill>
                  <a:srgbClr val="595959"/>
                </a:solidFill>
              </a:rPr>
              <a:t>(4-BIT BIDIRECTIONAL UNIVERSAL SHIFT REGISTER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