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2" r:id="rId23"/>
    <p:sldId id="283" r:id="rId24"/>
    <p:sldId id="284" r:id="rId25"/>
    <p:sldId id="294" r:id="rId26"/>
    <p:sldId id="286" r:id="rId27"/>
    <p:sldId id="287" r:id="rId28"/>
    <p:sldId id="288" r:id="rId29"/>
    <p:sldId id="289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2B4B7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029" y="1915490"/>
            <a:ext cx="8155940" cy="252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2B4B7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7" name="object 7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035030" y="6547815"/>
            <a:ext cx="10033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609600" y="152400"/>
            <a:ext cx="10605770" cy="5135880"/>
          </a:xfrm>
          <a:custGeom>
            <a:avLst/>
            <a:gdLst/>
            <a:ahLst/>
            <a:cxnLst/>
            <a:rect l="l" t="t" r="r" b="b"/>
            <a:pathLst>
              <a:path w="4584700" h="6858000">
                <a:moveTo>
                  <a:pt x="4584192" y="0"/>
                </a:moveTo>
                <a:lnTo>
                  <a:pt x="0" y="0"/>
                </a:lnTo>
                <a:lnTo>
                  <a:pt x="0" y="6858000"/>
                </a:lnTo>
                <a:lnTo>
                  <a:pt x="4584192" y="6858000"/>
                </a:lnTo>
                <a:lnTo>
                  <a:pt x="458419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p/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0630" y="384810"/>
            <a:ext cx="8943340" cy="4544695"/>
          </a:xfrm>
        </p:spPr>
        <p:txBody>
          <a:bodyPr>
            <a:normAutofit fontScale="25000"/>
          </a:bodyPr>
          <a:p>
            <a:pPr marL="12700" marR="5080" indent="635" algn="ctr">
              <a:lnSpc>
                <a:spcPts val="7130"/>
              </a:lnSpc>
              <a:spcBef>
                <a:spcPts val="995"/>
              </a:spcBef>
            </a:pPr>
            <a:r>
              <a:rPr sz="1280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Fundame</a:t>
            </a:r>
            <a:r>
              <a:rPr sz="12800" spc="-3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n</a:t>
            </a:r>
            <a:r>
              <a:rPr sz="12800" spc="-30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tals</a:t>
            </a:r>
            <a:r>
              <a:rPr sz="12800" spc="-49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12800" spc="-49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sz="12800" spc="3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of  </a:t>
            </a:r>
            <a:r>
              <a:rPr sz="12800" spc="-17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Softwar</a:t>
            </a:r>
            <a:r>
              <a:rPr sz="12800" spc="-18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</a:t>
            </a:r>
            <a:r>
              <a:rPr sz="12800" spc="-51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12800" spc="-51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 </a:t>
            </a:r>
            <a:r>
              <a:rPr sz="12800" spc="-62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</a:t>
            </a:r>
            <a:r>
              <a:rPr lang="en-US" sz="12800" spc="-62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sz="12800" spc="-2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ngin</a:t>
            </a:r>
            <a:r>
              <a:rPr sz="12800" spc="-5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</a:t>
            </a:r>
            <a:r>
              <a:rPr sz="12800" spc="-25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eri</a:t>
            </a:r>
            <a:r>
              <a:rPr sz="12800" spc="-38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n</a:t>
            </a:r>
            <a:r>
              <a:rPr sz="12800" spc="33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g</a:t>
            </a:r>
            <a:endParaRPr sz="12800">
              <a:latin typeface="+mj-ea"/>
              <a:cs typeface="+mj-ea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6855" spc="-165" dirty="0">
              <a:solidFill>
                <a:srgbClr val="EE52A4"/>
              </a:solidFill>
              <a:latin typeface="+mj-ea"/>
              <a:cs typeface="+mj-ea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9600" spc="170" dirty="0">
              <a:solidFill>
                <a:schemeClr val="accent1">
                  <a:lumMod val="20000"/>
                  <a:lumOff val="80000"/>
                </a:schemeClr>
              </a:solidFill>
              <a:latin typeface="Calibri Light" panose="020F0302020204030204"/>
              <a:cs typeface="Calibri Light" panose="020F0302020204030204"/>
              <a:sym typeface="+mn-ea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sz="9600" spc="17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LECTURE</a:t>
            </a:r>
            <a:r>
              <a:rPr sz="9600" spc="35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3</a:t>
            </a:r>
            <a:r>
              <a:rPr sz="9600" spc="-25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:</a:t>
            </a:r>
            <a:r>
              <a:rPr sz="9600" spc="385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spc="160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 Light" panose="020F0302020204030204"/>
                <a:cs typeface="Calibri Light" panose="020F0302020204030204"/>
                <a:sym typeface="+mn-ea"/>
              </a:rPr>
              <a:t>SOFTWARE</a:t>
            </a:r>
            <a:r>
              <a:rPr sz="9600" spc="350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spc="170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 Light" panose="020F0302020204030204"/>
                <a:cs typeface="Calibri Light" panose="020F0302020204030204"/>
                <a:sym typeface="+mn-ea"/>
              </a:rPr>
              <a:t>PROCESSES</a:t>
            </a:r>
            <a:endParaRPr sz="9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 Light" panose="020F0302020204030204"/>
              <a:cs typeface="Calibri Light" panose="020F030202020403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sz="9600" spc="355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endParaRPr sz="6855">
              <a:solidFill>
                <a:schemeClr val="accent1">
                  <a:lumMod val="20000"/>
                  <a:lumOff val="80000"/>
                </a:schemeClr>
              </a:solidFill>
              <a:latin typeface="Calibri Light" panose="020F0302020204030204"/>
              <a:cs typeface="Calibri Light" panose="020F030202020403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6855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Farheen Tabassum</a:t>
            </a:r>
            <a:b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MS Software Engineering </a:t>
            </a:r>
            <a:b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EME,NUST</a:t>
            </a:r>
            <a:endParaRPr lang="en-US" sz="11200" b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5671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Process</a:t>
            </a:r>
            <a:r>
              <a:rPr sz="4800" spc="-145" dirty="0"/>
              <a:t> </a:t>
            </a:r>
            <a:r>
              <a:rPr sz="4800" spc="-50" dirty="0"/>
              <a:t>Step:</a:t>
            </a:r>
            <a:r>
              <a:rPr sz="4800" spc="-135" dirty="0"/>
              <a:t> </a:t>
            </a:r>
            <a:r>
              <a:rPr sz="4800" spc="-55" dirty="0"/>
              <a:t>Feasibility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59051" y="1911342"/>
            <a:ext cx="7715250" cy="392620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feasibility</a:t>
            </a:r>
            <a:r>
              <a:rPr sz="2550" spc="-2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study</a:t>
            </a:r>
            <a:r>
              <a:rPr sz="2550" spc="-2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precedes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decision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begin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project.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80"/>
              </a:spcBef>
              <a:buChar char="•"/>
              <a:tabLst>
                <a:tab pos="247015" algn="l"/>
              </a:tabLst>
            </a:pP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scope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proposed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project?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85"/>
              </a:spcBef>
              <a:buChar char="•"/>
              <a:tabLst>
                <a:tab pos="247015" algn="l"/>
              </a:tabLst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project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technically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feasible?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80"/>
              </a:spcBef>
              <a:buChar char="•"/>
              <a:tabLst>
                <a:tab pos="247015" algn="l"/>
              </a:tabLst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projected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benefits?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80"/>
              </a:spcBef>
              <a:buChar char="•"/>
              <a:tabLst>
                <a:tab pos="247015" algn="l"/>
              </a:tabLst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costs,</a:t>
            </a:r>
            <a:r>
              <a:rPr sz="255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Nmetable?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80"/>
              </a:spcBef>
              <a:buChar char="•"/>
              <a:tabLst>
                <a:tab pos="247015" algn="l"/>
              </a:tabLst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resources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available?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80"/>
              </a:spcBef>
              <a:buChar char="•"/>
              <a:tabLst>
                <a:tab pos="247015" algn="l"/>
              </a:tabLst>
            </a:pP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risks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can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managed?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feasibility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study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leads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decision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no-‐go.</a:t>
            </a:r>
            <a:endParaRPr sz="25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6662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812528"/>
                </a:solidFill>
              </a:rPr>
              <a:t>Process</a:t>
            </a:r>
            <a:r>
              <a:rPr sz="4800" spc="-140" dirty="0">
                <a:solidFill>
                  <a:srgbClr val="812528"/>
                </a:solidFill>
              </a:rPr>
              <a:t> </a:t>
            </a:r>
            <a:r>
              <a:rPr sz="4800" spc="-50" dirty="0">
                <a:solidFill>
                  <a:srgbClr val="812528"/>
                </a:solidFill>
              </a:rPr>
              <a:t>Step:</a:t>
            </a:r>
            <a:r>
              <a:rPr sz="4800" spc="-135" dirty="0">
                <a:solidFill>
                  <a:srgbClr val="812528"/>
                </a:solidFill>
              </a:rPr>
              <a:t> </a:t>
            </a:r>
            <a:r>
              <a:rPr sz="4800" spc="-65" dirty="0">
                <a:solidFill>
                  <a:srgbClr val="812528"/>
                </a:solidFill>
              </a:rPr>
              <a:t>Requirements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59051" y="2026996"/>
            <a:ext cx="7892415" cy="338645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405130" algn="just">
              <a:lnSpc>
                <a:spcPts val="2750"/>
              </a:lnSpc>
              <a:spcBef>
                <a:spcPts val="445"/>
              </a:spcBef>
            </a:pPr>
            <a:r>
              <a:rPr sz="2550" spc="-2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Requirements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define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the 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550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from </a:t>
            </a:r>
            <a:r>
              <a:rPr sz="25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56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client's</a:t>
            </a:r>
            <a:r>
              <a:rPr sz="2550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viewpoint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 marR="840740" algn="just">
              <a:lnSpc>
                <a:spcPct val="90000"/>
              </a:lnSpc>
              <a:spcBef>
                <a:spcPts val="1360"/>
              </a:spcBef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establish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system's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functionality, </a:t>
            </a:r>
            <a:r>
              <a:rPr sz="2550" spc="-5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constraints,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goals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by consultation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 the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client,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customers,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users.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740"/>
              </a:lnSpc>
            </a:pP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be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developed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manner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understandable </a:t>
            </a:r>
            <a:r>
              <a:rPr sz="2550" spc="-5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both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client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and the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development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staff.</a:t>
            </a:r>
            <a:endParaRPr sz="25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6662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812528"/>
                </a:solidFill>
              </a:rPr>
              <a:t>Process</a:t>
            </a:r>
            <a:r>
              <a:rPr sz="4800" spc="-140" dirty="0">
                <a:solidFill>
                  <a:srgbClr val="812528"/>
                </a:solidFill>
              </a:rPr>
              <a:t> </a:t>
            </a:r>
            <a:r>
              <a:rPr sz="4800" spc="-50" dirty="0">
                <a:solidFill>
                  <a:srgbClr val="812528"/>
                </a:solidFill>
              </a:rPr>
              <a:t>Step:</a:t>
            </a:r>
            <a:r>
              <a:rPr sz="4800" spc="-135" dirty="0">
                <a:solidFill>
                  <a:srgbClr val="812528"/>
                </a:solidFill>
              </a:rPr>
              <a:t> </a:t>
            </a:r>
            <a:r>
              <a:rPr sz="4800" spc="-65" dirty="0">
                <a:solidFill>
                  <a:srgbClr val="812528"/>
                </a:solidFill>
              </a:rPr>
              <a:t>Requirements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23110" y="1924410"/>
            <a:ext cx="7706359" cy="42303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sometimes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divided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into: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319405" indent="-307340">
              <a:lnSpc>
                <a:spcPct val="100000"/>
              </a:lnSpc>
              <a:spcBef>
                <a:spcPts val="1095"/>
              </a:spcBef>
              <a:buChar char="•"/>
              <a:tabLst>
                <a:tab pos="319405" algn="l"/>
                <a:tab pos="320040" algn="l"/>
              </a:tabLst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319405" indent="-307340">
              <a:lnSpc>
                <a:spcPct val="100000"/>
              </a:lnSpc>
              <a:spcBef>
                <a:spcPts val="1080"/>
              </a:spcBef>
              <a:buChar char="•"/>
              <a:tabLst>
                <a:tab pos="319405" algn="l"/>
                <a:tab pos="320040" algn="l"/>
              </a:tabLst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definiNon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319405" indent="-307340">
              <a:lnSpc>
                <a:spcPct val="100000"/>
              </a:lnSpc>
              <a:spcBef>
                <a:spcPts val="1080"/>
              </a:spcBef>
              <a:buChar char="•"/>
              <a:tabLst>
                <a:tab pos="319405" algn="l"/>
                <a:tab pos="320040" algn="l"/>
              </a:tabLst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specificaNon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 marR="299720">
              <a:lnSpc>
                <a:spcPts val="2750"/>
              </a:lnSpc>
              <a:spcBef>
                <a:spcPts val="1430"/>
              </a:spcBef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55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developed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5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self-‐contained </a:t>
            </a:r>
            <a:r>
              <a:rPr sz="2550" spc="-5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study,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emerge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incrementally.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90000"/>
              </a:lnSpc>
              <a:spcBef>
                <a:spcPts val="1360"/>
              </a:spcBef>
            </a:pPr>
            <a:r>
              <a:rPr sz="2550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Failure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agree </a:t>
            </a:r>
            <a:r>
              <a:rPr sz="255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55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550" spc="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55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define</a:t>
            </a:r>
            <a:r>
              <a:rPr sz="255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them 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adequately 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55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of the </a:t>
            </a:r>
            <a:r>
              <a:rPr sz="255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biggest cause </a:t>
            </a:r>
            <a:r>
              <a:rPr sz="25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55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software projects </a:t>
            </a:r>
            <a:r>
              <a:rPr sz="2550" spc="-56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failing.</a:t>
            </a:r>
            <a:endParaRPr sz="25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6761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812528"/>
                </a:solidFill>
              </a:rPr>
              <a:t>Process</a:t>
            </a:r>
            <a:r>
              <a:rPr sz="4800" spc="-140" dirty="0">
                <a:solidFill>
                  <a:srgbClr val="812528"/>
                </a:solidFill>
              </a:rPr>
              <a:t> </a:t>
            </a:r>
            <a:r>
              <a:rPr sz="4800" spc="-50" dirty="0">
                <a:solidFill>
                  <a:srgbClr val="812528"/>
                </a:solidFill>
              </a:rPr>
              <a:t>Step:</a:t>
            </a:r>
            <a:r>
              <a:rPr sz="4800" spc="-125" dirty="0">
                <a:solidFill>
                  <a:srgbClr val="812528"/>
                </a:solidFill>
              </a:rPr>
              <a:t> </a:t>
            </a:r>
            <a:r>
              <a:rPr sz="4800" spc="-80" dirty="0">
                <a:solidFill>
                  <a:srgbClr val="812528"/>
                </a:solidFill>
              </a:rPr>
              <a:t>System</a:t>
            </a:r>
            <a:r>
              <a:rPr sz="4800" spc="-110" dirty="0">
                <a:solidFill>
                  <a:srgbClr val="812528"/>
                </a:solidFill>
              </a:rPr>
              <a:t> </a:t>
            </a:r>
            <a:r>
              <a:rPr sz="4800" spc="-40" dirty="0">
                <a:solidFill>
                  <a:srgbClr val="812528"/>
                </a:solidFill>
              </a:rPr>
              <a:t>Design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507997" y="1684375"/>
            <a:ext cx="9545955" cy="43580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35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23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describes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350" spc="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software developers'</a:t>
            </a:r>
            <a:r>
              <a:rPr sz="2350" spc="-2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viewpoint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350" b="1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350" b="1" spc="-5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design: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Establish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architecture,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both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hardware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software,</a:t>
            </a:r>
            <a:r>
              <a:rPr sz="20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matches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2350" b="1" spc="-7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design: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  <a:spcBef>
                <a:spcPts val="1180"/>
              </a:spcBef>
            </a:pP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Represent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0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functions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form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transformed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into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more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executable</a:t>
            </a:r>
            <a:r>
              <a:rPr sz="2000" spc="-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programs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616585">
              <a:lnSpc>
                <a:spcPts val="3950"/>
              </a:lnSpc>
              <a:spcBef>
                <a:spcPts val="295"/>
              </a:spcBef>
            </a:pP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Preliminary </a:t>
            </a:r>
            <a:r>
              <a:rPr sz="23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user </a:t>
            </a:r>
            <a:r>
              <a:rPr sz="23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testing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often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carried out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part of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design step</a:t>
            </a:r>
            <a:r>
              <a:rPr sz="23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235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Models</a:t>
            </a:r>
            <a:r>
              <a:rPr sz="23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used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3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represent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requirements,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architecture,</a:t>
            </a:r>
            <a:r>
              <a:rPr sz="23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85"/>
              </a:lnSpc>
            </a:pP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23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design.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course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teaches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basic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concepts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35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Unified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685"/>
              </a:lnSpc>
            </a:pP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Modeling</a:t>
            </a:r>
            <a:r>
              <a:rPr sz="2350" spc="-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35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(UML).</a:t>
            </a:r>
            <a:endParaRPr sz="2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7153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812528"/>
                </a:solidFill>
              </a:rPr>
              <a:t>Process</a:t>
            </a:r>
            <a:r>
              <a:rPr sz="4800" spc="-145" dirty="0">
                <a:solidFill>
                  <a:srgbClr val="812528"/>
                </a:solidFill>
              </a:rPr>
              <a:t> </a:t>
            </a:r>
            <a:r>
              <a:rPr sz="4800" spc="-50" dirty="0">
                <a:solidFill>
                  <a:srgbClr val="812528"/>
                </a:solidFill>
              </a:rPr>
              <a:t>Step:</a:t>
            </a:r>
            <a:r>
              <a:rPr sz="4800" spc="-135" dirty="0">
                <a:solidFill>
                  <a:srgbClr val="812528"/>
                </a:solidFill>
              </a:rPr>
              <a:t> </a:t>
            </a:r>
            <a:r>
              <a:rPr sz="4800" spc="-60" dirty="0">
                <a:solidFill>
                  <a:srgbClr val="812528"/>
                </a:solidFill>
              </a:rPr>
              <a:t>Implementation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23110" y="1890331"/>
            <a:ext cx="7964805" cy="388302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20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Implementation</a:t>
            </a:r>
            <a:r>
              <a:rPr sz="2200" b="1" spc="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(coding)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realized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 a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set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programs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units.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50"/>
              </a:lnSpc>
              <a:spcBef>
                <a:spcPts val="1175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components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wriben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team,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acquired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elsewhere, or modified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 existing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components.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2200" b="1" spc="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testing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579755">
              <a:lnSpc>
                <a:spcPct val="155000"/>
              </a:lnSpc>
              <a:spcBef>
                <a:spcPts val="20"/>
              </a:spcBef>
            </a:pP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testing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staff</a:t>
            </a:r>
            <a:r>
              <a:rPr sz="18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integral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part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implementation. </a:t>
            </a:r>
            <a:r>
              <a:rPr sz="1800" spc="-3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Individual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components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tested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against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18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components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integrated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tested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against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1800" spc="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complete</a:t>
            </a:r>
            <a:r>
              <a:rPr sz="18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625" y="893825"/>
            <a:ext cx="81140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>
                <a:solidFill>
                  <a:srgbClr val="812528"/>
                </a:solidFill>
              </a:rPr>
              <a:t>Process</a:t>
            </a:r>
            <a:r>
              <a:rPr spc="-110" dirty="0">
                <a:solidFill>
                  <a:srgbClr val="812528"/>
                </a:solidFill>
              </a:rPr>
              <a:t> </a:t>
            </a:r>
            <a:r>
              <a:rPr spc="-50" dirty="0">
                <a:solidFill>
                  <a:srgbClr val="812528"/>
                </a:solidFill>
              </a:rPr>
              <a:t>Step:</a:t>
            </a:r>
            <a:r>
              <a:rPr spc="-100" dirty="0">
                <a:solidFill>
                  <a:srgbClr val="812528"/>
                </a:solidFill>
              </a:rPr>
              <a:t> </a:t>
            </a:r>
            <a:r>
              <a:rPr spc="-60" dirty="0">
                <a:solidFill>
                  <a:srgbClr val="812528"/>
                </a:solidFill>
              </a:rPr>
              <a:t>Acceptance</a:t>
            </a:r>
            <a:r>
              <a:rPr spc="-114" dirty="0">
                <a:solidFill>
                  <a:srgbClr val="812528"/>
                </a:solidFill>
              </a:rPr>
              <a:t> </a:t>
            </a:r>
            <a:r>
              <a:rPr spc="-35" dirty="0">
                <a:solidFill>
                  <a:srgbClr val="812528"/>
                </a:solidFill>
              </a:rPr>
              <a:t>and</a:t>
            </a:r>
            <a:r>
              <a:rPr spc="-100" dirty="0">
                <a:solidFill>
                  <a:srgbClr val="812528"/>
                </a:solidFill>
              </a:rPr>
              <a:t> </a:t>
            </a:r>
            <a:r>
              <a:rPr spc="-60" dirty="0">
                <a:solidFill>
                  <a:srgbClr val="812528"/>
                </a:solidFill>
              </a:rPr>
              <a:t>Release</a:t>
            </a:r>
            <a:endParaRPr spc="-60" dirty="0">
              <a:solidFill>
                <a:srgbClr val="812528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530"/>
              </a:spcBef>
            </a:pPr>
            <a:r>
              <a:rPr spc="-5" dirty="0"/>
              <a:t>Acceptance</a:t>
            </a:r>
            <a:r>
              <a:rPr spc="-30" dirty="0"/>
              <a:t> </a:t>
            </a:r>
            <a:r>
              <a:rPr spc="-5" dirty="0"/>
              <a:t>testing</a:t>
            </a:r>
            <a:endParaRPr spc="-5" dirty="0"/>
          </a:p>
          <a:p>
            <a:pPr marL="17780" marR="5080">
              <a:lnSpc>
                <a:spcPts val="2150"/>
              </a:lnSpc>
              <a:spcBef>
                <a:spcPts val="1470"/>
              </a:spcBef>
            </a:pP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tested</a:t>
            </a:r>
            <a:r>
              <a:rPr sz="2000" b="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against</a:t>
            </a:r>
            <a:r>
              <a:rPr sz="2000" b="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000" b="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000" b="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client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b="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often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with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selected </a:t>
            </a:r>
            <a:r>
              <a:rPr sz="2000" b="0" spc="-434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customers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7780">
              <a:lnSpc>
                <a:spcPct val="100000"/>
              </a:lnSpc>
              <a:spcBef>
                <a:spcPts val="1075"/>
              </a:spcBef>
            </a:pPr>
            <a:r>
              <a:rPr spc="-5" dirty="0"/>
              <a:t>Delivery</a:t>
            </a:r>
            <a:r>
              <a:rPr spc="-20" dirty="0"/>
              <a:t> </a:t>
            </a:r>
            <a:r>
              <a:rPr spc="5" dirty="0"/>
              <a:t>and</a:t>
            </a:r>
            <a:r>
              <a:rPr spc="-20" dirty="0"/>
              <a:t> </a:t>
            </a:r>
            <a:r>
              <a:rPr spc="-5" dirty="0"/>
              <a:t>release</a:t>
            </a:r>
            <a:endParaRPr spc="-5" dirty="0"/>
          </a:p>
          <a:p>
            <a:pPr marL="17780" marR="339725">
              <a:lnSpc>
                <a:spcPts val="2150"/>
              </a:lnSpc>
              <a:spcBef>
                <a:spcPts val="1470"/>
              </a:spcBef>
            </a:pP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After successful</a:t>
            </a:r>
            <a:r>
              <a:rPr sz="2000" b="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acceptance</a:t>
            </a:r>
            <a:r>
              <a:rPr sz="2000" b="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testing,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000" b="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delivered</a:t>
            </a:r>
            <a:r>
              <a:rPr sz="2000" b="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b="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client</a:t>
            </a:r>
            <a:r>
              <a:rPr sz="2000" b="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b="0" spc="-4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released</a:t>
            </a:r>
            <a:r>
              <a:rPr sz="2000" b="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000" b="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production</a:t>
            </a:r>
            <a:r>
              <a:rPr sz="2000" b="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000" b="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marketed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b="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customers.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977" y="785875"/>
            <a:ext cx="89776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>
                <a:solidFill>
                  <a:srgbClr val="812528"/>
                </a:solidFill>
              </a:rPr>
              <a:t>Process</a:t>
            </a:r>
            <a:r>
              <a:rPr spc="-110" dirty="0">
                <a:solidFill>
                  <a:srgbClr val="812528"/>
                </a:solidFill>
              </a:rPr>
              <a:t> </a:t>
            </a:r>
            <a:r>
              <a:rPr spc="-50" dirty="0">
                <a:solidFill>
                  <a:srgbClr val="812528"/>
                </a:solidFill>
              </a:rPr>
              <a:t>Step:</a:t>
            </a:r>
            <a:r>
              <a:rPr spc="-105" dirty="0">
                <a:solidFill>
                  <a:srgbClr val="812528"/>
                </a:solidFill>
              </a:rPr>
              <a:t> </a:t>
            </a:r>
            <a:r>
              <a:rPr spc="-65" dirty="0">
                <a:solidFill>
                  <a:srgbClr val="812528"/>
                </a:solidFill>
              </a:rPr>
              <a:t>Operation</a:t>
            </a:r>
            <a:r>
              <a:rPr spc="-114" dirty="0">
                <a:solidFill>
                  <a:srgbClr val="812528"/>
                </a:solidFill>
              </a:rPr>
              <a:t> </a:t>
            </a:r>
            <a:r>
              <a:rPr spc="-35" dirty="0">
                <a:solidFill>
                  <a:srgbClr val="812528"/>
                </a:solidFill>
              </a:rPr>
              <a:t>and</a:t>
            </a:r>
            <a:r>
              <a:rPr spc="-105" dirty="0">
                <a:solidFill>
                  <a:srgbClr val="812528"/>
                </a:solidFill>
              </a:rPr>
              <a:t> </a:t>
            </a:r>
            <a:r>
              <a:rPr spc="-55" dirty="0">
                <a:solidFill>
                  <a:srgbClr val="812528"/>
                </a:solidFill>
              </a:rPr>
              <a:t>Maintenance</a:t>
            </a:r>
            <a:endParaRPr spc="-55" dirty="0">
              <a:solidFill>
                <a:srgbClr val="812528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3110" y="1568141"/>
            <a:ext cx="8843645" cy="43167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Operation: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put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practical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Maintenance: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Errors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problems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identified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fixed.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35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Evolution: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80000"/>
              </a:lnSpc>
              <a:spcBef>
                <a:spcPts val="1430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evolves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over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change,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add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functions,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adapt </a:t>
            </a:r>
            <a:r>
              <a:rPr sz="2000" spc="-4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changing</a:t>
            </a:r>
            <a:r>
              <a:rPr sz="20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technical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environment.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350" b="1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Phase</a:t>
            </a:r>
            <a:r>
              <a:rPr sz="2350" b="1" spc="-6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out: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withdrawn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service.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35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350" b="1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350" b="1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sometimes</a:t>
            </a:r>
            <a:r>
              <a:rPr sz="2350" b="1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called</a:t>
            </a:r>
            <a:r>
              <a:rPr sz="2350" b="1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350" b="1" spc="-2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Life</a:t>
            </a:r>
            <a:r>
              <a:rPr sz="235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Cycle</a:t>
            </a:r>
            <a:endParaRPr sz="2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6354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812528"/>
                </a:solidFill>
              </a:rPr>
              <a:t>Sequence</a:t>
            </a:r>
            <a:r>
              <a:rPr sz="4800" spc="-114" dirty="0">
                <a:solidFill>
                  <a:srgbClr val="812528"/>
                </a:solidFill>
              </a:rPr>
              <a:t> </a:t>
            </a:r>
            <a:r>
              <a:rPr sz="4800" spc="-25" dirty="0">
                <a:solidFill>
                  <a:srgbClr val="812528"/>
                </a:solidFill>
              </a:rPr>
              <a:t>of</a:t>
            </a:r>
            <a:r>
              <a:rPr sz="4800" spc="-125" dirty="0">
                <a:solidFill>
                  <a:srgbClr val="812528"/>
                </a:solidFill>
              </a:rPr>
              <a:t> </a:t>
            </a:r>
            <a:r>
              <a:rPr sz="4800" spc="-65" dirty="0">
                <a:solidFill>
                  <a:srgbClr val="812528"/>
                </a:solidFill>
              </a:rPr>
              <a:t>Process</a:t>
            </a:r>
            <a:r>
              <a:rPr sz="4800" spc="-130" dirty="0">
                <a:solidFill>
                  <a:srgbClr val="812528"/>
                </a:solidFill>
              </a:rPr>
              <a:t> </a:t>
            </a:r>
            <a:r>
              <a:rPr sz="4800" spc="-55" dirty="0">
                <a:solidFill>
                  <a:srgbClr val="812528"/>
                </a:solidFill>
              </a:rPr>
              <a:t>Steps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23110" y="2118486"/>
            <a:ext cx="8594090" cy="18141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440"/>
              </a:spcBef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Every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55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5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basic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processes,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550" spc="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some </a:t>
            </a:r>
            <a:r>
              <a:rPr sz="2550" spc="-56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shape</a:t>
            </a:r>
            <a:r>
              <a:rPr sz="2550" spc="-2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5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form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but: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1040"/>
              </a:spcBef>
              <a:buChar char="•"/>
              <a:tabLst>
                <a:tab pos="247015" algn="l"/>
              </a:tabLst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steps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formal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informal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1085"/>
              </a:spcBef>
              <a:buChar char="•"/>
              <a:tabLst>
                <a:tab pos="247015" algn="l"/>
              </a:tabLst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steps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may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be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carried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out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5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various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sequences</a:t>
            </a:r>
            <a:endParaRPr sz="25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6354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812528"/>
                </a:solidFill>
              </a:rPr>
              <a:t>Sequence</a:t>
            </a:r>
            <a:r>
              <a:rPr sz="4800" spc="-114" dirty="0">
                <a:solidFill>
                  <a:srgbClr val="812528"/>
                </a:solidFill>
              </a:rPr>
              <a:t> </a:t>
            </a:r>
            <a:r>
              <a:rPr sz="4800" spc="-25" dirty="0">
                <a:solidFill>
                  <a:srgbClr val="812528"/>
                </a:solidFill>
              </a:rPr>
              <a:t>of</a:t>
            </a:r>
            <a:r>
              <a:rPr sz="4800" spc="-125" dirty="0">
                <a:solidFill>
                  <a:srgbClr val="812528"/>
                </a:solidFill>
              </a:rPr>
              <a:t> </a:t>
            </a:r>
            <a:r>
              <a:rPr sz="4800" spc="-65" dirty="0">
                <a:solidFill>
                  <a:srgbClr val="812528"/>
                </a:solidFill>
              </a:rPr>
              <a:t>Process</a:t>
            </a:r>
            <a:r>
              <a:rPr sz="4800" spc="-130" dirty="0">
                <a:solidFill>
                  <a:srgbClr val="812528"/>
                </a:solidFill>
              </a:rPr>
              <a:t> </a:t>
            </a:r>
            <a:r>
              <a:rPr sz="4800" spc="-55" dirty="0">
                <a:solidFill>
                  <a:srgbClr val="812528"/>
                </a:solidFill>
              </a:rPr>
              <a:t>Steps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30578" y="1677241"/>
            <a:ext cx="9685020" cy="442658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550" spc="-5" dirty="0">
                <a:solidFill>
                  <a:srgbClr val="004585"/>
                </a:solidFill>
                <a:latin typeface="Calibri" panose="020F0502020204030204"/>
                <a:cs typeface="Calibri" panose="020F0502020204030204"/>
              </a:rPr>
              <a:t>Major</a:t>
            </a:r>
            <a:r>
              <a:rPr sz="2550" spc="-40" dirty="0">
                <a:solidFill>
                  <a:srgbClr val="00458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004585"/>
                </a:solidFill>
                <a:latin typeface="Calibri" panose="020F0502020204030204"/>
                <a:cs typeface="Calibri" panose="020F0502020204030204"/>
              </a:rPr>
              <a:t>alternatives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course,</a:t>
            </a:r>
            <a:r>
              <a:rPr sz="21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15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will look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three</a:t>
            </a:r>
            <a:r>
              <a:rPr sz="215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categories</a:t>
            </a:r>
            <a:r>
              <a:rPr sz="215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150" spc="6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processes: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55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Sequential: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far</a:t>
            </a:r>
            <a:r>
              <a:rPr sz="18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possible,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complete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each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before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beginning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next.</a:t>
            </a:r>
            <a:r>
              <a:rPr sz="1800" spc="7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Waterfall</a:t>
            </a:r>
            <a:r>
              <a:rPr sz="1800" spc="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550" b="1" spc="-2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Iterative: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60"/>
              </a:lnSpc>
              <a:spcBef>
                <a:spcPts val="1240"/>
              </a:spcBef>
            </a:pP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quickly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through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steps</a:t>
            </a:r>
            <a:r>
              <a:rPr sz="18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create</a:t>
            </a:r>
            <a:r>
              <a:rPr sz="1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rough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system,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repeat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them</a:t>
            </a:r>
            <a:r>
              <a:rPr sz="1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improve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60"/>
              </a:lnSpc>
            </a:pPr>
            <a:r>
              <a:rPr sz="18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Iterative</a:t>
            </a:r>
            <a:r>
              <a:rPr sz="1800" spc="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refinement</a:t>
            </a:r>
            <a:r>
              <a:rPr sz="1800" spc="-5" dirty="0">
                <a:solidFill>
                  <a:srgbClr val="94373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550" b="1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Incremental: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65"/>
              </a:lnSpc>
              <a:spcBef>
                <a:spcPts val="1240"/>
              </a:spcBef>
            </a:pP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variant</a:t>
            </a:r>
            <a:r>
              <a:rPr sz="18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iterative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refinement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which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small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increments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of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180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placed</a:t>
            </a:r>
            <a:r>
              <a:rPr sz="1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production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(sprints).</a:t>
            </a:r>
            <a:r>
              <a:rPr sz="1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Agile</a:t>
            </a:r>
            <a:r>
              <a:rPr sz="1800" spc="-3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1800" dirty="0">
                <a:solidFill>
                  <a:srgbClr val="0000C0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907" y="336549"/>
            <a:ext cx="8322309" cy="12382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885"/>
              </a:spcBef>
            </a:pPr>
            <a:r>
              <a:rPr spc="-60" dirty="0">
                <a:solidFill>
                  <a:srgbClr val="812528"/>
                </a:solidFill>
              </a:rPr>
              <a:t>Heavyweight</a:t>
            </a:r>
            <a:r>
              <a:rPr spc="-140" dirty="0">
                <a:solidFill>
                  <a:srgbClr val="812528"/>
                </a:solidFill>
              </a:rPr>
              <a:t> </a:t>
            </a:r>
            <a:r>
              <a:rPr spc="-35" dirty="0">
                <a:solidFill>
                  <a:srgbClr val="812528"/>
                </a:solidFill>
              </a:rPr>
              <a:t>and</a:t>
            </a:r>
            <a:r>
              <a:rPr spc="-90" dirty="0">
                <a:solidFill>
                  <a:srgbClr val="812528"/>
                </a:solidFill>
              </a:rPr>
              <a:t> </a:t>
            </a:r>
            <a:r>
              <a:rPr spc="-60" dirty="0">
                <a:solidFill>
                  <a:srgbClr val="812528"/>
                </a:solidFill>
              </a:rPr>
              <a:t>Lightweight</a:t>
            </a:r>
            <a:r>
              <a:rPr spc="-105" dirty="0">
                <a:solidFill>
                  <a:srgbClr val="812528"/>
                </a:solidFill>
              </a:rPr>
              <a:t> </a:t>
            </a:r>
            <a:r>
              <a:rPr spc="-65" dirty="0">
                <a:solidFill>
                  <a:srgbClr val="812528"/>
                </a:solidFill>
              </a:rPr>
              <a:t>Software </a:t>
            </a:r>
            <a:r>
              <a:rPr spc="-960" dirty="0">
                <a:solidFill>
                  <a:srgbClr val="812528"/>
                </a:solidFill>
              </a:rPr>
              <a:t> </a:t>
            </a:r>
            <a:r>
              <a:rPr spc="-60" dirty="0">
                <a:solidFill>
                  <a:srgbClr val="812528"/>
                </a:solidFill>
              </a:rPr>
              <a:t>Development</a:t>
            </a:r>
            <a:endParaRPr spc="-60" dirty="0">
              <a:solidFill>
                <a:srgbClr val="812528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907" y="1914270"/>
            <a:ext cx="10019030" cy="401066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3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3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heavyweight</a:t>
            </a:r>
            <a:r>
              <a:rPr sz="2350" b="1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team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works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through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5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 </a:t>
            </a:r>
            <a:r>
              <a:rPr sz="2350" spc="-5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steps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slowly and </a:t>
            </a:r>
            <a:r>
              <a:rPr sz="23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systematically,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 the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aim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fully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completing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each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deliverables</a:t>
            </a:r>
            <a:r>
              <a:rPr sz="23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3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need minimal changes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revision.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Modified</a:t>
            </a:r>
            <a:r>
              <a:rPr sz="2350" spc="-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Waterfall</a:t>
            </a:r>
            <a:r>
              <a:rPr sz="235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Model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2700" marR="6350" algn="just">
              <a:lnSpc>
                <a:spcPct val="90000"/>
              </a:lnSpc>
              <a:spcBef>
                <a:spcPts val="5"/>
              </a:spcBef>
            </a:pP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 a </a:t>
            </a:r>
            <a:r>
              <a:rPr sz="235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lightweight </a:t>
            </a: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team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releases working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350" spc="509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small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increments,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develops the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plans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incrementally,</a:t>
            </a:r>
            <a:r>
              <a:rPr sz="2350" spc="49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based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experience.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increment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includes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all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steps.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expectation</a:t>
            </a:r>
            <a:r>
              <a:rPr sz="2350" spc="509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changes</a:t>
            </a:r>
            <a:r>
              <a:rPr sz="23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made based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experience.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Example: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Agile</a:t>
            </a:r>
            <a:r>
              <a:rPr sz="2350" spc="-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350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Development</a:t>
            </a:r>
            <a:endParaRPr sz="2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7"/>
            <a:ext cx="12192000" cy="6858000"/>
            <a:chOff x="0" y="37"/>
            <a:chExt cx="12192000" cy="6858000"/>
          </a:xfrm>
        </p:grpSpPr>
        <p:sp>
          <p:nvSpPr>
            <p:cNvPr id="6" name="object 6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7"/>
              <a:ext cx="12191999" cy="68579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6019" y="2982544"/>
            <a:ext cx="99193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06000" algn="l"/>
              </a:tabLst>
            </a:pPr>
            <a:r>
              <a:rPr sz="80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Software</a:t>
            </a:r>
            <a:r>
              <a:rPr sz="8000" u="sng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80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Processes	</a:t>
            </a:r>
            <a:endParaRPr sz="8000"/>
          </a:p>
        </p:txBody>
      </p:sp>
      <p:grpSp>
        <p:nvGrpSpPr>
          <p:cNvPr id="9" name="object 9"/>
          <p:cNvGrpSpPr/>
          <p:nvPr/>
        </p:nvGrpSpPr>
        <p:grpSpPr>
          <a:xfrm>
            <a:off x="0" y="4340225"/>
            <a:ext cx="12192000" cy="2517775"/>
            <a:chOff x="0" y="4340225"/>
            <a:chExt cx="12192000" cy="2517775"/>
          </a:xfrm>
        </p:grpSpPr>
        <p:sp>
          <p:nvSpPr>
            <p:cNvPr id="10" name="object 10"/>
            <p:cNvSpPr/>
            <p:nvPr/>
          </p:nvSpPr>
          <p:spPr>
            <a:xfrm>
              <a:off x="1207008" y="4343400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>
                  <a:moveTo>
                    <a:pt x="0" y="0"/>
                  </a:moveTo>
                  <a:lnTo>
                    <a:pt x="9875520" y="0"/>
                  </a:lnTo>
                </a:path>
              </a:pathLst>
            </a:custGeom>
            <a:ln w="6350">
              <a:solidFill>
                <a:srgbClr val="CCDD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04112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178" y="589610"/>
            <a:ext cx="2937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812528"/>
                </a:solidFill>
              </a:rPr>
              <a:t>Deliverables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4178" y="1807379"/>
            <a:ext cx="9790430" cy="257492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35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Deliverables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deliverable</a:t>
            </a:r>
            <a:r>
              <a:rPr sz="215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2150" spc="5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1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delivered</a:t>
            </a:r>
            <a:r>
              <a:rPr sz="215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client.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2700" marR="1346835">
              <a:lnSpc>
                <a:spcPts val="2350"/>
              </a:lnSpc>
              <a:spcBef>
                <a:spcPts val="1445"/>
              </a:spcBef>
              <a:buChar char="•"/>
              <a:tabLst>
                <a:tab pos="212725" algn="l"/>
              </a:tabLst>
            </a:pP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15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heavyweight</a:t>
            </a:r>
            <a:r>
              <a:rPr sz="2150" spc="3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15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15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</a:t>
            </a:r>
            <a:r>
              <a:rPr sz="215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creates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deliverable,</a:t>
            </a:r>
            <a:r>
              <a:rPr sz="215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usually </a:t>
            </a:r>
            <a:r>
              <a:rPr sz="2150" spc="-4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documentation,</a:t>
            </a:r>
            <a:r>
              <a:rPr sz="215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e.g.,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requirements</a:t>
            </a:r>
            <a:r>
              <a:rPr sz="215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specification.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212090" indent="-200025">
              <a:lnSpc>
                <a:spcPts val="2465"/>
              </a:lnSpc>
              <a:spcBef>
                <a:spcPts val="1125"/>
              </a:spcBef>
              <a:buChar char="•"/>
              <a:tabLst>
                <a:tab pos="212725" algn="l"/>
              </a:tabLst>
            </a:pP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15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lightweight</a:t>
            </a:r>
            <a:r>
              <a:rPr sz="2150" spc="3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15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1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deliverables</a:t>
            </a:r>
            <a:r>
              <a:rPr sz="2150" spc="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1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incremental</a:t>
            </a:r>
            <a:r>
              <a:rPr sz="215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working</a:t>
            </a:r>
            <a:r>
              <a:rPr sz="215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code,</a:t>
            </a:r>
            <a:r>
              <a:rPr sz="215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 </a:t>
            </a:r>
            <a:r>
              <a:rPr sz="21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minimal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465"/>
              </a:lnSpc>
            </a:pPr>
            <a:r>
              <a:rPr sz="21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supporting</a:t>
            </a:r>
            <a:r>
              <a:rPr sz="215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documentation.</a:t>
            </a:r>
            <a:endParaRPr sz="21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5" dirty="0">
                <a:latin typeface="Arial MT"/>
                <a:cs typeface="Arial MT"/>
                <a:sym typeface="+mn-ea"/>
              </a:rPr>
              <a:t>Sequential</a:t>
            </a:r>
            <a:r>
              <a:rPr spc="5" dirty="0">
                <a:latin typeface="Arial MT"/>
                <a:cs typeface="Arial MT"/>
                <a:sym typeface="+mn-ea"/>
              </a:rPr>
              <a:t> </a:t>
            </a:r>
            <a:r>
              <a:rPr spc="-5" dirty="0">
                <a:latin typeface="Arial MT"/>
                <a:cs typeface="Arial MT"/>
                <a:sym typeface="+mn-ea"/>
              </a:rPr>
              <a:t>Model:</a:t>
            </a:r>
            <a:r>
              <a:rPr spc="-10" dirty="0">
                <a:latin typeface="Arial MT"/>
                <a:cs typeface="Arial MT"/>
                <a:sym typeface="+mn-ea"/>
              </a:rPr>
              <a:t> </a:t>
            </a:r>
            <a:r>
              <a:rPr spc="-20" dirty="0">
                <a:latin typeface="Arial MT"/>
                <a:cs typeface="Arial MT"/>
                <a:sym typeface="+mn-ea"/>
              </a:rPr>
              <a:t>Waterfall</a:t>
            </a:r>
            <a:r>
              <a:rPr spc="-15" dirty="0">
                <a:latin typeface="Arial MT"/>
                <a:cs typeface="Arial MT"/>
                <a:sym typeface="+mn-ea"/>
              </a:rPr>
              <a:t> </a:t>
            </a:r>
            <a:r>
              <a:rPr spc="-5" dirty="0">
                <a:latin typeface="Arial MT"/>
                <a:cs typeface="Arial MT"/>
                <a:sym typeface="+mn-ea"/>
              </a:rPr>
              <a:t>Model</a:t>
            </a:r>
            <a:br>
              <a:rPr>
                <a:latin typeface="Arial MT"/>
                <a:cs typeface="Arial MT"/>
              </a:rPr>
            </a:br>
            <a:endParaRPr lang="en-US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1194435" y="2007235"/>
          <a:ext cx="10011410" cy="404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7629525" imgH="3886200" progId="Paint.Picture">
                  <p:embed/>
                </p:oleObj>
              </mc:Choice>
              <mc:Fallback>
                <p:oleObj name="" r:id="rId1" imgW="7629525" imgH="3886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4435" y="2007235"/>
                        <a:ext cx="10011410" cy="404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/>
          <p:nvPr>
            <p:ph sz="half" idx="3"/>
          </p:nvPr>
        </p:nvGraphicFramePr>
        <p:xfrm>
          <a:off x="8610600" y="2285683"/>
          <a:ext cx="2240280" cy="134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238375" imgH="1343025" progId="Paint.Picture">
                  <p:embed/>
                </p:oleObj>
              </mc:Choice>
              <mc:Fallback>
                <p:oleObj name="" r:id="rId3" imgW="2238375" imgH="1343025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0600" y="2285683"/>
                        <a:ext cx="2240280" cy="134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714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Discussion</a:t>
            </a:r>
            <a:r>
              <a:rPr sz="4800" spc="-120" dirty="0"/>
              <a:t> </a:t>
            </a:r>
            <a:r>
              <a:rPr sz="4800" spc="-25" dirty="0"/>
              <a:t>of</a:t>
            </a:r>
            <a:r>
              <a:rPr sz="4800" spc="-130" dirty="0"/>
              <a:t> </a:t>
            </a:r>
            <a:r>
              <a:rPr sz="4800" spc="-90" dirty="0"/>
              <a:t>Waterfall</a:t>
            </a:r>
            <a:r>
              <a:rPr sz="4800" spc="-95" dirty="0"/>
              <a:t> </a:t>
            </a:r>
            <a:r>
              <a:rPr sz="4800" spc="-40" dirty="0"/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59051" y="1773174"/>
            <a:ext cx="8016240" cy="41859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waterfall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is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heavyweight</a:t>
            </a:r>
            <a:r>
              <a:rPr sz="2000" spc="-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000" spc="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full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documentation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each </a:t>
            </a:r>
            <a:r>
              <a:rPr sz="2000" spc="-434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000" b="1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Advantages: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215" indent="-184150">
              <a:lnSpc>
                <a:spcPct val="100000"/>
              </a:lnSpc>
              <a:spcBef>
                <a:spcPts val="915"/>
              </a:spcBef>
              <a:buChar char="•"/>
              <a:tabLst>
                <a:tab pos="196850" algn="l"/>
              </a:tabLst>
            </a:pP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00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visibility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850" indent="-184785">
              <a:lnSpc>
                <a:spcPct val="100000"/>
              </a:lnSpc>
              <a:spcBef>
                <a:spcPts val="915"/>
              </a:spcBef>
              <a:buChar char="•"/>
              <a:tabLst>
                <a:tab pos="1974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Separation</a:t>
            </a:r>
            <a:r>
              <a:rPr sz="20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tasks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850" indent="-184785">
              <a:lnSpc>
                <a:spcPct val="100000"/>
              </a:lnSpc>
              <a:spcBef>
                <a:spcPts val="920"/>
              </a:spcBef>
              <a:buChar char="•"/>
              <a:tabLst>
                <a:tab pos="19748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Quality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control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0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step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215" indent="-184150">
              <a:lnSpc>
                <a:spcPct val="100000"/>
              </a:lnSpc>
              <a:spcBef>
                <a:spcPts val="915"/>
              </a:spcBef>
              <a:buChar char="•"/>
              <a:tabLst>
                <a:tab pos="1968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Cost</a:t>
            </a:r>
            <a:r>
              <a:rPr sz="20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monitoring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b="1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Disadvantages: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55"/>
              </a:lnSpc>
              <a:spcBef>
                <a:spcPts val="920"/>
              </a:spcBef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practice,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each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stage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reveals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understanding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55"/>
              </a:lnSpc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previous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stages,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often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requires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earlier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stages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 revised.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11020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Waterfall</a:t>
            </a:r>
            <a:r>
              <a:rPr sz="200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00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is not</a:t>
            </a:r>
            <a:r>
              <a:rPr sz="200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flexible</a:t>
            </a:r>
            <a:r>
              <a:rPr sz="2000" b="1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enough.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589610"/>
            <a:ext cx="714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Discussion</a:t>
            </a:r>
            <a:r>
              <a:rPr sz="4800" spc="-120" dirty="0"/>
              <a:t> </a:t>
            </a:r>
            <a:r>
              <a:rPr sz="4800" spc="-25" dirty="0"/>
              <a:t>of</a:t>
            </a:r>
            <a:r>
              <a:rPr sz="4800" spc="-130" dirty="0"/>
              <a:t> </a:t>
            </a:r>
            <a:r>
              <a:rPr sz="4800" spc="-90" dirty="0"/>
              <a:t>Waterfall</a:t>
            </a:r>
            <a:r>
              <a:rPr sz="4800" spc="-95" dirty="0"/>
              <a:t> </a:t>
            </a:r>
            <a:r>
              <a:rPr sz="4800" spc="-40" dirty="0"/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59051" y="1792021"/>
            <a:ext cx="7937500" cy="328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1920">
              <a:lnSpc>
                <a:spcPct val="148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pure</a:t>
            </a:r>
            <a:r>
              <a:rPr sz="200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sequential</a:t>
            </a:r>
            <a:r>
              <a:rPr sz="200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000" b="1" spc="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000" b="1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impossible </a:t>
            </a:r>
            <a:r>
              <a:rPr sz="2000" b="1" spc="-434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Examples: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215" indent="-184150">
              <a:lnSpc>
                <a:spcPts val="2280"/>
              </a:lnSpc>
              <a:spcBef>
                <a:spcPts val="1150"/>
              </a:spcBef>
              <a:buChar char="•"/>
              <a:tabLst>
                <a:tab pos="196850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feasibility study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cannot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create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proposed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budget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schedule</a:t>
            </a:r>
            <a:r>
              <a:rPr sz="20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without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preliminary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study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tentative</a:t>
            </a:r>
            <a:r>
              <a:rPr sz="20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design.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850" indent="-184785">
              <a:lnSpc>
                <a:spcPts val="2280"/>
              </a:lnSpc>
              <a:spcBef>
                <a:spcPts val="1155"/>
              </a:spcBef>
              <a:buChar char="•"/>
              <a:tabLst>
                <a:tab pos="197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Detailed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and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implementation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reveal 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gaps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specification.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6850" indent="-184785">
              <a:lnSpc>
                <a:spcPct val="100000"/>
              </a:lnSpc>
              <a:spcBef>
                <a:spcPts val="1155"/>
              </a:spcBef>
              <a:buChar char="•"/>
              <a:tabLst>
                <a:tab pos="1974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and/or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technology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during</a:t>
            </a:r>
            <a:r>
              <a:rPr sz="20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plan</a:t>
            </a:r>
            <a:r>
              <a:rPr sz="20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20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allow</a:t>
            </a:r>
            <a:r>
              <a:rPr sz="20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00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form</a:t>
            </a:r>
            <a:r>
              <a:rPr sz="2000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iteration.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5" dirty="0">
                <a:latin typeface="Arial MT"/>
                <a:cs typeface="Arial MT"/>
                <a:sym typeface="+mn-ea"/>
              </a:rPr>
              <a:t>Modified</a:t>
            </a:r>
            <a:r>
              <a:rPr spc="-20" dirty="0">
                <a:latin typeface="Arial MT"/>
                <a:cs typeface="Arial MT"/>
                <a:sym typeface="+mn-ea"/>
              </a:rPr>
              <a:t> Waterfall</a:t>
            </a:r>
            <a:r>
              <a:rPr spc="-30" dirty="0">
                <a:latin typeface="Arial MT"/>
                <a:cs typeface="Arial MT"/>
                <a:sym typeface="+mn-ea"/>
              </a:rPr>
              <a:t> </a:t>
            </a:r>
            <a:r>
              <a:rPr spc="-5" dirty="0">
                <a:latin typeface="Arial MT"/>
                <a:cs typeface="Arial MT"/>
                <a:sym typeface="+mn-ea"/>
              </a:rPr>
              <a:t>Model</a:t>
            </a:r>
            <a:br>
              <a:rPr>
                <a:latin typeface="Arial MT"/>
                <a:cs typeface="Arial MT"/>
              </a:rPr>
            </a:br>
            <a:endParaRPr lang="en-US"/>
          </a:p>
        </p:txBody>
      </p:sp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609600" y="2059940"/>
          <a:ext cx="10430510" cy="382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6629400" imgH="3838575" progId="Paint.Picture">
                  <p:embed/>
                </p:oleObj>
              </mc:Choice>
              <mc:Fallback>
                <p:oleObj name="" r:id="rId1" imgW="6629400" imgH="38385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059940"/>
                        <a:ext cx="10430510" cy="382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4"/>
          <p:cNvGraphicFramePr/>
          <p:nvPr>
            <p:ph sz="half" idx="3"/>
          </p:nvPr>
        </p:nvGraphicFramePr>
        <p:xfrm>
          <a:off x="7924800" y="2209800"/>
          <a:ext cx="2526030" cy="125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2524125" imgH="1257300" progId="Paint.Picture">
                  <p:embed/>
                </p:oleObj>
              </mc:Choice>
              <mc:Fallback>
                <p:oleObj name="" r:id="rId3" imgW="2524125" imgH="125730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0" y="2209800"/>
                        <a:ext cx="2526030" cy="125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640841"/>
            <a:ext cx="5913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/>
              <a:t>Sequential</a:t>
            </a:r>
            <a:r>
              <a:rPr sz="4800" spc="-90" dirty="0"/>
              <a:t> </a:t>
            </a:r>
            <a:r>
              <a:rPr sz="4800" spc="-60" dirty="0"/>
              <a:t>Development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422272" y="1978532"/>
            <a:ext cx="9709785" cy="35096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242570">
              <a:lnSpc>
                <a:spcPts val="2560"/>
              </a:lnSpc>
              <a:spcBef>
                <a:spcPts val="415"/>
              </a:spcBef>
            </a:pPr>
            <a:r>
              <a:rPr sz="235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Sequential</a:t>
            </a:r>
            <a:r>
              <a:rPr sz="2350" b="1" spc="-4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350" b="1" spc="-4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work</a:t>
            </a:r>
            <a:r>
              <a:rPr sz="235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best</a:t>
            </a:r>
            <a:r>
              <a:rPr sz="2350" b="1" spc="-3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35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requirements</a:t>
            </a:r>
            <a:r>
              <a:rPr sz="2350" b="1" spc="-3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35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235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understood </a:t>
            </a:r>
            <a:r>
              <a:rPr sz="2350" b="1" spc="-51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50" b="1" spc="-2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b="1" spc="-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2350" b="1" spc="-3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350" b="1" spc="-10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straightforward,</a:t>
            </a:r>
            <a:r>
              <a:rPr sz="2350" b="1" spc="-2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b="1" spc="5" dirty="0">
                <a:solidFill>
                  <a:srgbClr val="812528"/>
                </a:solidFill>
                <a:latin typeface="Calibri" panose="020F0502020204030204"/>
                <a:cs typeface="Calibri" panose="020F0502020204030204"/>
              </a:rPr>
              <a:t>e.g.,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540"/>
              </a:lnSpc>
              <a:spcBef>
                <a:spcPts val="1405"/>
              </a:spcBef>
              <a:buChar char="•"/>
              <a:tabLst>
                <a:tab pos="229870" algn="l"/>
              </a:tabLst>
            </a:pP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Conversions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manual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data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processing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systems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where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were </a:t>
            </a:r>
            <a:r>
              <a:rPr sz="2350" spc="-5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well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understood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few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changes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were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made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during the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(e.g., </a:t>
            </a:r>
            <a:r>
              <a:rPr sz="23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electricity</a:t>
            </a:r>
            <a:r>
              <a:rPr sz="23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billing).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229870" indent="-217805">
              <a:lnSpc>
                <a:spcPts val="2690"/>
              </a:lnSpc>
              <a:spcBef>
                <a:spcPts val="1100"/>
              </a:spcBef>
              <a:buChar char="•"/>
              <a:tabLst>
                <a:tab pos="229870" algn="l"/>
              </a:tabLst>
            </a:pP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models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35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23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functionality</a:t>
            </a:r>
            <a:r>
              <a:rPr sz="235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closely derived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3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690"/>
              </a:lnSpc>
            </a:pP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earlier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23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(e.g.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automatic braking</a:t>
            </a:r>
            <a:r>
              <a:rPr sz="23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3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car).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229870" indent="-217805">
              <a:lnSpc>
                <a:spcPts val="2680"/>
              </a:lnSpc>
              <a:spcBef>
                <a:spcPts val="1125"/>
              </a:spcBef>
              <a:buChar char="•"/>
              <a:tabLst>
                <a:tab pos="229870" algn="l"/>
              </a:tabLst>
            </a:pP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Portions</a:t>
            </a:r>
            <a:r>
              <a:rPr sz="23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35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large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components</a:t>
            </a:r>
            <a:r>
              <a:rPr sz="23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have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clearly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defined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680"/>
              </a:lnSpc>
            </a:pP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3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are</a:t>
            </a:r>
            <a:r>
              <a:rPr sz="235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clearly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separated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rest</a:t>
            </a:r>
            <a:r>
              <a:rPr sz="23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235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3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system.</a:t>
            </a:r>
            <a:endParaRPr sz="2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7876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When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50" dirty="0">
                <a:solidFill>
                  <a:srgbClr val="404040"/>
                </a:solidFill>
              </a:rPr>
              <a:t>to</a:t>
            </a:r>
            <a:r>
              <a:rPr sz="4800" spc="-100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use</a:t>
            </a:r>
            <a:r>
              <a:rPr sz="4800" spc="-95" dirty="0">
                <a:solidFill>
                  <a:srgbClr val="404040"/>
                </a:solidFill>
              </a:rPr>
              <a:t> </a:t>
            </a:r>
            <a:r>
              <a:rPr sz="4800" spc="-35" dirty="0">
                <a:solidFill>
                  <a:srgbClr val="404040"/>
                </a:solidFill>
              </a:rPr>
              <a:t>the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75" dirty="0">
                <a:solidFill>
                  <a:srgbClr val="404040"/>
                </a:solidFill>
              </a:rPr>
              <a:t>waterfall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684502"/>
            <a:ext cx="9698990" cy="440499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9540" indent="-117475">
              <a:lnSpc>
                <a:spcPct val="100000"/>
              </a:lnSpc>
              <a:spcBef>
                <a:spcPts val="1265"/>
              </a:spcBef>
              <a:buClr>
                <a:srgbClr val="E38312"/>
              </a:buClr>
              <a:buSzPct val="95000"/>
              <a:buFont typeface="Wingdings" panose="05000000000000000000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when the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requirements</a:t>
            </a:r>
            <a:r>
              <a:rPr sz="20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known,</a:t>
            </a:r>
            <a:r>
              <a:rPr sz="20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clear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fixed.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9540" indent="-1174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 panose="05000000000000000000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definition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stable.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9540" indent="-11747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SzPct val="95000"/>
              <a:buFont typeface="Wingdings" panose="05000000000000000000"/>
              <a:buChar char=""/>
              <a:tabLst>
                <a:tab pos="130175" algn="l"/>
              </a:tabLst>
            </a:pP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Technology</a:t>
            </a:r>
            <a:r>
              <a:rPr sz="200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understood.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9540" indent="-1174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 panose="05000000000000000000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are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ambiguous</a:t>
            </a:r>
            <a:r>
              <a:rPr sz="20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9540" indent="-117475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SzPct val="95000"/>
              <a:buFont typeface="Wingdings" panose="05000000000000000000"/>
              <a:buChar char=""/>
              <a:tabLst>
                <a:tab pos="130175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esources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required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expertise</a:t>
            </a:r>
            <a:r>
              <a:rPr sz="20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available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freely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9540" indent="-11747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SzPct val="95000"/>
              <a:buFont typeface="Wingdings" panose="05000000000000000000"/>
              <a:buChar char=""/>
              <a:tabLst>
                <a:tab pos="130175" algn="l"/>
              </a:tabLst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 short.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03505" marR="73025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Waterfall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model,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less</a:t>
            </a:r>
            <a:r>
              <a:rPr sz="20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customer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interaction</a:t>
            </a:r>
            <a:r>
              <a:rPr sz="20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involved</a:t>
            </a:r>
            <a:r>
              <a:rPr sz="20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during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2000" spc="-434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product.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ready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then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it can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demonstrated</a:t>
            </a:r>
            <a:r>
              <a:rPr sz="20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end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3505">
              <a:lnSpc>
                <a:spcPts val="2280"/>
              </a:lnSpc>
              <a:spcBef>
                <a:spcPts val="1120"/>
              </a:spcBef>
            </a:pP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product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developed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if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failure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occurs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cost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fixing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such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issues</a:t>
            </a:r>
            <a:r>
              <a:rPr sz="20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3505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high,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because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 need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update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everything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document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till</a:t>
            </a:r>
            <a:r>
              <a:rPr sz="20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logic.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2545" y="6541719"/>
            <a:ext cx="1625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33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6202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Summary</a:t>
            </a:r>
            <a:r>
              <a:rPr sz="4800" spc="-120" dirty="0">
                <a:solidFill>
                  <a:srgbClr val="404040"/>
                </a:solidFill>
              </a:rPr>
              <a:t> </a:t>
            </a:r>
            <a:r>
              <a:rPr sz="4800" spc="-90" dirty="0">
                <a:solidFill>
                  <a:srgbClr val="404040"/>
                </a:solidFill>
              </a:rPr>
              <a:t>Waterfall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680459"/>
            <a:ext cx="9977755" cy="35509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220"/>
              </a:spcBef>
            </a:pPr>
            <a:r>
              <a:rPr sz="2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Advantages</a:t>
            </a:r>
            <a:r>
              <a:rPr sz="24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 waterfall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model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simple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easy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understand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use.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3505" marR="309245" indent="-91440">
              <a:lnSpc>
                <a:spcPts val="2590"/>
              </a:lnSpc>
              <a:spcBef>
                <a:spcPts val="1440"/>
              </a:spcBef>
              <a:buClr>
                <a:srgbClr val="E38312"/>
              </a:buClr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It is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manage due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rigidity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model – each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phase has specific </a:t>
            </a:r>
            <a:r>
              <a:rPr sz="2400" spc="-5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deliverables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a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review process.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3505" marR="5080" indent="-91440">
              <a:lnSpc>
                <a:spcPts val="2590"/>
              </a:lnSpc>
              <a:spcBef>
                <a:spcPts val="1400"/>
              </a:spcBef>
              <a:buClr>
                <a:srgbClr val="E38312"/>
              </a:buClr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 this model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phases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 processed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completed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time. Phases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 not </a:t>
            </a:r>
            <a:r>
              <a:rPr sz="2400" spc="-5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overlap.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015" indent="-107950">
              <a:lnSpc>
                <a:spcPts val="2735"/>
              </a:lnSpc>
              <a:spcBef>
                <a:spcPts val="1080"/>
              </a:spcBef>
              <a:buClr>
                <a:srgbClr val="E38312"/>
              </a:buClr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Waterfall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4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works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well</a:t>
            </a:r>
            <a:r>
              <a:rPr sz="24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smaller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where</a:t>
            </a:r>
            <a:r>
              <a:rPr sz="24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4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4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clearly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3505">
              <a:lnSpc>
                <a:spcPts val="2735"/>
              </a:lnSpc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defined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24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understood.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2545" y="6541719"/>
            <a:ext cx="1625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34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6202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Summary</a:t>
            </a:r>
            <a:r>
              <a:rPr sz="4800" spc="-120" dirty="0">
                <a:solidFill>
                  <a:srgbClr val="404040"/>
                </a:solidFill>
              </a:rPr>
              <a:t> </a:t>
            </a:r>
            <a:r>
              <a:rPr sz="4800" spc="-90" dirty="0">
                <a:solidFill>
                  <a:srgbClr val="404040"/>
                </a:solidFill>
              </a:rPr>
              <a:t>Waterfall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688115"/>
            <a:ext cx="9937750" cy="39058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930"/>
              </a:spcBef>
            </a:pPr>
            <a:r>
              <a:rPr sz="2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Disadvantages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waterfall</a:t>
            </a:r>
            <a:r>
              <a:rPr sz="2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 panose="020F0502020204030204"/>
                <a:cs typeface="Calibri" panose="020F0502020204030204"/>
              </a:rPr>
              <a:t>model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3505" marR="594360" indent="-91440">
              <a:lnSpc>
                <a:spcPts val="2300"/>
              </a:lnSpc>
              <a:spcBef>
                <a:spcPts val="139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53670" algn="l"/>
              </a:tabLst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Once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application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 in the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testing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stage,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very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difficult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back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something that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was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well-thought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out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concept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stage.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3035" indent="-140970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53670" algn="l"/>
              </a:tabLst>
            </a:pP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working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software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produced until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late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during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life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cycle.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3035" indent="-140970">
              <a:lnSpc>
                <a:spcPct val="100000"/>
              </a:lnSpc>
              <a:spcBef>
                <a:spcPts val="83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53670" algn="l"/>
              </a:tabLst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High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amounts</a:t>
            </a:r>
            <a:r>
              <a:rPr sz="24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risk</a:t>
            </a:r>
            <a:r>
              <a:rPr sz="24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uncertainty.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3035" indent="-140970">
              <a:lnSpc>
                <a:spcPct val="100000"/>
              </a:lnSpc>
              <a:spcBef>
                <a:spcPts val="830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53670" algn="l"/>
              </a:tabLst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complex</a:t>
            </a:r>
            <a:r>
              <a:rPr sz="24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object-oriented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3035" indent="-140970">
              <a:lnSpc>
                <a:spcPct val="100000"/>
              </a:lnSpc>
              <a:spcBef>
                <a:spcPts val="815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53670" algn="l"/>
              </a:tabLst>
            </a:pP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Poor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model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long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ongoing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3505" marR="5080" indent="-91440">
              <a:lnSpc>
                <a:spcPct val="80000"/>
              </a:lnSpc>
              <a:spcBef>
                <a:spcPts val="1405"/>
              </a:spcBef>
              <a:buClr>
                <a:srgbClr val="E38312"/>
              </a:buClr>
              <a:buSzPct val="96000"/>
              <a:buFont typeface="Wingdings" panose="05000000000000000000"/>
              <a:buChar char=""/>
              <a:tabLst>
                <a:tab pos="153670" algn="l"/>
              </a:tabLst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suitable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requirements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at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moderate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high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risk </a:t>
            </a:r>
            <a:r>
              <a:rPr sz="2400" spc="-5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changing.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2545" y="6541719"/>
            <a:ext cx="1625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35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710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404040"/>
                </a:solidFill>
              </a:rPr>
              <a:t>What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is</a:t>
            </a:r>
            <a:r>
              <a:rPr sz="4800" spc="-9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</a:t>
            </a:r>
            <a:r>
              <a:rPr sz="4800" spc="-100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software</a:t>
            </a:r>
            <a:r>
              <a:rPr sz="4800" spc="-135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process?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76019" y="1779854"/>
            <a:ext cx="9453880" cy="36988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86690">
              <a:lnSpc>
                <a:spcPts val="2690"/>
              </a:lnSpc>
              <a:spcBef>
                <a:spcPts val="745"/>
              </a:spcBef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activities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whose</a:t>
            </a:r>
            <a:r>
              <a:rPr sz="2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goal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8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evolution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-6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260"/>
              </a:lnSpc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Generic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activities</a:t>
            </a:r>
            <a:r>
              <a:rPr sz="2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800" spc="4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05435" marR="682625" indent="-182880">
              <a:lnSpc>
                <a:spcPct val="80000"/>
              </a:lnSpc>
              <a:spcBef>
                <a:spcPts val="525"/>
              </a:spcBef>
              <a:buClr>
                <a:srgbClr val="E38312"/>
              </a:buClr>
              <a:buFont typeface="Calibri" panose="020F0502020204030204"/>
              <a:buChar char="◦"/>
              <a:tabLst>
                <a:tab pos="379730" algn="l"/>
                <a:tab pos="380365" algn="l"/>
              </a:tabLst>
            </a:pPr>
            <a:r>
              <a:rPr dirty="0"/>
              <a:t>	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Specification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- 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6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 do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 its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 </a:t>
            </a:r>
            <a:r>
              <a:rPr sz="2600" spc="-57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constraints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79730" indent="-257810">
              <a:lnSpc>
                <a:spcPts val="3085"/>
              </a:lnSpc>
              <a:buClr>
                <a:srgbClr val="E38312"/>
              </a:buClr>
              <a:buChar char="◦"/>
              <a:tabLst>
                <a:tab pos="379730" algn="l"/>
                <a:tab pos="380365" algn="l"/>
              </a:tabLst>
            </a:pP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6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6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production</a:t>
            </a:r>
            <a:r>
              <a:rPr sz="26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 </a:t>
            </a:r>
            <a:r>
              <a:rPr sz="26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79730" indent="-257810">
              <a:lnSpc>
                <a:spcPts val="3095"/>
              </a:lnSpc>
              <a:buClr>
                <a:srgbClr val="E38312"/>
              </a:buClr>
              <a:buChar char="◦"/>
              <a:tabLst>
                <a:tab pos="379730" algn="l"/>
                <a:tab pos="380365" algn="l"/>
              </a:tabLst>
            </a:pPr>
            <a:r>
              <a:rPr sz="26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Validation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- checking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6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what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26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customer</a:t>
            </a: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wants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379730" indent="-257810">
              <a:lnSpc>
                <a:spcPts val="3110"/>
              </a:lnSpc>
              <a:buClr>
                <a:srgbClr val="E38312"/>
              </a:buClr>
              <a:buChar char="◦"/>
              <a:tabLst>
                <a:tab pos="379730" algn="l"/>
                <a:tab pos="380365" algn="l"/>
              </a:tabLst>
            </a:pP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Evolution</a:t>
            </a:r>
            <a:r>
              <a:rPr sz="26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6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changing</a:t>
            </a:r>
            <a:r>
              <a:rPr sz="26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software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response</a:t>
            </a:r>
            <a:r>
              <a:rPr sz="26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changing</a:t>
            </a:r>
            <a:r>
              <a:rPr sz="26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demands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7146" y="6410350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975" y="1256741"/>
            <a:ext cx="4106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Software</a:t>
            </a:r>
            <a:r>
              <a:rPr sz="4800" spc="-160" dirty="0">
                <a:solidFill>
                  <a:srgbClr val="404040"/>
                </a:solidFill>
              </a:rPr>
              <a:t> </a:t>
            </a:r>
            <a:r>
              <a:rPr sz="4800" spc="-65" dirty="0">
                <a:solidFill>
                  <a:srgbClr val="404040"/>
                </a:solidFill>
              </a:rPr>
              <a:t>Process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54295" cy="6857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288279" y="2086355"/>
            <a:ext cx="6170930" cy="0"/>
          </a:xfrm>
          <a:custGeom>
            <a:avLst/>
            <a:gdLst/>
            <a:ahLst/>
            <a:cxnLst/>
            <a:rect l="l" t="t" r="r" b="b"/>
            <a:pathLst>
              <a:path w="6170930">
                <a:moveTo>
                  <a:pt x="0" y="0"/>
                </a:moveTo>
                <a:lnTo>
                  <a:pt x="6170676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67071" y="2166569"/>
            <a:ext cx="5835650" cy="326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Fundamental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Assumption: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2085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lead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good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Good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reduce</a:t>
            </a:r>
            <a:r>
              <a:rPr sz="2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risk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enhance</a:t>
            </a:r>
            <a:r>
              <a:rPr sz="2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visibility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enable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teamwork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975" y="635253"/>
            <a:ext cx="45770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-85" dirty="0">
                <a:solidFill>
                  <a:srgbClr val="404040"/>
                </a:solidFill>
              </a:rPr>
              <a:t>Variety</a:t>
            </a:r>
            <a:r>
              <a:rPr sz="4800" spc="-160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of</a:t>
            </a:r>
            <a:r>
              <a:rPr sz="4800" spc="-160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Software </a:t>
            </a:r>
            <a:r>
              <a:rPr sz="4800" spc="-1070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Processes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54295" cy="6857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288279" y="2086355"/>
            <a:ext cx="6170930" cy="0"/>
          </a:xfrm>
          <a:custGeom>
            <a:avLst/>
            <a:gdLst/>
            <a:ahLst/>
            <a:cxnLst/>
            <a:rect l="l" t="t" r="r" b="b"/>
            <a:pathLst>
              <a:path w="6170930">
                <a:moveTo>
                  <a:pt x="0" y="0"/>
                </a:moveTo>
                <a:lnTo>
                  <a:pt x="6170676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60975" y="2561361"/>
            <a:ext cx="6266180" cy="31261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products</a:t>
            </a:r>
            <a:r>
              <a:rPr sz="28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varied...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107315">
              <a:lnSpc>
                <a:spcPts val="2690"/>
              </a:lnSpc>
              <a:spcBef>
                <a:spcPts val="1365"/>
              </a:spcBef>
            </a:pPr>
            <a:r>
              <a:rPr sz="28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Therefore,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2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8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standard</a:t>
            </a:r>
            <a:r>
              <a:rPr sz="280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8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800" spc="-6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engineering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208280">
              <a:lnSpc>
                <a:spcPts val="2690"/>
              </a:lnSpc>
              <a:spcBef>
                <a:spcPts val="1405"/>
              </a:spcBef>
            </a:pP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BUT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successful</a:t>
            </a:r>
            <a:r>
              <a:rPr sz="2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</a:t>
            </a:r>
            <a:r>
              <a:rPr sz="2800" spc="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need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address</a:t>
            </a:r>
            <a:r>
              <a:rPr sz="28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issues.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80000"/>
              </a:lnSpc>
              <a:spcBef>
                <a:spcPts val="1425"/>
              </a:spcBef>
            </a:pP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creates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800" spc="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800" spc="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steps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2800" spc="-6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should</a:t>
            </a:r>
            <a:r>
              <a:rPr sz="28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part</a:t>
            </a:r>
            <a:r>
              <a:rPr sz="28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8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software</a:t>
            </a:r>
            <a:r>
              <a:rPr sz="28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projects.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83635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404040"/>
                </a:solidFill>
              </a:rPr>
              <a:t>What</a:t>
            </a:r>
            <a:r>
              <a:rPr sz="4800" spc="-100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is</a:t>
            </a:r>
            <a:r>
              <a:rPr sz="4800" spc="-9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</a:t>
            </a:r>
            <a:r>
              <a:rPr sz="4800" spc="-95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software</a:t>
            </a:r>
            <a:r>
              <a:rPr sz="4800" spc="-130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process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-45" dirty="0">
                <a:solidFill>
                  <a:srgbClr val="404040"/>
                </a:solidFill>
              </a:rPr>
              <a:t>model?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685671"/>
            <a:ext cx="9682480" cy="51765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3505" marR="229870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simplified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representation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4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process,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2400" spc="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specific </a:t>
            </a:r>
            <a:r>
              <a:rPr sz="2400" spc="-5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perspective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3505">
              <a:lnSpc>
                <a:spcPts val="2845"/>
              </a:lnSpc>
              <a:spcBef>
                <a:spcPts val="830"/>
              </a:spcBef>
            </a:pP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 perspectives are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96875" indent="-183515">
              <a:lnSpc>
                <a:spcPts val="2365"/>
              </a:lnSpc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Workflow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perspective</a:t>
            </a:r>
            <a:r>
              <a:rPr sz="2000" spc="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00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sequence of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activities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96875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Data-flow perspective</a:t>
            </a:r>
            <a:r>
              <a:rPr sz="2000" spc="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information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flow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96875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Role/action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perspective</a:t>
            </a:r>
            <a:r>
              <a:rPr sz="2000" spc="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who</a:t>
            </a:r>
            <a:r>
              <a:rPr sz="2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does</a:t>
            </a:r>
            <a:r>
              <a:rPr sz="20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what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Generic</a:t>
            </a:r>
            <a:r>
              <a:rPr sz="24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40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•Waterfall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•Evolutionary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development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•Formal</a:t>
            </a:r>
            <a:r>
              <a:rPr sz="24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transformation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•Integration</a:t>
            </a:r>
            <a:r>
              <a:rPr sz="24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40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reusable </a:t>
            </a:r>
            <a:r>
              <a:rPr sz="24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components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</a:pP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12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0836" y="1497914"/>
            <a:ext cx="3013075" cy="27425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 algn="just">
              <a:lnSpc>
                <a:spcPts val="6730"/>
              </a:lnSpc>
              <a:spcBef>
                <a:spcPts val="1315"/>
              </a:spcBef>
            </a:pPr>
            <a:r>
              <a:rPr sz="6600" spc="-70" dirty="0">
                <a:solidFill>
                  <a:srgbClr val="252525"/>
                </a:solidFill>
              </a:rPr>
              <a:t>Software </a:t>
            </a:r>
            <a:r>
              <a:rPr sz="6600" spc="-1485" dirty="0">
                <a:solidFill>
                  <a:srgbClr val="252525"/>
                </a:solidFill>
              </a:rPr>
              <a:t> </a:t>
            </a:r>
            <a:r>
              <a:rPr sz="6600" spc="-80" dirty="0">
                <a:solidFill>
                  <a:srgbClr val="252525"/>
                </a:solidFill>
              </a:rPr>
              <a:t>Lifecycle </a:t>
            </a:r>
            <a:r>
              <a:rPr sz="6600" spc="-75" dirty="0">
                <a:solidFill>
                  <a:srgbClr val="252525"/>
                </a:solidFill>
              </a:rPr>
              <a:t> </a:t>
            </a:r>
            <a:r>
              <a:rPr sz="6600" spc="-50" dirty="0">
                <a:solidFill>
                  <a:srgbClr val="252525"/>
                </a:solidFill>
              </a:rPr>
              <a:t>Ac</a:t>
            </a:r>
            <a:r>
              <a:rPr sz="6600" spc="-45" dirty="0">
                <a:solidFill>
                  <a:srgbClr val="252525"/>
                </a:solidFill>
              </a:rPr>
              <a:t>t</a:t>
            </a:r>
            <a:r>
              <a:rPr sz="6600" spc="-55" dirty="0">
                <a:solidFill>
                  <a:srgbClr val="252525"/>
                </a:solidFill>
              </a:rPr>
              <a:t>i</a:t>
            </a:r>
            <a:r>
              <a:rPr sz="6600" spc="-50" dirty="0">
                <a:solidFill>
                  <a:srgbClr val="252525"/>
                </a:solidFill>
              </a:rPr>
              <a:t>v</a:t>
            </a:r>
            <a:r>
              <a:rPr sz="6600" spc="-55" dirty="0">
                <a:solidFill>
                  <a:srgbClr val="252525"/>
                </a:solidFill>
              </a:rPr>
              <a:t>i</a:t>
            </a:r>
            <a:r>
              <a:rPr sz="6600" spc="-45" dirty="0">
                <a:solidFill>
                  <a:srgbClr val="252525"/>
                </a:solidFill>
              </a:rPr>
              <a:t>t</a:t>
            </a:r>
            <a:r>
              <a:rPr sz="6600" spc="-55" dirty="0">
                <a:solidFill>
                  <a:srgbClr val="252525"/>
                </a:solidFill>
              </a:rPr>
              <a:t>i</a:t>
            </a:r>
            <a:r>
              <a:rPr sz="6600" spc="-50" dirty="0">
                <a:solidFill>
                  <a:srgbClr val="252525"/>
                </a:solidFill>
              </a:rPr>
              <a:t>e</a:t>
            </a:r>
            <a:r>
              <a:rPr sz="6600" dirty="0">
                <a:solidFill>
                  <a:srgbClr val="252525"/>
                </a:solidFill>
              </a:rPr>
              <a:t>s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3983" y="1136903"/>
            <a:ext cx="6912864" cy="40614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209788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6" name="object 6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972545" y="6541719"/>
            <a:ext cx="1625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13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pc="-45" dirty="0"/>
              <a:t>Basic</a:t>
            </a:r>
            <a:r>
              <a:rPr spc="-120" dirty="0"/>
              <a:t> </a:t>
            </a:r>
            <a:r>
              <a:rPr spc="-65" dirty="0"/>
              <a:t>Process</a:t>
            </a:r>
            <a:r>
              <a:rPr spc="-95" dirty="0"/>
              <a:t> </a:t>
            </a:r>
            <a:r>
              <a:rPr spc="-55" dirty="0"/>
              <a:t>Steps</a:t>
            </a:r>
            <a:r>
              <a:rPr spc="-110" dirty="0"/>
              <a:t> </a:t>
            </a:r>
            <a:r>
              <a:rPr spc="-30" dirty="0"/>
              <a:t>in</a:t>
            </a:r>
            <a:r>
              <a:rPr spc="-90" dirty="0"/>
              <a:t> </a:t>
            </a:r>
            <a:r>
              <a:rPr spc="-35" dirty="0"/>
              <a:t>all</a:t>
            </a:r>
            <a:r>
              <a:rPr spc="-120" dirty="0"/>
              <a:t> </a:t>
            </a:r>
            <a:r>
              <a:rPr spc="-60" dirty="0"/>
              <a:t>Software </a:t>
            </a:r>
            <a:r>
              <a:rPr spc="-960" dirty="0"/>
              <a:t> </a:t>
            </a:r>
            <a:r>
              <a:rPr spc="-60" dirty="0"/>
              <a:t>Development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065147" y="1749298"/>
            <a:ext cx="310959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43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30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Feasibility</a:t>
            </a:r>
            <a:r>
              <a:rPr sz="2300" spc="-5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planning</a:t>
            </a:r>
            <a:endParaRPr sz="2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147" y="2558008"/>
            <a:ext cx="3597275" cy="18592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950"/>
              </a:spcBef>
              <a:buClr>
                <a:srgbClr val="E38312"/>
              </a:buClr>
              <a:buSzPct val="43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30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850"/>
              </a:spcBef>
              <a:buClr>
                <a:srgbClr val="E38312"/>
              </a:buClr>
              <a:buSzPct val="43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30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3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program</a:t>
            </a:r>
            <a:r>
              <a:rPr sz="23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design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855"/>
              </a:spcBef>
              <a:buClr>
                <a:srgbClr val="E38312"/>
              </a:buClr>
              <a:buSzPct val="43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30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Implementation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306705" indent="-294640">
              <a:lnSpc>
                <a:spcPct val="100000"/>
              </a:lnSpc>
              <a:spcBef>
                <a:spcPts val="840"/>
              </a:spcBef>
              <a:buClr>
                <a:srgbClr val="E38312"/>
              </a:buClr>
              <a:buSzPct val="43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30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Acceptance</a:t>
            </a:r>
            <a:r>
              <a:rPr sz="230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release</a:t>
            </a:r>
            <a:endParaRPr sz="2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5147" y="4841160"/>
            <a:ext cx="7936865" cy="120777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20"/>
              </a:spcBef>
              <a:buClr>
                <a:srgbClr val="E38312"/>
              </a:buClr>
              <a:buSzPct val="43000"/>
              <a:buFont typeface="Wingdings" panose="05000000000000000000"/>
              <a:buChar char=""/>
              <a:tabLst>
                <a:tab pos="306705" algn="l"/>
                <a:tab pos="307340" algn="l"/>
              </a:tabLst>
            </a:pPr>
            <a:r>
              <a:rPr sz="23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Operation</a:t>
            </a:r>
            <a:r>
              <a:rPr sz="23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30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004585"/>
                </a:solidFill>
                <a:latin typeface="Calibri" panose="020F0502020204030204"/>
                <a:cs typeface="Calibri" panose="020F0502020204030204"/>
              </a:rPr>
              <a:t>maintenance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306705" marR="5080" indent="-294640">
              <a:lnSpc>
                <a:spcPts val="2110"/>
              </a:lnSpc>
              <a:spcBef>
                <a:spcPts val="1385"/>
              </a:spcBef>
            </a:pP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It is</a:t>
            </a:r>
            <a:r>
              <a:rPr sz="2200" spc="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essential </a:t>
            </a:r>
            <a:r>
              <a:rPr sz="2200" spc="-1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2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distinguish</a:t>
            </a:r>
            <a:r>
              <a:rPr sz="2200" spc="-2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among</a:t>
            </a:r>
            <a:r>
              <a:rPr sz="220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200" spc="2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220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steps</a:t>
            </a:r>
            <a:r>
              <a:rPr sz="2200" spc="2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2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20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clear </a:t>
            </a:r>
            <a:r>
              <a:rPr sz="2200" spc="-484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200" spc="-1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you</a:t>
            </a:r>
            <a:r>
              <a:rPr sz="220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are doing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200" spc="-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220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given</a:t>
            </a:r>
            <a:r>
              <a:rPr sz="220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Calibri" panose="020F0502020204030204"/>
                <a:cs typeface="Calibri" panose="020F0502020204030204"/>
              </a:rPr>
              <a:t>moment.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3204" y="2220467"/>
            <a:ext cx="8328659" cy="1905"/>
          </a:xfrm>
          <a:custGeom>
            <a:avLst/>
            <a:gdLst/>
            <a:ahLst/>
            <a:cxnLst/>
            <a:rect l="l" t="t" r="r" b="b"/>
            <a:pathLst>
              <a:path w="8328659" h="1905">
                <a:moveTo>
                  <a:pt x="0" y="0"/>
                </a:moveTo>
                <a:lnTo>
                  <a:pt x="8328660" y="1524"/>
                </a:lnTo>
              </a:path>
            </a:pathLst>
          </a:custGeom>
          <a:ln w="35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3204" y="4703064"/>
            <a:ext cx="8328659" cy="1905"/>
          </a:xfrm>
          <a:custGeom>
            <a:avLst/>
            <a:gdLst/>
            <a:ahLst/>
            <a:cxnLst/>
            <a:rect l="l" t="t" r="r" b="b"/>
            <a:pathLst>
              <a:path w="8328659" h="1904">
                <a:moveTo>
                  <a:pt x="0" y="0"/>
                </a:moveTo>
                <a:lnTo>
                  <a:pt x="8328660" y="1524"/>
                </a:lnTo>
              </a:path>
            </a:pathLst>
          </a:custGeom>
          <a:ln w="35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15328" y="2578607"/>
            <a:ext cx="3266440" cy="1633855"/>
          </a:xfrm>
          <a:prstGeom prst="rect">
            <a:avLst/>
          </a:prstGeom>
          <a:ln w="36634">
            <a:solidFill>
              <a:srgbClr val="8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07950" marR="100330" algn="ctr">
              <a:lnSpc>
                <a:spcPct val="101000"/>
              </a:lnSpc>
              <a:spcBef>
                <a:spcPts val="5"/>
              </a:spcBef>
            </a:pP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These</a:t>
            </a:r>
            <a:r>
              <a:rPr sz="1800" spc="-1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steps</a:t>
            </a:r>
            <a:r>
              <a:rPr sz="1800" spc="-1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may</a:t>
            </a:r>
            <a:r>
              <a:rPr sz="1800" spc="-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repeated </a:t>
            </a:r>
            <a:r>
              <a:rPr sz="1800" spc="-484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many times during the </a:t>
            </a:r>
            <a:r>
              <a:rPr sz="1800" spc="1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812528"/>
                </a:solidFill>
                <a:latin typeface="Arial MT"/>
                <a:cs typeface="Arial MT"/>
              </a:rPr>
              <a:t>development</a:t>
            </a:r>
            <a:r>
              <a:rPr sz="1800" spc="2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12528"/>
                </a:solidFill>
                <a:latin typeface="Arial MT"/>
                <a:cs typeface="Arial MT"/>
              </a:rPr>
              <a:t>cycle.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pc="-50" dirty="0"/>
              <a:t>Quality</a:t>
            </a:r>
            <a:r>
              <a:rPr spc="-100" dirty="0"/>
              <a:t> </a:t>
            </a:r>
            <a:r>
              <a:rPr spc="-65" dirty="0"/>
              <a:t>Control</a:t>
            </a:r>
            <a:r>
              <a:rPr spc="-125" dirty="0"/>
              <a:t> </a:t>
            </a:r>
            <a:r>
              <a:rPr spc="-55" dirty="0"/>
              <a:t>Steps</a:t>
            </a:r>
            <a:r>
              <a:rPr spc="-90" dirty="0"/>
              <a:t> </a:t>
            </a:r>
            <a:r>
              <a:rPr spc="-30" dirty="0"/>
              <a:t>in</a:t>
            </a:r>
            <a:r>
              <a:rPr spc="-100" dirty="0"/>
              <a:t> </a:t>
            </a:r>
            <a:r>
              <a:rPr spc="-35" dirty="0"/>
              <a:t>all</a:t>
            </a:r>
            <a:r>
              <a:rPr spc="-100" dirty="0"/>
              <a:t> </a:t>
            </a:r>
            <a:r>
              <a:rPr spc="-60" dirty="0"/>
              <a:t>Software </a:t>
            </a:r>
            <a:r>
              <a:rPr spc="-955" dirty="0"/>
              <a:t> </a:t>
            </a:r>
            <a:r>
              <a:rPr spc="-60" dirty="0"/>
              <a:t>Development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59796" y="5206272"/>
            <a:ext cx="8037195" cy="1181100"/>
            <a:chOff x="2159796" y="5206272"/>
            <a:chExt cx="8037195" cy="1181100"/>
          </a:xfrm>
        </p:grpSpPr>
        <p:sp>
          <p:nvSpPr>
            <p:cNvPr id="4" name="object 4"/>
            <p:cNvSpPr/>
            <p:nvPr/>
          </p:nvSpPr>
          <p:spPr>
            <a:xfrm>
              <a:off x="2177796" y="5224779"/>
              <a:ext cx="8001000" cy="1144270"/>
            </a:xfrm>
            <a:custGeom>
              <a:avLst/>
              <a:gdLst/>
              <a:ahLst/>
              <a:cxnLst/>
              <a:rect l="l" t="t" r="r" b="b"/>
              <a:pathLst>
                <a:path w="8001000" h="1144270">
                  <a:moveTo>
                    <a:pt x="80010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143000"/>
                  </a:lnTo>
                  <a:lnTo>
                    <a:pt x="254" y="1143000"/>
                  </a:lnTo>
                  <a:lnTo>
                    <a:pt x="254" y="1144270"/>
                  </a:lnTo>
                  <a:lnTo>
                    <a:pt x="8000733" y="1144270"/>
                  </a:lnTo>
                  <a:lnTo>
                    <a:pt x="8000733" y="1143000"/>
                  </a:lnTo>
                  <a:lnTo>
                    <a:pt x="8001000" y="1143000"/>
                  </a:lnTo>
                  <a:lnTo>
                    <a:pt x="8001000" y="127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77795" y="5224271"/>
              <a:ext cx="8001000" cy="1144905"/>
            </a:xfrm>
            <a:custGeom>
              <a:avLst/>
              <a:gdLst/>
              <a:ahLst/>
              <a:cxnLst/>
              <a:rect l="l" t="t" r="r" b="b"/>
              <a:pathLst>
                <a:path w="8001000" h="1144904">
                  <a:moveTo>
                    <a:pt x="0" y="1396"/>
                  </a:moveTo>
                  <a:lnTo>
                    <a:pt x="0" y="634"/>
                  </a:lnTo>
                  <a:lnTo>
                    <a:pt x="635" y="0"/>
                  </a:lnTo>
                  <a:lnTo>
                    <a:pt x="1397" y="0"/>
                  </a:lnTo>
                  <a:lnTo>
                    <a:pt x="7999603" y="0"/>
                  </a:lnTo>
                  <a:lnTo>
                    <a:pt x="8000364" y="0"/>
                  </a:lnTo>
                  <a:lnTo>
                    <a:pt x="8001000" y="634"/>
                  </a:lnTo>
                  <a:lnTo>
                    <a:pt x="8001000" y="1396"/>
                  </a:lnTo>
                  <a:lnTo>
                    <a:pt x="8001000" y="1143088"/>
                  </a:lnTo>
                  <a:lnTo>
                    <a:pt x="8001000" y="1143876"/>
                  </a:lnTo>
                  <a:lnTo>
                    <a:pt x="8000364" y="1144523"/>
                  </a:lnTo>
                  <a:lnTo>
                    <a:pt x="7999603" y="1144523"/>
                  </a:lnTo>
                  <a:lnTo>
                    <a:pt x="1397" y="1144523"/>
                  </a:lnTo>
                  <a:lnTo>
                    <a:pt x="635" y="1144523"/>
                  </a:lnTo>
                  <a:lnTo>
                    <a:pt x="0" y="1143876"/>
                  </a:lnTo>
                  <a:lnTo>
                    <a:pt x="0" y="1143088"/>
                  </a:lnTo>
                  <a:lnTo>
                    <a:pt x="0" y="1396"/>
                  </a:lnTo>
                  <a:close/>
                </a:path>
              </a:pathLst>
            </a:custGeom>
            <a:ln w="3599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982504" y="1543913"/>
            <a:ext cx="8225790" cy="46005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9255" indent="-294640">
              <a:lnSpc>
                <a:spcPct val="100000"/>
              </a:lnSpc>
              <a:spcBef>
                <a:spcPts val="118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89255" algn="l"/>
                <a:tab pos="389890" algn="l"/>
              </a:tabLst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Validating</a:t>
            </a:r>
            <a:r>
              <a:rPr sz="2550" spc="-4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3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389255" indent="-29464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89255" algn="l"/>
                <a:tab pos="389890" algn="l"/>
              </a:tabLst>
            </a:pP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Validating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5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system</a:t>
            </a:r>
            <a:r>
              <a:rPr sz="2550" spc="-5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2550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design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389255" indent="-29464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89255" algn="l"/>
                <a:tab pos="389890" algn="l"/>
              </a:tabLst>
            </a:pPr>
            <a:r>
              <a:rPr sz="2550" spc="-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Usability</a:t>
            </a:r>
            <a:r>
              <a:rPr sz="2550" spc="-7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testing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389255" indent="-29464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89255" algn="l"/>
                <a:tab pos="389890" algn="l"/>
              </a:tabLst>
            </a:pPr>
            <a:r>
              <a:rPr sz="2550" spc="-2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Program</a:t>
            </a:r>
            <a:r>
              <a:rPr sz="2550" spc="-70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testing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89255" algn="l"/>
                <a:tab pos="8212455" algn="l"/>
              </a:tabLst>
            </a:pPr>
            <a:r>
              <a:rPr sz="1150" u="heavy" spc="-5" dirty="0">
                <a:solidFill>
                  <a:srgbClr val="E3831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u="heavy" spc="75" dirty="0">
                <a:solidFill>
                  <a:srgbClr val="E3831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u="heavy" spc="-10" dirty="0">
                <a:solidFill>
                  <a:srgbClr val="E38312"/>
                </a:solidFill>
                <a:uFill>
                  <a:solidFill>
                    <a:srgbClr val="000000"/>
                  </a:solidFill>
                </a:uFill>
                <a:latin typeface="Wingdings" panose="05000000000000000000"/>
                <a:cs typeface="Wingdings" panose="05000000000000000000"/>
              </a:rPr>
              <a:t></a:t>
            </a:r>
            <a:r>
              <a:rPr sz="1150" u="heavy" spc="-10" dirty="0">
                <a:solidFill>
                  <a:srgbClr val="E3831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u="heavy" spc="-10" dirty="0">
                <a:solidFill>
                  <a:srgbClr val="2B4B7E"/>
                </a:solidFill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Acceptance</a:t>
            </a:r>
            <a:r>
              <a:rPr sz="2550" u="heavy" spc="-50" dirty="0">
                <a:solidFill>
                  <a:srgbClr val="2B4B7E"/>
                </a:solidFill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550" u="heavy" spc="-1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testing	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500">
              <a:latin typeface="Calibri" panose="020F0502020204030204"/>
              <a:cs typeface="Calibri" panose="020F0502020204030204"/>
            </a:endParaRPr>
          </a:p>
          <a:p>
            <a:pPr marL="389255" indent="-294640">
              <a:lnSpc>
                <a:spcPct val="100000"/>
              </a:lnSpc>
              <a:spcBef>
                <a:spcPts val="2170"/>
              </a:spcBef>
              <a:buClr>
                <a:srgbClr val="E38312"/>
              </a:buClr>
              <a:buSzPct val="45000"/>
              <a:buFont typeface="Wingdings" panose="05000000000000000000"/>
              <a:buChar char=""/>
              <a:tabLst>
                <a:tab pos="389255" algn="l"/>
                <a:tab pos="389890" algn="l"/>
              </a:tabLst>
            </a:pP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Bug</a:t>
            </a:r>
            <a:r>
              <a:rPr sz="2550" spc="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fixing</a:t>
            </a:r>
            <a:r>
              <a:rPr sz="2550" spc="-1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550" spc="-2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50" spc="-15" dirty="0">
                <a:solidFill>
                  <a:srgbClr val="2B4B7E"/>
                </a:solidFill>
                <a:latin typeface="Calibri" panose="020F0502020204030204"/>
                <a:cs typeface="Calibri" panose="020F0502020204030204"/>
              </a:rPr>
              <a:t>maintenance</a:t>
            </a:r>
            <a:endParaRPr sz="2550">
              <a:latin typeface="Calibri" panose="020F0502020204030204"/>
              <a:cs typeface="Calibri" panose="020F0502020204030204"/>
            </a:endParaRPr>
          </a:p>
          <a:p>
            <a:pPr marL="531495">
              <a:lnSpc>
                <a:spcPct val="100000"/>
              </a:lnSpc>
              <a:spcBef>
                <a:spcPts val="1825"/>
              </a:spcBef>
            </a:pPr>
            <a:r>
              <a:rPr sz="2150" spc="15" dirty="0">
                <a:solidFill>
                  <a:srgbClr val="812528"/>
                </a:solidFill>
                <a:latin typeface="Arial MT"/>
                <a:cs typeface="Arial MT"/>
              </a:rPr>
              <a:t>Some</a:t>
            </a:r>
            <a:r>
              <a:rPr sz="2150" spc="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of</a:t>
            </a:r>
            <a:r>
              <a:rPr sz="2150" spc="-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these</a:t>
            </a:r>
            <a:r>
              <a:rPr sz="2150" spc="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steps</a:t>
            </a:r>
            <a:r>
              <a:rPr sz="215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812528"/>
                </a:solidFill>
                <a:latin typeface="Arial MT"/>
                <a:cs typeface="Arial MT"/>
              </a:rPr>
              <a:t>will</a:t>
            </a:r>
            <a:r>
              <a:rPr sz="2150" spc="2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be</a:t>
            </a:r>
            <a:r>
              <a:rPr sz="2150" spc="1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repeated</a:t>
            </a:r>
            <a:r>
              <a:rPr sz="2150" spc="2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812528"/>
                </a:solidFill>
                <a:latin typeface="Arial MT"/>
                <a:cs typeface="Arial MT"/>
              </a:rPr>
              <a:t>many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 times during</a:t>
            </a:r>
            <a:r>
              <a:rPr sz="2150" spc="1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the</a:t>
            </a:r>
            <a:endParaRPr sz="215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35"/>
              </a:spcBef>
            </a:pPr>
            <a:r>
              <a:rPr sz="2150" dirty="0">
                <a:solidFill>
                  <a:srgbClr val="812528"/>
                </a:solidFill>
                <a:latin typeface="Arial MT"/>
                <a:cs typeface="Arial MT"/>
              </a:rPr>
              <a:t>life </a:t>
            </a:r>
            <a:r>
              <a:rPr sz="2150" spc="5" dirty="0">
                <a:solidFill>
                  <a:srgbClr val="812528"/>
                </a:solidFill>
                <a:latin typeface="Arial MT"/>
                <a:cs typeface="Arial MT"/>
              </a:rPr>
              <a:t>of</a:t>
            </a:r>
            <a:r>
              <a:rPr sz="2150" spc="-20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the</a:t>
            </a:r>
            <a:r>
              <a:rPr sz="2150" spc="-5" dirty="0">
                <a:solidFill>
                  <a:srgbClr val="812528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812528"/>
                </a:solidFill>
                <a:latin typeface="Arial MT"/>
                <a:cs typeface="Arial MT"/>
              </a:rPr>
              <a:t>system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9484</Words>
  <Application>WPS Presentation</Application>
  <PresentationFormat>On-screen Show (4:3)</PresentationFormat>
  <Paragraphs>268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SimSun</vt:lpstr>
      <vt:lpstr>Wingdings</vt:lpstr>
      <vt:lpstr>Calibri Light</vt:lpstr>
      <vt:lpstr>Calibri</vt:lpstr>
      <vt:lpstr>Tahoma</vt:lpstr>
      <vt:lpstr>Wingdings</vt:lpstr>
      <vt:lpstr>Microsoft YaHei</vt:lpstr>
      <vt:lpstr>Arial Unicode MS</vt:lpstr>
      <vt:lpstr>Times New Roman</vt:lpstr>
      <vt:lpstr>Arial MT</vt:lpstr>
      <vt:lpstr>Verdana</vt:lpstr>
      <vt:lpstr>Calibri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Software Processes	</vt:lpstr>
      <vt:lpstr>What is a software process?</vt:lpstr>
      <vt:lpstr>Software Process</vt:lpstr>
      <vt:lpstr>Variety of Software  Processes</vt:lpstr>
      <vt:lpstr>What is a software process model?</vt:lpstr>
      <vt:lpstr>Software  Lifecycle  Activities</vt:lpstr>
      <vt:lpstr>Basic Process Steps in all Software  Development</vt:lpstr>
      <vt:lpstr>Quality Control Steps in all Software  Development</vt:lpstr>
      <vt:lpstr>Process Step: Feasibility</vt:lpstr>
      <vt:lpstr>Process Step: Requirements</vt:lpstr>
      <vt:lpstr>Process Step: Requirements</vt:lpstr>
      <vt:lpstr>Process Step: System Design</vt:lpstr>
      <vt:lpstr>Process Step: Implementation</vt:lpstr>
      <vt:lpstr>Process Step: Acceptance and Release</vt:lpstr>
      <vt:lpstr>Process Step: Operation and Maintenance</vt:lpstr>
      <vt:lpstr>Sequence of Process Steps</vt:lpstr>
      <vt:lpstr>Sequence of Process Steps</vt:lpstr>
      <vt:lpstr>Heavyweight and Lightweight Software  Development</vt:lpstr>
      <vt:lpstr>Deliverables</vt:lpstr>
      <vt:lpstr>PowerPoint 演示文稿</vt:lpstr>
      <vt:lpstr>Discussion of Waterfall Model</vt:lpstr>
      <vt:lpstr>Discussion of Waterfall Model</vt:lpstr>
      <vt:lpstr>PowerPoint 演示文稿</vt:lpstr>
      <vt:lpstr>Sequential Development</vt:lpstr>
      <vt:lpstr>When to use the waterfall model</vt:lpstr>
      <vt:lpstr>Summary Waterfall</vt:lpstr>
      <vt:lpstr>Summary Waterfall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Software Engineering</dc:title>
  <dc:creator>Bilal Khalid Dar</dc:creator>
  <cp:lastModifiedBy>user</cp:lastModifiedBy>
  <cp:revision>4</cp:revision>
  <dcterms:created xsi:type="dcterms:W3CDTF">2023-09-03T08:23:00Z</dcterms:created>
  <dcterms:modified xsi:type="dcterms:W3CDTF">2023-09-06T18:54:55Z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2022-02-16T10:00:00Z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2023-09-02T10:00:00Z</vt:filetime>
  </property>
  <property fmtid="{D5CDD505-2E9C-101B-9397-08002B2CF9AE}" pid="5" name="ICV">
    <vt:lpwstr>FD5E370B09494B53975A4139B96AAF84</vt:lpwstr>
  </property>
  <property fmtid="{D5CDD505-2E9C-101B-9397-08002B2CF9AE}" pid="6" name="KSOProductBuildVer">
    <vt:lpwstr>1033-11.2.0.11417</vt:lpwstr>
  </property>
</Properties>
</file>