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69178" y="1413713"/>
            <a:ext cx="5744209" cy="2825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10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10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10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10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10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019" y="286892"/>
            <a:ext cx="8982075" cy="1379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4580" y="1750898"/>
            <a:ext cx="10087610" cy="4003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7145" y="6575323"/>
            <a:ext cx="2260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10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12700" marR="5080">
              <a:lnSpc>
                <a:spcPts val="6940"/>
              </a:lnSpc>
              <a:spcBef>
                <a:spcPts val="1355"/>
              </a:spcBef>
            </a:pPr>
            <a:r>
              <a:rPr sz="6800" spc="-50" dirty="0">
                <a:solidFill>
                  <a:srgbClr val="252525"/>
                </a:solidFill>
              </a:rPr>
              <a:t>Fundamentals</a:t>
            </a:r>
            <a:r>
              <a:rPr sz="6800" spc="-280" dirty="0">
                <a:solidFill>
                  <a:srgbClr val="252525"/>
                </a:solidFill>
              </a:rPr>
              <a:t> </a:t>
            </a:r>
            <a:r>
              <a:rPr sz="6800" spc="-25" dirty="0">
                <a:solidFill>
                  <a:srgbClr val="252525"/>
                </a:solidFill>
              </a:rPr>
              <a:t>of </a:t>
            </a:r>
            <a:r>
              <a:rPr sz="6800" spc="-10" dirty="0">
                <a:solidFill>
                  <a:srgbClr val="252525"/>
                </a:solidFill>
              </a:rPr>
              <a:t>Software Engineering</a:t>
            </a:r>
            <a:endParaRPr sz="6800"/>
          </a:p>
        </p:txBody>
      </p:sp>
      <p:sp>
        <p:nvSpPr>
          <p:cNvPr id="3" name="object 3"/>
          <p:cNvSpPr txBox="1"/>
          <p:nvPr/>
        </p:nvSpPr>
        <p:spPr>
          <a:xfrm>
            <a:off x="5369178" y="4433442"/>
            <a:ext cx="613219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65" dirty="0">
                <a:solidFill>
                  <a:srgbClr val="252525"/>
                </a:solidFill>
                <a:latin typeface="Calibri Light" panose="020F0302020204030204"/>
                <a:cs typeface="Calibri Light" panose="020F0302020204030204"/>
              </a:rPr>
              <a:t>LECTURE</a:t>
            </a:r>
            <a:r>
              <a:rPr sz="2400" spc="370" dirty="0">
                <a:solidFill>
                  <a:srgbClr val="252525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lang="en-US" altLang="" sz="2400" spc="370" dirty="0">
                <a:solidFill>
                  <a:srgbClr val="252525"/>
                </a:solidFill>
                <a:latin typeface="Calibri Light" panose="020F0302020204030204"/>
                <a:cs typeface="Calibri Light" panose="020F0302020204030204"/>
              </a:rPr>
              <a:t>7</a:t>
            </a:r>
            <a:r>
              <a:rPr sz="2400" spc="130" dirty="0">
                <a:solidFill>
                  <a:srgbClr val="252525"/>
                </a:solidFill>
                <a:latin typeface="Calibri Light" panose="020F0302020204030204"/>
                <a:cs typeface="Calibri Light" panose="020F0302020204030204"/>
              </a:rPr>
              <a:t>:</a:t>
            </a:r>
            <a:r>
              <a:rPr sz="2400" spc="385" dirty="0">
                <a:solidFill>
                  <a:srgbClr val="252525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175" dirty="0">
                <a:solidFill>
                  <a:srgbClr val="252525"/>
                </a:solidFill>
                <a:latin typeface="Calibri Light" panose="020F0302020204030204"/>
                <a:cs typeface="Calibri Light" panose="020F0302020204030204"/>
              </a:rPr>
              <a:t>REQUIREMENT</a:t>
            </a:r>
            <a:r>
              <a:rPr sz="2400" spc="385" dirty="0">
                <a:solidFill>
                  <a:srgbClr val="252525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170" dirty="0">
                <a:solidFill>
                  <a:srgbClr val="252525"/>
                </a:solidFill>
                <a:latin typeface="Calibri Light" panose="020F0302020204030204"/>
                <a:cs typeface="Calibri Light" panose="020F0302020204030204"/>
              </a:rPr>
              <a:t>ENGINEERING</a:t>
            </a:r>
            <a:endParaRPr sz="24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46776" y="4343400"/>
            <a:ext cx="5636260" cy="0"/>
          </a:xfrm>
          <a:custGeom>
            <a:avLst/>
            <a:gdLst/>
            <a:ahLst/>
            <a:cxnLst/>
            <a:rect l="l" t="t" r="r" b="b"/>
            <a:pathLst>
              <a:path w="5636259">
                <a:moveTo>
                  <a:pt x="0" y="0"/>
                </a:moveTo>
                <a:lnTo>
                  <a:pt x="5636133" y="0"/>
                </a:lnTo>
              </a:path>
            </a:pathLst>
          </a:custGeom>
          <a:ln w="6350">
            <a:solidFill>
              <a:srgbClr val="626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Functional</a:t>
            </a:r>
            <a:r>
              <a:rPr spc="-210" dirty="0"/>
              <a:t> </a:t>
            </a:r>
            <a:r>
              <a:rPr spc="-60" dirty="0"/>
              <a:t>requirements</a:t>
            </a:r>
            <a:endParaRPr spc="-6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84580" y="1676543"/>
            <a:ext cx="10086975" cy="381000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99390" indent="-187325">
              <a:lnSpc>
                <a:spcPct val="100000"/>
              </a:lnSpc>
              <a:spcBef>
                <a:spcPts val="1110"/>
              </a:spcBef>
              <a:buClr>
                <a:srgbClr val="E38312"/>
              </a:buClr>
              <a:buSzPct val="97000"/>
              <a:buFont typeface="Wingdings" panose="05000000000000000000"/>
              <a:buChar char=""/>
              <a:tabLst>
                <a:tab pos="200025" algn="l"/>
              </a:tabLst>
            </a:pP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Describe</a:t>
            </a:r>
            <a:r>
              <a:rPr sz="3200" spc="-8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functionality</a:t>
            </a:r>
            <a:r>
              <a:rPr sz="3200" spc="-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3200" spc="-8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system</a:t>
            </a:r>
            <a:r>
              <a:rPr sz="3200" spc="-6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services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103505" marR="5715" indent="-91440">
              <a:lnSpc>
                <a:spcPts val="3460"/>
              </a:lnSpc>
              <a:spcBef>
                <a:spcPts val="1440"/>
              </a:spcBef>
              <a:buClr>
                <a:srgbClr val="E38312"/>
              </a:buClr>
              <a:buSzPct val="97000"/>
              <a:buFont typeface="Wingdings" panose="05000000000000000000"/>
              <a:buChar char=""/>
              <a:tabLst>
                <a:tab pos="200025" algn="l"/>
                <a:tab pos="1652270" algn="l"/>
                <a:tab pos="2237740" algn="l"/>
                <a:tab pos="2948305" algn="l"/>
                <a:tab pos="3843020" algn="l"/>
                <a:tab pos="4338320" algn="l"/>
                <a:tab pos="6049645" algn="l"/>
                <a:tab pos="7713980" algn="l"/>
                <a:tab pos="8738235" algn="l"/>
                <a:tab pos="9520555" algn="l"/>
              </a:tabLst>
            </a:pPr>
            <a:r>
              <a:rPr sz="32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Depend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32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32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32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type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32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32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software,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32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expected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32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users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32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32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type</a:t>
            </a:r>
            <a:r>
              <a:rPr sz="3200" spc="-6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3200" spc="-6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system</a:t>
            </a:r>
            <a:r>
              <a:rPr sz="3200" spc="-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where</a:t>
            </a:r>
            <a:r>
              <a:rPr sz="3200" spc="-8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3200" spc="-5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software</a:t>
            </a:r>
            <a:r>
              <a:rPr sz="3200" spc="-5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3200" spc="-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used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103505" marR="5080" indent="-91440">
              <a:lnSpc>
                <a:spcPts val="3460"/>
              </a:lnSpc>
              <a:spcBef>
                <a:spcPts val="1400"/>
              </a:spcBef>
              <a:buClr>
                <a:srgbClr val="E38312"/>
              </a:buClr>
              <a:buSzPct val="97000"/>
              <a:buFont typeface="Wingdings" panose="05000000000000000000"/>
              <a:buChar char=""/>
              <a:tabLst>
                <a:tab pos="200025" algn="l"/>
              </a:tabLst>
            </a:pP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Functional</a:t>
            </a:r>
            <a:r>
              <a:rPr sz="3200" spc="7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user</a:t>
            </a:r>
            <a:r>
              <a:rPr sz="3200" spc="7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requirements</a:t>
            </a:r>
            <a:r>
              <a:rPr sz="3200" spc="7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may</a:t>
            </a:r>
            <a:r>
              <a:rPr sz="3200" spc="8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3200" spc="7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high</a:t>
            </a:r>
            <a:r>
              <a:rPr sz="3200" spc="9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level</a:t>
            </a:r>
            <a:r>
              <a:rPr sz="3200" spc="7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statements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3200" spc="-6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what</a:t>
            </a:r>
            <a:r>
              <a:rPr sz="3200" spc="-4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3200" spc="-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system</a:t>
            </a:r>
            <a:r>
              <a:rPr sz="3200" spc="-4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should</a:t>
            </a:r>
            <a:r>
              <a:rPr sz="32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do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103505" marR="5715" indent="-91440">
              <a:lnSpc>
                <a:spcPts val="3460"/>
              </a:lnSpc>
              <a:spcBef>
                <a:spcPts val="1400"/>
              </a:spcBef>
              <a:buClr>
                <a:srgbClr val="E38312"/>
              </a:buClr>
              <a:buSzPct val="97000"/>
              <a:buFont typeface="Wingdings" panose="05000000000000000000"/>
              <a:buChar char=""/>
              <a:tabLst>
                <a:tab pos="200025" algn="l"/>
              </a:tabLst>
            </a:pP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Functional</a:t>
            </a:r>
            <a:r>
              <a:rPr sz="3200" spc="-6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system</a:t>
            </a:r>
            <a:r>
              <a:rPr sz="3200" spc="-4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requirements</a:t>
            </a:r>
            <a:r>
              <a:rPr sz="3200" spc="-6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should</a:t>
            </a:r>
            <a:r>
              <a:rPr sz="3200" spc="-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describe</a:t>
            </a:r>
            <a:r>
              <a:rPr sz="3200" spc="-5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3200" spc="-6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system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services</a:t>
            </a:r>
            <a:r>
              <a:rPr sz="32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3200" spc="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detail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spc="-30" dirty="0"/>
              <a:t>Functional</a:t>
            </a:r>
            <a:r>
              <a:rPr spc="-200" dirty="0"/>
              <a:t> </a:t>
            </a:r>
            <a:r>
              <a:rPr spc="-55" dirty="0"/>
              <a:t>requirements</a:t>
            </a:r>
            <a:r>
              <a:rPr spc="-204" dirty="0"/>
              <a:t> </a:t>
            </a:r>
            <a:r>
              <a:rPr spc="-20" dirty="0"/>
              <a:t>for</a:t>
            </a:r>
            <a:r>
              <a:rPr spc="-215" dirty="0"/>
              <a:t> </a:t>
            </a:r>
            <a:r>
              <a:rPr dirty="0"/>
              <a:t>the</a:t>
            </a:r>
            <a:r>
              <a:rPr spc="-190" dirty="0"/>
              <a:t> </a:t>
            </a:r>
            <a:r>
              <a:rPr spc="-25" dirty="0"/>
              <a:t>MHC PMS</a:t>
            </a:r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03505" marR="6985" indent="-91440" algn="just">
              <a:lnSpc>
                <a:spcPts val="3460"/>
              </a:lnSpc>
              <a:spcBef>
                <a:spcPts val="935"/>
              </a:spcBef>
              <a:buClr>
                <a:srgbClr val="E38312"/>
              </a:buClr>
              <a:buSzPct val="97000"/>
              <a:buFont typeface="Wingdings" panose="05000000000000000000"/>
              <a:buChar char=""/>
              <a:tabLst>
                <a:tab pos="223520" algn="l"/>
              </a:tabLst>
            </a:pPr>
            <a:r>
              <a:rPr sz="3600" dirty="0">
                <a:solidFill>
                  <a:srgbClr val="404040"/>
                </a:solidFill>
              </a:rPr>
              <a:t>A</a:t>
            </a:r>
            <a:r>
              <a:rPr sz="3600" spc="150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user</a:t>
            </a:r>
            <a:r>
              <a:rPr sz="3600" spc="145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shall</a:t>
            </a:r>
            <a:r>
              <a:rPr sz="3600" spc="140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be</a:t>
            </a:r>
            <a:r>
              <a:rPr sz="3600" spc="145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able</a:t>
            </a:r>
            <a:r>
              <a:rPr sz="3600" spc="145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to</a:t>
            </a:r>
            <a:r>
              <a:rPr sz="3600" spc="145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search</a:t>
            </a:r>
            <a:r>
              <a:rPr sz="3600" spc="150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the</a:t>
            </a:r>
            <a:r>
              <a:rPr sz="3600" spc="155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appointments</a:t>
            </a:r>
            <a:r>
              <a:rPr sz="3600" spc="16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lists </a:t>
            </a:r>
            <a:r>
              <a:rPr sz="3600" dirty="0">
                <a:solidFill>
                  <a:srgbClr val="404040"/>
                </a:solidFill>
              </a:rPr>
              <a:t>for</a:t>
            </a:r>
            <a:r>
              <a:rPr sz="3600" spc="-60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all</a:t>
            </a:r>
            <a:r>
              <a:rPr sz="3600" spc="-4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clinics</a:t>
            </a:r>
            <a:endParaRPr sz="3600"/>
          </a:p>
          <a:p>
            <a:pPr marL="103505" marR="5715" indent="-91440" algn="just">
              <a:lnSpc>
                <a:spcPct val="80000"/>
              </a:lnSpc>
              <a:spcBef>
                <a:spcPts val="1430"/>
              </a:spcBef>
              <a:buClr>
                <a:srgbClr val="E38312"/>
              </a:buClr>
              <a:buSzPct val="97000"/>
              <a:buFont typeface="Wingdings" panose="05000000000000000000"/>
              <a:buChar char=""/>
              <a:tabLst>
                <a:tab pos="223520" algn="l"/>
              </a:tabLst>
            </a:pPr>
            <a:r>
              <a:rPr sz="3600" dirty="0">
                <a:solidFill>
                  <a:srgbClr val="404040"/>
                </a:solidFill>
              </a:rPr>
              <a:t>The</a:t>
            </a:r>
            <a:r>
              <a:rPr sz="3600" spc="35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system</a:t>
            </a:r>
            <a:r>
              <a:rPr sz="3600" spc="35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shall</a:t>
            </a:r>
            <a:r>
              <a:rPr sz="3600" spc="20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generate</a:t>
            </a:r>
            <a:r>
              <a:rPr sz="3600" spc="35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each</a:t>
            </a:r>
            <a:r>
              <a:rPr sz="3600" spc="15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day,</a:t>
            </a:r>
            <a:r>
              <a:rPr sz="3600" spc="30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for</a:t>
            </a:r>
            <a:r>
              <a:rPr sz="3600" spc="30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each</a:t>
            </a:r>
            <a:r>
              <a:rPr sz="3600" spc="40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clinic,</a:t>
            </a:r>
            <a:r>
              <a:rPr sz="3600" spc="30" dirty="0">
                <a:solidFill>
                  <a:srgbClr val="404040"/>
                </a:solidFill>
              </a:rPr>
              <a:t> </a:t>
            </a:r>
            <a:r>
              <a:rPr sz="3600" spc="-50" dirty="0">
                <a:solidFill>
                  <a:srgbClr val="404040"/>
                </a:solidFill>
              </a:rPr>
              <a:t>a </a:t>
            </a:r>
            <a:r>
              <a:rPr sz="3600" dirty="0">
                <a:solidFill>
                  <a:srgbClr val="404040"/>
                </a:solidFill>
              </a:rPr>
              <a:t>list</a:t>
            </a:r>
            <a:r>
              <a:rPr sz="3600" spc="750" dirty="0">
                <a:solidFill>
                  <a:srgbClr val="404040"/>
                </a:solidFill>
              </a:rPr>
              <a:t>  </a:t>
            </a:r>
            <a:r>
              <a:rPr sz="3600" dirty="0">
                <a:solidFill>
                  <a:srgbClr val="404040"/>
                </a:solidFill>
              </a:rPr>
              <a:t>of</a:t>
            </a:r>
            <a:r>
              <a:rPr sz="3600" spc="760" dirty="0">
                <a:solidFill>
                  <a:srgbClr val="404040"/>
                </a:solidFill>
              </a:rPr>
              <a:t>  </a:t>
            </a:r>
            <a:r>
              <a:rPr sz="3600" dirty="0">
                <a:solidFill>
                  <a:srgbClr val="404040"/>
                </a:solidFill>
              </a:rPr>
              <a:t>patients</a:t>
            </a:r>
            <a:r>
              <a:rPr sz="3600" spc="750" dirty="0">
                <a:solidFill>
                  <a:srgbClr val="404040"/>
                </a:solidFill>
              </a:rPr>
              <a:t>  </a:t>
            </a:r>
            <a:r>
              <a:rPr sz="3600" dirty="0">
                <a:solidFill>
                  <a:srgbClr val="404040"/>
                </a:solidFill>
              </a:rPr>
              <a:t>who</a:t>
            </a:r>
            <a:r>
              <a:rPr sz="3600" spc="755" dirty="0">
                <a:solidFill>
                  <a:srgbClr val="404040"/>
                </a:solidFill>
              </a:rPr>
              <a:t>  </a:t>
            </a:r>
            <a:r>
              <a:rPr sz="3600" dirty="0">
                <a:solidFill>
                  <a:srgbClr val="404040"/>
                </a:solidFill>
              </a:rPr>
              <a:t>are</a:t>
            </a:r>
            <a:r>
              <a:rPr sz="3600" spc="750" dirty="0">
                <a:solidFill>
                  <a:srgbClr val="404040"/>
                </a:solidFill>
              </a:rPr>
              <a:t>  </a:t>
            </a:r>
            <a:r>
              <a:rPr sz="3600" dirty="0">
                <a:solidFill>
                  <a:srgbClr val="404040"/>
                </a:solidFill>
              </a:rPr>
              <a:t>expected</a:t>
            </a:r>
            <a:r>
              <a:rPr sz="3600" spc="755" dirty="0">
                <a:solidFill>
                  <a:srgbClr val="404040"/>
                </a:solidFill>
              </a:rPr>
              <a:t>  </a:t>
            </a:r>
            <a:r>
              <a:rPr sz="3600" dirty="0">
                <a:solidFill>
                  <a:srgbClr val="404040"/>
                </a:solidFill>
              </a:rPr>
              <a:t>to</a:t>
            </a:r>
            <a:r>
              <a:rPr sz="3600" spc="755" dirty="0">
                <a:solidFill>
                  <a:srgbClr val="404040"/>
                </a:solidFill>
              </a:rPr>
              <a:t>  </a:t>
            </a:r>
            <a:r>
              <a:rPr sz="3600" spc="-20" dirty="0">
                <a:solidFill>
                  <a:srgbClr val="404040"/>
                </a:solidFill>
              </a:rPr>
              <a:t>attend </a:t>
            </a:r>
            <a:r>
              <a:rPr sz="3600" dirty="0">
                <a:solidFill>
                  <a:srgbClr val="404040"/>
                </a:solidFill>
              </a:rPr>
              <a:t>appointments</a:t>
            </a:r>
            <a:r>
              <a:rPr sz="3600" spc="-110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that</a:t>
            </a:r>
            <a:r>
              <a:rPr sz="3600" spc="-75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day</a:t>
            </a:r>
            <a:endParaRPr sz="3600"/>
          </a:p>
          <a:p>
            <a:pPr marL="103505" marR="5080" indent="-91440" algn="just">
              <a:lnSpc>
                <a:spcPct val="80000"/>
              </a:lnSpc>
              <a:spcBef>
                <a:spcPts val="1390"/>
              </a:spcBef>
              <a:buClr>
                <a:srgbClr val="E38312"/>
              </a:buClr>
              <a:buSzPct val="97000"/>
              <a:buFont typeface="Wingdings" panose="05000000000000000000"/>
              <a:buChar char=""/>
              <a:tabLst>
                <a:tab pos="223520" algn="l"/>
              </a:tabLst>
            </a:pPr>
            <a:r>
              <a:rPr sz="3600" dirty="0">
                <a:solidFill>
                  <a:srgbClr val="404040"/>
                </a:solidFill>
              </a:rPr>
              <a:t>Each</a:t>
            </a:r>
            <a:r>
              <a:rPr sz="3600" spc="490" dirty="0">
                <a:solidFill>
                  <a:srgbClr val="404040"/>
                </a:solidFill>
              </a:rPr>
              <a:t>  </a:t>
            </a:r>
            <a:r>
              <a:rPr sz="3600" dirty="0">
                <a:solidFill>
                  <a:srgbClr val="404040"/>
                </a:solidFill>
              </a:rPr>
              <a:t>staff</a:t>
            </a:r>
            <a:r>
              <a:rPr sz="3600" spc="495" dirty="0">
                <a:solidFill>
                  <a:srgbClr val="404040"/>
                </a:solidFill>
              </a:rPr>
              <a:t>  </a:t>
            </a:r>
            <a:r>
              <a:rPr sz="3600" dirty="0">
                <a:solidFill>
                  <a:srgbClr val="404040"/>
                </a:solidFill>
              </a:rPr>
              <a:t>member</a:t>
            </a:r>
            <a:r>
              <a:rPr sz="3600" spc="480" dirty="0">
                <a:solidFill>
                  <a:srgbClr val="404040"/>
                </a:solidFill>
              </a:rPr>
              <a:t>  </a:t>
            </a:r>
            <a:r>
              <a:rPr sz="3600" dirty="0">
                <a:solidFill>
                  <a:srgbClr val="404040"/>
                </a:solidFill>
              </a:rPr>
              <a:t>using</a:t>
            </a:r>
            <a:r>
              <a:rPr sz="3600" spc="495" dirty="0">
                <a:solidFill>
                  <a:srgbClr val="404040"/>
                </a:solidFill>
              </a:rPr>
              <a:t>  </a:t>
            </a:r>
            <a:r>
              <a:rPr sz="3600" dirty="0">
                <a:solidFill>
                  <a:srgbClr val="404040"/>
                </a:solidFill>
              </a:rPr>
              <a:t>the</a:t>
            </a:r>
            <a:r>
              <a:rPr sz="3600" spc="490" dirty="0">
                <a:solidFill>
                  <a:srgbClr val="404040"/>
                </a:solidFill>
              </a:rPr>
              <a:t>  </a:t>
            </a:r>
            <a:r>
              <a:rPr sz="3600" dirty="0">
                <a:solidFill>
                  <a:srgbClr val="404040"/>
                </a:solidFill>
              </a:rPr>
              <a:t>system</a:t>
            </a:r>
            <a:r>
              <a:rPr sz="3600" spc="495" dirty="0">
                <a:solidFill>
                  <a:srgbClr val="404040"/>
                </a:solidFill>
              </a:rPr>
              <a:t>  </a:t>
            </a:r>
            <a:r>
              <a:rPr sz="3600" dirty="0">
                <a:solidFill>
                  <a:srgbClr val="404040"/>
                </a:solidFill>
              </a:rPr>
              <a:t>shall</a:t>
            </a:r>
            <a:r>
              <a:rPr sz="3600" spc="484" dirty="0">
                <a:solidFill>
                  <a:srgbClr val="404040"/>
                </a:solidFill>
              </a:rPr>
              <a:t>  </a:t>
            </a:r>
            <a:r>
              <a:rPr sz="3600" spc="-25" dirty="0">
                <a:solidFill>
                  <a:srgbClr val="404040"/>
                </a:solidFill>
              </a:rPr>
              <a:t>be </a:t>
            </a:r>
            <a:r>
              <a:rPr sz="3600" dirty="0">
                <a:solidFill>
                  <a:srgbClr val="404040"/>
                </a:solidFill>
              </a:rPr>
              <a:t>uniquely</a:t>
            </a:r>
            <a:r>
              <a:rPr sz="3600" spc="835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identified</a:t>
            </a:r>
            <a:r>
              <a:rPr sz="3600" spc="840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by</a:t>
            </a:r>
            <a:r>
              <a:rPr sz="3600" spc="840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his</a:t>
            </a:r>
            <a:r>
              <a:rPr sz="3600" spc="860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or</a:t>
            </a:r>
            <a:r>
              <a:rPr sz="3600" spc="844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her</a:t>
            </a:r>
            <a:r>
              <a:rPr sz="3600" spc="860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8</a:t>
            </a:r>
            <a:r>
              <a:rPr sz="3600" spc="840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digit</a:t>
            </a:r>
            <a:r>
              <a:rPr sz="3600" spc="855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employee number</a:t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Non</a:t>
            </a:r>
            <a:r>
              <a:rPr spc="-204" dirty="0"/>
              <a:t> </a:t>
            </a:r>
            <a:r>
              <a:rPr spc="-35" dirty="0"/>
              <a:t>functional</a:t>
            </a:r>
            <a:r>
              <a:rPr spc="-200" dirty="0"/>
              <a:t> </a:t>
            </a:r>
            <a:r>
              <a:rPr spc="-55" dirty="0"/>
              <a:t>requirements</a:t>
            </a:r>
            <a:endParaRPr spc="-5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2681" rIns="0" bIns="0" rtlCol="0">
            <a:spAutoFit/>
          </a:bodyPr>
          <a:lstStyle/>
          <a:p>
            <a:pPr marL="103505" marR="5715" indent="-91440" algn="just">
              <a:lnSpc>
                <a:spcPts val="3240"/>
              </a:lnSpc>
              <a:spcBef>
                <a:spcPts val="510"/>
              </a:spcBef>
              <a:buClr>
                <a:srgbClr val="E38312"/>
              </a:buClr>
              <a:buSzPct val="97000"/>
              <a:buFont typeface="Wingdings" panose="05000000000000000000"/>
              <a:buChar char=""/>
              <a:tabLst>
                <a:tab pos="188595" algn="l"/>
              </a:tabLst>
            </a:pPr>
            <a:r>
              <a:rPr sz="3000" dirty="0">
                <a:solidFill>
                  <a:srgbClr val="404040"/>
                </a:solidFill>
              </a:rPr>
              <a:t>These</a:t>
            </a:r>
            <a:r>
              <a:rPr sz="3000" spc="315" dirty="0">
                <a:solidFill>
                  <a:srgbClr val="404040"/>
                </a:solidFill>
              </a:rPr>
              <a:t> </a:t>
            </a:r>
            <a:r>
              <a:rPr sz="3000" dirty="0">
                <a:solidFill>
                  <a:srgbClr val="404040"/>
                </a:solidFill>
              </a:rPr>
              <a:t>define</a:t>
            </a:r>
            <a:r>
              <a:rPr sz="3000" spc="330" dirty="0">
                <a:solidFill>
                  <a:srgbClr val="404040"/>
                </a:solidFill>
              </a:rPr>
              <a:t> </a:t>
            </a:r>
            <a:r>
              <a:rPr sz="3000" dirty="0">
                <a:solidFill>
                  <a:srgbClr val="404040"/>
                </a:solidFill>
              </a:rPr>
              <a:t>system</a:t>
            </a:r>
            <a:r>
              <a:rPr sz="3000" spc="335" dirty="0">
                <a:solidFill>
                  <a:srgbClr val="404040"/>
                </a:solidFill>
              </a:rPr>
              <a:t> </a:t>
            </a:r>
            <a:r>
              <a:rPr sz="3000" dirty="0">
                <a:solidFill>
                  <a:srgbClr val="404040"/>
                </a:solidFill>
              </a:rPr>
              <a:t>properties</a:t>
            </a:r>
            <a:r>
              <a:rPr sz="3000" spc="340" dirty="0">
                <a:solidFill>
                  <a:srgbClr val="404040"/>
                </a:solidFill>
              </a:rPr>
              <a:t> </a:t>
            </a:r>
            <a:r>
              <a:rPr sz="3000" dirty="0">
                <a:solidFill>
                  <a:srgbClr val="404040"/>
                </a:solidFill>
              </a:rPr>
              <a:t>and</a:t>
            </a:r>
            <a:r>
              <a:rPr sz="3000" spc="315" dirty="0">
                <a:solidFill>
                  <a:srgbClr val="404040"/>
                </a:solidFill>
              </a:rPr>
              <a:t> </a:t>
            </a:r>
            <a:r>
              <a:rPr sz="3000" dirty="0">
                <a:solidFill>
                  <a:srgbClr val="404040"/>
                </a:solidFill>
              </a:rPr>
              <a:t>constraints</a:t>
            </a:r>
            <a:r>
              <a:rPr sz="3000" spc="330" dirty="0">
                <a:solidFill>
                  <a:srgbClr val="404040"/>
                </a:solidFill>
              </a:rPr>
              <a:t> </a:t>
            </a:r>
            <a:r>
              <a:rPr sz="3000" dirty="0">
                <a:solidFill>
                  <a:srgbClr val="404040"/>
                </a:solidFill>
              </a:rPr>
              <a:t>e.g.</a:t>
            </a:r>
            <a:r>
              <a:rPr sz="3000" spc="330" dirty="0">
                <a:solidFill>
                  <a:srgbClr val="404040"/>
                </a:solidFill>
              </a:rPr>
              <a:t> </a:t>
            </a:r>
            <a:r>
              <a:rPr sz="3000" spc="-10" dirty="0">
                <a:solidFill>
                  <a:srgbClr val="404040"/>
                </a:solidFill>
              </a:rPr>
              <a:t>reliability, </a:t>
            </a:r>
            <a:r>
              <a:rPr sz="3000" dirty="0">
                <a:solidFill>
                  <a:srgbClr val="404040"/>
                </a:solidFill>
              </a:rPr>
              <a:t>response</a:t>
            </a:r>
            <a:r>
              <a:rPr sz="3000" spc="470" dirty="0">
                <a:solidFill>
                  <a:srgbClr val="404040"/>
                </a:solidFill>
              </a:rPr>
              <a:t> </a:t>
            </a:r>
            <a:r>
              <a:rPr sz="3000" dirty="0">
                <a:solidFill>
                  <a:srgbClr val="404040"/>
                </a:solidFill>
              </a:rPr>
              <a:t>time,</a:t>
            </a:r>
            <a:r>
              <a:rPr sz="3000" spc="475" dirty="0">
                <a:solidFill>
                  <a:srgbClr val="404040"/>
                </a:solidFill>
              </a:rPr>
              <a:t> </a:t>
            </a:r>
            <a:r>
              <a:rPr sz="3000" dirty="0">
                <a:solidFill>
                  <a:srgbClr val="404040"/>
                </a:solidFill>
              </a:rPr>
              <a:t>and</a:t>
            </a:r>
            <a:r>
              <a:rPr sz="3000" spc="490" dirty="0">
                <a:solidFill>
                  <a:srgbClr val="404040"/>
                </a:solidFill>
              </a:rPr>
              <a:t> </a:t>
            </a:r>
            <a:r>
              <a:rPr sz="3000" dirty="0">
                <a:solidFill>
                  <a:srgbClr val="404040"/>
                </a:solidFill>
              </a:rPr>
              <a:t>storage</a:t>
            </a:r>
            <a:r>
              <a:rPr sz="3000" spc="475" dirty="0">
                <a:solidFill>
                  <a:srgbClr val="404040"/>
                </a:solidFill>
              </a:rPr>
              <a:t> </a:t>
            </a:r>
            <a:r>
              <a:rPr sz="3000" dirty="0">
                <a:solidFill>
                  <a:srgbClr val="404040"/>
                </a:solidFill>
              </a:rPr>
              <a:t>requirements.</a:t>
            </a:r>
            <a:r>
              <a:rPr sz="3000" spc="490" dirty="0">
                <a:solidFill>
                  <a:srgbClr val="404040"/>
                </a:solidFill>
              </a:rPr>
              <a:t> </a:t>
            </a:r>
            <a:r>
              <a:rPr sz="3000" dirty="0">
                <a:solidFill>
                  <a:srgbClr val="404040"/>
                </a:solidFill>
              </a:rPr>
              <a:t>Constraints</a:t>
            </a:r>
            <a:r>
              <a:rPr sz="3000" spc="495" dirty="0">
                <a:solidFill>
                  <a:srgbClr val="404040"/>
                </a:solidFill>
              </a:rPr>
              <a:t> </a:t>
            </a:r>
            <a:r>
              <a:rPr sz="3000" dirty="0">
                <a:solidFill>
                  <a:srgbClr val="404040"/>
                </a:solidFill>
              </a:rPr>
              <a:t>are</a:t>
            </a:r>
            <a:r>
              <a:rPr sz="3000" spc="490" dirty="0">
                <a:solidFill>
                  <a:srgbClr val="404040"/>
                </a:solidFill>
              </a:rPr>
              <a:t> </a:t>
            </a:r>
            <a:r>
              <a:rPr sz="3000" spc="-25" dirty="0">
                <a:solidFill>
                  <a:srgbClr val="404040"/>
                </a:solidFill>
              </a:rPr>
              <a:t>I/O </a:t>
            </a:r>
            <a:r>
              <a:rPr sz="3000" dirty="0">
                <a:solidFill>
                  <a:srgbClr val="404040"/>
                </a:solidFill>
              </a:rPr>
              <a:t>device</a:t>
            </a:r>
            <a:r>
              <a:rPr sz="3000" spc="-114" dirty="0">
                <a:solidFill>
                  <a:srgbClr val="404040"/>
                </a:solidFill>
              </a:rPr>
              <a:t> </a:t>
            </a:r>
            <a:r>
              <a:rPr sz="3000" spc="-20" dirty="0">
                <a:solidFill>
                  <a:srgbClr val="404040"/>
                </a:solidFill>
              </a:rPr>
              <a:t>capability,</a:t>
            </a:r>
            <a:r>
              <a:rPr sz="3000" spc="-70" dirty="0">
                <a:solidFill>
                  <a:srgbClr val="404040"/>
                </a:solidFill>
              </a:rPr>
              <a:t> </a:t>
            </a:r>
            <a:r>
              <a:rPr sz="3000" dirty="0">
                <a:solidFill>
                  <a:srgbClr val="404040"/>
                </a:solidFill>
              </a:rPr>
              <a:t>system</a:t>
            </a:r>
            <a:r>
              <a:rPr sz="3000" spc="-80" dirty="0">
                <a:solidFill>
                  <a:srgbClr val="404040"/>
                </a:solidFill>
              </a:rPr>
              <a:t> </a:t>
            </a:r>
            <a:r>
              <a:rPr sz="3000" spc="-10" dirty="0">
                <a:solidFill>
                  <a:srgbClr val="404040"/>
                </a:solidFill>
              </a:rPr>
              <a:t>representations,</a:t>
            </a:r>
            <a:r>
              <a:rPr sz="3000" spc="-80" dirty="0">
                <a:solidFill>
                  <a:srgbClr val="404040"/>
                </a:solidFill>
              </a:rPr>
              <a:t> </a:t>
            </a:r>
            <a:r>
              <a:rPr sz="3000" spc="-20" dirty="0">
                <a:solidFill>
                  <a:srgbClr val="404040"/>
                </a:solidFill>
              </a:rPr>
              <a:t>etc.</a:t>
            </a:r>
            <a:endParaRPr sz="3000"/>
          </a:p>
          <a:p>
            <a:pPr marL="103505" marR="5715" indent="-91440" algn="just">
              <a:lnSpc>
                <a:spcPts val="3240"/>
              </a:lnSpc>
              <a:spcBef>
                <a:spcPts val="1410"/>
              </a:spcBef>
              <a:buClr>
                <a:srgbClr val="E38312"/>
              </a:buClr>
              <a:buSzPct val="97000"/>
              <a:buFont typeface="Wingdings" panose="05000000000000000000"/>
              <a:buChar char=""/>
              <a:tabLst>
                <a:tab pos="188595" algn="l"/>
              </a:tabLst>
            </a:pPr>
            <a:r>
              <a:rPr sz="3000" dirty="0">
                <a:solidFill>
                  <a:srgbClr val="404040"/>
                </a:solidFill>
              </a:rPr>
              <a:t>Process</a:t>
            </a:r>
            <a:r>
              <a:rPr sz="3000" spc="275" dirty="0">
                <a:solidFill>
                  <a:srgbClr val="404040"/>
                </a:solidFill>
              </a:rPr>
              <a:t>  </a:t>
            </a:r>
            <a:r>
              <a:rPr sz="3000" dirty="0">
                <a:solidFill>
                  <a:srgbClr val="404040"/>
                </a:solidFill>
              </a:rPr>
              <a:t>requirements</a:t>
            </a:r>
            <a:r>
              <a:rPr sz="3000" spc="275" dirty="0">
                <a:solidFill>
                  <a:srgbClr val="404040"/>
                </a:solidFill>
              </a:rPr>
              <a:t>  </a:t>
            </a:r>
            <a:r>
              <a:rPr sz="3000" dirty="0">
                <a:solidFill>
                  <a:srgbClr val="404040"/>
                </a:solidFill>
              </a:rPr>
              <a:t>may</a:t>
            </a:r>
            <a:r>
              <a:rPr sz="3000" spc="280" dirty="0">
                <a:solidFill>
                  <a:srgbClr val="404040"/>
                </a:solidFill>
              </a:rPr>
              <a:t>  </a:t>
            </a:r>
            <a:r>
              <a:rPr sz="3000" dirty="0">
                <a:solidFill>
                  <a:srgbClr val="404040"/>
                </a:solidFill>
              </a:rPr>
              <a:t>also</a:t>
            </a:r>
            <a:r>
              <a:rPr sz="3000" spc="275" dirty="0">
                <a:solidFill>
                  <a:srgbClr val="404040"/>
                </a:solidFill>
              </a:rPr>
              <a:t>  </a:t>
            </a:r>
            <a:r>
              <a:rPr sz="3000" dirty="0">
                <a:solidFill>
                  <a:srgbClr val="404040"/>
                </a:solidFill>
              </a:rPr>
              <a:t>be</a:t>
            </a:r>
            <a:r>
              <a:rPr sz="3000" spc="265" dirty="0">
                <a:solidFill>
                  <a:srgbClr val="404040"/>
                </a:solidFill>
              </a:rPr>
              <a:t>  </a:t>
            </a:r>
            <a:r>
              <a:rPr sz="3000" dirty="0">
                <a:solidFill>
                  <a:srgbClr val="404040"/>
                </a:solidFill>
              </a:rPr>
              <a:t>specified</a:t>
            </a:r>
            <a:r>
              <a:rPr sz="3000" spc="275" dirty="0">
                <a:solidFill>
                  <a:srgbClr val="404040"/>
                </a:solidFill>
              </a:rPr>
              <a:t>  </a:t>
            </a:r>
            <a:r>
              <a:rPr sz="3000" dirty="0">
                <a:solidFill>
                  <a:srgbClr val="404040"/>
                </a:solidFill>
              </a:rPr>
              <a:t>mandating</a:t>
            </a:r>
            <a:r>
              <a:rPr sz="3000" spc="265" dirty="0">
                <a:solidFill>
                  <a:srgbClr val="404040"/>
                </a:solidFill>
              </a:rPr>
              <a:t>  </a:t>
            </a:r>
            <a:r>
              <a:rPr sz="3000" spc="-50" dirty="0">
                <a:solidFill>
                  <a:srgbClr val="404040"/>
                </a:solidFill>
              </a:rPr>
              <a:t>a </a:t>
            </a:r>
            <a:r>
              <a:rPr sz="3000" dirty="0">
                <a:solidFill>
                  <a:srgbClr val="404040"/>
                </a:solidFill>
              </a:rPr>
              <a:t>particular</a:t>
            </a:r>
            <a:r>
              <a:rPr sz="3000" spc="-85" dirty="0">
                <a:solidFill>
                  <a:srgbClr val="404040"/>
                </a:solidFill>
              </a:rPr>
              <a:t> </a:t>
            </a:r>
            <a:r>
              <a:rPr sz="3000" dirty="0">
                <a:solidFill>
                  <a:srgbClr val="404040"/>
                </a:solidFill>
              </a:rPr>
              <a:t>IDE,</a:t>
            </a:r>
            <a:r>
              <a:rPr sz="3000" spc="-45" dirty="0">
                <a:solidFill>
                  <a:srgbClr val="404040"/>
                </a:solidFill>
              </a:rPr>
              <a:t> </a:t>
            </a:r>
            <a:r>
              <a:rPr sz="3000" dirty="0">
                <a:solidFill>
                  <a:srgbClr val="404040"/>
                </a:solidFill>
              </a:rPr>
              <a:t>programming</a:t>
            </a:r>
            <a:r>
              <a:rPr sz="3000" spc="-40" dirty="0">
                <a:solidFill>
                  <a:srgbClr val="404040"/>
                </a:solidFill>
              </a:rPr>
              <a:t> </a:t>
            </a:r>
            <a:r>
              <a:rPr sz="3000" dirty="0">
                <a:solidFill>
                  <a:srgbClr val="404040"/>
                </a:solidFill>
              </a:rPr>
              <a:t>language</a:t>
            </a:r>
            <a:r>
              <a:rPr sz="3000" spc="-55" dirty="0">
                <a:solidFill>
                  <a:srgbClr val="404040"/>
                </a:solidFill>
              </a:rPr>
              <a:t> </a:t>
            </a:r>
            <a:r>
              <a:rPr sz="3000" dirty="0">
                <a:solidFill>
                  <a:srgbClr val="404040"/>
                </a:solidFill>
              </a:rPr>
              <a:t>or</a:t>
            </a:r>
            <a:r>
              <a:rPr sz="3000" spc="-45" dirty="0">
                <a:solidFill>
                  <a:srgbClr val="404040"/>
                </a:solidFill>
              </a:rPr>
              <a:t> </a:t>
            </a:r>
            <a:r>
              <a:rPr sz="3000" dirty="0">
                <a:solidFill>
                  <a:srgbClr val="404040"/>
                </a:solidFill>
              </a:rPr>
              <a:t>development</a:t>
            </a:r>
            <a:r>
              <a:rPr sz="3000" spc="-60" dirty="0">
                <a:solidFill>
                  <a:srgbClr val="404040"/>
                </a:solidFill>
              </a:rPr>
              <a:t> </a:t>
            </a:r>
            <a:r>
              <a:rPr sz="3000" spc="-10" dirty="0">
                <a:solidFill>
                  <a:srgbClr val="404040"/>
                </a:solidFill>
              </a:rPr>
              <a:t>method.</a:t>
            </a:r>
            <a:endParaRPr sz="3000"/>
          </a:p>
          <a:p>
            <a:pPr marL="103505" marR="5080" indent="-91440" algn="just">
              <a:lnSpc>
                <a:spcPct val="90000"/>
              </a:lnSpc>
              <a:spcBef>
                <a:spcPts val="1340"/>
              </a:spcBef>
              <a:buClr>
                <a:srgbClr val="E38312"/>
              </a:buClr>
              <a:buSzPct val="97000"/>
              <a:buFont typeface="Wingdings" panose="05000000000000000000"/>
              <a:buChar char=""/>
              <a:tabLst>
                <a:tab pos="188595" algn="l"/>
              </a:tabLst>
            </a:pPr>
            <a:r>
              <a:rPr sz="3000" dirty="0">
                <a:solidFill>
                  <a:srgbClr val="404040"/>
                </a:solidFill>
              </a:rPr>
              <a:t>Non</a:t>
            </a:r>
            <a:r>
              <a:rPr sz="3000" spc="405" dirty="0">
                <a:solidFill>
                  <a:srgbClr val="404040"/>
                </a:solidFill>
              </a:rPr>
              <a:t>  </a:t>
            </a:r>
            <a:r>
              <a:rPr sz="3000" dirty="0">
                <a:solidFill>
                  <a:srgbClr val="404040"/>
                </a:solidFill>
              </a:rPr>
              <a:t>functional</a:t>
            </a:r>
            <a:r>
              <a:rPr sz="3000" spc="415" dirty="0">
                <a:solidFill>
                  <a:srgbClr val="404040"/>
                </a:solidFill>
              </a:rPr>
              <a:t>  </a:t>
            </a:r>
            <a:r>
              <a:rPr sz="3000" dirty="0">
                <a:solidFill>
                  <a:srgbClr val="404040"/>
                </a:solidFill>
              </a:rPr>
              <a:t>requirements</a:t>
            </a:r>
            <a:r>
              <a:rPr sz="3000" spc="409" dirty="0">
                <a:solidFill>
                  <a:srgbClr val="404040"/>
                </a:solidFill>
              </a:rPr>
              <a:t>  </a:t>
            </a:r>
            <a:r>
              <a:rPr sz="3000" dirty="0">
                <a:solidFill>
                  <a:srgbClr val="404040"/>
                </a:solidFill>
              </a:rPr>
              <a:t>may</a:t>
            </a:r>
            <a:r>
              <a:rPr sz="3000" spc="409" dirty="0">
                <a:solidFill>
                  <a:srgbClr val="404040"/>
                </a:solidFill>
              </a:rPr>
              <a:t>  </a:t>
            </a:r>
            <a:r>
              <a:rPr sz="3000" dirty="0">
                <a:solidFill>
                  <a:srgbClr val="404040"/>
                </a:solidFill>
              </a:rPr>
              <a:t>be</a:t>
            </a:r>
            <a:r>
              <a:rPr sz="3000" spc="415" dirty="0">
                <a:solidFill>
                  <a:srgbClr val="404040"/>
                </a:solidFill>
              </a:rPr>
              <a:t>  </a:t>
            </a:r>
            <a:r>
              <a:rPr sz="3000" dirty="0">
                <a:solidFill>
                  <a:srgbClr val="404040"/>
                </a:solidFill>
              </a:rPr>
              <a:t>more</a:t>
            </a:r>
            <a:r>
              <a:rPr sz="3000" spc="409" dirty="0">
                <a:solidFill>
                  <a:srgbClr val="404040"/>
                </a:solidFill>
              </a:rPr>
              <a:t>  </a:t>
            </a:r>
            <a:r>
              <a:rPr sz="3000" dirty="0">
                <a:solidFill>
                  <a:srgbClr val="404040"/>
                </a:solidFill>
              </a:rPr>
              <a:t>critical</a:t>
            </a:r>
            <a:r>
              <a:rPr sz="3000" spc="415" dirty="0">
                <a:solidFill>
                  <a:srgbClr val="404040"/>
                </a:solidFill>
              </a:rPr>
              <a:t>  </a:t>
            </a:r>
            <a:r>
              <a:rPr sz="3000" spc="-20" dirty="0">
                <a:solidFill>
                  <a:srgbClr val="404040"/>
                </a:solidFill>
              </a:rPr>
              <a:t>than </a:t>
            </a:r>
            <a:r>
              <a:rPr sz="3000" dirty="0">
                <a:solidFill>
                  <a:srgbClr val="404040"/>
                </a:solidFill>
              </a:rPr>
              <a:t>functional</a:t>
            </a:r>
            <a:r>
              <a:rPr sz="3000" spc="285" dirty="0">
                <a:solidFill>
                  <a:srgbClr val="404040"/>
                </a:solidFill>
              </a:rPr>
              <a:t> </a:t>
            </a:r>
            <a:r>
              <a:rPr sz="3000" dirty="0">
                <a:solidFill>
                  <a:srgbClr val="404040"/>
                </a:solidFill>
              </a:rPr>
              <a:t>requirements.</a:t>
            </a:r>
            <a:r>
              <a:rPr sz="3000" spc="290" dirty="0">
                <a:solidFill>
                  <a:srgbClr val="404040"/>
                </a:solidFill>
              </a:rPr>
              <a:t> </a:t>
            </a:r>
            <a:r>
              <a:rPr sz="3000" dirty="0">
                <a:solidFill>
                  <a:srgbClr val="404040"/>
                </a:solidFill>
              </a:rPr>
              <a:t>If</a:t>
            </a:r>
            <a:r>
              <a:rPr sz="3000" spc="290" dirty="0">
                <a:solidFill>
                  <a:srgbClr val="404040"/>
                </a:solidFill>
              </a:rPr>
              <a:t> </a:t>
            </a:r>
            <a:r>
              <a:rPr sz="3000" dirty="0">
                <a:solidFill>
                  <a:srgbClr val="404040"/>
                </a:solidFill>
              </a:rPr>
              <a:t>these</a:t>
            </a:r>
            <a:r>
              <a:rPr sz="3000" spc="285" dirty="0">
                <a:solidFill>
                  <a:srgbClr val="404040"/>
                </a:solidFill>
              </a:rPr>
              <a:t> </a:t>
            </a:r>
            <a:r>
              <a:rPr sz="3000" dirty="0">
                <a:solidFill>
                  <a:srgbClr val="404040"/>
                </a:solidFill>
              </a:rPr>
              <a:t>are</a:t>
            </a:r>
            <a:r>
              <a:rPr sz="3000" spc="300" dirty="0">
                <a:solidFill>
                  <a:srgbClr val="404040"/>
                </a:solidFill>
              </a:rPr>
              <a:t> </a:t>
            </a:r>
            <a:r>
              <a:rPr sz="3000" dirty="0">
                <a:solidFill>
                  <a:srgbClr val="404040"/>
                </a:solidFill>
              </a:rPr>
              <a:t>not</a:t>
            </a:r>
            <a:r>
              <a:rPr sz="3000" spc="295" dirty="0">
                <a:solidFill>
                  <a:srgbClr val="404040"/>
                </a:solidFill>
              </a:rPr>
              <a:t> </a:t>
            </a:r>
            <a:r>
              <a:rPr sz="3000" dirty="0">
                <a:solidFill>
                  <a:srgbClr val="404040"/>
                </a:solidFill>
              </a:rPr>
              <a:t>met,</a:t>
            </a:r>
            <a:r>
              <a:rPr sz="3000" spc="295" dirty="0">
                <a:solidFill>
                  <a:srgbClr val="404040"/>
                </a:solidFill>
              </a:rPr>
              <a:t> </a:t>
            </a:r>
            <a:r>
              <a:rPr sz="3000" dirty="0">
                <a:solidFill>
                  <a:srgbClr val="404040"/>
                </a:solidFill>
              </a:rPr>
              <a:t>the</a:t>
            </a:r>
            <a:r>
              <a:rPr sz="3000" spc="280" dirty="0">
                <a:solidFill>
                  <a:srgbClr val="404040"/>
                </a:solidFill>
              </a:rPr>
              <a:t> </a:t>
            </a:r>
            <a:r>
              <a:rPr sz="3000" dirty="0">
                <a:solidFill>
                  <a:srgbClr val="404040"/>
                </a:solidFill>
              </a:rPr>
              <a:t>system</a:t>
            </a:r>
            <a:r>
              <a:rPr sz="3000" spc="305" dirty="0">
                <a:solidFill>
                  <a:srgbClr val="404040"/>
                </a:solidFill>
              </a:rPr>
              <a:t> </a:t>
            </a:r>
            <a:r>
              <a:rPr sz="3000" spc="-25" dirty="0">
                <a:solidFill>
                  <a:srgbClr val="404040"/>
                </a:solidFill>
              </a:rPr>
              <a:t>may </a:t>
            </a:r>
            <a:r>
              <a:rPr sz="3000" dirty="0">
                <a:solidFill>
                  <a:srgbClr val="404040"/>
                </a:solidFill>
              </a:rPr>
              <a:t>be</a:t>
            </a:r>
            <a:r>
              <a:rPr sz="3000" spc="-20" dirty="0">
                <a:solidFill>
                  <a:srgbClr val="404040"/>
                </a:solidFill>
              </a:rPr>
              <a:t> </a:t>
            </a:r>
            <a:r>
              <a:rPr sz="3000" spc="-10" dirty="0">
                <a:solidFill>
                  <a:srgbClr val="404040"/>
                </a:solidFill>
              </a:rPr>
              <a:t>useless.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Types</a:t>
            </a:r>
            <a:r>
              <a:rPr spc="-175" dirty="0"/>
              <a:t> </a:t>
            </a:r>
            <a:r>
              <a:rPr dirty="0"/>
              <a:t>of</a:t>
            </a:r>
            <a:r>
              <a:rPr spc="-170" dirty="0"/>
              <a:t> </a:t>
            </a:r>
            <a:r>
              <a:rPr spc="-40" dirty="0"/>
              <a:t>nonfunctional</a:t>
            </a:r>
            <a:r>
              <a:rPr spc="-175" dirty="0"/>
              <a:t> </a:t>
            </a:r>
            <a:r>
              <a:rPr spc="-55" dirty="0"/>
              <a:t>requirement</a:t>
            </a:r>
            <a:endParaRPr spc="-5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02672" y="1887213"/>
            <a:ext cx="7054420" cy="39483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dirty="0"/>
              <a:t>Non</a:t>
            </a:r>
            <a:r>
              <a:rPr spc="-200" dirty="0"/>
              <a:t> </a:t>
            </a:r>
            <a:r>
              <a:rPr spc="-30" dirty="0"/>
              <a:t>functional</a:t>
            </a:r>
            <a:r>
              <a:rPr spc="-200" dirty="0"/>
              <a:t> </a:t>
            </a:r>
            <a:r>
              <a:rPr spc="-65" dirty="0"/>
              <a:t>requirements </a:t>
            </a:r>
            <a:r>
              <a:rPr spc="-10" dirty="0"/>
              <a:t>implementation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84580" y="1817954"/>
            <a:ext cx="10085705" cy="131445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03505" marR="5080" indent="-91440">
              <a:lnSpc>
                <a:spcPts val="2810"/>
              </a:lnSpc>
              <a:spcBef>
                <a:spcPts val="455"/>
              </a:spcBef>
              <a:buClr>
                <a:srgbClr val="E38312"/>
              </a:buClr>
              <a:buSzPct val="96000"/>
              <a:buFont typeface="Wingdings" panose="05000000000000000000"/>
              <a:buChar char=""/>
              <a:tabLst>
                <a:tab pos="165100" algn="l"/>
                <a:tab pos="884555" algn="l"/>
                <a:tab pos="2399030" algn="l"/>
                <a:tab pos="4370070" algn="l"/>
                <a:tab pos="5095240" algn="l"/>
                <a:tab pos="6017895" algn="l"/>
                <a:tab pos="6625590" algn="l"/>
                <a:tab pos="7687945" algn="l"/>
                <a:tab pos="9479280" algn="l"/>
                <a:tab pos="9913620" algn="l"/>
              </a:tabLst>
            </a:pPr>
            <a:r>
              <a:rPr sz="26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Non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6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functional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6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requirements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6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may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6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affect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6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6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overall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6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architecture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6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600" spc="-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26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system</a:t>
            </a:r>
            <a:r>
              <a:rPr sz="2600" spc="-8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rather</a:t>
            </a:r>
            <a:r>
              <a:rPr sz="2600" spc="-4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than</a:t>
            </a:r>
            <a:r>
              <a:rPr sz="2600" spc="-4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600" spc="-5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individual</a:t>
            </a:r>
            <a:r>
              <a:rPr sz="2600" spc="-3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components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164465" indent="-152400">
              <a:lnSpc>
                <a:spcPct val="100000"/>
              </a:lnSpc>
              <a:spcBef>
                <a:spcPts val="1050"/>
              </a:spcBef>
              <a:buClr>
                <a:srgbClr val="E38312"/>
              </a:buClr>
              <a:buSzPct val="96000"/>
              <a:buFont typeface="Wingdings" panose="05000000000000000000"/>
              <a:buChar char=""/>
              <a:tabLst>
                <a:tab pos="165100" algn="l"/>
              </a:tabLst>
            </a:pP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For example,</a:t>
            </a:r>
            <a:r>
              <a:rPr sz="2600" spc="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6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ensure</a:t>
            </a:r>
            <a:r>
              <a:rPr sz="2600" spc="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that</a:t>
            </a:r>
            <a:r>
              <a:rPr sz="2600" spc="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performance</a:t>
            </a:r>
            <a:r>
              <a:rPr sz="2600" spc="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requirements</a:t>
            </a:r>
            <a:r>
              <a:rPr sz="26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2600" spc="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met,</a:t>
            </a:r>
            <a:r>
              <a:rPr sz="2600" spc="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you</a:t>
            </a:r>
            <a:r>
              <a:rPr sz="2600" spc="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may</a:t>
            </a:r>
            <a:endParaRPr sz="2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3066364"/>
            <a:ext cx="999426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54710" algn="l"/>
                <a:tab pos="1343025" algn="l"/>
                <a:tab pos="2680970" algn="l"/>
                <a:tab pos="3333750" algn="l"/>
                <a:tab pos="4467860" algn="l"/>
                <a:tab pos="4955540" algn="l"/>
                <a:tab pos="6377305" algn="l"/>
                <a:tab pos="8801100" algn="l"/>
              </a:tabLst>
            </a:pPr>
            <a:r>
              <a:rPr sz="26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have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6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6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organize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6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6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system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6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6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minimize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6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communications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6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between</a:t>
            </a:r>
            <a:endParaRPr sz="2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4580" y="3287115"/>
            <a:ext cx="10086340" cy="234061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180"/>
              </a:spcBef>
            </a:pPr>
            <a:r>
              <a:rPr sz="26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components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103505" marR="5080" indent="-91440" algn="just">
              <a:lnSpc>
                <a:spcPct val="90000"/>
              </a:lnSpc>
              <a:spcBef>
                <a:spcPts val="1390"/>
              </a:spcBef>
              <a:buClr>
                <a:srgbClr val="E38312"/>
              </a:buClr>
              <a:buSzPct val="96000"/>
              <a:buFont typeface="Wingdings" panose="05000000000000000000"/>
              <a:buChar char=""/>
              <a:tabLst>
                <a:tab pos="165100" algn="l"/>
              </a:tabLst>
            </a:pP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600" spc="4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single</a:t>
            </a:r>
            <a:r>
              <a:rPr sz="2600" spc="3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non</a:t>
            </a:r>
            <a:r>
              <a:rPr sz="2600" spc="4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functional</a:t>
            </a:r>
            <a:r>
              <a:rPr sz="2600" spc="4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requirement,</a:t>
            </a:r>
            <a:r>
              <a:rPr sz="2600" spc="4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such</a:t>
            </a:r>
            <a:r>
              <a:rPr sz="2600" spc="4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2600" spc="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600" spc="4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security</a:t>
            </a:r>
            <a:r>
              <a:rPr sz="2600" spc="3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requirement,</a:t>
            </a:r>
            <a:r>
              <a:rPr sz="2600" spc="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may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generate</a:t>
            </a:r>
            <a:r>
              <a:rPr sz="2600" spc="5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600" spc="7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number</a:t>
            </a:r>
            <a:r>
              <a:rPr sz="2600" spc="8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600" spc="7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related</a:t>
            </a:r>
            <a:r>
              <a:rPr sz="2600" spc="7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functional</a:t>
            </a:r>
            <a:r>
              <a:rPr sz="2600" spc="8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requirements</a:t>
            </a:r>
            <a:r>
              <a:rPr sz="2600" spc="6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that</a:t>
            </a:r>
            <a:r>
              <a:rPr sz="2600" spc="8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define</a:t>
            </a:r>
            <a:r>
              <a:rPr sz="2600" spc="6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system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services</a:t>
            </a:r>
            <a:r>
              <a:rPr sz="2600" spc="-5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that</a:t>
            </a:r>
            <a:r>
              <a:rPr sz="26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26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required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164465" indent="-152400" algn="just">
              <a:lnSpc>
                <a:spcPct val="100000"/>
              </a:lnSpc>
              <a:spcBef>
                <a:spcPts val="1090"/>
              </a:spcBef>
              <a:buClr>
                <a:srgbClr val="E38312"/>
              </a:buClr>
              <a:buSzPct val="96000"/>
              <a:buFont typeface="Wingdings" panose="05000000000000000000"/>
              <a:buChar char=""/>
              <a:tabLst>
                <a:tab pos="165100" algn="l"/>
              </a:tabLst>
            </a:pP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It</a:t>
            </a:r>
            <a:r>
              <a:rPr sz="2600" spc="-4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may</a:t>
            </a:r>
            <a:r>
              <a:rPr sz="2600" spc="-3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also</a:t>
            </a:r>
            <a:r>
              <a:rPr sz="2600" spc="-4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generate</a:t>
            </a:r>
            <a:r>
              <a:rPr sz="2600" spc="-6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requirements</a:t>
            </a:r>
            <a:r>
              <a:rPr sz="2600" spc="-7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that</a:t>
            </a:r>
            <a:r>
              <a:rPr sz="2600" spc="-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restrict</a:t>
            </a:r>
            <a:r>
              <a:rPr sz="2600" spc="-4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existing</a:t>
            </a:r>
            <a:r>
              <a:rPr sz="2600" spc="-6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requirements</a:t>
            </a:r>
            <a:endParaRPr sz="26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Non</a:t>
            </a:r>
            <a:r>
              <a:rPr spc="-204" dirty="0"/>
              <a:t> </a:t>
            </a:r>
            <a:r>
              <a:rPr spc="-35" dirty="0"/>
              <a:t>functional</a:t>
            </a:r>
            <a:r>
              <a:rPr spc="-200" dirty="0"/>
              <a:t> </a:t>
            </a:r>
            <a:r>
              <a:rPr spc="-50" dirty="0"/>
              <a:t>classifications</a:t>
            </a:r>
            <a:endParaRPr spc="-5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92390" y="2143950"/>
            <a:ext cx="3081020" cy="776605"/>
          </a:xfrm>
          <a:prstGeom prst="rect">
            <a:avLst/>
          </a:prstGeom>
          <a:solidFill>
            <a:srgbClr val="BC572C"/>
          </a:solidFill>
        </p:spPr>
        <p:txBody>
          <a:bodyPr vert="horz" wrap="square" lIns="0" tIns="196850" rIns="0" bIns="0" rtlCol="0">
            <a:spAutoFit/>
          </a:bodyPr>
          <a:lstStyle/>
          <a:p>
            <a:pPr marL="353695">
              <a:lnSpc>
                <a:spcPct val="100000"/>
              </a:lnSpc>
              <a:spcBef>
                <a:spcPts val="1550"/>
              </a:spcBef>
            </a:pPr>
            <a:r>
              <a:rPr sz="21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Product</a:t>
            </a:r>
            <a:r>
              <a:rPr sz="2100" spc="-6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requirements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2390" y="2920301"/>
            <a:ext cx="3081020" cy="2918460"/>
          </a:xfrm>
          <a:prstGeom prst="rect">
            <a:avLst/>
          </a:prstGeom>
          <a:solidFill>
            <a:srgbClr val="E8D1CD">
              <a:alpha val="90194"/>
            </a:srgbClr>
          </a:solidFill>
        </p:spPr>
        <p:txBody>
          <a:bodyPr vert="horz" wrap="square" lIns="0" tIns="85725" rIns="0" bIns="0" rtlCol="0">
            <a:spAutoFit/>
          </a:bodyPr>
          <a:lstStyle/>
          <a:p>
            <a:pPr marL="347980" marR="200660" indent="-229235">
              <a:lnSpc>
                <a:spcPct val="92000"/>
              </a:lnSpc>
              <a:spcBef>
                <a:spcPts val="675"/>
              </a:spcBef>
              <a:buChar char="•"/>
              <a:tabLst>
                <a:tab pos="348615" algn="l"/>
              </a:tabLst>
            </a:pPr>
            <a:r>
              <a:rPr sz="2100" dirty="0">
                <a:latin typeface="Calibri" panose="020F0502020204030204"/>
                <a:cs typeface="Calibri" panose="020F0502020204030204"/>
              </a:rPr>
              <a:t>Requirements</a:t>
            </a:r>
            <a:r>
              <a:rPr sz="21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which </a:t>
            </a:r>
            <a:r>
              <a:rPr sz="2100" dirty="0">
                <a:latin typeface="Calibri" panose="020F0502020204030204"/>
                <a:cs typeface="Calibri" panose="020F0502020204030204"/>
              </a:rPr>
              <a:t>specify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that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the </a:t>
            </a:r>
            <a:r>
              <a:rPr sz="2100" dirty="0">
                <a:latin typeface="Calibri" panose="020F0502020204030204"/>
                <a:cs typeface="Calibri" panose="020F0502020204030204"/>
              </a:rPr>
              <a:t>delivered</a:t>
            </a:r>
            <a:r>
              <a:rPr sz="21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product</a:t>
            </a:r>
            <a:r>
              <a:rPr sz="21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must </a:t>
            </a:r>
            <a:r>
              <a:rPr sz="2100" dirty="0">
                <a:latin typeface="Calibri" panose="020F0502020204030204"/>
                <a:cs typeface="Calibri" panose="020F0502020204030204"/>
              </a:rPr>
              <a:t>behave</a:t>
            </a:r>
            <a:r>
              <a:rPr sz="2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in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a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particular </a:t>
            </a:r>
            <a:r>
              <a:rPr sz="2100" dirty="0">
                <a:latin typeface="Calibri" panose="020F0502020204030204"/>
                <a:cs typeface="Calibri" panose="020F0502020204030204"/>
              </a:rPr>
              <a:t>way</a:t>
            </a:r>
            <a:r>
              <a:rPr sz="21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e.g.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execution </a:t>
            </a:r>
            <a:r>
              <a:rPr sz="2100" dirty="0">
                <a:latin typeface="Calibri" panose="020F0502020204030204"/>
                <a:cs typeface="Calibri" panose="020F0502020204030204"/>
              </a:rPr>
              <a:t>speed,</a:t>
            </a:r>
            <a:r>
              <a:rPr sz="21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reliability,</a:t>
            </a:r>
            <a:r>
              <a:rPr sz="21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etc.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5398" y="2143950"/>
            <a:ext cx="3081020" cy="776605"/>
          </a:xfrm>
          <a:prstGeom prst="rect">
            <a:avLst/>
          </a:prstGeom>
          <a:solidFill>
            <a:srgbClr val="855540"/>
          </a:solidFill>
        </p:spPr>
        <p:txBody>
          <a:bodyPr vert="horz" wrap="square" lIns="0" tIns="50165" rIns="0" bIns="0" rtlCol="0">
            <a:spAutoFit/>
          </a:bodyPr>
          <a:lstStyle/>
          <a:p>
            <a:pPr marL="760095">
              <a:lnSpc>
                <a:spcPts val="2420"/>
              </a:lnSpc>
              <a:spcBef>
                <a:spcPts val="395"/>
              </a:spcBef>
            </a:pPr>
            <a:r>
              <a:rPr sz="21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Organizational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808990">
              <a:lnSpc>
                <a:spcPts val="2420"/>
              </a:lnSpc>
            </a:pPr>
            <a:r>
              <a:rPr sz="21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requirements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5398" y="2920301"/>
            <a:ext cx="3081020" cy="2918460"/>
          </a:xfrm>
          <a:prstGeom prst="rect">
            <a:avLst/>
          </a:prstGeom>
          <a:solidFill>
            <a:srgbClr val="D9D1CE">
              <a:alpha val="90194"/>
            </a:srgbClr>
          </a:solidFill>
        </p:spPr>
        <p:txBody>
          <a:bodyPr vert="horz" wrap="square" lIns="0" tIns="85725" rIns="0" bIns="0" rtlCol="0">
            <a:spAutoFit/>
          </a:bodyPr>
          <a:lstStyle/>
          <a:p>
            <a:pPr marL="349250" marR="323850" indent="-228600">
              <a:lnSpc>
                <a:spcPct val="92000"/>
              </a:lnSpc>
              <a:spcBef>
                <a:spcPts val="675"/>
              </a:spcBef>
              <a:buChar char="•"/>
              <a:tabLst>
                <a:tab pos="349885" algn="l"/>
              </a:tabLst>
            </a:pPr>
            <a:r>
              <a:rPr sz="2100" dirty="0">
                <a:latin typeface="Calibri" panose="020F0502020204030204"/>
                <a:cs typeface="Calibri" panose="020F0502020204030204"/>
              </a:rPr>
              <a:t>Requirements</a:t>
            </a:r>
            <a:r>
              <a:rPr sz="21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which </a:t>
            </a:r>
            <a:r>
              <a:rPr sz="2100" dirty="0">
                <a:latin typeface="Calibri" panose="020F0502020204030204"/>
                <a:cs typeface="Calibri" panose="020F0502020204030204"/>
              </a:rPr>
              <a:t>are</a:t>
            </a:r>
            <a:r>
              <a:rPr sz="21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a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consequence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of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organizational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policies </a:t>
            </a:r>
            <a:r>
              <a:rPr sz="2100" dirty="0">
                <a:latin typeface="Calibri" panose="020F0502020204030204"/>
                <a:cs typeface="Calibri" panose="020F0502020204030204"/>
              </a:rPr>
              <a:t>and</a:t>
            </a:r>
            <a:r>
              <a:rPr sz="21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procedures</a:t>
            </a:r>
            <a:r>
              <a:rPr sz="21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e.g. </a:t>
            </a:r>
            <a:r>
              <a:rPr sz="2100" dirty="0">
                <a:latin typeface="Calibri" panose="020F0502020204030204"/>
                <a:cs typeface="Calibri" panose="020F0502020204030204"/>
              </a:rPr>
              <a:t>process</a:t>
            </a:r>
            <a:r>
              <a:rPr sz="21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standards </a:t>
            </a:r>
            <a:r>
              <a:rPr sz="2100" dirty="0">
                <a:latin typeface="Calibri" panose="020F0502020204030204"/>
                <a:cs typeface="Calibri" panose="020F0502020204030204"/>
              </a:rPr>
              <a:t>used,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implementation </a:t>
            </a:r>
            <a:r>
              <a:rPr sz="2100" dirty="0">
                <a:latin typeface="Calibri" panose="020F0502020204030204"/>
                <a:cs typeface="Calibri" panose="020F0502020204030204"/>
              </a:rPr>
              <a:t>requirements,</a:t>
            </a:r>
            <a:r>
              <a:rPr sz="21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etc.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79930" y="2143950"/>
            <a:ext cx="3081020" cy="776605"/>
          </a:xfrm>
          <a:prstGeom prst="rect">
            <a:avLst/>
          </a:prstGeom>
          <a:solidFill>
            <a:srgbClr val="9B8356"/>
          </a:solidFill>
        </p:spPr>
        <p:txBody>
          <a:bodyPr vert="horz" wrap="square" lIns="0" tIns="196850" rIns="0" bIns="0" rtlCol="0">
            <a:spAutoFit/>
          </a:bodyPr>
          <a:lstStyle/>
          <a:p>
            <a:pPr marL="334645">
              <a:lnSpc>
                <a:spcPct val="100000"/>
              </a:lnSpc>
              <a:spcBef>
                <a:spcPts val="1550"/>
              </a:spcBef>
            </a:pPr>
            <a:r>
              <a:rPr sz="21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External</a:t>
            </a:r>
            <a:r>
              <a:rPr sz="21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requirements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79930" y="2920301"/>
            <a:ext cx="3081020" cy="2918460"/>
          </a:xfrm>
          <a:prstGeom prst="rect">
            <a:avLst/>
          </a:prstGeom>
          <a:solidFill>
            <a:srgbClr val="DED9D1">
              <a:alpha val="90194"/>
            </a:srgbClr>
          </a:solidFill>
        </p:spPr>
        <p:txBody>
          <a:bodyPr vert="horz" wrap="square" lIns="0" tIns="85725" rIns="0" bIns="0" rtlCol="0">
            <a:spAutoFit/>
          </a:bodyPr>
          <a:lstStyle/>
          <a:p>
            <a:pPr marL="349250" marR="340360" indent="-228600">
              <a:lnSpc>
                <a:spcPct val="92000"/>
              </a:lnSpc>
              <a:spcBef>
                <a:spcPts val="675"/>
              </a:spcBef>
              <a:buChar char="•"/>
              <a:tabLst>
                <a:tab pos="349885" algn="l"/>
              </a:tabLst>
            </a:pPr>
            <a:r>
              <a:rPr sz="2100" dirty="0">
                <a:latin typeface="Calibri" panose="020F0502020204030204"/>
                <a:cs typeface="Calibri" panose="020F0502020204030204"/>
              </a:rPr>
              <a:t>Requirements</a:t>
            </a:r>
            <a:r>
              <a:rPr sz="21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which </a:t>
            </a:r>
            <a:r>
              <a:rPr sz="2100" dirty="0">
                <a:latin typeface="Calibri" panose="020F0502020204030204"/>
                <a:cs typeface="Calibri" panose="020F0502020204030204"/>
              </a:rPr>
              <a:t>arise</a:t>
            </a:r>
            <a:r>
              <a:rPr sz="21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from</a:t>
            </a:r>
            <a:r>
              <a:rPr sz="2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factors </a:t>
            </a:r>
            <a:r>
              <a:rPr sz="2100" dirty="0">
                <a:latin typeface="Calibri" panose="020F0502020204030204"/>
                <a:cs typeface="Calibri" panose="020F0502020204030204"/>
              </a:rPr>
              <a:t>which</a:t>
            </a:r>
            <a:r>
              <a:rPr sz="2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are</a:t>
            </a:r>
            <a:r>
              <a:rPr sz="21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external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 to </a:t>
            </a:r>
            <a:r>
              <a:rPr sz="2100" dirty="0">
                <a:latin typeface="Calibri" panose="020F0502020204030204"/>
                <a:cs typeface="Calibri" panose="020F0502020204030204"/>
              </a:rPr>
              <a:t>the</a:t>
            </a:r>
            <a:r>
              <a:rPr sz="21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system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and</a:t>
            </a:r>
            <a:r>
              <a:rPr sz="21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its </a:t>
            </a:r>
            <a:r>
              <a:rPr sz="2100" dirty="0">
                <a:latin typeface="Calibri" panose="020F0502020204030204"/>
                <a:cs typeface="Calibri" panose="020F0502020204030204"/>
              </a:rPr>
              <a:t>development</a:t>
            </a:r>
            <a:r>
              <a:rPr sz="2100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process,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349250" marR="600075">
              <a:lnSpc>
                <a:spcPts val="2300"/>
              </a:lnSpc>
              <a:spcBef>
                <a:spcPts val="60"/>
              </a:spcBef>
            </a:pPr>
            <a:r>
              <a:rPr sz="2100" dirty="0">
                <a:latin typeface="Calibri" panose="020F0502020204030204"/>
                <a:cs typeface="Calibri" panose="020F0502020204030204"/>
              </a:rPr>
              <a:t>e.g.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interoperability requirements, legislative </a:t>
            </a:r>
            <a:r>
              <a:rPr sz="2100" dirty="0">
                <a:latin typeface="Calibri" panose="020F0502020204030204"/>
                <a:cs typeface="Calibri" panose="020F0502020204030204"/>
              </a:rPr>
              <a:t>requirements,</a:t>
            </a:r>
            <a:r>
              <a:rPr sz="21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etc.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1563" y="320040"/>
            <a:ext cx="11549380" cy="6217920"/>
          </a:xfrm>
          <a:custGeom>
            <a:avLst/>
            <a:gdLst/>
            <a:ahLst/>
            <a:cxnLst/>
            <a:rect l="l" t="t" r="r" b="b"/>
            <a:pathLst>
              <a:path w="11549380" h="6217920">
                <a:moveTo>
                  <a:pt x="11548872" y="0"/>
                </a:moveTo>
                <a:lnTo>
                  <a:pt x="0" y="0"/>
                </a:lnTo>
                <a:lnTo>
                  <a:pt x="0" y="6217920"/>
                </a:lnTo>
                <a:lnTo>
                  <a:pt x="11548872" y="6217920"/>
                </a:lnTo>
                <a:lnTo>
                  <a:pt x="11548872" y="0"/>
                </a:lnTo>
                <a:close/>
              </a:path>
            </a:pathLst>
          </a:custGeom>
          <a:solidFill>
            <a:srgbClr val="CCDD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59281" y="1862150"/>
            <a:ext cx="3089275" cy="297751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 marR="5080" indent="432435" algn="r">
              <a:lnSpc>
                <a:spcPct val="85000"/>
              </a:lnSpc>
              <a:spcBef>
                <a:spcPts val="895"/>
              </a:spcBef>
            </a:pPr>
            <a:r>
              <a:rPr sz="4400" spc="-50" dirty="0">
                <a:solidFill>
                  <a:srgbClr val="404040"/>
                </a:solidFill>
                <a:latin typeface="Calibri Light" panose="020F0302020204030204"/>
                <a:cs typeface="Calibri Light" panose="020F0302020204030204"/>
              </a:rPr>
              <a:t>Examples</a:t>
            </a:r>
            <a:r>
              <a:rPr sz="4400" spc="-175" dirty="0">
                <a:solidFill>
                  <a:srgbClr val="40404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4400" spc="-25" dirty="0">
                <a:solidFill>
                  <a:srgbClr val="404040"/>
                </a:solidFill>
                <a:latin typeface="Calibri Light" panose="020F0302020204030204"/>
                <a:cs typeface="Calibri Light" panose="020F0302020204030204"/>
              </a:rPr>
              <a:t>of </a:t>
            </a:r>
            <a:r>
              <a:rPr sz="4400" spc="-50" dirty="0">
                <a:solidFill>
                  <a:srgbClr val="404040"/>
                </a:solidFill>
                <a:latin typeface="Calibri Light" panose="020F0302020204030204"/>
                <a:cs typeface="Calibri Light" panose="020F0302020204030204"/>
              </a:rPr>
              <a:t>nonfunctional </a:t>
            </a:r>
            <a:r>
              <a:rPr sz="4400" spc="-10" dirty="0">
                <a:solidFill>
                  <a:srgbClr val="404040"/>
                </a:solidFill>
                <a:latin typeface="Calibri Light" panose="020F0302020204030204"/>
                <a:cs typeface="Calibri Light" panose="020F0302020204030204"/>
              </a:rPr>
              <a:t>requirements </a:t>
            </a:r>
            <a:r>
              <a:rPr sz="4400" dirty="0">
                <a:solidFill>
                  <a:srgbClr val="404040"/>
                </a:solidFill>
                <a:latin typeface="Calibri Light" panose="020F0302020204030204"/>
                <a:cs typeface="Calibri Light" panose="020F0302020204030204"/>
              </a:rPr>
              <a:t>in</a:t>
            </a:r>
            <a:r>
              <a:rPr sz="4400" spc="-165" dirty="0">
                <a:solidFill>
                  <a:srgbClr val="40404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4400" dirty="0">
                <a:solidFill>
                  <a:srgbClr val="404040"/>
                </a:solidFill>
                <a:latin typeface="Calibri Light" panose="020F0302020204030204"/>
                <a:cs typeface="Calibri Light" panose="020F0302020204030204"/>
              </a:rPr>
              <a:t>the</a:t>
            </a:r>
            <a:r>
              <a:rPr sz="4400" spc="-180" dirty="0">
                <a:solidFill>
                  <a:srgbClr val="40404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4400" spc="-25" dirty="0">
                <a:solidFill>
                  <a:srgbClr val="404040"/>
                </a:solidFill>
                <a:latin typeface="Calibri Light" panose="020F0302020204030204"/>
                <a:cs typeface="Calibri Light" panose="020F0302020204030204"/>
              </a:rPr>
              <a:t>MHC</a:t>
            </a:r>
            <a:endParaRPr sz="4400">
              <a:latin typeface="Calibri Light" panose="020F0302020204030204"/>
              <a:cs typeface="Calibri Light" panose="020F0302020204030204"/>
            </a:endParaRPr>
          </a:p>
          <a:p>
            <a:pPr marR="5715" algn="r">
              <a:lnSpc>
                <a:spcPts val="4490"/>
              </a:lnSpc>
            </a:pPr>
            <a:r>
              <a:rPr sz="4400" spc="-25" dirty="0">
                <a:solidFill>
                  <a:srgbClr val="404040"/>
                </a:solidFill>
                <a:latin typeface="Calibri Light" panose="020F0302020204030204"/>
                <a:cs typeface="Calibri Light" panose="020F0302020204030204"/>
              </a:rPr>
              <a:t>PMS</a:t>
            </a:r>
            <a:endParaRPr sz="44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50485" y="2058161"/>
            <a:ext cx="0" cy="2743200"/>
          </a:xfrm>
          <a:custGeom>
            <a:avLst/>
            <a:gdLst/>
            <a:ahLst/>
            <a:cxnLst/>
            <a:rect l="l" t="t" r="r" b="b"/>
            <a:pathLst>
              <a:path h="2743200">
                <a:moveTo>
                  <a:pt x="0" y="0"/>
                </a:moveTo>
                <a:lnTo>
                  <a:pt x="0" y="2743200"/>
                </a:lnTo>
              </a:path>
            </a:pathLst>
          </a:custGeom>
          <a:ln w="19050">
            <a:solidFill>
              <a:srgbClr val="626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22926" y="1716405"/>
            <a:ext cx="6021070" cy="235775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17475" indent="-105410">
              <a:lnSpc>
                <a:spcPct val="100000"/>
              </a:lnSpc>
              <a:spcBef>
                <a:spcPts val="290"/>
              </a:spcBef>
              <a:buClr>
                <a:srgbClr val="E38312"/>
              </a:buClr>
              <a:buSzPct val="94000"/>
              <a:buFont typeface="Wingdings" panose="05000000000000000000"/>
              <a:buChar char=""/>
              <a:tabLst>
                <a:tab pos="118110" algn="l"/>
              </a:tabLst>
            </a:pPr>
            <a:r>
              <a:rPr sz="1800" b="1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Product</a:t>
            </a:r>
            <a:r>
              <a:rPr sz="1800" b="1" spc="-6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requirement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396240" marR="162560" lvl="1" indent="-182880">
              <a:lnSpc>
                <a:spcPct val="90000"/>
              </a:lnSpc>
              <a:spcBef>
                <a:spcPts val="410"/>
              </a:spcBef>
              <a:buClr>
                <a:srgbClr val="E38312"/>
              </a:buClr>
              <a:buFont typeface="Wingdings" panose="05000000000000000000"/>
              <a:buChar char=""/>
              <a:tabLst>
                <a:tab pos="396875" algn="l"/>
              </a:tabLst>
            </a:pP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800" spc="-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MHC PMS</a:t>
            </a:r>
            <a:r>
              <a:rPr sz="18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shall</a:t>
            </a:r>
            <a:r>
              <a:rPr sz="18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18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available</a:t>
            </a:r>
            <a:r>
              <a:rPr sz="1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18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all</a:t>
            </a:r>
            <a:r>
              <a:rPr sz="18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clinics</a:t>
            </a:r>
            <a:r>
              <a:rPr sz="18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during </a:t>
            </a:r>
            <a:r>
              <a:rPr sz="1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normal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working</a:t>
            </a:r>
            <a:r>
              <a:rPr sz="18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hours</a:t>
            </a:r>
            <a:r>
              <a:rPr sz="18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(Mon</a:t>
            </a:r>
            <a:r>
              <a:rPr sz="1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Fri,</a:t>
            </a:r>
            <a:r>
              <a:rPr sz="18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0830</a:t>
            </a:r>
            <a:r>
              <a:rPr sz="18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17.30).</a:t>
            </a:r>
            <a:r>
              <a:rPr sz="1800" spc="-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Downtime </a:t>
            </a:r>
            <a:r>
              <a:rPr sz="1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within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normal</a:t>
            </a:r>
            <a:r>
              <a:rPr sz="18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working</a:t>
            </a:r>
            <a:r>
              <a:rPr sz="18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hours</a:t>
            </a:r>
            <a:r>
              <a:rPr sz="1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shall</a:t>
            </a:r>
            <a:r>
              <a:rPr sz="1800" spc="-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not</a:t>
            </a:r>
            <a:r>
              <a:rPr sz="1800" spc="-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exceed</a:t>
            </a:r>
            <a:r>
              <a:rPr sz="1800" spc="-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five</a:t>
            </a:r>
            <a:r>
              <a:rPr sz="18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seconds</a:t>
            </a:r>
            <a:r>
              <a:rPr sz="18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18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any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one</a:t>
            </a:r>
            <a:r>
              <a:rPr sz="1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day.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17475" indent="-105410">
              <a:lnSpc>
                <a:spcPct val="100000"/>
              </a:lnSpc>
              <a:spcBef>
                <a:spcPts val="1380"/>
              </a:spcBef>
              <a:buClr>
                <a:srgbClr val="E38312"/>
              </a:buClr>
              <a:buSzPct val="94000"/>
              <a:buFont typeface="Wingdings" panose="05000000000000000000"/>
              <a:buChar char=""/>
              <a:tabLst>
                <a:tab pos="118110" algn="l"/>
              </a:tabLst>
            </a:pPr>
            <a:r>
              <a:rPr sz="1800" b="1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Organizational requirement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396240" marR="5080" lvl="1" indent="-182880">
              <a:lnSpc>
                <a:spcPts val="1950"/>
              </a:lnSpc>
              <a:spcBef>
                <a:spcPts val="420"/>
              </a:spcBef>
              <a:buClr>
                <a:srgbClr val="E38312"/>
              </a:buClr>
              <a:buFont typeface="Wingdings" panose="05000000000000000000"/>
              <a:buChar char=""/>
              <a:tabLst>
                <a:tab pos="396875" algn="l"/>
              </a:tabLst>
            </a:pP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Users</a:t>
            </a:r>
            <a:r>
              <a:rPr sz="1800" spc="-4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8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MHC</a:t>
            </a: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PMS</a:t>
            </a:r>
            <a:r>
              <a:rPr sz="18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system</a:t>
            </a:r>
            <a:r>
              <a:rPr sz="1800" spc="-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shall</a:t>
            </a:r>
            <a:r>
              <a:rPr sz="18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authenticate</a:t>
            </a: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themselves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using</a:t>
            </a:r>
            <a:r>
              <a:rPr sz="18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their</a:t>
            </a:r>
            <a:r>
              <a:rPr sz="1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health</a:t>
            </a: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authority</a:t>
            </a:r>
            <a:r>
              <a:rPr sz="1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identity</a:t>
            </a: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card.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5122926" y="4202684"/>
            <a:ext cx="6002020" cy="8667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17475" indent="-105410">
              <a:lnSpc>
                <a:spcPct val="100000"/>
              </a:lnSpc>
              <a:spcBef>
                <a:spcPts val="280"/>
              </a:spcBef>
              <a:buClr>
                <a:srgbClr val="E38312"/>
              </a:buClr>
              <a:buSzPct val="94000"/>
              <a:buFont typeface="Wingdings" panose="05000000000000000000"/>
              <a:buChar char=""/>
              <a:tabLst>
                <a:tab pos="118110" algn="l"/>
              </a:tabLst>
            </a:pPr>
            <a:r>
              <a:rPr sz="1800" b="1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External</a:t>
            </a:r>
            <a:r>
              <a:rPr sz="1800" b="1" spc="-6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requirement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396240" marR="5080" lvl="1" indent="-182880">
              <a:lnSpc>
                <a:spcPts val="1940"/>
              </a:lnSpc>
              <a:spcBef>
                <a:spcPts val="425"/>
              </a:spcBef>
              <a:buClr>
                <a:srgbClr val="E38312"/>
              </a:buClr>
              <a:buFont typeface="Wingdings" panose="05000000000000000000"/>
              <a:buChar char=""/>
              <a:tabLst>
                <a:tab pos="396875" algn="l"/>
              </a:tabLst>
            </a:pP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800" spc="-3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system</a:t>
            </a:r>
            <a:r>
              <a:rPr sz="1800" spc="-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shall</a:t>
            </a:r>
            <a:r>
              <a:rPr sz="1800" spc="-4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implement</a:t>
            </a:r>
            <a:r>
              <a:rPr sz="18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patient</a:t>
            </a:r>
            <a:r>
              <a:rPr sz="1800" spc="-3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privacy</a:t>
            </a:r>
            <a:r>
              <a:rPr sz="1800" spc="-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provisions</a:t>
            </a:r>
            <a:r>
              <a:rPr sz="1800" spc="-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1800" spc="-4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set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out</a:t>
            </a:r>
            <a:r>
              <a:rPr sz="1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in HStan 03</a:t>
            </a:r>
            <a:r>
              <a:rPr sz="1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2006</a:t>
            </a: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priv.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220836" y="1144981"/>
            <a:ext cx="3119120" cy="31108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925"/>
              </a:spcBef>
            </a:pPr>
            <a:r>
              <a:rPr sz="4600" spc="-60" dirty="0">
                <a:solidFill>
                  <a:srgbClr val="252525"/>
                </a:solidFill>
                <a:latin typeface="Calibri Light" panose="020F0302020204030204"/>
                <a:cs typeface="Calibri Light" panose="020F0302020204030204"/>
              </a:rPr>
              <a:t>Metrics</a:t>
            </a:r>
            <a:r>
              <a:rPr sz="4600" spc="-150" dirty="0">
                <a:solidFill>
                  <a:srgbClr val="252525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4600" spc="-25" dirty="0">
                <a:solidFill>
                  <a:srgbClr val="252525"/>
                </a:solidFill>
                <a:latin typeface="Calibri Light" panose="020F0302020204030204"/>
                <a:cs typeface="Calibri Light" panose="020F0302020204030204"/>
              </a:rPr>
              <a:t>for </a:t>
            </a:r>
            <a:r>
              <a:rPr sz="4600" spc="-10" dirty="0">
                <a:solidFill>
                  <a:srgbClr val="252525"/>
                </a:solidFill>
                <a:latin typeface="Calibri Light" panose="020F0302020204030204"/>
                <a:cs typeface="Calibri Light" panose="020F0302020204030204"/>
              </a:rPr>
              <a:t>specifying </a:t>
            </a:r>
            <a:r>
              <a:rPr sz="4600" spc="-25" dirty="0">
                <a:solidFill>
                  <a:srgbClr val="252525"/>
                </a:solidFill>
                <a:latin typeface="Calibri Light" panose="020F0302020204030204"/>
                <a:cs typeface="Calibri Light" panose="020F0302020204030204"/>
              </a:rPr>
              <a:t>non </a:t>
            </a:r>
            <a:r>
              <a:rPr sz="4600" spc="-10" dirty="0">
                <a:solidFill>
                  <a:srgbClr val="252525"/>
                </a:solidFill>
                <a:latin typeface="Calibri Light" panose="020F0302020204030204"/>
                <a:cs typeface="Calibri Light" panose="020F0302020204030204"/>
              </a:rPr>
              <a:t>functional </a:t>
            </a:r>
            <a:r>
              <a:rPr sz="4600" spc="-75" dirty="0">
                <a:solidFill>
                  <a:srgbClr val="252525"/>
                </a:solidFill>
                <a:latin typeface="Calibri Light" panose="020F0302020204030204"/>
                <a:cs typeface="Calibri Light" panose="020F0302020204030204"/>
              </a:rPr>
              <a:t>requirements</a:t>
            </a:r>
            <a:endParaRPr sz="4600">
              <a:latin typeface="Calibri Light" panose="020F0302020204030204"/>
              <a:cs typeface="Calibri Light" panose="020F03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8414" y="654816"/>
            <a:ext cx="7953936" cy="5115047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209788" y="434340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6350">
            <a:solidFill>
              <a:srgbClr val="626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1953" y="1494866"/>
            <a:ext cx="6045835" cy="3072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91260" algn="ctr">
              <a:lnSpc>
                <a:spcPts val="8215"/>
              </a:lnSpc>
              <a:spcBef>
                <a:spcPts val="105"/>
              </a:spcBef>
            </a:pPr>
            <a:r>
              <a:rPr sz="7400" dirty="0">
                <a:solidFill>
                  <a:srgbClr val="252525"/>
                </a:solidFill>
              </a:rPr>
              <a:t>How</a:t>
            </a:r>
            <a:r>
              <a:rPr sz="7400" spc="-250" dirty="0">
                <a:solidFill>
                  <a:srgbClr val="252525"/>
                </a:solidFill>
              </a:rPr>
              <a:t> </a:t>
            </a:r>
            <a:r>
              <a:rPr sz="7400" dirty="0">
                <a:solidFill>
                  <a:srgbClr val="252525"/>
                </a:solidFill>
              </a:rPr>
              <a:t>to</a:t>
            </a:r>
            <a:r>
              <a:rPr sz="7400" spc="-229" dirty="0">
                <a:solidFill>
                  <a:srgbClr val="252525"/>
                </a:solidFill>
              </a:rPr>
              <a:t> </a:t>
            </a:r>
            <a:r>
              <a:rPr sz="7400" spc="-10" dirty="0">
                <a:solidFill>
                  <a:srgbClr val="252525"/>
                </a:solidFill>
              </a:rPr>
              <a:t>write</a:t>
            </a:r>
            <a:endParaRPr sz="7400"/>
          </a:p>
          <a:p>
            <a:pPr marL="12700" marR="5080" indent="3645535">
              <a:lnSpc>
                <a:spcPts val="7550"/>
              </a:lnSpc>
              <a:spcBef>
                <a:spcPts val="695"/>
              </a:spcBef>
            </a:pPr>
            <a:r>
              <a:rPr sz="7400" spc="-45" dirty="0">
                <a:solidFill>
                  <a:srgbClr val="252525"/>
                </a:solidFill>
              </a:rPr>
              <a:t>GOOD </a:t>
            </a:r>
            <a:r>
              <a:rPr sz="7400" spc="-65" dirty="0">
                <a:solidFill>
                  <a:srgbClr val="252525"/>
                </a:solidFill>
              </a:rPr>
              <a:t>REQUIREMENTS</a:t>
            </a:r>
            <a:endParaRPr sz="7400"/>
          </a:p>
        </p:txBody>
      </p:sp>
      <p:sp>
        <p:nvSpPr>
          <p:cNvPr id="3" name="object 3"/>
          <p:cNvSpPr/>
          <p:nvPr/>
        </p:nvSpPr>
        <p:spPr>
          <a:xfrm>
            <a:off x="7534656" y="1391411"/>
            <a:ext cx="0" cy="3558540"/>
          </a:xfrm>
          <a:custGeom>
            <a:avLst/>
            <a:gdLst/>
            <a:ahLst/>
            <a:cxnLst/>
            <a:rect l="l" t="t" r="r" b="b"/>
            <a:pathLst>
              <a:path h="3558540">
                <a:moveTo>
                  <a:pt x="0" y="0"/>
                </a:moveTo>
                <a:lnTo>
                  <a:pt x="0" y="3558158"/>
                </a:lnTo>
              </a:path>
            </a:pathLst>
          </a:custGeom>
          <a:ln w="12700">
            <a:solidFill>
              <a:srgbClr val="626F52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6341364"/>
            <a:ext cx="12192000" cy="516890"/>
            <a:chOff x="0" y="6341364"/>
            <a:chExt cx="12192000" cy="516890"/>
          </a:xfrm>
        </p:grpSpPr>
        <p:sp>
          <p:nvSpPr>
            <p:cNvPr id="5" name="object 5"/>
            <p:cNvSpPr/>
            <p:nvPr/>
          </p:nvSpPr>
          <p:spPr>
            <a:xfrm>
              <a:off x="3047" y="6405372"/>
              <a:ext cx="12189460" cy="452755"/>
            </a:xfrm>
            <a:custGeom>
              <a:avLst/>
              <a:gdLst/>
              <a:ahLst/>
              <a:cxnLst/>
              <a:rect l="l" t="t" r="r" b="b"/>
              <a:pathLst>
                <a:path w="12189460" h="452754">
                  <a:moveTo>
                    <a:pt x="0" y="452627"/>
                  </a:moveTo>
                  <a:lnTo>
                    <a:pt x="12188952" y="452627"/>
                  </a:lnTo>
                  <a:lnTo>
                    <a:pt x="12188952" y="0"/>
                  </a:lnTo>
                  <a:lnTo>
                    <a:pt x="0" y="0"/>
                  </a:lnTo>
                  <a:lnTo>
                    <a:pt x="0" y="452627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6341364"/>
              <a:ext cx="12189460" cy="64135"/>
            </a:xfrm>
            <a:custGeom>
              <a:avLst/>
              <a:gdLst/>
              <a:ahLst/>
              <a:cxnLst/>
              <a:rect l="l" t="t" r="r" b="b"/>
              <a:pathLst>
                <a:path w="12189460" h="64135">
                  <a:moveTo>
                    <a:pt x="12188952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12188952" y="64008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051300" cy="6858000"/>
          </a:xfrm>
          <a:custGeom>
            <a:avLst/>
            <a:gdLst/>
            <a:ahLst/>
            <a:cxnLst/>
            <a:rect l="l" t="t" r="r" b="b"/>
            <a:pathLst>
              <a:path w="4051300" h="6858000">
                <a:moveTo>
                  <a:pt x="4050791" y="0"/>
                </a:moveTo>
                <a:lnTo>
                  <a:pt x="0" y="0"/>
                </a:lnTo>
                <a:lnTo>
                  <a:pt x="0" y="6858000"/>
                </a:lnTo>
                <a:lnTo>
                  <a:pt x="4050791" y="6858000"/>
                </a:lnTo>
                <a:lnTo>
                  <a:pt x="4050791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71296" y="2582621"/>
            <a:ext cx="2794635" cy="150749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750"/>
              </a:spcBef>
            </a:pPr>
            <a:r>
              <a:rPr sz="3600" spc="-60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Constraints</a:t>
            </a:r>
            <a:r>
              <a:rPr sz="3600" spc="-155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3600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of</a:t>
            </a:r>
            <a:r>
              <a:rPr sz="3600" spc="-145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3600" spc="-50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a </a:t>
            </a:r>
            <a:r>
              <a:rPr sz="3600" spc="-20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Good </a:t>
            </a:r>
            <a:r>
              <a:rPr sz="3600" spc="-10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requirement</a:t>
            </a:r>
            <a:endParaRPr sz="36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40123" y="0"/>
            <a:ext cx="64135" cy="6858000"/>
          </a:xfrm>
          <a:custGeom>
            <a:avLst/>
            <a:gdLst/>
            <a:ahLst/>
            <a:cxnLst/>
            <a:rect l="l" t="t" r="r" b="b"/>
            <a:pathLst>
              <a:path w="64135" h="6858000">
                <a:moveTo>
                  <a:pt x="64008" y="0"/>
                </a:moveTo>
                <a:lnTo>
                  <a:pt x="0" y="0"/>
                </a:lnTo>
                <a:lnTo>
                  <a:pt x="0" y="6858000"/>
                </a:lnTo>
                <a:lnTo>
                  <a:pt x="64008" y="6858000"/>
                </a:lnTo>
                <a:lnTo>
                  <a:pt x="64008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741164" y="640080"/>
            <a:ext cx="6798945" cy="0"/>
          </a:xfrm>
          <a:custGeom>
            <a:avLst/>
            <a:gdLst/>
            <a:ahLst/>
            <a:cxnLst/>
            <a:rect l="l" t="t" r="r" b="b"/>
            <a:pathLst>
              <a:path w="6798945">
                <a:moveTo>
                  <a:pt x="0" y="0"/>
                </a:moveTo>
                <a:lnTo>
                  <a:pt x="6798563" y="0"/>
                </a:lnTo>
              </a:path>
            </a:pathLst>
          </a:custGeom>
          <a:ln w="15875">
            <a:solidFill>
              <a:srgbClr val="BC57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41164" y="1205483"/>
            <a:ext cx="6798945" cy="0"/>
          </a:xfrm>
          <a:custGeom>
            <a:avLst/>
            <a:gdLst/>
            <a:ahLst/>
            <a:cxnLst/>
            <a:rect l="l" t="t" r="r" b="b"/>
            <a:pathLst>
              <a:path w="6798945">
                <a:moveTo>
                  <a:pt x="0" y="0"/>
                </a:moveTo>
                <a:lnTo>
                  <a:pt x="6798563" y="0"/>
                </a:lnTo>
              </a:path>
            </a:pathLst>
          </a:custGeom>
          <a:ln w="15875">
            <a:solidFill>
              <a:srgbClr val="B657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41164" y="1770888"/>
            <a:ext cx="6798945" cy="0"/>
          </a:xfrm>
          <a:custGeom>
            <a:avLst/>
            <a:gdLst/>
            <a:ahLst/>
            <a:cxnLst/>
            <a:rect l="l" t="t" r="r" b="b"/>
            <a:pathLst>
              <a:path w="6798945">
                <a:moveTo>
                  <a:pt x="0" y="0"/>
                </a:moveTo>
                <a:lnTo>
                  <a:pt x="6798563" y="0"/>
                </a:lnTo>
              </a:path>
            </a:pathLst>
          </a:custGeom>
          <a:ln w="15875">
            <a:solidFill>
              <a:srgbClr val="AF57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828794" y="502513"/>
            <a:ext cx="5210175" cy="1720850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252095" indent="-240030">
              <a:lnSpc>
                <a:spcPct val="100000"/>
              </a:lnSpc>
              <a:spcBef>
                <a:spcPts val="1425"/>
              </a:spcBef>
              <a:buChar char="•"/>
              <a:tabLst>
                <a:tab pos="252095" algn="l"/>
              </a:tabLst>
            </a:pPr>
            <a:r>
              <a:rPr sz="2600" spc="-10" dirty="0">
                <a:latin typeface="Calibri" panose="020F0502020204030204"/>
                <a:cs typeface="Calibri" panose="020F0502020204030204"/>
              </a:rPr>
              <a:t>Unambiguous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252095" indent="-240030">
              <a:lnSpc>
                <a:spcPct val="100000"/>
              </a:lnSpc>
              <a:spcBef>
                <a:spcPts val="1330"/>
              </a:spcBef>
              <a:buChar char="•"/>
              <a:tabLst>
                <a:tab pos="252095" algn="l"/>
              </a:tabLst>
            </a:pPr>
            <a:r>
              <a:rPr sz="2600" spc="-30" dirty="0">
                <a:latin typeface="Calibri" panose="020F0502020204030204"/>
                <a:cs typeface="Calibri" panose="020F0502020204030204"/>
              </a:rPr>
              <a:t>Testable</a:t>
            </a:r>
            <a:r>
              <a:rPr sz="26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(verifiable)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252095" indent="-240030">
              <a:lnSpc>
                <a:spcPct val="100000"/>
              </a:lnSpc>
              <a:spcBef>
                <a:spcPts val="1330"/>
              </a:spcBef>
              <a:buChar char="•"/>
              <a:tabLst>
                <a:tab pos="252095" algn="l"/>
              </a:tabLst>
            </a:pPr>
            <a:r>
              <a:rPr sz="2600" dirty="0">
                <a:latin typeface="Calibri" panose="020F0502020204030204"/>
                <a:cs typeface="Calibri" panose="020F0502020204030204"/>
              </a:rPr>
              <a:t>Clear</a:t>
            </a:r>
            <a:r>
              <a:rPr sz="26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(concise,</a:t>
            </a:r>
            <a:r>
              <a:rPr sz="26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terse,</a:t>
            </a:r>
            <a:r>
              <a:rPr sz="26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simple,</a:t>
            </a:r>
            <a:r>
              <a:rPr sz="26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precise)</a:t>
            </a:r>
            <a:endParaRPr sz="2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41164" y="2334767"/>
            <a:ext cx="6798945" cy="0"/>
          </a:xfrm>
          <a:custGeom>
            <a:avLst/>
            <a:gdLst/>
            <a:ahLst/>
            <a:cxnLst/>
            <a:rect l="l" t="t" r="r" b="b"/>
            <a:pathLst>
              <a:path w="6798945">
                <a:moveTo>
                  <a:pt x="0" y="0"/>
                </a:moveTo>
                <a:lnTo>
                  <a:pt x="6798563" y="0"/>
                </a:lnTo>
              </a:path>
            </a:pathLst>
          </a:custGeom>
          <a:ln w="15875">
            <a:solidFill>
              <a:srgbClr val="AA57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828794" y="2365629"/>
            <a:ext cx="125793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2095" indent="-240030">
              <a:lnSpc>
                <a:spcPct val="100000"/>
              </a:lnSpc>
              <a:spcBef>
                <a:spcPts val="105"/>
              </a:spcBef>
              <a:buChar char="•"/>
              <a:tabLst>
                <a:tab pos="252095" algn="l"/>
              </a:tabLst>
            </a:pPr>
            <a:r>
              <a:rPr sz="2600" spc="-10" dirty="0">
                <a:latin typeface="Calibri" panose="020F0502020204030204"/>
                <a:cs typeface="Calibri" panose="020F0502020204030204"/>
              </a:rPr>
              <a:t>Correct</a:t>
            </a:r>
            <a:endParaRPr sz="2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41164" y="2900172"/>
            <a:ext cx="6798945" cy="0"/>
          </a:xfrm>
          <a:custGeom>
            <a:avLst/>
            <a:gdLst/>
            <a:ahLst/>
            <a:cxnLst/>
            <a:rect l="l" t="t" r="r" b="b"/>
            <a:pathLst>
              <a:path w="6798945">
                <a:moveTo>
                  <a:pt x="0" y="0"/>
                </a:moveTo>
                <a:lnTo>
                  <a:pt x="6798563" y="0"/>
                </a:lnTo>
              </a:path>
            </a:pathLst>
          </a:custGeom>
          <a:ln w="15875">
            <a:solidFill>
              <a:srgbClr val="A257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828794" y="2930779"/>
            <a:ext cx="24098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2095" indent="-240030">
              <a:lnSpc>
                <a:spcPct val="100000"/>
              </a:lnSpc>
              <a:spcBef>
                <a:spcPts val="105"/>
              </a:spcBef>
              <a:buChar char="•"/>
              <a:tabLst>
                <a:tab pos="252095" algn="l"/>
              </a:tabLst>
            </a:pPr>
            <a:r>
              <a:rPr sz="2600" spc="-10" dirty="0">
                <a:latin typeface="Calibri" panose="020F0502020204030204"/>
                <a:cs typeface="Calibri" panose="020F0502020204030204"/>
              </a:rPr>
              <a:t>Understandable</a:t>
            </a:r>
            <a:endParaRPr sz="2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41164" y="3464052"/>
            <a:ext cx="6798945" cy="0"/>
          </a:xfrm>
          <a:custGeom>
            <a:avLst/>
            <a:gdLst/>
            <a:ahLst/>
            <a:cxnLst/>
            <a:rect l="l" t="t" r="r" b="b"/>
            <a:pathLst>
              <a:path w="6798945">
                <a:moveTo>
                  <a:pt x="0" y="0"/>
                </a:moveTo>
                <a:lnTo>
                  <a:pt x="6798563" y="0"/>
                </a:lnTo>
              </a:path>
            </a:pathLst>
          </a:custGeom>
          <a:ln w="15875">
            <a:solidFill>
              <a:srgbClr val="9D57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828794" y="3495243"/>
            <a:ext cx="391858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2095" indent="-240030">
              <a:lnSpc>
                <a:spcPct val="100000"/>
              </a:lnSpc>
              <a:spcBef>
                <a:spcPts val="105"/>
              </a:spcBef>
              <a:buChar char="•"/>
              <a:tabLst>
                <a:tab pos="252095" algn="l"/>
              </a:tabLst>
            </a:pPr>
            <a:r>
              <a:rPr sz="2600" dirty="0">
                <a:latin typeface="Calibri" panose="020F0502020204030204"/>
                <a:cs typeface="Calibri" panose="020F0502020204030204"/>
              </a:rPr>
              <a:t>Feasible</a:t>
            </a:r>
            <a:r>
              <a:rPr sz="26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(realistic,</a:t>
            </a:r>
            <a:r>
              <a:rPr sz="26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possible)</a:t>
            </a:r>
            <a:endParaRPr sz="2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41164" y="4029455"/>
            <a:ext cx="6798945" cy="0"/>
          </a:xfrm>
          <a:custGeom>
            <a:avLst/>
            <a:gdLst/>
            <a:ahLst/>
            <a:cxnLst/>
            <a:rect l="l" t="t" r="r" b="b"/>
            <a:pathLst>
              <a:path w="6798945">
                <a:moveTo>
                  <a:pt x="0" y="0"/>
                </a:moveTo>
                <a:lnTo>
                  <a:pt x="6798563" y="0"/>
                </a:lnTo>
              </a:path>
            </a:pathLst>
          </a:custGeom>
          <a:ln w="15875">
            <a:solidFill>
              <a:srgbClr val="9656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741164" y="4594859"/>
            <a:ext cx="6798945" cy="0"/>
          </a:xfrm>
          <a:custGeom>
            <a:avLst/>
            <a:gdLst/>
            <a:ahLst/>
            <a:cxnLst/>
            <a:rect l="l" t="t" r="r" b="b"/>
            <a:pathLst>
              <a:path w="6798945">
                <a:moveTo>
                  <a:pt x="0" y="0"/>
                </a:moveTo>
                <a:lnTo>
                  <a:pt x="6798563" y="0"/>
                </a:lnTo>
              </a:path>
            </a:pathLst>
          </a:custGeom>
          <a:ln w="15875">
            <a:solidFill>
              <a:srgbClr val="91563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828794" y="3892524"/>
            <a:ext cx="1992630" cy="1155700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252095" indent="-240030">
              <a:lnSpc>
                <a:spcPct val="100000"/>
              </a:lnSpc>
              <a:spcBef>
                <a:spcPts val="1425"/>
              </a:spcBef>
              <a:buChar char="•"/>
              <a:tabLst>
                <a:tab pos="252095" algn="l"/>
              </a:tabLst>
            </a:pPr>
            <a:r>
              <a:rPr sz="2600" spc="-10" dirty="0">
                <a:latin typeface="Calibri" panose="020F0502020204030204"/>
                <a:cs typeface="Calibri" panose="020F0502020204030204"/>
              </a:rPr>
              <a:t>Independent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252095" indent="-240030">
              <a:lnSpc>
                <a:spcPct val="100000"/>
              </a:lnSpc>
              <a:spcBef>
                <a:spcPts val="1330"/>
              </a:spcBef>
              <a:buChar char="•"/>
              <a:tabLst>
                <a:tab pos="252095" algn="l"/>
              </a:tabLst>
            </a:pPr>
            <a:r>
              <a:rPr sz="2600" spc="-10" dirty="0">
                <a:latin typeface="Calibri" panose="020F0502020204030204"/>
                <a:cs typeface="Calibri" panose="020F0502020204030204"/>
              </a:rPr>
              <a:t>Atomic</a:t>
            </a:r>
            <a:endParaRPr sz="2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41164" y="5158740"/>
            <a:ext cx="6798945" cy="0"/>
          </a:xfrm>
          <a:custGeom>
            <a:avLst/>
            <a:gdLst/>
            <a:ahLst/>
            <a:cxnLst/>
            <a:rect l="l" t="t" r="r" b="b"/>
            <a:pathLst>
              <a:path w="6798945">
                <a:moveTo>
                  <a:pt x="0" y="0"/>
                </a:moveTo>
                <a:lnTo>
                  <a:pt x="6798563" y="0"/>
                </a:lnTo>
              </a:path>
            </a:pathLst>
          </a:custGeom>
          <a:ln w="15875">
            <a:solidFill>
              <a:srgbClr val="8B5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741164" y="5724144"/>
            <a:ext cx="6798945" cy="0"/>
          </a:xfrm>
          <a:custGeom>
            <a:avLst/>
            <a:gdLst/>
            <a:ahLst/>
            <a:cxnLst/>
            <a:rect l="l" t="t" r="r" b="b"/>
            <a:pathLst>
              <a:path w="6798945">
                <a:moveTo>
                  <a:pt x="0" y="0"/>
                </a:moveTo>
                <a:lnTo>
                  <a:pt x="6798563" y="0"/>
                </a:lnTo>
              </a:path>
            </a:pathLst>
          </a:custGeom>
          <a:ln w="15875">
            <a:solidFill>
              <a:srgbClr val="8555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828794" y="5021790"/>
            <a:ext cx="4396740" cy="1156335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252095" indent="-240030">
              <a:lnSpc>
                <a:spcPct val="100000"/>
              </a:lnSpc>
              <a:spcBef>
                <a:spcPts val="1430"/>
              </a:spcBef>
              <a:buChar char="•"/>
              <a:tabLst>
                <a:tab pos="252095" algn="l"/>
              </a:tabLst>
            </a:pPr>
            <a:r>
              <a:rPr sz="2600" spc="-10" dirty="0">
                <a:latin typeface="Calibri" panose="020F0502020204030204"/>
                <a:cs typeface="Calibri" panose="020F0502020204030204"/>
              </a:rPr>
              <a:t>Necessary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252095" indent="-240030">
              <a:lnSpc>
                <a:spcPct val="100000"/>
              </a:lnSpc>
              <a:spcBef>
                <a:spcPts val="1330"/>
              </a:spcBef>
              <a:buChar char="•"/>
              <a:tabLst>
                <a:tab pos="252095" algn="l"/>
              </a:tabLst>
            </a:pPr>
            <a:r>
              <a:rPr sz="2600" dirty="0">
                <a:latin typeface="Calibri" panose="020F0502020204030204"/>
                <a:cs typeface="Calibri" panose="020F0502020204030204"/>
              </a:rPr>
              <a:t>Implementation</a:t>
            </a:r>
            <a:r>
              <a:rPr sz="26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free</a:t>
            </a:r>
            <a:r>
              <a:rPr sz="26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(abstract)</a:t>
            </a:r>
            <a:endParaRPr sz="2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35426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Topics</a:t>
            </a:r>
            <a:r>
              <a:rPr spc="-150" dirty="0"/>
              <a:t> </a:t>
            </a:r>
            <a:r>
              <a:rPr spc="-60" dirty="0"/>
              <a:t>covered</a:t>
            </a:r>
            <a:endParaRPr spc="-60" dirty="0"/>
          </a:p>
        </p:txBody>
      </p:sp>
      <p:grpSp>
        <p:nvGrpSpPr>
          <p:cNvPr id="3" name="object 3"/>
          <p:cNvGrpSpPr/>
          <p:nvPr/>
        </p:nvGrpSpPr>
        <p:grpSpPr>
          <a:xfrm>
            <a:off x="1089342" y="2166810"/>
            <a:ext cx="10074275" cy="616585"/>
            <a:chOff x="1089342" y="2166810"/>
            <a:chExt cx="10074275" cy="616585"/>
          </a:xfrm>
        </p:grpSpPr>
        <p:sp>
          <p:nvSpPr>
            <p:cNvPr id="4" name="object 4"/>
            <p:cNvSpPr/>
            <p:nvPr/>
          </p:nvSpPr>
          <p:spPr>
            <a:xfrm>
              <a:off x="1097280" y="2397252"/>
              <a:ext cx="10058400" cy="378460"/>
            </a:xfrm>
            <a:custGeom>
              <a:avLst/>
              <a:gdLst/>
              <a:ahLst/>
              <a:cxnLst/>
              <a:rect l="l" t="t" r="r" b="b"/>
              <a:pathLst>
                <a:path w="10058400" h="378460">
                  <a:moveTo>
                    <a:pt x="0" y="377951"/>
                  </a:moveTo>
                  <a:lnTo>
                    <a:pt x="10058400" y="377951"/>
                  </a:lnTo>
                  <a:lnTo>
                    <a:pt x="100584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15875">
              <a:solidFill>
                <a:srgbClr val="E3831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00200" y="2174748"/>
              <a:ext cx="7040880" cy="443865"/>
            </a:xfrm>
            <a:custGeom>
              <a:avLst/>
              <a:gdLst/>
              <a:ahLst/>
              <a:cxnLst/>
              <a:rect l="l" t="t" r="r" b="b"/>
              <a:pathLst>
                <a:path w="7040880" h="443864">
                  <a:moveTo>
                    <a:pt x="6966966" y="0"/>
                  </a:moveTo>
                  <a:lnTo>
                    <a:pt x="73913" y="0"/>
                  </a:lnTo>
                  <a:lnTo>
                    <a:pt x="45166" y="5816"/>
                  </a:lnTo>
                  <a:lnTo>
                    <a:pt x="21669" y="21669"/>
                  </a:lnTo>
                  <a:lnTo>
                    <a:pt x="5816" y="45166"/>
                  </a:lnTo>
                  <a:lnTo>
                    <a:pt x="0" y="73913"/>
                  </a:lnTo>
                  <a:lnTo>
                    <a:pt x="0" y="369569"/>
                  </a:lnTo>
                  <a:lnTo>
                    <a:pt x="5816" y="398317"/>
                  </a:lnTo>
                  <a:lnTo>
                    <a:pt x="21669" y="421814"/>
                  </a:lnTo>
                  <a:lnTo>
                    <a:pt x="45166" y="437667"/>
                  </a:lnTo>
                  <a:lnTo>
                    <a:pt x="73913" y="443484"/>
                  </a:lnTo>
                  <a:lnTo>
                    <a:pt x="6966966" y="443484"/>
                  </a:lnTo>
                  <a:lnTo>
                    <a:pt x="6995713" y="437667"/>
                  </a:lnTo>
                  <a:lnTo>
                    <a:pt x="7019210" y="421814"/>
                  </a:lnTo>
                  <a:lnTo>
                    <a:pt x="7035063" y="398317"/>
                  </a:lnTo>
                  <a:lnTo>
                    <a:pt x="7040880" y="369569"/>
                  </a:lnTo>
                  <a:lnTo>
                    <a:pt x="7040880" y="73913"/>
                  </a:lnTo>
                  <a:lnTo>
                    <a:pt x="7035063" y="45166"/>
                  </a:lnTo>
                  <a:lnTo>
                    <a:pt x="7019210" y="21669"/>
                  </a:lnTo>
                  <a:lnTo>
                    <a:pt x="6995713" y="5816"/>
                  </a:lnTo>
                  <a:lnTo>
                    <a:pt x="6966966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00200" y="2174748"/>
              <a:ext cx="7040880" cy="443865"/>
            </a:xfrm>
            <a:custGeom>
              <a:avLst/>
              <a:gdLst/>
              <a:ahLst/>
              <a:cxnLst/>
              <a:rect l="l" t="t" r="r" b="b"/>
              <a:pathLst>
                <a:path w="7040880" h="443864">
                  <a:moveTo>
                    <a:pt x="0" y="73913"/>
                  </a:moveTo>
                  <a:lnTo>
                    <a:pt x="5816" y="45166"/>
                  </a:lnTo>
                  <a:lnTo>
                    <a:pt x="21669" y="21669"/>
                  </a:lnTo>
                  <a:lnTo>
                    <a:pt x="45166" y="5816"/>
                  </a:lnTo>
                  <a:lnTo>
                    <a:pt x="73913" y="0"/>
                  </a:lnTo>
                  <a:lnTo>
                    <a:pt x="6966966" y="0"/>
                  </a:lnTo>
                  <a:lnTo>
                    <a:pt x="6995713" y="5816"/>
                  </a:lnTo>
                  <a:lnTo>
                    <a:pt x="7019210" y="21669"/>
                  </a:lnTo>
                  <a:lnTo>
                    <a:pt x="7035063" y="45166"/>
                  </a:lnTo>
                  <a:lnTo>
                    <a:pt x="7040880" y="73913"/>
                  </a:lnTo>
                  <a:lnTo>
                    <a:pt x="7040880" y="369569"/>
                  </a:lnTo>
                  <a:lnTo>
                    <a:pt x="7035063" y="398317"/>
                  </a:lnTo>
                  <a:lnTo>
                    <a:pt x="7019210" y="421814"/>
                  </a:lnTo>
                  <a:lnTo>
                    <a:pt x="6995713" y="437667"/>
                  </a:lnTo>
                  <a:lnTo>
                    <a:pt x="6966966" y="443484"/>
                  </a:lnTo>
                  <a:lnTo>
                    <a:pt x="73913" y="443484"/>
                  </a:lnTo>
                  <a:lnTo>
                    <a:pt x="45166" y="437667"/>
                  </a:lnTo>
                  <a:lnTo>
                    <a:pt x="21669" y="421814"/>
                  </a:lnTo>
                  <a:lnTo>
                    <a:pt x="5816" y="398317"/>
                  </a:lnTo>
                  <a:lnTo>
                    <a:pt x="0" y="369569"/>
                  </a:lnTo>
                  <a:lnTo>
                    <a:pt x="0" y="73913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1089342" y="2848038"/>
            <a:ext cx="10074275" cy="615315"/>
            <a:chOff x="1089342" y="2848038"/>
            <a:chExt cx="10074275" cy="615315"/>
          </a:xfrm>
        </p:grpSpPr>
        <p:sp>
          <p:nvSpPr>
            <p:cNvPr id="8" name="object 8"/>
            <p:cNvSpPr/>
            <p:nvPr/>
          </p:nvSpPr>
          <p:spPr>
            <a:xfrm>
              <a:off x="1097280" y="3076956"/>
              <a:ext cx="10058400" cy="378460"/>
            </a:xfrm>
            <a:custGeom>
              <a:avLst/>
              <a:gdLst/>
              <a:ahLst/>
              <a:cxnLst/>
              <a:rect l="l" t="t" r="r" b="b"/>
              <a:pathLst>
                <a:path w="10058400" h="378460">
                  <a:moveTo>
                    <a:pt x="0" y="377951"/>
                  </a:moveTo>
                  <a:lnTo>
                    <a:pt x="10058400" y="377951"/>
                  </a:lnTo>
                  <a:lnTo>
                    <a:pt x="100584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15875">
              <a:solidFill>
                <a:srgbClr val="E3831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00200" y="2855976"/>
              <a:ext cx="7040880" cy="441959"/>
            </a:xfrm>
            <a:custGeom>
              <a:avLst/>
              <a:gdLst/>
              <a:ahLst/>
              <a:cxnLst/>
              <a:rect l="l" t="t" r="r" b="b"/>
              <a:pathLst>
                <a:path w="7040880" h="441960">
                  <a:moveTo>
                    <a:pt x="6967220" y="0"/>
                  </a:moveTo>
                  <a:lnTo>
                    <a:pt x="73660" y="0"/>
                  </a:lnTo>
                  <a:lnTo>
                    <a:pt x="45005" y="5794"/>
                  </a:lnTo>
                  <a:lnTo>
                    <a:pt x="21590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368300"/>
                  </a:lnTo>
                  <a:lnTo>
                    <a:pt x="5794" y="396954"/>
                  </a:lnTo>
                  <a:lnTo>
                    <a:pt x="21589" y="420369"/>
                  </a:lnTo>
                  <a:lnTo>
                    <a:pt x="45005" y="436165"/>
                  </a:lnTo>
                  <a:lnTo>
                    <a:pt x="73660" y="441960"/>
                  </a:lnTo>
                  <a:lnTo>
                    <a:pt x="6967220" y="441960"/>
                  </a:lnTo>
                  <a:lnTo>
                    <a:pt x="6995874" y="436165"/>
                  </a:lnTo>
                  <a:lnTo>
                    <a:pt x="7019290" y="420370"/>
                  </a:lnTo>
                  <a:lnTo>
                    <a:pt x="7035085" y="396954"/>
                  </a:lnTo>
                  <a:lnTo>
                    <a:pt x="7040880" y="368300"/>
                  </a:lnTo>
                  <a:lnTo>
                    <a:pt x="7040880" y="73660"/>
                  </a:lnTo>
                  <a:lnTo>
                    <a:pt x="7035085" y="45005"/>
                  </a:lnTo>
                  <a:lnTo>
                    <a:pt x="7019289" y="21590"/>
                  </a:lnTo>
                  <a:lnTo>
                    <a:pt x="6995874" y="5794"/>
                  </a:lnTo>
                  <a:lnTo>
                    <a:pt x="696722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00200" y="2855976"/>
              <a:ext cx="7040880" cy="441959"/>
            </a:xfrm>
            <a:custGeom>
              <a:avLst/>
              <a:gdLst/>
              <a:ahLst/>
              <a:cxnLst/>
              <a:rect l="l" t="t" r="r" b="b"/>
              <a:pathLst>
                <a:path w="7040880" h="441960">
                  <a:moveTo>
                    <a:pt x="0" y="73660"/>
                  </a:moveTo>
                  <a:lnTo>
                    <a:pt x="5794" y="45005"/>
                  </a:lnTo>
                  <a:lnTo>
                    <a:pt x="21590" y="21589"/>
                  </a:lnTo>
                  <a:lnTo>
                    <a:pt x="45005" y="5794"/>
                  </a:lnTo>
                  <a:lnTo>
                    <a:pt x="73660" y="0"/>
                  </a:lnTo>
                  <a:lnTo>
                    <a:pt x="6967220" y="0"/>
                  </a:lnTo>
                  <a:lnTo>
                    <a:pt x="6995874" y="5794"/>
                  </a:lnTo>
                  <a:lnTo>
                    <a:pt x="7019289" y="21590"/>
                  </a:lnTo>
                  <a:lnTo>
                    <a:pt x="7035085" y="45005"/>
                  </a:lnTo>
                  <a:lnTo>
                    <a:pt x="7040880" y="73660"/>
                  </a:lnTo>
                  <a:lnTo>
                    <a:pt x="7040880" y="368300"/>
                  </a:lnTo>
                  <a:lnTo>
                    <a:pt x="7035085" y="396954"/>
                  </a:lnTo>
                  <a:lnTo>
                    <a:pt x="7019290" y="420370"/>
                  </a:lnTo>
                  <a:lnTo>
                    <a:pt x="6995874" y="436165"/>
                  </a:lnTo>
                  <a:lnTo>
                    <a:pt x="6967220" y="441960"/>
                  </a:lnTo>
                  <a:lnTo>
                    <a:pt x="73660" y="441960"/>
                  </a:lnTo>
                  <a:lnTo>
                    <a:pt x="45005" y="436165"/>
                  </a:lnTo>
                  <a:lnTo>
                    <a:pt x="21589" y="420369"/>
                  </a:lnTo>
                  <a:lnTo>
                    <a:pt x="5794" y="396954"/>
                  </a:lnTo>
                  <a:lnTo>
                    <a:pt x="0" y="368300"/>
                  </a:lnTo>
                  <a:lnTo>
                    <a:pt x="0" y="73660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1089342" y="3527742"/>
            <a:ext cx="10074275" cy="615315"/>
            <a:chOff x="1089342" y="3527742"/>
            <a:chExt cx="10074275" cy="615315"/>
          </a:xfrm>
        </p:grpSpPr>
        <p:sp>
          <p:nvSpPr>
            <p:cNvPr id="12" name="object 12"/>
            <p:cNvSpPr/>
            <p:nvPr/>
          </p:nvSpPr>
          <p:spPr>
            <a:xfrm>
              <a:off x="1097280" y="3756659"/>
              <a:ext cx="10058400" cy="378460"/>
            </a:xfrm>
            <a:custGeom>
              <a:avLst/>
              <a:gdLst/>
              <a:ahLst/>
              <a:cxnLst/>
              <a:rect l="l" t="t" r="r" b="b"/>
              <a:pathLst>
                <a:path w="10058400" h="378460">
                  <a:moveTo>
                    <a:pt x="0" y="377951"/>
                  </a:moveTo>
                  <a:lnTo>
                    <a:pt x="10058400" y="377951"/>
                  </a:lnTo>
                  <a:lnTo>
                    <a:pt x="100584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15875">
              <a:solidFill>
                <a:srgbClr val="E3831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600200" y="3535679"/>
              <a:ext cx="7040880" cy="443865"/>
            </a:xfrm>
            <a:custGeom>
              <a:avLst/>
              <a:gdLst/>
              <a:ahLst/>
              <a:cxnLst/>
              <a:rect l="l" t="t" r="r" b="b"/>
              <a:pathLst>
                <a:path w="7040880" h="443864">
                  <a:moveTo>
                    <a:pt x="6966966" y="0"/>
                  </a:moveTo>
                  <a:lnTo>
                    <a:pt x="73913" y="0"/>
                  </a:lnTo>
                  <a:lnTo>
                    <a:pt x="45166" y="5816"/>
                  </a:lnTo>
                  <a:lnTo>
                    <a:pt x="21669" y="21669"/>
                  </a:lnTo>
                  <a:lnTo>
                    <a:pt x="5816" y="45166"/>
                  </a:lnTo>
                  <a:lnTo>
                    <a:pt x="0" y="73914"/>
                  </a:lnTo>
                  <a:lnTo>
                    <a:pt x="0" y="369570"/>
                  </a:lnTo>
                  <a:lnTo>
                    <a:pt x="5816" y="398317"/>
                  </a:lnTo>
                  <a:lnTo>
                    <a:pt x="21669" y="421814"/>
                  </a:lnTo>
                  <a:lnTo>
                    <a:pt x="45166" y="437667"/>
                  </a:lnTo>
                  <a:lnTo>
                    <a:pt x="73913" y="443484"/>
                  </a:lnTo>
                  <a:lnTo>
                    <a:pt x="6966966" y="443484"/>
                  </a:lnTo>
                  <a:lnTo>
                    <a:pt x="6995713" y="437667"/>
                  </a:lnTo>
                  <a:lnTo>
                    <a:pt x="7019210" y="421814"/>
                  </a:lnTo>
                  <a:lnTo>
                    <a:pt x="7035063" y="398317"/>
                  </a:lnTo>
                  <a:lnTo>
                    <a:pt x="7040880" y="369570"/>
                  </a:lnTo>
                  <a:lnTo>
                    <a:pt x="7040880" y="73914"/>
                  </a:lnTo>
                  <a:lnTo>
                    <a:pt x="7035063" y="45166"/>
                  </a:lnTo>
                  <a:lnTo>
                    <a:pt x="7019210" y="21669"/>
                  </a:lnTo>
                  <a:lnTo>
                    <a:pt x="6995713" y="5816"/>
                  </a:lnTo>
                  <a:lnTo>
                    <a:pt x="6966966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600200" y="3535679"/>
              <a:ext cx="7040880" cy="443865"/>
            </a:xfrm>
            <a:custGeom>
              <a:avLst/>
              <a:gdLst/>
              <a:ahLst/>
              <a:cxnLst/>
              <a:rect l="l" t="t" r="r" b="b"/>
              <a:pathLst>
                <a:path w="7040880" h="443864">
                  <a:moveTo>
                    <a:pt x="0" y="73914"/>
                  </a:moveTo>
                  <a:lnTo>
                    <a:pt x="5816" y="45166"/>
                  </a:lnTo>
                  <a:lnTo>
                    <a:pt x="21669" y="21669"/>
                  </a:lnTo>
                  <a:lnTo>
                    <a:pt x="45166" y="5816"/>
                  </a:lnTo>
                  <a:lnTo>
                    <a:pt x="73913" y="0"/>
                  </a:lnTo>
                  <a:lnTo>
                    <a:pt x="6966966" y="0"/>
                  </a:lnTo>
                  <a:lnTo>
                    <a:pt x="6995713" y="5816"/>
                  </a:lnTo>
                  <a:lnTo>
                    <a:pt x="7019210" y="21669"/>
                  </a:lnTo>
                  <a:lnTo>
                    <a:pt x="7035063" y="45166"/>
                  </a:lnTo>
                  <a:lnTo>
                    <a:pt x="7040880" y="73914"/>
                  </a:lnTo>
                  <a:lnTo>
                    <a:pt x="7040880" y="369570"/>
                  </a:lnTo>
                  <a:lnTo>
                    <a:pt x="7035063" y="398317"/>
                  </a:lnTo>
                  <a:lnTo>
                    <a:pt x="7019210" y="421814"/>
                  </a:lnTo>
                  <a:lnTo>
                    <a:pt x="6995713" y="437667"/>
                  </a:lnTo>
                  <a:lnTo>
                    <a:pt x="6966966" y="443484"/>
                  </a:lnTo>
                  <a:lnTo>
                    <a:pt x="73913" y="443484"/>
                  </a:lnTo>
                  <a:lnTo>
                    <a:pt x="45166" y="437667"/>
                  </a:lnTo>
                  <a:lnTo>
                    <a:pt x="21669" y="421814"/>
                  </a:lnTo>
                  <a:lnTo>
                    <a:pt x="5816" y="398317"/>
                  </a:lnTo>
                  <a:lnTo>
                    <a:pt x="0" y="369570"/>
                  </a:lnTo>
                  <a:lnTo>
                    <a:pt x="0" y="73914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1089342" y="4208970"/>
            <a:ext cx="10074275" cy="1607185"/>
            <a:chOff x="1089342" y="4208970"/>
            <a:chExt cx="10074275" cy="1607185"/>
          </a:xfrm>
        </p:grpSpPr>
        <p:sp>
          <p:nvSpPr>
            <p:cNvPr id="16" name="object 16"/>
            <p:cNvSpPr/>
            <p:nvPr/>
          </p:nvSpPr>
          <p:spPr>
            <a:xfrm>
              <a:off x="1097280" y="4437888"/>
              <a:ext cx="10058400" cy="1370330"/>
            </a:xfrm>
            <a:custGeom>
              <a:avLst/>
              <a:gdLst/>
              <a:ahLst/>
              <a:cxnLst/>
              <a:rect l="l" t="t" r="r" b="b"/>
              <a:pathLst>
                <a:path w="10058400" h="1370329">
                  <a:moveTo>
                    <a:pt x="0" y="1370076"/>
                  </a:moveTo>
                  <a:lnTo>
                    <a:pt x="10058400" y="1370076"/>
                  </a:lnTo>
                  <a:lnTo>
                    <a:pt x="10058400" y="0"/>
                  </a:lnTo>
                  <a:lnTo>
                    <a:pt x="0" y="0"/>
                  </a:lnTo>
                  <a:lnTo>
                    <a:pt x="0" y="1370076"/>
                  </a:lnTo>
                  <a:close/>
                </a:path>
              </a:pathLst>
            </a:custGeom>
            <a:ln w="15875">
              <a:solidFill>
                <a:srgbClr val="E3831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600200" y="4216908"/>
              <a:ext cx="7040880" cy="441959"/>
            </a:xfrm>
            <a:custGeom>
              <a:avLst/>
              <a:gdLst/>
              <a:ahLst/>
              <a:cxnLst/>
              <a:rect l="l" t="t" r="r" b="b"/>
              <a:pathLst>
                <a:path w="7040880" h="441960">
                  <a:moveTo>
                    <a:pt x="6967220" y="0"/>
                  </a:moveTo>
                  <a:lnTo>
                    <a:pt x="73660" y="0"/>
                  </a:lnTo>
                  <a:lnTo>
                    <a:pt x="45005" y="5794"/>
                  </a:lnTo>
                  <a:lnTo>
                    <a:pt x="21590" y="21590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368300"/>
                  </a:lnTo>
                  <a:lnTo>
                    <a:pt x="5794" y="396954"/>
                  </a:lnTo>
                  <a:lnTo>
                    <a:pt x="21589" y="420370"/>
                  </a:lnTo>
                  <a:lnTo>
                    <a:pt x="45005" y="436165"/>
                  </a:lnTo>
                  <a:lnTo>
                    <a:pt x="73660" y="441960"/>
                  </a:lnTo>
                  <a:lnTo>
                    <a:pt x="6967220" y="441960"/>
                  </a:lnTo>
                  <a:lnTo>
                    <a:pt x="6995874" y="436165"/>
                  </a:lnTo>
                  <a:lnTo>
                    <a:pt x="7019290" y="420370"/>
                  </a:lnTo>
                  <a:lnTo>
                    <a:pt x="7035085" y="396954"/>
                  </a:lnTo>
                  <a:lnTo>
                    <a:pt x="7040880" y="368300"/>
                  </a:lnTo>
                  <a:lnTo>
                    <a:pt x="7040880" y="73660"/>
                  </a:lnTo>
                  <a:lnTo>
                    <a:pt x="7035085" y="45005"/>
                  </a:lnTo>
                  <a:lnTo>
                    <a:pt x="7019289" y="21590"/>
                  </a:lnTo>
                  <a:lnTo>
                    <a:pt x="6995874" y="5794"/>
                  </a:lnTo>
                  <a:lnTo>
                    <a:pt x="696722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600200" y="4216908"/>
              <a:ext cx="7040880" cy="441959"/>
            </a:xfrm>
            <a:custGeom>
              <a:avLst/>
              <a:gdLst/>
              <a:ahLst/>
              <a:cxnLst/>
              <a:rect l="l" t="t" r="r" b="b"/>
              <a:pathLst>
                <a:path w="7040880" h="441960">
                  <a:moveTo>
                    <a:pt x="0" y="73660"/>
                  </a:moveTo>
                  <a:lnTo>
                    <a:pt x="5794" y="45005"/>
                  </a:lnTo>
                  <a:lnTo>
                    <a:pt x="21590" y="21590"/>
                  </a:lnTo>
                  <a:lnTo>
                    <a:pt x="45005" y="5794"/>
                  </a:lnTo>
                  <a:lnTo>
                    <a:pt x="73660" y="0"/>
                  </a:lnTo>
                  <a:lnTo>
                    <a:pt x="6967220" y="0"/>
                  </a:lnTo>
                  <a:lnTo>
                    <a:pt x="6995874" y="5794"/>
                  </a:lnTo>
                  <a:lnTo>
                    <a:pt x="7019289" y="21590"/>
                  </a:lnTo>
                  <a:lnTo>
                    <a:pt x="7035085" y="45005"/>
                  </a:lnTo>
                  <a:lnTo>
                    <a:pt x="7040880" y="73660"/>
                  </a:lnTo>
                  <a:lnTo>
                    <a:pt x="7040880" y="368300"/>
                  </a:lnTo>
                  <a:lnTo>
                    <a:pt x="7035085" y="396954"/>
                  </a:lnTo>
                  <a:lnTo>
                    <a:pt x="7019290" y="420370"/>
                  </a:lnTo>
                  <a:lnTo>
                    <a:pt x="6995874" y="436165"/>
                  </a:lnTo>
                  <a:lnTo>
                    <a:pt x="6967220" y="441960"/>
                  </a:lnTo>
                  <a:lnTo>
                    <a:pt x="73660" y="441960"/>
                  </a:lnTo>
                  <a:lnTo>
                    <a:pt x="45005" y="436165"/>
                  </a:lnTo>
                  <a:lnTo>
                    <a:pt x="21589" y="420370"/>
                  </a:lnTo>
                  <a:lnTo>
                    <a:pt x="5794" y="396954"/>
                  </a:lnTo>
                  <a:lnTo>
                    <a:pt x="0" y="368300"/>
                  </a:lnTo>
                  <a:lnTo>
                    <a:pt x="0" y="73660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865122" y="2247646"/>
            <a:ext cx="3147060" cy="3444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9385" indent="-137795">
              <a:lnSpc>
                <a:spcPct val="100000"/>
              </a:lnSpc>
              <a:spcBef>
                <a:spcPts val="100"/>
              </a:spcBef>
              <a:buChar char="•"/>
              <a:tabLst>
                <a:tab pos="160020" algn="l"/>
              </a:tabLst>
            </a:pPr>
            <a:r>
              <a:rPr sz="15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Requirements</a:t>
            </a:r>
            <a:r>
              <a:rPr sz="15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engineering</a:t>
            </a:r>
            <a:r>
              <a:rPr sz="150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intro</a:t>
            </a:r>
            <a:endParaRPr sz="15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buFont typeface="Calibri" panose="020F0502020204030204"/>
              <a:buChar char="•"/>
            </a:pPr>
            <a:endParaRPr sz="15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libri" panose="020F0502020204030204"/>
              <a:buChar char="•"/>
            </a:pPr>
            <a:endParaRPr sz="1400">
              <a:latin typeface="Calibri" panose="020F0502020204030204"/>
              <a:cs typeface="Calibri" panose="020F0502020204030204"/>
            </a:endParaRPr>
          </a:p>
          <a:p>
            <a:pPr marL="159385" indent="-137795">
              <a:lnSpc>
                <a:spcPct val="100000"/>
              </a:lnSpc>
              <a:buChar char="•"/>
              <a:tabLst>
                <a:tab pos="160020" algn="l"/>
              </a:tabLst>
            </a:pPr>
            <a:r>
              <a:rPr sz="15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How</a:t>
            </a:r>
            <a:r>
              <a:rPr sz="15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15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write</a:t>
            </a:r>
            <a:r>
              <a:rPr sz="15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good</a:t>
            </a:r>
            <a:r>
              <a:rPr sz="15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requirements</a:t>
            </a:r>
            <a:endParaRPr sz="15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buFont typeface="Calibri" panose="020F0502020204030204"/>
              <a:buChar char="•"/>
            </a:pPr>
            <a:endParaRPr sz="15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libri" panose="020F0502020204030204"/>
              <a:buChar char="•"/>
            </a:pPr>
            <a:endParaRPr sz="1400">
              <a:latin typeface="Calibri" panose="020F0502020204030204"/>
              <a:cs typeface="Calibri" panose="020F0502020204030204"/>
            </a:endParaRPr>
          </a:p>
          <a:p>
            <a:pPr marL="159385" indent="-137795">
              <a:lnSpc>
                <a:spcPct val="100000"/>
              </a:lnSpc>
              <a:buChar char="•"/>
              <a:tabLst>
                <a:tab pos="160020" algn="l"/>
              </a:tabLst>
            </a:pPr>
            <a:r>
              <a:rPr sz="15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Requirement's</a:t>
            </a:r>
            <a:r>
              <a:rPr sz="1500" spc="-6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specification</a:t>
            </a:r>
            <a:r>
              <a:rPr sz="1500" spc="-6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document</a:t>
            </a:r>
            <a:endParaRPr sz="15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buFont typeface="Calibri" panose="020F0502020204030204"/>
              <a:buChar char="•"/>
            </a:pPr>
            <a:endParaRPr sz="15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libri" panose="020F0502020204030204"/>
              <a:buChar char="•"/>
            </a:pPr>
            <a:endParaRPr sz="1400">
              <a:latin typeface="Calibri" panose="020F0502020204030204"/>
              <a:cs typeface="Calibri" panose="020F0502020204030204"/>
            </a:endParaRPr>
          </a:p>
          <a:p>
            <a:pPr marL="159385" indent="-137795">
              <a:lnSpc>
                <a:spcPct val="100000"/>
              </a:lnSpc>
              <a:buChar char="•"/>
              <a:tabLst>
                <a:tab pos="160020" algn="l"/>
              </a:tabLst>
            </a:pPr>
            <a:r>
              <a:rPr sz="15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Requirements</a:t>
            </a:r>
            <a:r>
              <a:rPr sz="15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engineering</a:t>
            </a:r>
            <a:r>
              <a:rPr sz="150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processes</a:t>
            </a:r>
            <a:endParaRPr sz="15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libri" panose="020F0502020204030204"/>
              <a:buChar char="•"/>
            </a:pPr>
            <a:endParaRPr sz="1200">
              <a:latin typeface="Calibri" panose="020F0502020204030204"/>
              <a:cs typeface="Calibri" panose="020F0502020204030204"/>
            </a:endParaRPr>
          </a:p>
          <a:p>
            <a:pPr marL="149860" indent="-137795">
              <a:lnSpc>
                <a:spcPct val="100000"/>
              </a:lnSpc>
              <a:buChar char="•"/>
              <a:tabLst>
                <a:tab pos="150495" algn="l"/>
              </a:tabLst>
            </a:pPr>
            <a:r>
              <a:rPr sz="1500" spc="-10" dirty="0">
                <a:latin typeface="Calibri" panose="020F0502020204030204"/>
                <a:cs typeface="Calibri" panose="020F0502020204030204"/>
              </a:rPr>
              <a:t>Elicitation</a:t>
            </a:r>
            <a:endParaRPr sz="1500">
              <a:latin typeface="Calibri" panose="020F0502020204030204"/>
              <a:cs typeface="Calibri" panose="020F0502020204030204"/>
            </a:endParaRPr>
          </a:p>
          <a:p>
            <a:pPr marL="149225" indent="-137160">
              <a:lnSpc>
                <a:spcPct val="100000"/>
              </a:lnSpc>
              <a:spcBef>
                <a:spcPts val="125"/>
              </a:spcBef>
              <a:buChar char="•"/>
              <a:tabLst>
                <a:tab pos="149860" algn="l"/>
              </a:tabLst>
            </a:pPr>
            <a:r>
              <a:rPr sz="1500" spc="-10" dirty="0">
                <a:latin typeface="Calibri" panose="020F0502020204030204"/>
                <a:cs typeface="Calibri" panose="020F0502020204030204"/>
              </a:rPr>
              <a:t>Analysis</a:t>
            </a:r>
            <a:endParaRPr sz="1500">
              <a:latin typeface="Calibri" panose="020F0502020204030204"/>
              <a:cs typeface="Calibri" panose="020F0502020204030204"/>
            </a:endParaRPr>
          </a:p>
          <a:p>
            <a:pPr marL="149225" indent="-137160">
              <a:lnSpc>
                <a:spcPct val="100000"/>
              </a:lnSpc>
              <a:spcBef>
                <a:spcPts val="120"/>
              </a:spcBef>
              <a:buChar char="•"/>
              <a:tabLst>
                <a:tab pos="149860" algn="l"/>
              </a:tabLst>
            </a:pPr>
            <a:r>
              <a:rPr sz="1500" spc="-10" dirty="0">
                <a:latin typeface="Calibri" panose="020F0502020204030204"/>
                <a:cs typeface="Calibri" panose="020F0502020204030204"/>
              </a:rPr>
              <a:t>Validation</a:t>
            </a:r>
            <a:endParaRPr sz="1500">
              <a:latin typeface="Calibri" panose="020F0502020204030204"/>
              <a:cs typeface="Calibri" panose="020F0502020204030204"/>
            </a:endParaRPr>
          </a:p>
          <a:p>
            <a:pPr marL="149225" indent="-137160">
              <a:lnSpc>
                <a:spcPct val="100000"/>
              </a:lnSpc>
              <a:spcBef>
                <a:spcPts val="115"/>
              </a:spcBef>
              <a:buChar char="•"/>
              <a:tabLst>
                <a:tab pos="149860" algn="l"/>
              </a:tabLst>
            </a:pPr>
            <a:r>
              <a:rPr sz="1500" spc="-10" dirty="0">
                <a:latin typeface="Calibri" panose="020F0502020204030204"/>
                <a:cs typeface="Calibri" panose="020F0502020204030204"/>
              </a:rPr>
              <a:t>Evolution</a:t>
            </a:r>
            <a:endParaRPr sz="15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060" y="1161288"/>
            <a:ext cx="7433028" cy="447141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13904" y="0"/>
            <a:ext cx="4578350" cy="6858000"/>
          </a:xfrm>
          <a:custGeom>
            <a:avLst/>
            <a:gdLst/>
            <a:ahLst/>
            <a:cxnLst/>
            <a:rect l="l" t="t" r="r" b="b"/>
            <a:pathLst>
              <a:path w="4578350" h="6858000">
                <a:moveTo>
                  <a:pt x="4578096" y="6857998"/>
                </a:moveTo>
                <a:lnTo>
                  <a:pt x="4578096" y="0"/>
                </a:lnTo>
                <a:lnTo>
                  <a:pt x="0" y="0"/>
                </a:lnTo>
                <a:lnTo>
                  <a:pt x="0" y="6857998"/>
                </a:lnTo>
                <a:lnTo>
                  <a:pt x="4578096" y="6857998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76641" y="2232406"/>
            <a:ext cx="3246120" cy="126682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 marR="5080">
              <a:lnSpc>
                <a:spcPts val="4490"/>
              </a:lnSpc>
              <a:spcBef>
                <a:spcPts val="910"/>
              </a:spcBef>
            </a:pPr>
            <a:r>
              <a:rPr sz="4400" spc="-50" dirty="0">
                <a:solidFill>
                  <a:srgbClr val="FFFFFF"/>
                </a:solidFill>
              </a:rPr>
              <a:t>Writing</a:t>
            </a:r>
            <a:r>
              <a:rPr sz="4400" spc="-155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a</a:t>
            </a:r>
            <a:r>
              <a:rPr sz="4400" spc="-130" dirty="0">
                <a:solidFill>
                  <a:srgbClr val="FFFFFF"/>
                </a:solidFill>
              </a:rPr>
              <a:t> </a:t>
            </a:r>
            <a:r>
              <a:rPr sz="4400" spc="-50" dirty="0">
                <a:solidFill>
                  <a:srgbClr val="FFFFFF"/>
                </a:solidFill>
              </a:rPr>
              <a:t>good </a:t>
            </a:r>
            <a:r>
              <a:rPr sz="4400" spc="-10" dirty="0">
                <a:solidFill>
                  <a:srgbClr val="FFFFFF"/>
                </a:solidFill>
              </a:rPr>
              <a:t>requirement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7557516" y="0"/>
            <a:ext cx="64135" cy="6858000"/>
          </a:xfrm>
          <a:custGeom>
            <a:avLst/>
            <a:gdLst/>
            <a:ahLst/>
            <a:cxnLst/>
            <a:rect l="l" t="t" r="r" b="b"/>
            <a:pathLst>
              <a:path w="64134" h="6858000">
                <a:moveTo>
                  <a:pt x="64007" y="0"/>
                </a:moveTo>
                <a:lnTo>
                  <a:pt x="0" y="0"/>
                </a:lnTo>
                <a:lnTo>
                  <a:pt x="0" y="6858000"/>
                </a:lnTo>
                <a:lnTo>
                  <a:pt x="64007" y="6858000"/>
                </a:lnTo>
                <a:lnTo>
                  <a:pt x="64007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514581" y="6575323"/>
            <a:ext cx="16256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z="105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20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Unambiguous</a:t>
            </a:r>
            <a:endParaRPr spc="-4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1798447"/>
            <a:ext cx="9852660" cy="3881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900" indent="-76835">
              <a:lnSpc>
                <a:spcPts val="1735"/>
              </a:lnSpc>
              <a:spcBef>
                <a:spcPts val="105"/>
              </a:spcBef>
              <a:buSzPct val="94000"/>
              <a:buFont typeface="Arial MT"/>
              <a:buChar char="•"/>
              <a:tabLst>
                <a:tab pos="89535" algn="l"/>
              </a:tabLst>
            </a:pPr>
            <a:r>
              <a:rPr sz="1700" dirty="0">
                <a:latin typeface="Calibri" panose="020F0502020204030204"/>
                <a:cs typeface="Calibri" panose="020F0502020204030204"/>
              </a:rPr>
              <a:t>There</a:t>
            </a:r>
            <a:r>
              <a:rPr sz="17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dirty="0">
                <a:latin typeface="Calibri" panose="020F0502020204030204"/>
                <a:cs typeface="Calibri" panose="020F0502020204030204"/>
              </a:rPr>
              <a:t>should</a:t>
            </a:r>
            <a:r>
              <a:rPr sz="17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dirty="0">
                <a:latin typeface="Calibri" panose="020F0502020204030204"/>
                <a:cs typeface="Calibri" panose="020F0502020204030204"/>
              </a:rPr>
              <a:t>be</a:t>
            </a:r>
            <a:r>
              <a:rPr sz="17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dirty="0">
                <a:latin typeface="Calibri" panose="020F0502020204030204"/>
                <a:cs typeface="Calibri" panose="020F0502020204030204"/>
              </a:rPr>
              <a:t>only</a:t>
            </a:r>
            <a:r>
              <a:rPr sz="17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dirty="0">
                <a:latin typeface="Calibri" panose="020F0502020204030204"/>
                <a:cs typeface="Calibri" panose="020F0502020204030204"/>
              </a:rPr>
              <a:t>one</a:t>
            </a:r>
            <a:r>
              <a:rPr sz="17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dirty="0">
                <a:latin typeface="Calibri" panose="020F0502020204030204"/>
                <a:cs typeface="Calibri" panose="020F0502020204030204"/>
              </a:rPr>
              <a:t>way</a:t>
            </a:r>
            <a:r>
              <a:rPr sz="17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dirty="0">
                <a:latin typeface="Calibri" panose="020F0502020204030204"/>
                <a:cs typeface="Calibri" panose="020F0502020204030204"/>
              </a:rPr>
              <a:t>to</a:t>
            </a:r>
            <a:r>
              <a:rPr sz="17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spc="-10" dirty="0">
                <a:latin typeface="Calibri" panose="020F0502020204030204"/>
                <a:cs typeface="Calibri" panose="020F0502020204030204"/>
              </a:rPr>
              <a:t>interpret</a:t>
            </a:r>
            <a:r>
              <a:rPr sz="17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dirty="0">
                <a:latin typeface="Calibri" panose="020F0502020204030204"/>
                <a:cs typeface="Calibri" panose="020F0502020204030204"/>
              </a:rPr>
              <a:t>the</a:t>
            </a:r>
            <a:r>
              <a:rPr sz="17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spc="-10" dirty="0">
                <a:latin typeface="Calibri" panose="020F0502020204030204"/>
                <a:cs typeface="Calibri" panose="020F0502020204030204"/>
              </a:rPr>
              <a:t>requirement.</a:t>
            </a:r>
            <a:r>
              <a:rPr sz="17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dirty="0">
                <a:latin typeface="Calibri" panose="020F0502020204030204"/>
                <a:cs typeface="Calibri" panose="020F0502020204030204"/>
              </a:rPr>
              <a:t>Sometimes</a:t>
            </a:r>
            <a:r>
              <a:rPr sz="17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dirty="0">
                <a:latin typeface="Calibri" panose="020F0502020204030204"/>
                <a:cs typeface="Calibri" panose="020F0502020204030204"/>
              </a:rPr>
              <a:t>ambiguity</a:t>
            </a:r>
            <a:r>
              <a:rPr sz="17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dirty="0">
                <a:latin typeface="Calibri" panose="020F0502020204030204"/>
                <a:cs typeface="Calibri" panose="020F0502020204030204"/>
              </a:rPr>
              <a:t>is</a:t>
            </a:r>
            <a:r>
              <a:rPr sz="17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dirty="0">
                <a:latin typeface="Calibri" panose="020F0502020204030204"/>
                <a:cs typeface="Calibri" panose="020F0502020204030204"/>
              </a:rPr>
              <a:t>introduced</a:t>
            </a:r>
            <a:r>
              <a:rPr sz="17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dirty="0">
                <a:latin typeface="Calibri" panose="020F0502020204030204"/>
                <a:cs typeface="Calibri" panose="020F0502020204030204"/>
              </a:rPr>
              <a:t>by</a:t>
            </a:r>
            <a:r>
              <a:rPr sz="1700" spc="-10" dirty="0">
                <a:latin typeface="Calibri" panose="020F0502020204030204"/>
                <a:cs typeface="Calibri" panose="020F0502020204030204"/>
              </a:rPr>
              <a:t> undefined</a:t>
            </a:r>
            <a:endParaRPr sz="17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1735"/>
              </a:lnSpc>
            </a:pPr>
            <a:r>
              <a:rPr sz="1700" spc="-10" dirty="0">
                <a:latin typeface="Calibri" panose="020F0502020204030204"/>
                <a:cs typeface="Calibri" panose="020F0502020204030204"/>
              </a:rPr>
              <a:t>acronyms:</a:t>
            </a:r>
            <a:endParaRPr sz="1700">
              <a:latin typeface="Calibri" panose="020F0502020204030204"/>
              <a:cs typeface="Calibri" panose="020F0502020204030204"/>
            </a:endParaRPr>
          </a:p>
          <a:p>
            <a:pPr marL="88900" indent="-76835">
              <a:lnSpc>
                <a:spcPct val="100000"/>
              </a:lnSpc>
              <a:spcBef>
                <a:spcPts val="790"/>
              </a:spcBef>
              <a:buSzPct val="94000"/>
              <a:buFont typeface="Arial MT"/>
              <a:buChar char="•"/>
              <a:tabLst>
                <a:tab pos="89535" algn="l"/>
              </a:tabLst>
            </a:pPr>
            <a:r>
              <a:rPr sz="1700" b="1" i="1" dirty="0">
                <a:latin typeface="Calibri" panose="020F0502020204030204"/>
                <a:cs typeface="Calibri" panose="020F0502020204030204"/>
              </a:rPr>
              <a:t>REQ1The</a:t>
            </a:r>
            <a:r>
              <a:rPr sz="1700" b="1" i="1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i="1" dirty="0">
                <a:latin typeface="Calibri" panose="020F0502020204030204"/>
                <a:cs typeface="Calibri" panose="020F0502020204030204"/>
              </a:rPr>
              <a:t>system</a:t>
            </a:r>
            <a:r>
              <a:rPr sz="1700" b="1" i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i="1" dirty="0">
                <a:latin typeface="Calibri" panose="020F0502020204030204"/>
                <a:cs typeface="Calibri" panose="020F0502020204030204"/>
              </a:rPr>
              <a:t>shall</a:t>
            </a:r>
            <a:r>
              <a:rPr sz="1700" b="1" i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i="1" dirty="0">
                <a:latin typeface="Calibri" panose="020F0502020204030204"/>
                <a:cs typeface="Calibri" panose="020F0502020204030204"/>
              </a:rPr>
              <a:t>be</a:t>
            </a:r>
            <a:r>
              <a:rPr sz="1700" b="1" i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i="1" dirty="0">
                <a:latin typeface="Calibri" panose="020F0502020204030204"/>
                <a:cs typeface="Calibri" panose="020F0502020204030204"/>
              </a:rPr>
              <a:t>implemented</a:t>
            </a:r>
            <a:r>
              <a:rPr sz="1700" b="1" i="1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i="1" dirty="0">
                <a:latin typeface="Calibri" panose="020F0502020204030204"/>
                <a:cs typeface="Calibri" panose="020F0502020204030204"/>
              </a:rPr>
              <a:t>using</a:t>
            </a:r>
            <a:r>
              <a:rPr sz="1700" b="1" i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i="1" spc="-20" dirty="0">
                <a:latin typeface="Calibri" panose="020F0502020204030204"/>
                <a:cs typeface="Calibri" panose="020F0502020204030204"/>
              </a:rPr>
              <a:t>ASP.</a:t>
            </a:r>
            <a:endParaRPr sz="1700">
              <a:latin typeface="Calibri" panose="020F0502020204030204"/>
              <a:cs typeface="Calibri" panose="020F0502020204030204"/>
            </a:endParaRPr>
          </a:p>
          <a:p>
            <a:pPr marL="12700" marR="5080" indent="76835">
              <a:lnSpc>
                <a:spcPct val="70000"/>
              </a:lnSpc>
              <a:spcBef>
                <a:spcPts val="1405"/>
              </a:spcBef>
              <a:buSzPct val="94000"/>
              <a:buFont typeface="Arial MT"/>
              <a:buChar char="•"/>
              <a:tabLst>
                <a:tab pos="89535" algn="l"/>
              </a:tabLst>
            </a:pPr>
            <a:r>
              <a:rPr sz="1700" dirty="0">
                <a:latin typeface="Calibri" panose="020F0502020204030204"/>
                <a:cs typeface="Calibri" panose="020F0502020204030204"/>
              </a:rPr>
              <a:t>Does</a:t>
            </a:r>
            <a:r>
              <a:rPr sz="17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dirty="0">
                <a:latin typeface="Calibri" panose="020F0502020204030204"/>
                <a:cs typeface="Calibri" panose="020F0502020204030204"/>
              </a:rPr>
              <a:t>ASP</a:t>
            </a:r>
            <a:r>
              <a:rPr sz="17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dirty="0">
                <a:latin typeface="Calibri" panose="020F0502020204030204"/>
                <a:cs typeface="Calibri" panose="020F0502020204030204"/>
              </a:rPr>
              <a:t>mean</a:t>
            </a:r>
            <a:r>
              <a:rPr sz="17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dirty="0">
                <a:latin typeface="Calibri" panose="020F0502020204030204"/>
                <a:cs typeface="Calibri" panose="020F0502020204030204"/>
              </a:rPr>
              <a:t>Active</a:t>
            </a:r>
            <a:r>
              <a:rPr sz="17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dirty="0">
                <a:latin typeface="Calibri" panose="020F0502020204030204"/>
                <a:cs typeface="Calibri" panose="020F0502020204030204"/>
              </a:rPr>
              <a:t>Server</a:t>
            </a:r>
            <a:r>
              <a:rPr sz="17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dirty="0">
                <a:latin typeface="Calibri" panose="020F0502020204030204"/>
                <a:cs typeface="Calibri" panose="020F0502020204030204"/>
              </a:rPr>
              <a:t>Pages</a:t>
            </a:r>
            <a:r>
              <a:rPr sz="17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dirty="0">
                <a:latin typeface="Calibri" panose="020F0502020204030204"/>
                <a:cs typeface="Calibri" panose="020F0502020204030204"/>
              </a:rPr>
              <a:t>or</a:t>
            </a:r>
            <a:r>
              <a:rPr sz="17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dirty="0">
                <a:latin typeface="Calibri" panose="020F0502020204030204"/>
                <a:cs typeface="Calibri" panose="020F0502020204030204"/>
              </a:rPr>
              <a:t>Application</a:t>
            </a:r>
            <a:r>
              <a:rPr sz="17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dirty="0">
                <a:latin typeface="Calibri" panose="020F0502020204030204"/>
                <a:cs typeface="Calibri" panose="020F0502020204030204"/>
              </a:rPr>
              <a:t>Service</a:t>
            </a:r>
            <a:r>
              <a:rPr sz="17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dirty="0">
                <a:latin typeface="Calibri" panose="020F0502020204030204"/>
                <a:cs typeface="Calibri" panose="020F0502020204030204"/>
              </a:rPr>
              <a:t>Provider?</a:t>
            </a:r>
            <a:r>
              <a:rPr sz="17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spc="-80" dirty="0">
                <a:latin typeface="Calibri" panose="020F0502020204030204"/>
                <a:cs typeface="Calibri" panose="020F0502020204030204"/>
              </a:rPr>
              <a:t>To</a:t>
            </a:r>
            <a:r>
              <a:rPr sz="17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dirty="0">
                <a:latin typeface="Calibri" panose="020F0502020204030204"/>
                <a:cs typeface="Calibri" panose="020F0502020204030204"/>
              </a:rPr>
              <a:t>fix</a:t>
            </a:r>
            <a:r>
              <a:rPr sz="17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dirty="0">
                <a:latin typeface="Calibri" panose="020F0502020204030204"/>
                <a:cs typeface="Calibri" panose="020F0502020204030204"/>
              </a:rPr>
              <a:t>this,</a:t>
            </a:r>
            <a:r>
              <a:rPr sz="17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dirty="0">
                <a:latin typeface="Calibri" panose="020F0502020204030204"/>
                <a:cs typeface="Calibri" panose="020F0502020204030204"/>
              </a:rPr>
              <a:t>we</a:t>
            </a:r>
            <a:r>
              <a:rPr sz="17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dirty="0">
                <a:latin typeface="Calibri" panose="020F0502020204030204"/>
                <a:cs typeface="Calibri" panose="020F0502020204030204"/>
              </a:rPr>
              <a:t>can</a:t>
            </a:r>
            <a:r>
              <a:rPr sz="17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dirty="0">
                <a:latin typeface="Calibri" panose="020F0502020204030204"/>
                <a:cs typeface="Calibri" panose="020F0502020204030204"/>
              </a:rPr>
              <a:t>mention</a:t>
            </a:r>
            <a:r>
              <a:rPr sz="17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dirty="0">
                <a:latin typeface="Calibri" panose="020F0502020204030204"/>
                <a:cs typeface="Calibri" panose="020F0502020204030204"/>
              </a:rPr>
              <a:t>a</a:t>
            </a:r>
            <a:r>
              <a:rPr sz="17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dirty="0">
                <a:latin typeface="Calibri" panose="020F0502020204030204"/>
                <a:cs typeface="Calibri" panose="020F0502020204030204"/>
              </a:rPr>
              <a:t>full</a:t>
            </a:r>
            <a:r>
              <a:rPr sz="17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dirty="0">
                <a:latin typeface="Calibri" panose="020F0502020204030204"/>
                <a:cs typeface="Calibri" panose="020F0502020204030204"/>
              </a:rPr>
              <a:t>name</a:t>
            </a:r>
            <a:r>
              <a:rPr sz="17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spc="-25" dirty="0">
                <a:latin typeface="Calibri" panose="020F0502020204030204"/>
                <a:cs typeface="Calibri" panose="020F0502020204030204"/>
              </a:rPr>
              <a:t>and </a:t>
            </a:r>
            <a:r>
              <a:rPr sz="1700" dirty="0">
                <a:latin typeface="Calibri" panose="020F0502020204030204"/>
                <a:cs typeface="Calibri" panose="020F0502020204030204"/>
              </a:rPr>
              <a:t>provide</a:t>
            </a:r>
            <a:r>
              <a:rPr sz="17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dirty="0">
                <a:latin typeface="Calibri" panose="020F0502020204030204"/>
                <a:cs typeface="Calibri" panose="020F0502020204030204"/>
              </a:rPr>
              <a:t>an</a:t>
            </a:r>
            <a:r>
              <a:rPr sz="17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dirty="0">
                <a:latin typeface="Calibri" panose="020F0502020204030204"/>
                <a:cs typeface="Calibri" panose="020F0502020204030204"/>
              </a:rPr>
              <a:t>acronym</a:t>
            </a:r>
            <a:r>
              <a:rPr sz="17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dirty="0">
                <a:latin typeface="Calibri" panose="020F0502020204030204"/>
                <a:cs typeface="Calibri" panose="020F0502020204030204"/>
              </a:rPr>
              <a:t>in</a:t>
            </a:r>
            <a:r>
              <a:rPr sz="17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spc="-10" dirty="0">
                <a:latin typeface="Calibri" panose="020F0502020204030204"/>
                <a:cs typeface="Calibri" panose="020F0502020204030204"/>
              </a:rPr>
              <a:t>parentheses:</a:t>
            </a:r>
            <a:endParaRPr sz="1700">
              <a:latin typeface="Calibri" panose="020F0502020204030204"/>
              <a:cs typeface="Calibri" panose="020F0502020204030204"/>
            </a:endParaRPr>
          </a:p>
          <a:p>
            <a:pPr marL="88900" indent="-76835">
              <a:lnSpc>
                <a:spcPct val="100000"/>
              </a:lnSpc>
              <a:spcBef>
                <a:spcPts val="780"/>
              </a:spcBef>
              <a:buSzPct val="94000"/>
              <a:buFont typeface="Arial MT"/>
              <a:buChar char="•"/>
              <a:tabLst>
                <a:tab pos="89535" algn="l"/>
              </a:tabLst>
            </a:pPr>
            <a:r>
              <a:rPr sz="1700" b="1" i="1" dirty="0">
                <a:latin typeface="Calibri" panose="020F0502020204030204"/>
                <a:cs typeface="Calibri" panose="020F0502020204030204"/>
              </a:rPr>
              <a:t>REQ1The</a:t>
            </a:r>
            <a:r>
              <a:rPr sz="1700" b="1" i="1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i="1" dirty="0">
                <a:latin typeface="Calibri" panose="020F0502020204030204"/>
                <a:cs typeface="Calibri" panose="020F0502020204030204"/>
              </a:rPr>
              <a:t>system</a:t>
            </a:r>
            <a:r>
              <a:rPr sz="1700" b="1" i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i="1" dirty="0">
                <a:latin typeface="Calibri" panose="020F0502020204030204"/>
                <a:cs typeface="Calibri" panose="020F0502020204030204"/>
              </a:rPr>
              <a:t>shall</a:t>
            </a:r>
            <a:r>
              <a:rPr sz="1700" b="1" i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i="1" dirty="0">
                <a:latin typeface="Calibri" panose="020F0502020204030204"/>
                <a:cs typeface="Calibri" panose="020F0502020204030204"/>
              </a:rPr>
              <a:t>be</a:t>
            </a:r>
            <a:r>
              <a:rPr sz="1700" b="1" i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i="1" dirty="0">
                <a:latin typeface="Calibri" panose="020F0502020204030204"/>
                <a:cs typeface="Calibri" panose="020F0502020204030204"/>
              </a:rPr>
              <a:t>implemented</a:t>
            </a:r>
            <a:r>
              <a:rPr sz="1700" b="1" i="1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i="1" dirty="0">
                <a:latin typeface="Calibri" panose="020F0502020204030204"/>
                <a:cs typeface="Calibri" panose="020F0502020204030204"/>
              </a:rPr>
              <a:t>using</a:t>
            </a:r>
            <a:r>
              <a:rPr sz="1700" b="1" i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i="1" dirty="0">
                <a:latin typeface="Calibri" panose="020F0502020204030204"/>
                <a:cs typeface="Calibri" panose="020F0502020204030204"/>
              </a:rPr>
              <a:t>Active</a:t>
            </a:r>
            <a:r>
              <a:rPr sz="1700" b="1" i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i="1" dirty="0">
                <a:latin typeface="Calibri" panose="020F0502020204030204"/>
                <a:cs typeface="Calibri" panose="020F0502020204030204"/>
              </a:rPr>
              <a:t>Server</a:t>
            </a:r>
            <a:r>
              <a:rPr sz="1700" b="1" i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i="1" dirty="0">
                <a:latin typeface="Calibri" panose="020F0502020204030204"/>
                <a:cs typeface="Calibri" panose="020F0502020204030204"/>
              </a:rPr>
              <a:t>Pages</a:t>
            </a:r>
            <a:r>
              <a:rPr sz="1700" b="1" i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i="1" spc="-10" dirty="0">
                <a:latin typeface="Calibri" panose="020F0502020204030204"/>
                <a:cs typeface="Calibri" panose="020F0502020204030204"/>
              </a:rPr>
              <a:t>(ASP).</a:t>
            </a:r>
            <a:endParaRPr sz="1700">
              <a:latin typeface="Calibri" panose="020F0502020204030204"/>
              <a:cs typeface="Calibri" panose="020F0502020204030204"/>
            </a:endParaRPr>
          </a:p>
          <a:p>
            <a:pPr marL="88900" indent="-76835">
              <a:lnSpc>
                <a:spcPct val="100000"/>
              </a:lnSpc>
              <a:spcBef>
                <a:spcPts val="795"/>
              </a:spcBef>
              <a:buSzPct val="94000"/>
              <a:buFont typeface="Arial MT"/>
              <a:buChar char="•"/>
              <a:tabLst>
                <a:tab pos="89535" algn="l"/>
              </a:tabLst>
            </a:pPr>
            <a:r>
              <a:rPr sz="1700" spc="-10" dirty="0">
                <a:latin typeface="Calibri" panose="020F0502020204030204"/>
                <a:cs typeface="Calibri" panose="020F0502020204030204"/>
              </a:rPr>
              <a:t>Here’s</a:t>
            </a:r>
            <a:r>
              <a:rPr sz="17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dirty="0">
                <a:latin typeface="Calibri" panose="020F0502020204030204"/>
                <a:cs typeface="Calibri" panose="020F0502020204030204"/>
              </a:rPr>
              <a:t>another</a:t>
            </a:r>
            <a:r>
              <a:rPr sz="17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spc="-10" dirty="0">
                <a:latin typeface="Calibri" panose="020F0502020204030204"/>
                <a:cs typeface="Calibri" panose="020F0502020204030204"/>
              </a:rPr>
              <a:t>example:</a:t>
            </a:r>
            <a:endParaRPr sz="1700">
              <a:latin typeface="Calibri" panose="020F0502020204030204"/>
              <a:cs typeface="Calibri" panose="020F0502020204030204"/>
            </a:endParaRPr>
          </a:p>
          <a:p>
            <a:pPr marL="88900" indent="-76835">
              <a:lnSpc>
                <a:spcPct val="100000"/>
              </a:lnSpc>
              <a:spcBef>
                <a:spcPts val="795"/>
              </a:spcBef>
              <a:buSzPct val="94000"/>
              <a:buFont typeface="Arial MT"/>
              <a:buChar char="•"/>
              <a:tabLst>
                <a:tab pos="89535" algn="l"/>
              </a:tabLst>
            </a:pPr>
            <a:r>
              <a:rPr sz="1700" b="1" i="1" dirty="0">
                <a:latin typeface="Calibri" panose="020F0502020204030204"/>
                <a:cs typeface="Calibri" panose="020F0502020204030204"/>
              </a:rPr>
              <a:t>REQ1The</a:t>
            </a:r>
            <a:r>
              <a:rPr sz="1700" b="1" i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i="1" dirty="0">
                <a:latin typeface="Calibri" panose="020F0502020204030204"/>
                <a:cs typeface="Calibri" panose="020F0502020204030204"/>
              </a:rPr>
              <a:t>system</a:t>
            </a:r>
            <a:r>
              <a:rPr sz="1700" b="1" i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i="1" dirty="0">
                <a:latin typeface="Calibri" panose="020F0502020204030204"/>
                <a:cs typeface="Calibri" panose="020F0502020204030204"/>
              </a:rPr>
              <a:t>shall</a:t>
            </a:r>
            <a:r>
              <a:rPr sz="1700" b="1" i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i="1" dirty="0">
                <a:latin typeface="Calibri" panose="020F0502020204030204"/>
                <a:cs typeface="Calibri" panose="020F0502020204030204"/>
              </a:rPr>
              <a:t>not</a:t>
            </a:r>
            <a:r>
              <a:rPr sz="1700" b="1" i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i="1" dirty="0">
                <a:latin typeface="Calibri" panose="020F0502020204030204"/>
                <a:cs typeface="Calibri" panose="020F0502020204030204"/>
              </a:rPr>
              <a:t>accept</a:t>
            </a:r>
            <a:r>
              <a:rPr sz="1700" b="1" i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i="1" dirty="0">
                <a:latin typeface="Calibri" panose="020F0502020204030204"/>
                <a:cs typeface="Calibri" panose="020F0502020204030204"/>
              </a:rPr>
              <a:t>passwords</a:t>
            </a:r>
            <a:r>
              <a:rPr sz="1700" b="1" i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i="1" dirty="0">
                <a:latin typeface="Calibri" panose="020F0502020204030204"/>
                <a:cs typeface="Calibri" panose="020F0502020204030204"/>
              </a:rPr>
              <a:t>longer</a:t>
            </a:r>
            <a:r>
              <a:rPr sz="1700" b="1" i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i="1" dirty="0">
                <a:latin typeface="Calibri" panose="020F0502020204030204"/>
                <a:cs typeface="Calibri" panose="020F0502020204030204"/>
              </a:rPr>
              <a:t>than</a:t>
            </a:r>
            <a:r>
              <a:rPr sz="1700" b="1" i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i="1" dirty="0">
                <a:latin typeface="Calibri" panose="020F0502020204030204"/>
                <a:cs typeface="Calibri" panose="020F0502020204030204"/>
              </a:rPr>
              <a:t>15</a:t>
            </a:r>
            <a:r>
              <a:rPr sz="1700" b="1" i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i="1" spc="-10" dirty="0">
                <a:latin typeface="Calibri" panose="020F0502020204030204"/>
                <a:cs typeface="Calibri" panose="020F0502020204030204"/>
              </a:rPr>
              <a:t>characters.</a:t>
            </a:r>
            <a:endParaRPr sz="1700">
              <a:latin typeface="Calibri" panose="020F0502020204030204"/>
              <a:cs typeface="Calibri" panose="020F0502020204030204"/>
            </a:endParaRPr>
          </a:p>
          <a:p>
            <a:pPr marL="88900" indent="-76835">
              <a:lnSpc>
                <a:spcPct val="100000"/>
              </a:lnSpc>
              <a:spcBef>
                <a:spcPts val="780"/>
              </a:spcBef>
              <a:buSzPct val="94000"/>
              <a:buFont typeface="Arial MT"/>
              <a:buChar char="•"/>
              <a:tabLst>
                <a:tab pos="89535" algn="l"/>
              </a:tabLst>
            </a:pPr>
            <a:r>
              <a:rPr sz="1700" dirty="0">
                <a:latin typeface="Calibri" panose="020F0502020204030204"/>
                <a:cs typeface="Calibri" panose="020F0502020204030204"/>
              </a:rPr>
              <a:t>It</a:t>
            </a:r>
            <a:r>
              <a:rPr sz="17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dirty="0">
                <a:latin typeface="Calibri" panose="020F0502020204030204"/>
                <a:cs typeface="Calibri" panose="020F0502020204030204"/>
              </a:rPr>
              <a:t>is</a:t>
            </a:r>
            <a:r>
              <a:rPr sz="17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dirty="0">
                <a:latin typeface="Calibri" panose="020F0502020204030204"/>
                <a:cs typeface="Calibri" panose="020F0502020204030204"/>
              </a:rPr>
              <a:t>not</a:t>
            </a:r>
            <a:r>
              <a:rPr sz="17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dirty="0">
                <a:latin typeface="Calibri" panose="020F0502020204030204"/>
                <a:cs typeface="Calibri" panose="020F0502020204030204"/>
              </a:rPr>
              <a:t>clear</a:t>
            </a:r>
            <a:r>
              <a:rPr sz="17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dirty="0">
                <a:latin typeface="Calibri" panose="020F0502020204030204"/>
                <a:cs typeface="Calibri" panose="020F0502020204030204"/>
              </a:rPr>
              <a:t>what</a:t>
            </a:r>
            <a:r>
              <a:rPr sz="17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dirty="0">
                <a:latin typeface="Calibri" panose="020F0502020204030204"/>
                <a:cs typeface="Calibri" panose="020F0502020204030204"/>
              </a:rPr>
              <a:t>the</a:t>
            </a:r>
            <a:r>
              <a:rPr sz="17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dirty="0">
                <a:latin typeface="Calibri" panose="020F0502020204030204"/>
                <a:cs typeface="Calibri" panose="020F0502020204030204"/>
              </a:rPr>
              <a:t>system</a:t>
            </a:r>
            <a:r>
              <a:rPr sz="17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dirty="0">
                <a:latin typeface="Calibri" panose="020F0502020204030204"/>
                <a:cs typeface="Calibri" panose="020F0502020204030204"/>
              </a:rPr>
              <a:t>is</a:t>
            </a:r>
            <a:r>
              <a:rPr sz="17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dirty="0">
                <a:latin typeface="Calibri" panose="020F0502020204030204"/>
                <a:cs typeface="Calibri" panose="020F0502020204030204"/>
              </a:rPr>
              <a:t>supposed</a:t>
            </a:r>
            <a:r>
              <a:rPr sz="17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dirty="0">
                <a:latin typeface="Calibri" panose="020F0502020204030204"/>
                <a:cs typeface="Calibri" panose="020F0502020204030204"/>
              </a:rPr>
              <a:t>to</a:t>
            </a:r>
            <a:r>
              <a:rPr sz="17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spc="-25" dirty="0">
                <a:latin typeface="Calibri" panose="020F0502020204030204"/>
                <a:cs typeface="Calibri" panose="020F0502020204030204"/>
              </a:rPr>
              <a:t>do:</a:t>
            </a:r>
            <a:endParaRPr sz="1700">
              <a:latin typeface="Calibri" panose="020F0502020204030204"/>
              <a:cs typeface="Calibri" panose="020F0502020204030204"/>
            </a:endParaRPr>
          </a:p>
          <a:p>
            <a:pPr marL="88900" indent="-76835">
              <a:lnSpc>
                <a:spcPct val="100000"/>
              </a:lnSpc>
              <a:spcBef>
                <a:spcPts val="790"/>
              </a:spcBef>
              <a:buSzPct val="94000"/>
              <a:buFont typeface="Arial MT"/>
              <a:buChar char="•"/>
              <a:tabLst>
                <a:tab pos="89535" algn="l"/>
              </a:tabLst>
            </a:pPr>
            <a:r>
              <a:rPr sz="1700" b="1" dirty="0">
                <a:latin typeface="Calibri" panose="020F0502020204030204"/>
                <a:cs typeface="Calibri" panose="020F0502020204030204"/>
              </a:rPr>
              <a:t>The</a:t>
            </a:r>
            <a:r>
              <a:rPr sz="17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spc="-10" dirty="0">
                <a:latin typeface="Calibri" panose="020F0502020204030204"/>
                <a:cs typeface="Calibri" panose="020F0502020204030204"/>
              </a:rPr>
              <a:t>system</a:t>
            </a:r>
            <a:r>
              <a:rPr sz="17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dirty="0">
                <a:latin typeface="Calibri" panose="020F0502020204030204"/>
                <a:cs typeface="Calibri" panose="020F0502020204030204"/>
              </a:rPr>
              <a:t>shall</a:t>
            </a:r>
            <a:r>
              <a:rPr sz="17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dirty="0">
                <a:latin typeface="Calibri" panose="020F0502020204030204"/>
                <a:cs typeface="Calibri" panose="020F0502020204030204"/>
              </a:rPr>
              <a:t>not</a:t>
            </a:r>
            <a:r>
              <a:rPr sz="17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dirty="0">
                <a:latin typeface="Calibri" panose="020F0502020204030204"/>
                <a:cs typeface="Calibri" panose="020F0502020204030204"/>
              </a:rPr>
              <a:t>let</a:t>
            </a:r>
            <a:r>
              <a:rPr sz="17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dirty="0">
                <a:latin typeface="Calibri" panose="020F0502020204030204"/>
                <a:cs typeface="Calibri" panose="020F0502020204030204"/>
              </a:rPr>
              <a:t>the</a:t>
            </a:r>
            <a:r>
              <a:rPr sz="17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dirty="0">
                <a:latin typeface="Calibri" panose="020F0502020204030204"/>
                <a:cs typeface="Calibri" panose="020F0502020204030204"/>
              </a:rPr>
              <a:t>user</a:t>
            </a:r>
            <a:r>
              <a:rPr sz="17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dirty="0">
                <a:latin typeface="Calibri" panose="020F0502020204030204"/>
                <a:cs typeface="Calibri" panose="020F0502020204030204"/>
              </a:rPr>
              <a:t>enter</a:t>
            </a:r>
            <a:r>
              <a:rPr sz="17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dirty="0">
                <a:latin typeface="Calibri" panose="020F0502020204030204"/>
                <a:cs typeface="Calibri" panose="020F0502020204030204"/>
              </a:rPr>
              <a:t>more</a:t>
            </a:r>
            <a:r>
              <a:rPr sz="17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dirty="0">
                <a:latin typeface="Calibri" panose="020F0502020204030204"/>
                <a:cs typeface="Calibri" panose="020F0502020204030204"/>
              </a:rPr>
              <a:t>than</a:t>
            </a:r>
            <a:r>
              <a:rPr sz="17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dirty="0">
                <a:latin typeface="Calibri" panose="020F0502020204030204"/>
                <a:cs typeface="Calibri" panose="020F0502020204030204"/>
              </a:rPr>
              <a:t>15</a:t>
            </a:r>
            <a:r>
              <a:rPr sz="17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spc="-10" dirty="0">
                <a:latin typeface="Calibri" panose="020F0502020204030204"/>
                <a:cs typeface="Calibri" panose="020F0502020204030204"/>
              </a:rPr>
              <a:t>characters.</a:t>
            </a:r>
            <a:endParaRPr sz="1700">
              <a:latin typeface="Calibri" panose="020F0502020204030204"/>
              <a:cs typeface="Calibri" panose="020F0502020204030204"/>
            </a:endParaRPr>
          </a:p>
          <a:p>
            <a:pPr marL="88900" indent="-76835">
              <a:lnSpc>
                <a:spcPct val="100000"/>
              </a:lnSpc>
              <a:spcBef>
                <a:spcPts val="795"/>
              </a:spcBef>
              <a:buSzPct val="94000"/>
              <a:buFont typeface="Arial MT"/>
              <a:buChar char="•"/>
              <a:tabLst>
                <a:tab pos="89535" algn="l"/>
              </a:tabLst>
            </a:pPr>
            <a:r>
              <a:rPr sz="1700" b="1" dirty="0">
                <a:latin typeface="Calibri" panose="020F0502020204030204"/>
                <a:cs typeface="Calibri" panose="020F0502020204030204"/>
              </a:rPr>
              <a:t>The</a:t>
            </a:r>
            <a:r>
              <a:rPr sz="17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spc="-10" dirty="0">
                <a:latin typeface="Calibri" panose="020F0502020204030204"/>
                <a:cs typeface="Calibri" panose="020F0502020204030204"/>
              </a:rPr>
              <a:t>system</a:t>
            </a:r>
            <a:r>
              <a:rPr sz="1700" b="1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dirty="0">
                <a:latin typeface="Calibri" panose="020F0502020204030204"/>
                <a:cs typeface="Calibri" panose="020F0502020204030204"/>
              </a:rPr>
              <a:t>shall</a:t>
            </a:r>
            <a:r>
              <a:rPr sz="1700" b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dirty="0">
                <a:latin typeface="Calibri" panose="020F0502020204030204"/>
                <a:cs typeface="Calibri" panose="020F0502020204030204"/>
              </a:rPr>
              <a:t>truncate</a:t>
            </a:r>
            <a:r>
              <a:rPr sz="17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dirty="0">
                <a:latin typeface="Calibri" panose="020F0502020204030204"/>
                <a:cs typeface="Calibri" panose="020F0502020204030204"/>
              </a:rPr>
              <a:t>the</a:t>
            </a:r>
            <a:r>
              <a:rPr sz="17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spc="-10" dirty="0">
                <a:latin typeface="Calibri" panose="020F0502020204030204"/>
                <a:cs typeface="Calibri" panose="020F0502020204030204"/>
              </a:rPr>
              <a:t>entered</a:t>
            </a:r>
            <a:r>
              <a:rPr sz="17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dirty="0">
                <a:latin typeface="Calibri" panose="020F0502020204030204"/>
                <a:cs typeface="Calibri" panose="020F0502020204030204"/>
              </a:rPr>
              <a:t>string</a:t>
            </a:r>
            <a:r>
              <a:rPr sz="1700" b="1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dirty="0">
                <a:latin typeface="Calibri" panose="020F0502020204030204"/>
                <a:cs typeface="Calibri" panose="020F0502020204030204"/>
              </a:rPr>
              <a:t>to</a:t>
            </a:r>
            <a:r>
              <a:rPr sz="17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dirty="0">
                <a:latin typeface="Calibri" panose="020F0502020204030204"/>
                <a:cs typeface="Calibri" panose="020F0502020204030204"/>
              </a:rPr>
              <a:t>15</a:t>
            </a:r>
            <a:r>
              <a:rPr sz="17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spc="-10" dirty="0">
                <a:latin typeface="Calibri" panose="020F0502020204030204"/>
                <a:cs typeface="Calibri" panose="020F0502020204030204"/>
              </a:rPr>
              <a:t>characters.</a:t>
            </a:r>
            <a:endParaRPr sz="1700">
              <a:latin typeface="Calibri" panose="020F0502020204030204"/>
              <a:cs typeface="Calibri" panose="020F0502020204030204"/>
            </a:endParaRPr>
          </a:p>
          <a:p>
            <a:pPr marL="88900" indent="-76835">
              <a:lnSpc>
                <a:spcPct val="100000"/>
              </a:lnSpc>
              <a:spcBef>
                <a:spcPts val="780"/>
              </a:spcBef>
              <a:buSzPct val="94000"/>
              <a:buFont typeface="Arial MT"/>
              <a:buChar char="•"/>
              <a:tabLst>
                <a:tab pos="89535" algn="l"/>
              </a:tabLst>
            </a:pPr>
            <a:r>
              <a:rPr sz="1700" b="1" dirty="0">
                <a:latin typeface="Calibri" panose="020F0502020204030204"/>
                <a:cs typeface="Calibri" panose="020F0502020204030204"/>
              </a:rPr>
              <a:t>The</a:t>
            </a:r>
            <a:r>
              <a:rPr sz="1700" b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spc="-10" dirty="0">
                <a:latin typeface="Calibri" panose="020F0502020204030204"/>
                <a:cs typeface="Calibri" panose="020F0502020204030204"/>
              </a:rPr>
              <a:t>system</a:t>
            </a:r>
            <a:r>
              <a:rPr sz="1700" b="1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dirty="0">
                <a:latin typeface="Calibri" panose="020F0502020204030204"/>
                <a:cs typeface="Calibri" panose="020F0502020204030204"/>
              </a:rPr>
              <a:t>shall</a:t>
            </a:r>
            <a:r>
              <a:rPr sz="17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dirty="0">
                <a:latin typeface="Calibri" panose="020F0502020204030204"/>
                <a:cs typeface="Calibri" panose="020F0502020204030204"/>
              </a:rPr>
              <a:t>display</a:t>
            </a:r>
            <a:r>
              <a:rPr sz="1700" b="1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dirty="0">
                <a:latin typeface="Calibri" panose="020F0502020204030204"/>
                <a:cs typeface="Calibri" panose="020F0502020204030204"/>
              </a:rPr>
              <a:t>an</a:t>
            </a:r>
            <a:r>
              <a:rPr sz="17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dirty="0">
                <a:latin typeface="Calibri" panose="020F0502020204030204"/>
                <a:cs typeface="Calibri" panose="020F0502020204030204"/>
              </a:rPr>
              <a:t>error</a:t>
            </a:r>
            <a:r>
              <a:rPr sz="17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dirty="0">
                <a:latin typeface="Calibri" panose="020F0502020204030204"/>
                <a:cs typeface="Calibri" panose="020F0502020204030204"/>
              </a:rPr>
              <a:t>message</a:t>
            </a:r>
            <a:r>
              <a:rPr sz="1700" b="1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dirty="0">
                <a:latin typeface="Calibri" panose="020F0502020204030204"/>
                <a:cs typeface="Calibri" panose="020F0502020204030204"/>
              </a:rPr>
              <a:t>if</a:t>
            </a:r>
            <a:r>
              <a:rPr sz="17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dirty="0">
                <a:latin typeface="Calibri" panose="020F0502020204030204"/>
                <a:cs typeface="Calibri" panose="020F0502020204030204"/>
              </a:rPr>
              <a:t>the</a:t>
            </a:r>
            <a:r>
              <a:rPr sz="17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dirty="0">
                <a:latin typeface="Calibri" panose="020F0502020204030204"/>
                <a:cs typeface="Calibri" panose="020F0502020204030204"/>
              </a:rPr>
              <a:t>user</a:t>
            </a:r>
            <a:r>
              <a:rPr sz="1700" b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dirty="0">
                <a:latin typeface="Calibri" panose="020F0502020204030204"/>
                <a:cs typeface="Calibri" panose="020F0502020204030204"/>
              </a:rPr>
              <a:t>enters</a:t>
            </a:r>
            <a:r>
              <a:rPr sz="17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dirty="0">
                <a:latin typeface="Calibri" panose="020F0502020204030204"/>
                <a:cs typeface="Calibri" panose="020F0502020204030204"/>
              </a:rPr>
              <a:t>more</a:t>
            </a:r>
            <a:r>
              <a:rPr sz="17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dirty="0">
                <a:latin typeface="Calibri" panose="020F0502020204030204"/>
                <a:cs typeface="Calibri" panose="020F0502020204030204"/>
              </a:rPr>
              <a:t>than</a:t>
            </a:r>
            <a:r>
              <a:rPr sz="17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dirty="0">
                <a:latin typeface="Calibri" panose="020F0502020204030204"/>
                <a:cs typeface="Calibri" panose="020F0502020204030204"/>
              </a:rPr>
              <a:t>15</a:t>
            </a:r>
            <a:r>
              <a:rPr sz="17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b="1" spc="-10" dirty="0">
                <a:latin typeface="Calibri" panose="020F0502020204030204"/>
                <a:cs typeface="Calibri" panose="020F0502020204030204"/>
              </a:rPr>
              <a:t>characters.</a:t>
            </a:r>
            <a:endParaRPr sz="17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Testable</a:t>
            </a:r>
            <a:r>
              <a:rPr spc="-114" dirty="0"/>
              <a:t> </a:t>
            </a:r>
            <a:r>
              <a:rPr spc="-65" dirty="0"/>
              <a:t>(Verifiable)</a:t>
            </a:r>
            <a:endParaRPr spc="-6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1685032"/>
            <a:ext cx="8954135" cy="3396615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0015" indent="-107950">
              <a:lnSpc>
                <a:spcPct val="100000"/>
              </a:lnSpc>
              <a:spcBef>
                <a:spcPts val="1210"/>
              </a:spcBef>
              <a:buSzPct val="96000"/>
              <a:buFont typeface="Arial MT"/>
              <a:buChar char="•"/>
              <a:tabLst>
                <a:tab pos="120650" algn="l"/>
              </a:tabLst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i="1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system</a:t>
            </a:r>
            <a:r>
              <a:rPr sz="2400" i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shall</a:t>
            </a:r>
            <a:r>
              <a:rPr sz="2400" i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resist</a:t>
            </a:r>
            <a:r>
              <a:rPr sz="2400" i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concurrent</a:t>
            </a:r>
            <a:r>
              <a:rPr sz="2400" i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usage</a:t>
            </a:r>
            <a:r>
              <a:rPr sz="2400" i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by</a:t>
            </a:r>
            <a:r>
              <a:rPr sz="2400" i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many</a:t>
            </a:r>
            <a:r>
              <a:rPr sz="2400" i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spc="-10" dirty="0">
                <a:latin typeface="Calibri" panose="020F0502020204030204"/>
                <a:cs typeface="Calibri" panose="020F0502020204030204"/>
              </a:rPr>
              <a:t>users.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0015" indent="-107950">
              <a:lnSpc>
                <a:spcPct val="100000"/>
              </a:lnSpc>
              <a:spcBef>
                <a:spcPts val="1105"/>
              </a:spcBef>
              <a:buSzPct val="96000"/>
              <a:buFont typeface="Arial MT"/>
              <a:buChar char="•"/>
              <a:tabLst>
                <a:tab pos="120650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What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number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should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be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considered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“many”—10,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100,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1,000?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0015" indent="-107950">
              <a:lnSpc>
                <a:spcPct val="100000"/>
              </a:lnSpc>
              <a:spcBef>
                <a:spcPts val="1115"/>
              </a:spcBef>
              <a:buSzPct val="96000"/>
              <a:buFont typeface="Arial MT"/>
              <a:buChar char="•"/>
              <a:tabLst>
                <a:tab pos="120650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Some</a:t>
            </a:r>
            <a:r>
              <a:rPr sz="2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words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can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make</a:t>
            </a:r>
            <a:r>
              <a:rPr sz="2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requirement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untestable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 marR="5080" indent="107950">
              <a:lnSpc>
                <a:spcPts val="2570"/>
              </a:lnSpc>
              <a:spcBef>
                <a:spcPts val="1465"/>
              </a:spcBef>
              <a:buSzPct val="96000"/>
              <a:buFont typeface="Arial MT"/>
              <a:buChar char="•"/>
              <a:tabLst>
                <a:tab pos="120650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Some</a:t>
            </a:r>
            <a:r>
              <a:rPr sz="24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adjectives:</a:t>
            </a:r>
            <a:r>
              <a:rPr sz="24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robust,</a:t>
            </a:r>
            <a:r>
              <a:rPr sz="24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safe,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accurate,</a:t>
            </a:r>
            <a:r>
              <a:rPr sz="24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effective,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efficient,</a:t>
            </a:r>
            <a:r>
              <a:rPr sz="24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expandable, </a:t>
            </a:r>
            <a:r>
              <a:rPr sz="2400" dirty="0">
                <a:latin typeface="Calibri" panose="020F0502020204030204"/>
                <a:cs typeface="Calibri" panose="020F0502020204030204"/>
              </a:rPr>
              <a:t>flexible,</a:t>
            </a:r>
            <a:r>
              <a:rPr sz="24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maintainable,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reliable,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user-friendly,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adequate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0015" indent="-107950">
              <a:lnSpc>
                <a:spcPct val="100000"/>
              </a:lnSpc>
              <a:spcBef>
                <a:spcPts val="1090"/>
              </a:spcBef>
              <a:buSzPct val="96000"/>
              <a:buFont typeface="Arial MT"/>
              <a:buChar char="•"/>
              <a:tabLst>
                <a:tab pos="120650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Some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adverbs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and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adverbial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phrases: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quickly,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safely,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in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timely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manner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0015" indent="-107950">
              <a:lnSpc>
                <a:spcPct val="100000"/>
              </a:lnSpc>
              <a:spcBef>
                <a:spcPts val="1120"/>
              </a:spcBef>
              <a:buSzPct val="96000"/>
              <a:buFont typeface="Arial MT"/>
              <a:buChar char="•"/>
              <a:tabLst>
                <a:tab pos="120650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Nonspecific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words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or</a:t>
            </a:r>
            <a:r>
              <a:rPr sz="24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acronyms: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etc.,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and/or,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TBD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Clear</a:t>
            </a:r>
            <a:r>
              <a:rPr spc="-270" dirty="0"/>
              <a:t> </a:t>
            </a:r>
            <a:r>
              <a:rPr spc="-30" dirty="0"/>
              <a:t>(Concise,</a:t>
            </a:r>
            <a:r>
              <a:rPr spc="-225" dirty="0"/>
              <a:t> </a:t>
            </a:r>
            <a:r>
              <a:rPr spc="-120" dirty="0"/>
              <a:t>Terse,</a:t>
            </a:r>
            <a:r>
              <a:rPr spc="-150" dirty="0"/>
              <a:t> </a:t>
            </a:r>
            <a:r>
              <a:rPr spc="-25" dirty="0"/>
              <a:t>Simple,</a:t>
            </a:r>
            <a:r>
              <a:rPr spc="-195" dirty="0"/>
              <a:t> </a:t>
            </a:r>
            <a:r>
              <a:rPr spc="-45" dirty="0"/>
              <a:t>Precise)</a:t>
            </a:r>
            <a:endParaRPr spc="-4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1825574"/>
            <a:ext cx="9748520" cy="3556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5" indent="-107950">
              <a:lnSpc>
                <a:spcPts val="2725"/>
              </a:lnSpc>
              <a:spcBef>
                <a:spcPts val="100"/>
              </a:spcBef>
              <a:buSzPct val="96000"/>
              <a:buFont typeface="Arial MT"/>
              <a:buChar char="•"/>
              <a:tabLst>
                <a:tab pos="120650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Requirements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should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not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contain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unnecessary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verbiage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or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information.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They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725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should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be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stated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clearly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and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simply: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 marR="20955" indent="107950">
              <a:lnSpc>
                <a:spcPct val="90000"/>
              </a:lnSpc>
              <a:spcBef>
                <a:spcPts val="1420"/>
              </a:spcBef>
              <a:buSzPct val="96000"/>
              <a:buFont typeface="Arial MT"/>
              <a:buChar char="•"/>
              <a:tabLst>
                <a:tab pos="120650" algn="l"/>
              </a:tabLst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REQ1Sometimes</a:t>
            </a:r>
            <a:r>
              <a:rPr sz="2400" i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i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user</a:t>
            </a:r>
            <a:r>
              <a:rPr sz="2400" i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will</a:t>
            </a:r>
            <a:r>
              <a:rPr sz="2400" i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enter</a:t>
            </a:r>
            <a:r>
              <a:rPr sz="2400" i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Airport</a:t>
            </a:r>
            <a:r>
              <a:rPr sz="2400" i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Code,</a:t>
            </a:r>
            <a:r>
              <a:rPr sz="2400" i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which</a:t>
            </a:r>
            <a:r>
              <a:rPr sz="2400" i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i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system</a:t>
            </a:r>
            <a:r>
              <a:rPr sz="2400" i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spc="-20" dirty="0">
                <a:latin typeface="Calibri" panose="020F0502020204030204"/>
                <a:cs typeface="Calibri" panose="020F0502020204030204"/>
              </a:rPr>
              <a:t>will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understand,</a:t>
            </a:r>
            <a:r>
              <a:rPr sz="2400" i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but</a:t>
            </a:r>
            <a:r>
              <a:rPr sz="2400" i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sometimes</a:t>
            </a:r>
            <a:r>
              <a:rPr sz="2400" i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i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closest</a:t>
            </a:r>
            <a:r>
              <a:rPr sz="2400" i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city</a:t>
            </a:r>
            <a:r>
              <a:rPr sz="2400" i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may replace</a:t>
            </a:r>
            <a:r>
              <a:rPr sz="2400" i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it,</a:t>
            </a:r>
            <a:r>
              <a:rPr sz="2400" i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so</a:t>
            </a:r>
            <a:r>
              <a:rPr sz="2400" i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i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user</a:t>
            </a:r>
            <a:r>
              <a:rPr sz="2400" i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does </a:t>
            </a:r>
            <a:r>
              <a:rPr sz="2400" i="1" spc="-25" dirty="0">
                <a:latin typeface="Calibri" panose="020F0502020204030204"/>
                <a:cs typeface="Calibri" panose="020F0502020204030204"/>
              </a:rPr>
              <a:t>not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need</a:t>
            </a:r>
            <a:r>
              <a:rPr sz="2400" i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to</a:t>
            </a:r>
            <a:r>
              <a:rPr sz="2400" i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know</a:t>
            </a:r>
            <a:r>
              <a:rPr sz="2400" i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what</a:t>
            </a:r>
            <a:r>
              <a:rPr sz="2400" i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i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airport</a:t>
            </a:r>
            <a:r>
              <a:rPr sz="2400" i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code</a:t>
            </a:r>
            <a:r>
              <a:rPr sz="2400" i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is,</a:t>
            </a:r>
            <a:r>
              <a:rPr sz="2400" i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and it</a:t>
            </a:r>
            <a:r>
              <a:rPr sz="2400" i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will</a:t>
            </a:r>
            <a:r>
              <a:rPr sz="2400" i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still</a:t>
            </a:r>
            <a:r>
              <a:rPr sz="2400" i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be</a:t>
            </a:r>
            <a:r>
              <a:rPr sz="2400" i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understood</a:t>
            </a:r>
            <a:r>
              <a:rPr sz="2400" i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by</a:t>
            </a:r>
            <a:r>
              <a:rPr sz="2400" i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spc="-25" dirty="0">
                <a:latin typeface="Calibri" panose="020F0502020204030204"/>
                <a:cs typeface="Calibri" panose="020F0502020204030204"/>
              </a:rPr>
              <a:t>the </a:t>
            </a:r>
            <a:r>
              <a:rPr sz="2400" i="1" spc="-10" dirty="0">
                <a:latin typeface="Calibri" panose="020F0502020204030204"/>
                <a:cs typeface="Calibri" panose="020F0502020204030204"/>
              </a:rPr>
              <a:t>system.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0015" indent="-107950">
              <a:lnSpc>
                <a:spcPct val="100000"/>
              </a:lnSpc>
              <a:spcBef>
                <a:spcPts val="1130"/>
              </a:spcBef>
              <a:buSzPct val="96000"/>
              <a:buFont typeface="Arial MT"/>
              <a:buChar char="•"/>
              <a:tabLst>
                <a:tab pos="120650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This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sentence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may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be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replaced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by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simpler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one: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 marR="5080" indent="107950">
              <a:lnSpc>
                <a:spcPts val="2570"/>
              </a:lnSpc>
              <a:spcBef>
                <a:spcPts val="1460"/>
              </a:spcBef>
              <a:buSzPct val="96000"/>
              <a:buFont typeface="Arial MT"/>
              <a:buChar char="•"/>
              <a:tabLst>
                <a:tab pos="120650" algn="l"/>
              </a:tabLst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REQ1The</a:t>
            </a:r>
            <a:r>
              <a:rPr sz="2400" i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system</a:t>
            </a:r>
            <a:r>
              <a:rPr sz="2400" i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shall</a:t>
            </a:r>
            <a:r>
              <a:rPr sz="2400" i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identify</a:t>
            </a:r>
            <a:r>
              <a:rPr sz="2400" i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i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airport</a:t>
            </a:r>
            <a:r>
              <a:rPr sz="2400" i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based</a:t>
            </a:r>
            <a:r>
              <a:rPr sz="2400" i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on</a:t>
            </a:r>
            <a:r>
              <a:rPr sz="2400" i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either</a:t>
            </a:r>
            <a:r>
              <a:rPr sz="2400" i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an</a:t>
            </a:r>
            <a:r>
              <a:rPr sz="2400" i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Airport</a:t>
            </a:r>
            <a:r>
              <a:rPr sz="2400" i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Code</a:t>
            </a:r>
            <a:r>
              <a:rPr sz="2400" i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or</a:t>
            </a:r>
            <a:r>
              <a:rPr sz="2400" i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spc="-50" dirty="0">
                <a:latin typeface="Calibri" panose="020F0502020204030204"/>
                <a:cs typeface="Calibri" panose="020F0502020204030204"/>
              </a:rPr>
              <a:t>a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City</a:t>
            </a:r>
            <a:r>
              <a:rPr sz="2400" i="1" spc="-10" dirty="0">
                <a:latin typeface="Calibri" panose="020F0502020204030204"/>
                <a:cs typeface="Calibri" panose="020F0502020204030204"/>
              </a:rPr>
              <a:t> Name.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Correct</a:t>
            </a:r>
            <a:endParaRPr spc="-5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2243520"/>
            <a:ext cx="9959975" cy="209550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45415" indent="-125730">
              <a:lnSpc>
                <a:spcPct val="100000"/>
              </a:lnSpc>
              <a:spcBef>
                <a:spcPts val="1165"/>
              </a:spcBef>
              <a:buSzPct val="96000"/>
              <a:buFont typeface="Arial MT"/>
              <a:buChar char="•"/>
              <a:tabLst>
                <a:tab pos="146050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If</a:t>
            </a:r>
            <a:r>
              <a:rPr sz="28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requirement</a:t>
            </a:r>
            <a:r>
              <a:rPr sz="2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contains</a:t>
            </a:r>
            <a:r>
              <a:rPr sz="2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facts,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these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facts</a:t>
            </a:r>
            <a:r>
              <a:rPr sz="2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should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be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true: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2700" marR="288925" indent="133350">
              <a:lnSpc>
                <a:spcPts val="3000"/>
              </a:lnSpc>
              <a:spcBef>
                <a:spcPts val="1465"/>
              </a:spcBef>
              <a:buSzPct val="96000"/>
              <a:buFont typeface="Arial MT"/>
              <a:buChar char="•"/>
              <a:tabLst>
                <a:tab pos="146050" algn="l"/>
              </a:tabLst>
            </a:pPr>
            <a:r>
              <a:rPr sz="2800" i="1" spc="-10" dirty="0">
                <a:latin typeface="Calibri" panose="020F0502020204030204"/>
                <a:cs typeface="Calibri" panose="020F0502020204030204"/>
              </a:rPr>
              <a:t>REQ1Car</a:t>
            </a:r>
            <a:r>
              <a:rPr sz="2800" i="1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rental</a:t>
            </a:r>
            <a:r>
              <a:rPr sz="2800" i="1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prices</a:t>
            </a:r>
            <a:r>
              <a:rPr sz="2800" i="1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shall</a:t>
            </a:r>
            <a:r>
              <a:rPr sz="2800" i="1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show</a:t>
            </a:r>
            <a:r>
              <a:rPr sz="2800" i="1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all</a:t>
            </a:r>
            <a:r>
              <a:rPr sz="2800" i="1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spc="-10" dirty="0">
                <a:latin typeface="Calibri" panose="020F0502020204030204"/>
                <a:cs typeface="Calibri" panose="020F0502020204030204"/>
              </a:rPr>
              <a:t>applicable</a:t>
            </a:r>
            <a:r>
              <a:rPr sz="2800" i="1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spc="-10" dirty="0">
                <a:latin typeface="Calibri" panose="020F0502020204030204"/>
                <a:cs typeface="Calibri" panose="020F0502020204030204"/>
              </a:rPr>
              <a:t>taxes</a:t>
            </a:r>
            <a:r>
              <a:rPr sz="2800" i="1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spc="-10" dirty="0">
                <a:latin typeface="Calibri" panose="020F0502020204030204"/>
                <a:cs typeface="Calibri" panose="020F0502020204030204"/>
              </a:rPr>
              <a:t>(including</a:t>
            </a:r>
            <a:r>
              <a:rPr sz="2800" i="1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spc="-25" dirty="0">
                <a:latin typeface="Calibri" panose="020F0502020204030204"/>
                <a:cs typeface="Calibri" panose="020F0502020204030204"/>
              </a:rPr>
              <a:t>6%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state</a:t>
            </a:r>
            <a:r>
              <a:rPr sz="2800" i="1" spc="-1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spc="-20" dirty="0">
                <a:latin typeface="Calibri" panose="020F0502020204030204"/>
                <a:cs typeface="Calibri" panose="020F0502020204030204"/>
              </a:rPr>
              <a:t>tax).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45415" indent="-125730">
              <a:lnSpc>
                <a:spcPct val="100000"/>
              </a:lnSpc>
              <a:spcBef>
                <a:spcPts val="1045"/>
              </a:spcBef>
              <a:buSzPct val="96000"/>
              <a:buFont typeface="Arial MT"/>
              <a:buChar char="•"/>
              <a:tabLst>
                <a:tab pos="146050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tax</a:t>
            </a:r>
            <a:r>
              <a:rPr sz="2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depends</a:t>
            </a:r>
            <a:r>
              <a:rPr sz="2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on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state,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so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provided</a:t>
            </a:r>
            <a:r>
              <a:rPr sz="28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6%</a:t>
            </a:r>
            <a:r>
              <a:rPr sz="2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figure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is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incorrect.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Understandable</a:t>
            </a:r>
            <a:endParaRPr spc="-6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2470784"/>
            <a:ext cx="9996170" cy="205168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 marR="5080" indent="196215" algn="just">
              <a:lnSpc>
                <a:spcPct val="90000"/>
              </a:lnSpc>
              <a:spcBef>
                <a:spcPts val="545"/>
              </a:spcBef>
              <a:buSzPct val="97000"/>
              <a:buFont typeface="Arial MT"/>
              <a:buChar char="•"/>
              <a:tabLst>
                <a:tab pos="208915" algn="l"/>
              </a:tabLst>
            </a:pPr>
            <a:r>
              <a:rPr sz="3600" dirty="0">
                <a:latin typeface="Calibri" panose="020F0502020204030204"/>
                <a:cs typeface="Calibri" panose="020F0502020204030204"/>
              </a:rPr>
              <a:t>Requirements</a:t>
            </a:r>
            <a:r>
              <a:rPr sz="3600" spc="395" dirty="0">
                <a:latin typeface="Calibri" panose="020F0502020204030204"/>
                <a:cs typeface="Calibri" panose="020F0502020204030204"/>
              </a:rPr>
              <a:t> </a:t>
            </a:r>
            <a:r>
              <a:rPr sz="3600" dirty="0">
                <a:latin typeface="Calibri" panose="020F0502020204030204"/>
                <a:cs typeface="Calibri" panose="020F0502020204030204"/>
              </a:rPr>
              <a:t>should</a:t>
            </a:r>
            <a:r>
              <a:rPr sz="3600" spc="400" dirty="0">
                <a:latin typeface="Calibri" panose="020F0502020204030204"/>
                <a:cs typeface="Calibri" panose="020F0502020204030204"/>
              </a:rPr>
              <a:t> </a:t>
            </a:r>
            <a:r>
              <a:rPr sz="3600" dirty="0">
                <a:latin typeface="Calibri" panose="020F0502020204030204"/>
                <a:cs typeface="Calibri" panose="020F0502020204030204"/>
              </a:rPr>
              <a:t>be</a:t>
            </a:r>
            <a:r>
              <a:rPr sz="3600" spc="420" dirty="0">
                <a:latin typeface="Calibri" panose="020F0502020204030204"/>
                <a:cs typeface="Calibri" panose="020F0502020204030204"/>
              </a:rPr>
              <a:t> </a:t>
            </a:r>
            <a:r>
              <a:rPr sz="3600" dirty="0">
                <a:latin typeface="Calibri" panose="020F0502020204030204"/>
                <a:cs typeface="Calibri" panose="020F0502020204030204"/>
              </a:rPr>
              <a:t>grammatically</a:t>
            </a:r>
            <a:r>
              <a:rPr sz="3600" spc="409" dirty="0">
                <a:latin typeface="Calibri" panose="020F0502020204030204"/>
                <a:cs typeface="Calibri" panose="020F0502020204030204"/>
              </a:rPr>
              <a:t> </a:t>
            </a:r>
            <a:r>
              <a:rPr sz="3600" dirty="0">
                <a:latin typeface="Calibri" panose="020F0502020204030204"/>
                <a:cs typeface="Calibri" panose="020F0502020204030204"/>
              </a:rPr>
              <a:t>correct</a:t>
            </a:r>
            <a:r>
              <a:rPr sz="3600" spc="405" dirty="0">
                <a:latin typeface="Calibri" panose="020F0502020204030204"/>
                <a:cs typeface="Calibri" panose="020F0502020204030204"/>
              </a:rPr>
              <a:t> </a:t>
            </a:r>
            <a:r>
              <a:rPr sz="3600" spc="-25" dirty="0">
                <a:latin typeface="Calibri" panose="020F0502020204030204"/>
                <a:cs typeface="Calibri" panose="020F0502020204030204"/>
              </a:rPr>
              <a:t>and </a:t>
            </a:r>
            <a:r>
              <a:rPr sz="3600" dirty="0">
                <a:latin typeface="Calibri" panose="020F0502020204030204"/>
                <a:cs typeface="Calibri" panose="020F0502020204030204"/>
              </a:rPr>
              <a:t>written</a:t>
            </a:r>
            <a:r>
              <a:rPr sz="3600" spc="735" dirty="0">
                <a:latin typeface="Calibri" panose="020F0502020204030204"/>
                <a:cs typeface="Calibri" panose="020F0502020204030204"/>
              </a:rPr>
              <a:t> </a:t>
            </a:r>
            <a:r>
              <a:rPr sz="3600" dirty="0">
                <a:latin typeface="Calibri" panose="020F0502020204030204"/>
                <a:cs typeface="Calibri" panose="020F0502020204030204"/>
              </a:rPr>
              <a:t>in</a:t>
            </a:r>
            <a:r>
              <a:rPr sz="3600" spc="765" dirty="0">
                <a:latin typeface="Calibri" panose="020F0502020204030204"/>
                <a:cs typeface="Calibri" panose="020F0502020204030204"/>
              </a:rPr>
              <a:t> </a:t>
            </a:r>
            <a:r>
              <a:rPr sz="3600" dirty="0">
                <a:latin typeface="Calibri" panose="020F0502020204030204"/>
                <a:cs typeface="Calibri" panose="020F0502020204030204"/>
              </a:rPr>
              <a:t>a</a:t>
            </a:r>
            <a:r>
              <a:rPr sz="3600" spc="770" dirty="0">
                <a:latin typeface="Calibri" panose="020F0502020204030204"/>
                <a:cs typeface="Calibri" panose="020F0502020204030204"/>
              </a:rPr>
              <a:t> </a:t>
            </a:r>
            <a:r>
              <a:rPr sz="3600" dirty="0">
                <a:latin typeface="Calibri" panose="020F0502020204030204"/>
                <a:cs typeface="Calibri" panose="020F0502020204030204"/>
              </a:rPr>
              <a:t>consistent</a:t>
            </a:r>
            <a:r>
              <a:rPr sz="3600" spc="745" dirty="0">
                <a:latin typeface="Calibri" panose="020F0502020204030204"/>
                <a:cs typeface="Calibri" panose="020F0502020204030204"/>
              </a:rPr>
              <a:t> </a:t>
            </a:r>
            <a:r>
              <a:rPr sz="3600" dirty="0">
                <a:latin typeface="Calibri" panose="020F0502020204030204"/>
                <a:cs typeface="Calibri" panose="020F0502020204030204"/>
              </a:rPr>
              <a:t>style.</a:t>
            </a:r>
            <a:r>
              <a:rPr sz="3600" spc="760" dirty="0">
                <a:latin typeface="Calibri" panose="020F0502020204030204"/>
                <a:cs typeface="Calibri" panose="020F0502020204030204"/>
              </a:rPr>
              <a:t> </a:t>
            </a:r>
            <a:r>
              <a:rPr sz="3600" dirty="0">
                <a:latin typeface="Calibri" panose="020F0502020204030204"/>
                <a:cs typeface="Calibri" panose="020F0502020204030204"/>
              </a:rPr>
              <a:t>Standard</a:t>
            </a:r>
            <a:r>
              <a:rPr sz="3600" spc="780" dirty="0">
                <a:latin typeface="Calibri" panose="020F0502020204030204"/>
                <a:cs typeface="Calibri" panose="020F0502020204030204"/>
              </a:rPr>
              <a:t> </a:t>
            </a:r>
            <a:r>
              <a:rPr sz="3600" spc="-10" dirty="0">
                <a:latin typeface="Calibri" panose="020F0502020204030204"/>
                <a:cs typeface="Calibri" panose="020F0502020204030204"/>
              </a:rPr>
              <a:t>conventions </a:t>
            </a:r>
            <a:r>
              <a:rPr sz="3600" dirty="0">
                <a:latin typeface="Calibri" panose="020F0502020204030204"/>
                <a:cs typeface="Calibri" panose="020F0502020204030204"/>
              </a:rPr>
              <a:t>should</a:t>
            </a:r>
            <a:r>
              <a:rPr sz="3600" spc="885" dirty="0">
                <a:latin typeface="Calibri" panose="020F0502020204030204"/>
                <a:cs typeface="Calibri" panose="020F0502020204030204"/>
              </a:rPr>
              <a:t> </a:t>
            </a:r>
            <a:r>
              <a:rPr sz="3600" dirty="0">
                <a:latin typeface="Calibri" panose="020F0502020204030204"/>
                <a:cs typeface="Calibri" panose="020F0502020204030204"/>
              </a:rPr>
              <a:t>be</a:t>
            </a:r>
            <a:r>
              <a:rPr sz="3600" spc="40" dirty="0">
                <a:latin typeface="Calibri" panose="020F0502020204030204"/>
                <a:cs typeface="Calibri" panose="020F0502020204030204"/>
              </a:rPr>
              <a:t>  </a:t>
            </a:r>
            <a:r>
              <a:rPr sz="3600" dirty="0">
                <a:latin typeface="Calibri" panose="020F0502020204030204"/>
                <a:cs typeface="Calibri" panose="020F0502020204030204"/>
              </a:rPr>
              <a:t>used.</a:t>
            </a:r>
            <a:r>
              <a:rPr sz="3600" spc="50" dirty="0">
                <a:latin typeface="Calibri" panose="020F0502020204030204"/>
                <a:cs typeface="Calibri" panose="020F0502020204030204"/>
              </a:rPr>
              <a:t>  </a:t>
            </a:r>
            <a:r>
              <a:rPr sz="3600" dirty="0">
                <a:latin typeface="Calibri" panose="020F0502020204030204"/>
                <a:cs typeface="Calibri" panose="020F0502020204030204"/>
              </a:rPr>
              <a:t>The</a:t>
            </a:r>
            <a:r>
              <a:rPr sz="3600" spc="45" dirty="0">
                <a:latin typeface="Calibri" panose="020F0502020204030204"/>
                <a:cs typeface="Calibri" panose="020F0502020204030204"/>
              </a:rPr>
              <a:t>  </a:t>
            </a:r>
            <a:r>
              <a:rPr sz="3600" dirty="0">
                <a:latin typeface="Calibri" panose="020F0502020204030204"/>
                <a:cs typeface="Calibri" panose="020F0502020204030204"/>
              </a:rPr>
              <a:t>word</a:t>
            </a:r>
            <a:r>
              <a:rPr sz="3600" spc="55" dirty="0">
                <a:latin typeface="Calibri" panose="020F0502020204030204"/>
                <a:cs typeface="Calibri" panose="020F0502020204030204"/>
              </a:rPr>
              <a:t>  </a:t>
            </a:r>
            <a:r>
              <a:rPr sz="3600" dirty="0">
                <a:latin typeface="Calibri" panose="020F0502020204030204"/>
                <a:cs typeface="Calibri" panose="020F0502020204030204"/>
              </a:rPr>
              <a:t>“shall”</a:t>
            </a:r>
            <a:r>
              <a:rPr sz="3600" spc="45" dirty="0">
                <a:latin typeface="Calibri" panose="020F0502020204030204"/>
                <a:cs typeface="Calibri" panose="020F0502020204030204"/>
              </a:rPr>
              <a:t>  </a:t>
            </a:r>
            <a:r>
              <a:rPr sz="3600" dirty="0">
                <a:latin typeface="Calibri" panose="020F0502020204030204"/>
                <a:cs typeface="Calibri" panose="020F0502020204030204"/>
              </a:rPr>
              <a:t>should</a:t>
            </a:r>
            <a:r>
              <a:rPr sz="3600" spc="50" dirty="0">
                <a:latin typeface="Calibri" panose="020F0502020204030204"/>
                <a:cs typeface="Calibri" panose="020F0502020204030204"/>
              </a:rPr>
              <a:t>  </a:t>
            </a:r>
            <a:r>
              <a:rPr sz="3600" dirty="0">
                <a:latin typeface="Calibri" panose="020F0502020204030204"/>
                <a:cs typeface="Calibri" panose="020F0502020204030204"/>
              </a:rPr>
              <a:t>be</a:t>
            </a:r>
            <a:r>
              <a:rPr sz="3600" spc="40" dirty="0">
                <a:latin typeface="Calibri" panose="020F0502020204030204"/>
                <a:cs typeface="Calibri" panose="020F0502020204030204"/>
              </a:rPr>
              <a:t>  </a:t>
            </a:r>
            <a:r>
              <a:rPr sz="3600" spc="-20" dirty="0">
                <a:latin typeface="Calibri" panose="020F0502020204030204"/>
                <a:cs typeface="Calibri" panose="020F0502020204030204"/>
              </a:rPr>
              <a:t>used </a:t>
            </a:r>
            <a:r>
              <a:rPr sz="3600" dirty="0">
                <a:latin typeface="Calibri" panose="020F0502020204030204"/>
                <a:cs typeface="Calibri" panose="020F0502020204030204"/>
              </a:rPr>
              <a:t>instead</a:t>
            </a:r>
            <a:r>
              <a:rPr sz="3600" spc="-120" dirty="0">
                <a:latin typeface="Calibri" panose="020F0502020204030204"/>
                <a:cs typeface="Calibri" panose="020F0502020204030204"/>
              </a:rPr>
              <a:t> </a:t>
            </a:r>
            <a:r>
              <a:rPr sz="3600" dirty="0">
                <a:latin typeface="Calibri" panose="020F0502020204030204"/>
                <a:cs typeface="Calibri" panose="020F0502020204030204"/>
              </a:rPr>
              <a:t>of</a:t>
            </a:r>
            <a:r>
              <a:rPr sz="36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3600" spc="-10" dirty="0">
                <a:latin typeface="Calibri" panose="020F0502020204030204"/>
                <a:cs typeface="Calibri" panose="020F0502020204030204"/>
              </a:rPr>
              <a:t>“will,”</a:t>
            </a:r>
            <a:r>
              <a:rPr sz="36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600" spc="-25" dirty="0">
                <a:latin typeface="Calibri" panose="020F0502020204030204"/>
                <a:cs typeface="Calibri" panose="020F0502020204030204"/>
              </a:rPr>
              <a:t>“must,”</a:t>
            </a:r>
            <a:r>
              <a:rPr sz="36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3600" dirty="0">
                <a:latin typeface="Calibri" panose="020F0502020204030204"/>
                <a:cs typeface="Calibri" panose="020F0502020204030204"/>
              </a:rPr>
              <a:t>or</a:t>
            </a:r>
            <a:r>
              <a:rPr sz="36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3600" spc="-10" dirty="0">
                <a:latin typeface="Calibri" panose="020F0502020204030204"/>
                <a:cs typeface="Calibri" panose="020F0502020204030204"/>
              </a:rPr>
              <a:t>“may.”</a:t>
            </a:r>
            <a:endParaRPr sz="36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Feasible</a:t>
            </a:r>
            <a:r>
              <a:rPr spc="-225" dirty="0"/>
              <a:t> </a:t>
            </a:r>
            <a:r>
              <a:rPr spc="-50" dirty="0"/>
              <a:t>(Realistic,</a:t>
            </a:r>
            <a:r>
              <a:rPr spc="-220" dirty="0"/>
              <a:t> </a:t>
            </a:r>
            <a:r>
              <a:rPr spc="-45" dirty="0"/>
              <a:t>Possible)</a:t>
            </a:r>
            <a:endParaRPr spc="-4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2423541"/>
            <a:ext cx="9632950" cy="306260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171450" indent="164465">
              <a:lnSpc>
                <a:spcPts val="3430"/>
              </a:lnSpc>
              <a:spcBef>
                <a:spcPts val="560"/>
              </a:spcBef>
              <a:buSzPct val="97000"/>
              <a:buFont typeface="Arial MT"/>
              <a:buChar char="•"/>
              <a:tabLst>
                <a:tab pos="177165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The</a:t>
            </a:r>
            <a:r>
              <a:rPr sz="3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requirement</a:t>
            </a:r>
            <a:r>
              <a:rPr sz="3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should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be</a:t>
            </a:r>
            <a:r>
              <a:rPr sz="3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doable</a:t>
            </a:r>
            <a:r>
              <a:rPr sz="3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within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existing </a:t>
            </a:r>
            <a:r>
              <a:rPr sz="3200" dirty="0">
                <a:latin typeface="Calibri" panose="020F0502020204030204"/>
                <a:cs typeface="Calibri" panose="020F0502020204030204"/>
              </a:rPr>
              <a:t>constraints</a:t>
            </a:r>
            <a:r>
              <a:rPr sz="3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such</a:t>
            </a:r>
            <a:r>
              <a:rPr sz="3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as</a:t>
            </a:r>
            <a:r>
              <a:rPr sz="3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time,</a:t>
            </a:r>
            <a:r>
              <a:rPr sz="3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money,</a:t>
            </a:r>
            <a:r>
              <a:rPr sz="3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and</a:t>
            </a:r>
            <a:r>
              <a:rPr sz="3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available</a:t>
            </a:r>
            <a:r>
              <a:rPr sz="3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resources: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12700" marR="5080" indent="164465">
              <a:lnSpc>
                <a:spcPts val="3430"/>
              </a:lnSpc>
              <a:spcBef>
                <a:spcPts val="1460"/>
              </a:spcBef>
              <a:buSzPct val="97000"/>
              <a:buFont typeface="Arial MT"/>
              <a:buChar char="•"/>
              <a:tabLst>
                <a:tab pos="177165" algn="l"/>
              </a:tabLst>
            </a:pPr>
            <a:r>
              <a:rPr sz="3200" i="1" dirty="0">
                <a:latin typeface="Calibri" panose="020F0502020204030204"/>
                <a:cs typeface="Calibri" panose="020F0502020204030204"/>
              </a:rPr>
              <a:t>REQ1The</a:t>
            </a:r>
            <a:r>
              <a:rPr sz="3200" i="1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i="1" dirty="0">
                <a:latin typeface="Calibri" panose="020F0502020204030204"/>
                <a:cs typeface="Calibri" panose="020F0502020204030204"/>
              </a:rPr>
              <a:t>system</a:t>
            </a:r>
            <a:r>
              <a:rPr sz="3200" i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i="1" dirty="0">
                <a:latin typeface="Calibri" panose="020F0502020204030204"/>
                <a:cs typeface="Calibri" panose="020F0502020204030204"/>
              </a:rPr>
              <a:t>shall</a:t>
            </a:r>
            <a:r>
              <a:rPr sz="3200" i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i="1" dirty="0">
                <a:latin typeface="Calibri" panose="020F0502020204030204"/>
                <a:cs typeface="Calibri" panose="020F0502020204030204"/>
              </a:rPr>
              <a:t>have</a:t>
            </a:r>
            <a:r>
              <a:rPr sz="3200" i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i="1" dirty="0">
                <a:latin typeface="Calibri" panose="020F0502020204030204"/>
                <a:cs typeface="Calibri" panose="020F0502020204030204"/>
              </a:rPr>
              <a:t>a</a:t>
            </a:r>
            <a:r>
              <a:rPr sz="3200" i="1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i="1" dirty="0">
                <a:latin typeface="Calibri" panose="020F0502020204030204"/>
                <a:cs typeface="Calibri" panose="020F0502020204030204"/>
              </a:rPr>
              <a:t>natural</a:t>
            </a:r>
            <a:r>
              <a:rPr sz="3200" i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i="1" dirty="0">
                <a:latin typeface="Calibri" panose="020F0502020204030204"/>
                <a:cs typeface="Calibri" panose="020F0502020204030204"/>
              </a:rPr>
              <a:t>language</a:t>
            </a:r>
            <a:r>
              <a:rPr sz="3200" i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i="1" spc="-10" dirty="0">
                <a:latin typeface="Calibri" panose="020F0502020204030204"/>
                <a:cs typeface="Calibri" panose="020F0502020204030204"/>
              </a:rPr>
              <a:t>interface </a:t>
            </a:r>
            <a:r>
              <a:rPr sz="3200" i="1" dirty="0">
                <a:latin typeface="Calibri" panose="020F0502020204030204"/>
                <a:cs typeface="Calibri" panose="020F0502020204030204"/>
              </a:rPr>
              <a:t>that</a:t>
            </a:r>
            <a:r>
              <a:rPr sz="3200" i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i="1" dirty="0">
                <a:latin typeface="Calibri" panose="020F0502020204030204"/>
                <a:cs typeface="Calibri" panose="020F0502020204030204"/>
              </a:rPr>
              <a:t>will</a:t>
            </a:r>
            <a:r>
              <a:rPr sz="3200" i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i="1" dirty="0">
                <a:latin typeface="Calibri" panose="020F0502020204030204"/>
                <a:cs typeface="Calibri" panose="020F0502020204030204"/>
              </a:rPr>
              <a:t>understand commands given</a:t>
            </a:r>
            <a:r>
              <a:rPr sz="3200" i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i="1" dirty="0">
                <a:latin typeface="Calibri" panose="020F0502020204030204"/>
                <a:cs typeface="Calibri" panose="020F0502020204030204"/>
              </a:rPr>
              <a:t>in</a:t>
            </a:r>
            <a:r>
              <a:rPr sz="3200" i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i="1" dirty="0">
                <a:latin typeface="Calibri" panose="020F0502020204030204"/>
                <a:cs typeface="Calibri" panose="020F0502020204030204"/>
              </a:rPr>
              <a:t>English </a:t>
            </a:r>
            <a:r>
              <a:rPr sz="3200" i="1" spc="-10" dirty="0">
                <a:latin typeface="Calibri" panose="020F0502020204030204"/>
                <a:cs typeface="Calibri" panose="020F0502020204030204"/>
              </a:rPr>
              <a:t>language.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12700" marR="48260" indent="164465">
              <a:lnSpc>
                <a:spcPts val="3430"/>
              </a:lnSpc>
              <a:spcBef>
                <a:spcPts val="1455"/>
              </a:spcBef>
              <a:buSzPct val="97000"/>
              <a:buFont typeface="Arial MT"/>
              <a:buChar char="•"/>
              <a:tabLst>
                <a:tab pos="177165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This</a:t>
            </a:r>
            <a:r>
              <a:rPr sz="32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requirement</a:t>
            </a:r>
            <a:r>
              <a:rPr sz="3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may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be</a:t>
            </a:r>
            <a:r>
              <a:rPr sz="32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not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feasible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within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short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span </a:t>
            </a:r>
            <a:r>
              <a:rPr sz="3200" dirty="0">
                <a:latin typeface="Calibri" panose="020F0502020204030204"/>
                <a:cs typeface="Calibri" panose="020F0502020204030204"/>
              </a:rPr>
              <a:t>of</a:t>
            </a:r>
            <a:r>
              <a:rPr sz="3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development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time.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Independent</a:t>
            </a:r>
            <a:endParaRPr spc="-4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43178" rIns="0" bIns="0" rtlCol="0">
            <a:spAutoFit/>
          </a:bodyPr>
          <a:lstStyle/>
          <a:p>
            <a:pPr marL="103505" marR="873760" indent="133350">
              <a:lnSpc>
                <a:spcPts val="2690"/>
              </a:lnSpc>
              <a:spcBef>
                <a:spcPts val="740"/>
              </a:spcBef>
              <a:buSzPct val="96000"/>
              <a:buFont typeface="Arial MT"/>
              <a:buChar char="•"/>
              <a:tabLst>
                <a:tab pos="237490" algn="l"/>
              </a:tabLst>
            </a:pPr>
            <a:r>
              <a:rPr spc="-135" dirty="0"/>
              <a:t>To</a:t>
            </a:r>
            <a:r>
              <a:rPr spc="-25" dirty="0"/>
              <a:t> </a:t>
            </a:r>
            <a:r>
              <a:rPr spc="-10" dirty="0"/>
              <a:t>understand</a:t>
            </a:r>
            <a:r>
              <a:rPr spc="-90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requirement,</a:t>
            </a:r>
            <a:r>
              <a:rPr spc="-50" dirty="0"/>
              <a:t> </a:t>
            </a:r>
            <a:r>
              <a:rPr dirty="0"/>
              <a:t>there</a:t>
            </a:r>
            <a:r>
              <a:rPr spc="-70" dirty="0"/>
              <a:t> </a:t>
            </a:r>
            <a:r>
              <a:rPr dirty="0"/>
              <a:t>should</a:t>
            </a:r>
            <a:r>
              <a:rPr spc="-50" dirty="0"/>
              <a:t> </a:t>
            </a:r>
            <a:r>
              <a:rPr dirty="0"/>
              <a:t>not</a:t>
            </a:r>
            <a:r>
              <a:rPr spc="-70" dirty="0"/>
              <a:t> </a:t>
            </a:r>
            <a:r>
              <a:rPr dirty="0"/>
              <a:t>be</a:t>
            </a:r>
            <a:r>
              <a:rPr spc="-75" dirty="0"/>
              <a:t> </a:t>
            </a:r>
            <a:r>
              <a:rPr dirty="0"/>
              <a:t>a</a:t>
            </a:r>
            <a:r>
              <a:rPr spc="-80" dirty="0"/>
              <a:t> </a:t>
            </a:r>
            <a:r>
              <a:rPr dirty="0"/>
              <a:t>need</a:t>
            </a:r>
            <a:r>
              <a:rPr spc="-75" dirty="0"/>
              <a:t> </a:t>
            </a:r>
            <a:r>
              <a:rPr spc="-25" dirty="0"/>
              <a:t>to </a:t>
            </a:r>
            <a:r>
              <a:rPr dirty="0"/>
              <a:t>know</a:t>
            </a:r>
            <a:r>
              <a:rPr spc="-65" dirty="0"/>
              <a:t> </a:t>
            </a:r>
            <a:r>
              <a:rPr dirty="0"/>
              <a:t>any</a:t>
            </a:r>
            <a:r>
              <a:rPr spc="-85" dirty="0"/>
              <a:t> </a:t>
            </a:r>
            <a:r>
              <a:rPr dirty="0"/>
              <a:t>other</a:t>
            </a:r>
            <a:r>
              <a:rPr spc="-60" dirty="0"/>
              <a:t> </a:t>
            </a:r>
            <a:r>
              <a:rPr spc="-10" dirty="0"/>
              <a:t>requirement:</a:t>
            </a:r>
            <a:endParaRPr spc="-10" dirty="0"/>
          </a:p>
          <a:p>
            <a:pPr marL="103505" marR="1209675" indent="133350">
              <a:lnSpc>
                <a:spcPts val="2690"/>
              </a:lnSpc>
              <a:spcBef>
                <a:spcPts val="1390"/>
              </a:spcBef>
              <a:buSzPct val="96000"/>
              <a:buFont typeface="Arial MT"/>
              <a:buChar char="•"/>
              <a:tabLst>
                <a:tab pos="237490" algn="l"/>
              </a:tabLst>
            </a:pPr>
            <a:r>
              <a:rPr i="1" spc="-10" dirty="0">
                <a:latin typeface="Calibri" panose="020F0502020204030204"/>
                <a:cs typeface="Calibri" panose="020F0502020204030204"/>
              </a:rPr>
              <a:t>REQ1The</a:t>
            </a:r>
            <a:r>
              <a:rPr i="1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i="1" dirty="0">
                <a:latin typeface="Calibri" panose="020F0502020204030204"/>
                <a:cs typeface="Calibri" panose="020F0502020204030204"/>
              </a:rPr>
              <a:t>list</a:t>
            </a:r>
            <a:r>
              <a:rPr i="1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i="1" dirty="0">
                <a:latin typeface="Calibri" panose="020F0502020204030204"/>
                <a:cs typeface="Calibri" panose="020F0502020204030204"/>
              </a:rPr>
              <a:t>of</a:t>
            </a:r>
            <a:r>
              <a:rPr i="1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i="1" dirty="0">
                <a:latin typeface="Calibri" panose="020F0502020204030204"/>
                <a:cs typeface="Calibri" panose="020F0502020204030204"/>
              </a:rPr>
              <a:t>available</a:t>
            </a:r>
            <a:r>
              <a:rPr i="1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i="1" dirty="0">
                <a:latin typeface="Calibri" panose="020F0502020204030204"/>
                <a:cs typeface="Calibri" panose="020F0502020204030204"/>
              </a:rPr>
              <a:t>flights</a:t>
            </a:r>
            <a:r>
              <a:rPr i="1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i="1" dirty="0">
                <a:latin typeface="Calibri" panose="020F0502020204030204"/>
                <a:cs typeface="Calibri" panose="020F0502020204030204"/>
              </a:rPr>
              <a:t>shall</a:t>
            </a:r>
            <a:r>
              <a:rPr i="1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i="1" dirty="0">
                <a:latin typeface="Calibri" panose="020F0502020204030204"/>
                <a:cs typeface="Calibri" panose="020F0502020204030204"/>
              </a:rPr>
              <a:t>include</a:t>
            </a:r>
            <a:r>
              <a:rPr i="1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i="1" dirty="0">
                <a:latin typeface="Calibri" panose="020F0502020204030204"/>
                <a:cs typeface="Calibri" panose="020F0502020204030204"/>
              </a:rPr>
              <a:t>flight</a:t>
            </a:r>
            <a:r>
              <a:rPr i="1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i="1" spc="-10" dirty="0">
                <a:latin typeface="Calibri" panose="020F0502020204030204"/>
                <a:cs typeface="Calibri" panose="020F0502020204030204"/>
              </a:rPr>
              <a:t>numbers, </a:t>
            </a:r>
            <a:r>
              <a:rPr i="1" dirty="0">
                <a:latin typeface="Calibri" panose="020F0502020204030204"/>
                <a:cs typeface="Calibri" panose="020F0502020204030204"/>
              </a:rPr>
              <a:t>departure</a:t>
            </a:r>
            <a:r>
              <a:rPr i="1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i="1" dirty="0">
                <a:latin typeface="Calibri" panose="020F0502020204030204"/>
                <a:cs typeface="Calibri" panose="020F0502020204030204"/>
              </a:rPr>
              <a:t>time,</a:t>
            </a:r>
            <a:r>
              <a:rPr i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i="1" dirty="0">
                <a:latin typeface="Calibri" panose="020F0502020204030204"/>
                <a:cs typeface="Calibri" panose="020F0502020204030204"/>
              </a:rPr>
              <a:t>and</a:t>
            </a:r>
            <a:r>
              <a:rPr i="1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i="1" dirty="0">
                <a:latin typeface="Calibri" panose="020F0502020204030204"/>
                <a:cs typeface="Calibri" panose="020F0502020204030204"/>
              </a:rPr>
              <a:t>arrival</a:t>
            </a:r>
            <a:r>
              <a:rPr i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i="1" dirty="0">
                <a:latin typeface="Calibri" panose="020F0502020204030204"/>
                <a:cs typeface="Calibri" panose="020F0502020204030204"/>
              </a:rPr>
              <a:t>time</a:t>
            </a:r>
            <a:r>
              <a:rPr i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i="1" dirty="0">
                <a:latin typeface="Calibri" panose="020F0502020204030204"/>
                <a:cs typeface="Calibri" panose="020F0502020204030204"/>
              </a:rPr>
              <a:t>for</a:t>
            </a:r>
            <a:r>
              <a:rPr i="1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i="1" dirty="0">
                <a:latin typeface="Calibri" panose="020F0502020204030204"/>
                <a:cs typeface="Calibri" panose="020F0502020204030204"/>
              </a:rPr>
              <a:t>every</a:t>
            </a:r>
            <a:r>
              <a:rPr i="1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i="1" dirty="0">
                <a:latin typeface="Calibri" panose="020F0502020204030204"/>
                <a:cs typeface="Calibri" panose="020F0502020204030204"/>
              </a:rPr>
              <a:t>leg</a:t>
            </a:r>
            <a:r>
              <a:rPr i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i="1" dirty="0">
                <a:latin typeface="Calibri" panose="020F0502020204030204"/>
                <a:cs typeface="Calibri" panose="020F0502020204030204"/>
              </a:rPr>
              <a:t>of</a:t>
            </a:r>
            <a:r>
              <a:rPr i="1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i="1" dirty="0">
                <a:latin typeface="Calibri" panose="020F0502020204030204"/>
                <a:cs typeface="Calibri" panose="020F0502020204030204"/>
              </a:rPr>
              <a:t>a</a:t>
            </a:r>
            <a:r>
              <a:rPr i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i="1" spc="-10" dirty="0">
                <a:latin typeface="Calibri" panose="020F0502020204030204"/>
                <a:cs typeface="Calibri" panose="020F0502020204030204"/>
              </a:rPr>
              <a:t>flight.</a:t>
            </a:r>
            <a:endParaRPr i="1" spc="-10" dirty="0">
              <a:latin typeface="Calibri" panose="020F0502020204030204"/>
              <a:cs typeface="Calibri" panose="020F0502020204030204"/>
            </a:endParaRPr>
          </a:p>
          <a:p>
            <a:pPr marL="236220" indent="-125730">
              <a:lnSpc>
                <a:spcPct val="100000"/>
              </a:lnSpc>
              <a:spcBef>
                <a:spcPts val="755"/>
              </a:spcBef>
              <a:buSzPct val="96000"/>
              <a:buFont typeface="Arial MT"/>
              <a:buChar char="•"/>
              <a:tabLst>
                <a:tab pos="237490" algn="l"/>
              </a:tabLst>
            </a:pPr>
            <a:r>
              <a:rPr i="1" dirty="0">
                <a:latin typeface="Calibri" panose="020F0502020204030204"/>
                <a:cs typeface="Calibri" panose="020F0502020204030204"/>
              </a:rPr>
              <a:t>REQ2It</a:t>
            </a:r>
            <a:r>
              <a:rPr i="1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i="1" dirty="0">
                <a:latin typeface="Calibri" panose="020F0502020204030204"/>
                <a:cs typeface="Calibri" panose="020F0502020204030204"/>
              </a:rPr>
              <a:t>should</a:t>
            </a:r>
            <a:r>
              <a:rPr i="1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i="1" dirty="0">
                <a:latin typeface="Calibri" panose="020F0502020204030204"/>
                <a:cs typeface="Calibri" panose="020F0502020204030204"/>
              </a:rPr>
              <a:t>be</a:t>
            </a:r>
            <a:r>
              <a:rPr i="1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i="1" dirty="0">
                <a:latin typeface="Calibri" panose="020F0502020204030204"/>
                <a:cs typeface="Calibri" panose="020F0502020204030204"/>
              </a:rPr>
              <a:t>sorted</a:t>
            </a:r>
            <a:r>
              <a:rPr i="1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i="1" dirty="0">
                <a:latin typeface="Calibri" panose="020F0502020204030204"/>
                <a:cs typeface="Calibri" panose="020F0502020204030204"/>
              </a:rPr>
              <a:t>by</a:t>
            </a:r>
            <a:r>
              <a:rPr i="1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i="1" spc="-10" dirty="0">
                <a:latin typeface="Calibri" panose="020F0502020204030204"/>
                <a:cs typeface="Calibri" panose="020F0502020204030204"/>
              </a:rPr>
              <a:t>price.</a:t>
            </a:r>
            <a:endParaRPr i="1" spc="-10" dirty="0">
              <a:latin typeface="Calibri" panose="020F0502020204030204"/>
              <a:cs typeface="Calibri" panose="020F0502020204030204"/>
            </a:endParaRPr>
          </a:p>
          <a:p>
            <a:pPr marL="103505" marR="5080" indent="133350">
              <a:lnSpc>
                <a:spcPct val="80000"/>
              </a:lnSpc>
              <a:spcBef>
                <a:spcPts val="1405"/>
              </a:spcBef>
              <a:buSzPct val="96000"/>
              <a:buFont typeface="Arial MT"/>
              <a:buChar char="•"/>
              <a:tabLst>
                <a:tab pos="237490" algn="l"/>
              </a:tabLst>
            </a:pPr>
            <a:r>
              <a:rPr dirty="0"/>
              <a:t>The</a:t>
            </a:r>
            <a:r>
              <a:rPr spc="-65" dirty="0"/>
              <a:t> </a:t>
            </a:r>
            <a:r>
              <a:rPr dirty="0"/>
              <a:t>word</a:t>
            </a:r>
            <a:r>
              <a:rPr spc="-55" dirty="0"/>
              <a:t> </a:t>
            </a:r>
            <a:r>
              <a:rPr dirty="0"/>
              <a:t>“It”</a:t>
            </a:r>
            <a:r>
              <a:rPr spc="-65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second</a:t>
            </a:r>
            <a:r>
              <a:rPr spc="-40" dirty="0"/>
              <a:t> </a:t>
            </a:r>
            <a:r>
              <a:rPr spc="-10" dirty="0"/>
              <a:t>sentence</a:t>
            </a:r>
            <a:r>
              <a:rPr spc="-50" dirty="0"/>
              <a:t> </a:t>
            </a:r>
            <a:r>
              <a:rPr spc="-25" dirty="0"/>
              <a:t>refers</a:t>
            </a:r>
            <a:r>
              <a:rPr spc="-70" dirty="0"/>
              <a:t> </a:t>
            </a:r>
            <a:r>
              <a:rPr dirty="0"/>
              <a:t>to</a:t>
            </a:r>
            <a:r>
              <a:rPr spc="-6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spc="-10" dirty="0"/>
              <a:t>previous requirement.</a:t>
            </a:r>
            <a:r>
              <a:rPr spc="-45" dirty="0"/>
              <a:t> </a:t>
            </a:r>
            <a:r>
              <a:rPr spc="-40" dirty="0"/>
              <a:t>However,</a:t>
            </a:r>
            <a:r>
              <a:rPr spc="-85" dirty="0"/>
              <a:t> </a:t>
            </a:r>
            <a:r>
              <a:rPr dirty="0"/>
              <a:t>if</a:t>
            </a:r>
            <a:r>
              <a:rPr spc="-85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dirty="0"/>
              <a:t>order</a:t>
            </a:r>
            <a:r>
              <a:rPr spc="-75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spc="-10" dirty="0"/>
              <a:t>requirements</a:t>
            </a:r>
            <a:r>
              <a:rPr spc="-50" dirty="0"/>
              <a:t> </a:t>
            </a:r>
            <a:r>
              <a:rPr dirty="0"/>
              <a:t>changes,</a:t>
            </a:r>
            <a:r>
              <a:rPr spc="-70" dirty="0"/>
              <a:t> </a:t>
            </a:r>
            <a:r>
              <a:rPr spc="-20" dirty="0"/>
              <a:t>this </a:t>
            </a:r>
            <a:r>
              <a:rPr spc="-10" dirty="0"/>
              <a:t>requirement</a:t>
            </a:r>
            <a:r>
              <a:rPr spc="-35" dirty="0"/>
              <a:t> </a:t>
            </a:r>
            <a:r>
              <a:rPr dirty="0"/>
              <a:t>will</a:t>
            </a:r>
            <a:r>
              <a:rPr spc="-80" dirty="0"/>
              <a:t> </a:t>
            </a:r>
            <a:r>
              <a:rPr dirty="0"/>
              <a:t>not</a:t>
            </a:r>
            <a:r>
              <a:rPr spc="-50" dirty="0"/>
              <a:t> </a:t>
            </a:r>
            <a:r>
              <a:rPr dirty="0"/>
              <a:t>be</a:t>
            </a:r>
            <a:r>
              <a:rPr spc="-55" dirty="0"/>
              <a:t> </a:t>
            </a:r>
            <a:r>
              <a:rPr spc="-10" dirty="0"/>
              <a:t>understandable.</a:t>
            </a:r>
            <a:endParaRPr spc="-1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17125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Atomic</a:t>
            </a:r>
            <a:endParaRPr spc="-6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2231889"/>
            <a:ext cx="9902825" cy="34842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61925" indent="-134620">
              <a:lnSpc>
                <a:spcPct val="100000"/>
              </a:lnSpc>
              <a:spcBef>
                <a:spcPts val="770"/>
              </a:spcBef>
              <a:buSzPct val="97000"/>
              <a:buFont typeface="Arial MT"/>
              <a:buChar char="•"/>
              <a:tabLst>
                <a:tab pos="162560" algn="l"/>
              </a:tabLst>
            </a:pPr>
            <a:r>
              <a:rPr sz="3000" dirty="0">
                <a:latin typeface="Calibri" panose="020F0502020204030204"/>
                <a:cs typeface="Calibri" panose="020F0502020204030204"/>
              </a:rPr>
              <a:t>The</a:t>
            </a:r>
            <a:r>
              <a:rPr sz="30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latin typeface="Calibri" panose="020F0502020204030204"/>
                <a:cs typeface="Calibri" panose="020F0502020204030204"/>
              </a:rPr>
              <a:t>requirement</a:t>
            </a:r>
            <a:r>
              <a:rPr sz="30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latin typeface="Calibri" panose="020F0502020204030204"/>
                <a:cs typeface="Calibri" panose="020F0502020204030204"/>
              </a:rPr>
              <a:t>should</a:t>
            </a:r>
            <a:r>
              <a:rPr sz="30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latin typeface="Calibri" panose="020F0502020204030204"/>
                <a:cs typeface="Calibri" panose="020F0502020204030204"/>
              </a:rPr>
              <a:t>contain</a:t>
            </a:r>
            <a:r>
              <a:rPr sz="30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latin typeface="Calibri" panose="020F0502020204030204"/>
                <a:cs typeface="Calibri" panose="020F0502020204030204"/>
              </a:rPr>
              <a:t>a</a:t>
            </a:r>
            <a:r>
              <a:rPr sz="30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latin typeface="Calibri" panose="020F0502020204030204"/>
                <a:cs typeface="Calibri" panose="020F0502020204030204"/>
              </a:rPr>
              <a:t>single</a:t>
            </a:r>
            <a:r>
              <a:rPr sz="30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latin typeface="Calibri" panose="020F0502020204030204"/>
                <a:cs typeface="Calibri" panose="020F0502020204030204"/>
              </a:rPr>
              <a:t>traceable</a:t>
            </a:r>
            <a:r>
              <a:rPr sz="30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spc="-10" dirty="0">
                <a:latin typeface="Calibri" panose="020F0502020204030204"/>
                <a:cs typeface="Calibri" panose="020F0502020204030204"/>
              </a:rPr>
              <a:t>element:</a:t>
            </a:r>
            <a:endParaRPr sz="3000">
              <a:latin typeface="Calibri" panose="020F0502020204030204"/>
              <a:cs typeface="Calibri" panose="020F0502020204030204"/>
            </a:endParaRPr>
          </a:p>
          <a:p>
            <a:pPr marL="12700" marR="5080" indent="149860">
              <a:lnSpc>
                <a:spcPct val="80000"/>
              </a:lnSpc>
              <a:spcBef>
                <a:spcPts val="1390"/>
              </a:spcBef>
              <a:buSzPct val="97000"/>
              <a:buFont typeface="Arial MT"/>
              <a:buChar char="•"/>
              <a:tabLst>
                <a:tab pos="162560" algn="l"/>
              </a:tabLst>
            </a:pPr>
            <a:r>
              <a:rPr sz="3000" i="1" dirty="0">
                <a:latin typeface="Calibri" panose="020F0502020204030204"/>
                <a:cs typeface="Calibri" panose="020F0502020204030204"/>
              </a:rPr>
              <a:t>REQ1The</a:t>
            </a:r>
            <a:r>
              <a:rPr sz="3000" i="1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i="1" dirty="0">
                <a:latin typeface="Calibri" panose="020F0502020204030204"/>
                <a:cs typeface="Calibri" panose="020F0502020204030204"/>
              </a:rPr>
              <a:t>system</a:t>
            </a:r>
            <a:r>
              <a:rPr sz="3000" i="1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i="1" dirty="0">
                <a:latin typeface="Calibri" panose="020F0502020204030204"/>
                <a:cs typeface="Calibri" panose="020F0502020204030204"/>
              </a:rPr>
              <a:t>shall</a:t>
            </a:r>
            <a:r>
              <a:rPr sz="3000" i="1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i="1" dirty="0">
                <a:latin typeface="Calibri" panose="020F0502020204030204"/>
                <a:cs typeface="Calibri" panose="020F0502020204030204"/>
              </a:rPr>
              <a:t>provide</a:t>
            </a:r>
            <a:r>
              <a:rPr sz="3000" i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i="1" dirty="0">
                <a:latin typeface="Calibri" panose="020F0502020204030204"/>
                <a:cs typeface="Calibri" panose="020F0502020204030204"/>
              </a:rPr>
              <a:t>the</a:t>
            </a:r>
            <a:r>
              <a:rPr sz="3000" i="1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i="1" dirty="0">
                <a:latin typeface="Calibri" panose="020F0502020204030204"/>
                <a:cs typeface="Calibri" panose="020F0502020204030204"/>
              </a:rPr>
              <a:t>opportunity</a:t>
            </a:r>
            <a:r>
              <a:rPr sz="3000" i="1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i="1" dirty="0">
                <a:latin typeface="Calibri" panose="020F0502020204030204"/>
                <a:cs typeface="Calibri" panose="020F0502020204030204"/>
              </a:rPr>
              <a:t>to</a:t>
            </a:r>
            <a:r>
              <a:rPr sz="3000" i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i="1" dirty="0">
                <a:latin typeface="Calibri" panose="020F0502020204030204"/>
                <a:cs typeface="Calibri" panose="020F0502020204030204"/>
              </a:rPr>
              <a:t>book</a:t>
            </a:r>
            <a:r>
              <a:rPr sz="3000" i="1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i="1" spc="-25" dirty="0">
                <a:latin typeface="Calibri" panose="020F0502020204030204"/>
                <a:cs typeface="Calibri" panose="020F0502020204030204"/>
              </a:rPr>
              <a:t>the </a:t>
            </a:r>
            <a:r>
              <a:rPr sz="3000" i="1" dirty="0">
                <a:latin typeface="Calibri" panose="020F0502020204030204"/>
                <a:cs typeface="Calibri" panose="020F0502020204030204"/>
              </a:rPr>
              <a:t>flight,</a:t>
            </a:r>
            <a:r>
              <a:rPr sz="3000" i="1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i="1" dirty="0">
                <a:latin typeface="Calibri" panose="020F0502020204030204"/>
                <a:cs typeface="Calibri" panose="020F0502020204030204"/>
              </a:rPr>
              <a:t>purchase</a:t>
            </a:r>
            <a:r>
              <a:rPr sz="3000" i="1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i="1" dirty="0">
                <a:latin typeface="Calibri" panose="020F0502020204030204"/>
                <a:cs typeface="Calibri" panose="020F0502020204030204"/>
              </a:rPr>
              <a:t>a</a:t>
            </a:r>
            <a:r>
              <a:rPr sz="3000" i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i="1" dirty="0">
                <a:latin typeface="Calibri" panose="020F0502020204030204"/>
                <a:cs typeface="Calibri" panose="020F0502020204030204"/>
              </a:rPr>
              <a:t>ticket,</a:t>
            </a:r>
            <a:r>
              <a:rPr sz="3000" i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i="1" dirty="0">
                <a:latin typeface="Calibri" panose="020F0502020204030204"/>
                <a:cs typeface="Calibri" panose="020F0502020204030204"/>
              </a:rPr>
              <a:t>reserve</a:t>
            </a:r>
            <a:r>
              <a:rPr sz="3000" i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i="1" dirty="0">
                <a:latin typeface="Calibri" panose="020F0502020204030204"/>
                <a:cs typeface="Calibri" panose="020F0502020204030204"/>
              </a:rPr>
              <a:t>a</a:t>
            </a:r>
            <a:r>
              <a:rPr sz="3000" i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i="1" dirty="0">
                <a:latin typeface="Calibri" panose="020F0502020204030204"/>
                <a:cs typeface="Calibri" panose="020F0502020204030204"/>
              </a:rPr>
              <a:t>hotel</a:t>
            </a:r>
            <a:r>
              <a:rPr sz="3000" i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i="1" dirty="0">
                <a:latin typeface="Calibri" panose="020F0502020204030204"/>
                <a:cs typeface="Calibri" panose="020F0502020204030204"/>
              </a:rPr>
              <a:t>room,</a:t>
            </a:r>
            <a:r>
              <a:rPr sz="3000" i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i="1" dirty="0">
                <a:latin typeface="Calibri" panose="020F0502020204030204"/>
                <a:cs typeface="Calibri" panose="020F0502020204030204"/>
              </a:rPr>
              <a:t>reserve</a:t>
            </a:r>
            <a:r>
              <a:rPr sz="3000" i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i="1" dirty="0">
                <a:latin typeface="Calibri" panose="020F0502020204030204"/>
                <a:cs typeface="Calibri" panose="020F0502020204030204"/>
              </a:rPr>
              <a:t>a</a:t>
            </a:r>
            <a:r>
              <a:rPr sz="3000" i="1" spc="-30" dirty="0">
                <a:latin typeface="Calibri" panose="020F0502020204030204"/>
                <a:cs typeface="Calibri" panose="020F0502020204030204"/>
              </a:rPr>
              <a:t> car,</a:t>
            </a:r>
            <a:r>
              <a:rPr sz="3000" i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i="1" spc="-25" dirty="0">
                <a:latin typeface="Calibri" panose="020F0502020204030204"/>
                <a:cs typeface="Calibri" panose="020F0502020204030204"/>
              </a:rPr>
              <a:t>and </a:t>
            </a:r>
            <a:r>
              <a:rPr sz="3000" i="1" dirty="0">
                <a:latin typeface="Calibri" panose="020F0502020204030204"/>
                <a:cs typeface="Calibri" panose="020F0502020204030204"/>
              </a:rPr>
              <a:t>provide</a:t>
            </a:r>
            <a:r>
              <a:rPr sz="3000" i="1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i="1" dirty="0">
                <a:latin typeface="Calibri" panose="020F0502020204030204"/>
                <a:cs typeface="Calibri" panose="020F0502020204030204"/>
              </a:rPr>
              <a:t>information</a:t>
            </a:r>
            <a:r>
              <a:rPr sz="3000" i="1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i="1" dirty="0">
                <a:latin typeface="Calibri" panose="020F0502020204030204"/>
                <a:cs typeface="Calibri" panose="020F0502020204030204"/>
              </a:rPr>
              <a:t>about</a:t>
            </a:r>
            <a:r>
              <a:rPr sz="3000" i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i="1" spc="-10" dirty="0">
                <a:latin typeface="Calibri" panose="020F0502020204030204"/>
                <a:cs typeface="Calibri" panose="020F0502020204030204"/>
              </a:rPr>
              <a:t>attractions.</a:t>
            </a:r>
            <a:endParaRPr sz="3000">
              <a:latin typeface="Calibri" panose="020F0502020204030204"/>
              <a:cs typeface="Calibri" panose="020F0502020204030204"/>
            </a:endParaRPr>
          </a:p>
          <a:p>
            <a:pPr marL="12700" marR="156845" indent="149860">
              <a:lnSpc>
                <a:spcPct val="80000"/>
              </a:lnSpc>
              <a:spcBef>
                <a:spcPts val="1405"/>
              </a:spcBef>
              <a:buSzPct val="97000"/>
              <a:buFont typeface="Arial MT"/>
              <a:buChar char="•"/>
              <a:tabLst>
                <a:tab pos="162560" algn="l"/>
              </a:tabLst>
            </a:pPr>
            <a:r>
              <a:rPr sz="3000" dirty="0">
                <a:latin typeface="Calibri" panose="020F0502020204030204"/>
                <a:cs typeface="Calibri" panose="020F0502020204030204"/>
              </a:rPr>
              <a:t>This</a:t>
            </a:r>
            <a:r>
              <a:rPr sz="30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latin typeface="Calibri" panose="020F0502020204030204"/>
                <a:cs typeface="Calibri" panose="020F0502020204030204"/>
              </a:rPr>
              <a:t>requirement</a:t>
            </a:r>
            <a:r>
              <a:rPr sz="30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latin typeface="Calibri" panose="020F0502020204030204"/>
                <a:cs typeface="Calibri" panose="020F0502020204030204"/>
              </a:rPr>
              <a:t>combines</a:t>
            </a:r>
            <a:r>
              <a:rPr sz="30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latin typeface="Calibri" panose="020F0502020204030204"/>
                <a:cs typeface="Calibri" panose="020F0502020204030204"/>
              </a:rPr>
              <a:t>five</a:t>
            </a:r>
            <a:r>
              <a:rPr sz="30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latin typeface="Calibri" panose="020F0502020204030204"/>
                <a:cs typeface="Calibri" panose="020F0502020204030204"/>
              </a:rPr>
              <a:t>atomic</a:t>
            </a:r>
            <a:r>
              <a:rPr sz="3000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latin typeface="Calibri" panose="020F0502020204030204"/>
                <a:cs typeface="Calibri" panose="020F0502020204030204"/>
              </a:rPr>
              <a:t>requirements,</a:t>
            </a:r>
            <a:r>
              <a:rPr sz="30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spc="-10" dirty="0">
                <a:latin typeface="Calibri" panose="020F0502020204030204"/>
                <a:cs typeface="Calibri" panose="020F0502020204030204"/>
              </a:rPr>
              <a:t>which </a:t>
            </a:r>
            <a:r>
              <a:rPr sz="3000" dirty="0">
                <a:latin typeface="Calibri" panose="020F0502020204030204"/>
                <a:cs typeface="Calibri" panose="020F0502020204030204"/>
              </a:rPr>
              <a:t>makes</a:t>
            </a:r>
            <a:r>
              <a:rPr sz="30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latin typeface="Calibri" panose="020F0502020204030204"/>
                <a:cs typeface="Calibri" panose="020F0502020204030204"/>
              </a:rPr>
              <a:t>traceability</a:t>
            </a:r>
            <a:r>
              <a:rPr sz="30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latin typeface="Calibri" panose="020F0502020204030204"/>
                <a:cs typeface="Calibri" panose="020F0502020204030204"/>
              </a:rPr>
              <a:t>very</a:t>
            </a:r>
            <a:r>
              <a:rPr sz="30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latin typeface="Calibri" panose="020F0502020204030204"/>
                <a:cs typeface="Calibri" panose="020F0502020204030204"/>
              </a:rPr>
              <a:t>difficult.</a:t>
            </a:r>
            <a:r>
              <a:rPr sz="30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latin typeface="Calibri" panose="020F0502020204030204"/>
                <a:cs typeface="Calibri" panose="020F0502020204030204"/>
              </a:rPr>
              <a:t>Sentences</a:t>
            </a:r>
            <a:r>
              <a:rPr sz="30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latin typeface="Calibri" panose="020F0502020204030204"/>
                <a:cs typeface="Calibri" panose="020F0502020204030204"/>
              </a:rPr>
              <a:t>including</a:t>
            </a:r>
            <a:r>
              <a:rPr sz="30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latin typeface="Calibri" panose="020F0502020204030204"/>
                <a:cs typeface="Calibri" panose="020F0502020204030204"/>
              </a:rPr>
              <a:t>the</a:t>
            </a:r>
            <a:r>
              <a:rPr sz="30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spc="-10" dirty="0">
                <a:latin typeface="Calibri" panose="020F0502020204030204"/>
                <a:cs typeface="Calibri" panose="020F0502020204030204"/>
              </a:rPr>
              <a:t>words </a:t>
            </a:r>
            <a:r>
              <a:rPr sz="3000" dirty="0">
                <a:latin typeface="Calibri" panose="020F0502020204030204"/>
                <a:cs typeface="Calibri" panose="020F0502020204030204"/>
              </a:rPr>
              <a:t>“and”</a:t>
            </a:r>
            <a:r>
              <a:rPr sz="3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latin typeface="Calibri" panose="020F0502020204030204"/>
                <a:cs typeface="Calibri" panose="020F0502020204030204"/>
              </a:rPr>
              <a:t>or</a:t>
            </a:r>
            <a:r>
              <a:rPr sz="3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latin typeface="Calibri" panose="020F0502020204030204"/>
                <a:cs typeface="Calibri" panose="020F0502020204030204"/>
              </a:rPr>
              <a:t>“but”</a:t>
            </a:r>
            <a:r>
              <a:rPr sz="30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latin typeface="Calibri" panose="020F0502020204030204"/>
                <a:cs typeface="Calibri" panose="020F0502020204030204"/>
              </a:rPr>
              <a:t>should</a:t>
            </a:r>
            <a:r>
              <a:rPr sz="3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latin typeface="Calibri" panose="020F0502020204030204"/>
                <a:cs typeface="Calibri" panose="020F0502020204030204"/>
              </a:rPr>
              <a:t>be</a:t>
            </a:r>
            <a:r>
              <a:rPr sz="3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latin typeface="Calibri" panose="020F0502020204030204"/>
                <a:cs typeface="Calibri" panose="020F0502020204030204"/>
              </a:rPr>
              <a:t>reviewed</a:t>
            </a:r>
            <a:r>
              <a:rPr sz="3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latin typeface="Calibri" panose="020F0502020204030204"/>
                <a:cs typeface="Calibri" panose="020F0502020204030204"/>
              </a:rPr>
              <a:t>to</a:t>
            </a:r>
            <a:r>
              <a:rPr sz="3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latin typeface="Calibri" panose="020F0502020204030204"/>
                <a:cs typeface="Calibri" panose="020F0502020204030204"/>
              </a:rPr>
              <a:t>see</a:t>
            </a:r>
            <a:r>
              <a:rPr sz="3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latin typeface="Calibri" panose="020F0502020204030204"/>
                <a:cs typeface="Calibri" panose="020F0502020204030204"/>
              </a:rPr>
              <a:t>if</a:t>
            </a:r>
            <a:r>
              <a:rPr sz="3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latin typeface="Calibri" panose="020F0502020204030204"/>
                <a:cs typeface="Calibri" panose="020F0502020204030204"/>
              </a:rPr>
              <a:t>they</a:t>
            </a:r>
            <a:r>
              <a:rPr sz="3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latin typeface="Calibri" panose="020F0502020204030204"/>
                <a:cs typeface="Calibri" panose="020F0502020204030204"/>
              </a:rPr>
              <a:t>can</a:t>
            </a:r>
            <a:r>
              <a:rPr sz="3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latin typeface="Calibri" panose="020F0502020204030204"/>
                <a:cs typeface="Calibri" panose="020F0502020204030204"/>
              </a:rPr>
              <a:t>be</a:t>
            </a:r>
            <a:r>
              <a:rPr sz="3000" spc="-10" dirty="0">
                <a:latin typeface="Calibri" panose="020F0502020204030204"/>
                <a:cs typeface="Calibri" panose="020F0502020204030204"/>
              </a:rPr>
              <a:t> broken </a:t>
            </a:r>
            <a:r>
              <a:rPr sz="3000" dirty="0">
                <a:latin typeface="Calibri" panose="020F0502020204030204"/>
                <a:cs typeface="Calibri" panose="020F0502020204030204"/>
              </a:rPr>
              <a:t>into</a:t>
            </a:r>
            <a:r>
              <a:rPr sz="30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latin typeface="Calibri" panose="020F0502020204030204"/>
                <a:cs typeface="Calibri" panose="020F0502020204030204"/>
              </a:rPr>
              <a:t>atomic</a:t>
            </a:r>
            <a:r>
              <a:rPr sz="30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spc="-10" dirty="0">
                <a:latin typeface="Calibri" panose="020F0502020204030204"/>
                <a:cs typeface="Calibri" panose="020F0502020204030204"/>
              </a:rPr>
              <a:t>requirements.</a:t>
            </a:r>
            <a:endParaRPr sz="3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Necessary</a:t>
            </a:r>
            <a:endParaRPr spc="-4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2188844"/>
            <a:ext cx="9936480" cy="341947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 marR="244475" indent="98425">
              <a:lnSpc>
                <a:spcPct val="70000"/>
              </a:lnSpc>
              <a:spcBef>
                <a:spcPts val="885"/>
              </a:spcBef>
              <a:buSzPct val="95000"/>
              <a:buFont typeface="Arial MT"/>
              <a:buChar char="•"/>
              <a:tabLst>
                <a:tab pos="111125" algn="l"/>
              </a:tabLst>
            </a:pPr>
            <a:r>
              <a:rPr sz="2200" dirty="0">
                <a:latin typeface="Calibri" panose="020F0502020204030204"/>
                <a:cs typeface="Calibri" panose="020F0502020204030204"/>
              </a:rPr>
              <a:t>A</a:t>
            </a:r>
            <a:r>
              <a:rPr sz="2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requirement</a:t>
            </a:r>
            <a:r>
              <a:rPr sz="2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is</a:t>
            </a:r>
            <a:r>
              <a:rPr sz="2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unnecessary</a:t>
            </a:r>
            <a:r>
              <a:rPr sz="2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if</a:t>
            </a:r>
            <a:r>
              <a:rPr sz="2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None</a:t>
            </a:r>
            <a:r>
              <a:rPr sz="2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of</a:t>
            </a:r>
            <a:r>
              <a:rPr sz="2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the</a:t>
            </a:r>
            <a:r>
              <a:rPr sz="2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20" dirty="0">
                <a:latin typeface="Calibri" panose="020F0502020204030204"/>
                <a:cs typeface="Calibri" panose="020F0502020204030204"/>
              </a:rPr>
              <a:t>stakeholders</a:t>
            </a:r>
            <a:r>
              <a:rPr sz="2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needs</a:t>
            </a:r>
            <a:r>
              <a:rPr sz="22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the</a:t>
            </a:r>
            <a:r>
              <a:rPr sz="2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requirement.</a:t>
            </a:r>
            <a:r>
              <a:rPr sz="2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25" dirty="0">
                <a:latin typeface="Calibri" panose="020F0502020204030204"/>
                <a:cs typeface="Calibri" panose="020F0502020204030204"/>
              </a:rPr>
              <a:t>Or </a:t>
            </a:r>
            <a:r>
              <a:rPr sz="2200" dirty="0">
                <a:latin typeface="Calibri" panose="020F0502020204030204"/>
                <a:cs typeface="Calibri" panose="020F0502020204030204"/>
              </a:rPr>
              <a:t>Removing</a:t>
            </a:r>
            <a:r>
              <a:rPr sz="2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the</a:t>
            </a:r>
            <a:r>
              <a:rPr sz="2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requirement</a:t>
            </a:r>
            <a:r>
              <a:rPr sz="2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will</a:t>
            </a:r>
            <a:r>
              <a:rPr sz="2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not</a:t>
            </a:r>
            <a:r>
              <a:rPr sz="2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affect</a:t>
            </a:r>
            <a:r>
              <a:rPr sz="2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the</a:t>
            </a:r>
            <a:r>
              <a:rPr sz="2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system.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10490" indent="-98425">
              <a:lnSpc>
                <a:spcPts val="2245"/>
              </a:lnSpc>
              <a:spcBef>
                <a:spcPts val="615"/>
              </a:spcBef>
              <a:buSzPct val="95000"/>
              <a:buFont typeface="Arial MT"/>
              <a:buChar char="•"/>
              <a:tabLst>
                <a:tab pos="111125" algn="l"/>
              </a:tabLst>
            </a:pPr>
            <a:r>
              <a:rPr sz="2200" dirty="0">
                <a:latin typeface="Calibri" panose="020F0502020204030204"/>
                <a:cs typeface="Calibri" panose="020F0502020204030204"/>
              </a:rPr>
              <a:t>An</a:t>
            </a:r>
            <a:r>
              <a:rPr sz="2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example</a:t>
            </a:r>
            <a:r>
              <a:rPr sz="22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of</a:t>
            </a:r>
            <a:r>
              <a:rPr sz="2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a</a:t>
            </a:r>
            <a:r>
              <a:rPr sz="2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requirement</a:t>
            </a:r>
            <a:r>
              <a:rPr sz="22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that</a:t>
            </a:r>
            <a:r>
              <a:rPr sz="2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is</a:t>
            </a:r>
            <a:r>
              <a:rPr sz="2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not</a:t>
            </a:r>
            <a:r>
              <a:rPr sz="2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needed</a:t>
            </a:r>
            <a:r>
              <a:rPr sz="22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by</a:t>
            </a:r>
            <a:r>
              <a:rPr sz="2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a</a:t>
            </a:r>
            <a:r>
              <a:rPr sz="2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20" dirty="0">
                <a:latin typeface="Calibri" panose="020F0502020204030204"/>
                <a:cs typeface="Calibri" panose="020F0502020204030204"/>
              </a:rPr>
              <a:t>stakeholder</a:t>
            </a:r>
            <a:r>
              <a:rPr sz="2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is</a:t>
            </a:r>
            <a:r>
              <a:rPr sz="2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a</a:t>
            </a:r>
            <a:r>
              <a:rPr sz="2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requirement</a:t>
            </a:r>
            <a:r>
              <a:rPr sz="2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20" dirty="0">
                <a:latin typeface="Calibri" panose="020F0502020204030204"/>
                <a:cs typeface="Calibri" panose="020F0502020204030204"/>
              </a:rPr>
              <a:t>that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245"/>
              </a:lnSpc>
            </a:pPr>
            <a:r>
              <a:rPr sz="2200" dirty="0">
                <a:latin typeface="Calibri" panose="020F0502020204030204"/>
                <a:cs typeface="Calibri" panose="020F0502020204030204"/>
              </a:rPr>
              <a:t>is</a:t>
            </a:r>
            <a:r>
              <a:rPr sz="2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added</a:t>
            </a:r>
            <a:r>
              <a:rPr sz="2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by</a:t>
            </a:r>
            <a:r>
              <a:rPr sz="2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developers</a:t>
            </a:r>
            <a:r>
              <a:rPr sz="2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and</a:t>
            </a:r>
            <a:r>
              <a:rPr sz="2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designers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 marR="52070" indent="98425">
              <a:lnSpc>
                <a:spcPct val="70000"/>
              </a:lnSpc>
              <a:spcBef>
                <a:spcPts val="1405"/>
              </a:spcBef>
              <a:buSzPct val="95000"/>
              <a:buFont typeface="Arial MT"/>
              <a:buChar char="•"/>
              <a:tabLst>
                <a:tab pos="111125" algn="l"/>
              </a:tabLst>
            </a:pPr>
            <a:r>
              <a:rPr sz="2200" dirty="0">
                <a:latin typeface="Calibri" panose="020F0502020204030204"/>
                <a:cs typeface="Calibri" panose="020F0502020204030204"/>
              </a:rPr>
              <a:t>For</a:t>
            </a:r>
            <a:r>
              <a:rPr sz="2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example,</a:t>
            </a:r>
            <a:r>
              <a:rPr sz="2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the</a:t>
            </a:r>
            <a:r>
              <a:rPr sz="2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fact</a:t>
            </a:r>
            <a:r>
              <a:rPr sz="2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that</a:t>
            </a:r>
            <a:r>
              <a:rPr sz="2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a</a:t>
            </a:r>
            <a:r>
              <a:rPr sz="2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developer</a:t>
            </a:r>
            <a:r>
              <a:rPr sz="2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thinks</a:t>
            </a:r>
            <a:r>
              <a:rPr sz="2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that</a:t>
            </a:r>
            <a:r>
              <a:rPr sz="2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users</a:t>
            </a:r>
            <a:r>
              <a:rPr sz="2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would</a:t>
            </a:r>
            <a:r>
              <a:rPr sz="2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like</a:t>
            </a:r>
            <a:r>
              <a:rPr sz="2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a</a:t>
            </a:r>
            <a:r>
              <a:rPr sz="2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feature</a:t>
            </a:r>
            <a:r>
              <a:rPr sz="2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20" dirty="0">
                <a:latin typeface="Calibri" panose="020F0502020204030204"/>
                <a:cs typeface="Calibri" panose="020F0502020204030204"/>
              </a:rPr>
              <a:t>that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displays</a:t>
            </a:r>
            <a:r>
              <a:rPr sz="2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a</a:t>
            </a:r>
            <a:r>
              <a:rPr sz="2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map</a:t>
            </a:r>
            <a:r>
              <a:rPr sz="2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of</a:t>
            </a:r>
            <a:r>
              <a:rPr sz="2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the</a:t>
            </a:r>
            <a:r>
              <a:rPr sz="22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airport</a:t>
            </a:r>
            <a:r>
              <a:rPr sz="2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and</a:t>
            </a:r>
            <a:r>
              <a:rPr sz="2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he</a:t>
            </a:r>
            <a:r>
              <a:rPr sz="2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knows</a:t>
            </a:r>
            <a:r>
              <a:rPr sz="22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how</a:t>
            </a:r>
            <a:r>
              <a:rPr sz="2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to</a:t>
            </a:r>
            <a:r>
              <a:rPr sz="2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implement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it</a:t>
            </a:r>
            <a:r>
              <a:rPr sz="2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is</a:t>
            </a:r>
            <a:r>
              <a:rPr sz="2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not</a:t>
            </a:r>
            <a:r>
              <a:rPr sz="2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a</a:t>
            </a:r>
            <a:r>
              <a:rPr sz="2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valid</a:t>
            </a:r>
            <a:r>
              <a:rPr sz="2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reason</a:t>
            </a:r>
            <a:r>
              <a:rPr sz="2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25" dirty="0">
                <a:latin typeface="Calibri" panose="020F0502020204030204"/>
                <a:cs typeface="Calibri" panose="020F0502020204030204"/>
              </a:rPr>
              <a:t>to </a:t>
            </a:r>
            <a:r>
              <a:rPr sz="2200" dirty="0">
                <a:latin typeface="Calibri" panose="020F0502020204030204"/>
                <a:cs typeface="Calibri" panose="020F0502020204030204"/>
              </a:rPr>
              <a:t>add</a:t>
            </a:r>
            <a:r>
              <a:rPr sz="2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this</a:t>
            </a:r>
            <a:r>
              <a:rPr sz="2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requirement.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10490" indent="-98425">
              <a:lnSpc>
                <a:spcPts val="2245"/>
              </a:lnSpc>
              <a:spcBef>
                <a:spcPts val="600"/>
              </a:spcBef>
              <a:buSzPct val="95000"/>
              <a:buFont typeface="Arial MT"/>
              <a:buChar char="•"/>
              <a:tabLst>
                <a:tab pos="111125" algn="l"/>
              </a:tabLst>
            </a:pPr>
            <a:r>
              <a:rPr sz="2200" dirty="0">
                <a:latin typeface="Calibri" panose="020F0502020204030204"/>
                <a:cs typeface="Calibri" panose="020F0502020204030204"/>
              </a:rPr>
              <a:t>An</a:t>
            </a:r>
            <a:r>
              <a:rPr sz="2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example</a:t>
            </a:r>
            <a:r>
              <a:rPr sz="2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of</a:t>
            </a:r>
            <a:r>
              <a:rPr sz="2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a</a:t>
            </a:r>
            <a:r>
              <a:rPr sz="2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requirement</a:t>
            </a:r>
            <a:r>
              <a:rPr sz="2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that</a:t>
            </a:r>
            <a:r>
              <a:rPr sz="2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can</a:t>
            </a:r>
            <a:r>
              <a:rPr sz="2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be</a:t>
            </a:r>
            <a:r>
              <a:rPr sz="2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removed</a:t>
            </a:r>
            <a:r>
              <a:rPr sz="2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because</a:t>
            </a:r>
            <a:r>
              <a:rPr sz="2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it</a:t>
            </a:r>
            <a:r>
              <a:rPr sz="2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does</a:t>
            </a:r>
            <a:r>
              <a:rPr sz="2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not</a:t>
            </a:r>
            <a:r>
              <a:rPr sz="2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provide</a:t>
            </a:r>
            <a:r>
              <a:rPr sz="2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25" dirty="0">
                <a:latin typeface="Calibri" panose="020F0502020204030204"/>
                <a:cs typeface="Calibri" panose="020F0502020204030204"/>
              </a:rPr>
              <a:t>any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245"/>
              </a:lnSpc>
            </a:pPr>
            <a:r>
              <a:rPr sz="2200" dirty="0">
                <a:latin typeface="Calibri" panose="020F0502020204030204"/>
                <a:cs typeface="Calibri" panose="020F0502020204030204"/>
              </a:rPr>
              <a:t>new</a:t>
            </a:r>
            <a:r>
              <a:rPr sz="2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information</a:t>
            </a:r>
            <a:r>
              <a:rPr sz="2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might</a:t>
            </a:r>
            <a:r>
              <a:rPr sz="2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look</a:t>
            </a:r>
            <a:r>
              <a:rPr sz="2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like</a:t>
            </a:r>
            <a:r>
              <a:rPr sz="2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the</a:t>
            </a:r>
            <a:r>
              <a:rPr sz="2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following: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 marR="690880" indent="98425">
              <a:lnSpc>
                <a:spcPct val="70000"/>
              </a:lnSpc>
              <a:spcBef>
                <a:spcPts val="1405"/>
              </a:spcBef>
              <a:buSzPct val="95000"/>
              <a:buFont typeface="Arial MT"/>
              <a:buChar char="•"/>
              <a:tabLst>
                <a:tab pos="111125" algn="l"/>
              </a:tabLst>
            </a:pPr>
            <a:r>
              <a:rPr sz="2200" i="1" dirty="0">
                <a:latin typeface="Calibri" panose="020F0502020204030204"/>
                <a:cs typeface="Calibri" panose="020F0502020204030204"/>
              </a:rPr>
              <a:t>REQ1All</a:t>
            </a:r>
            <a:r>
              <a:rPr sz="2200" i="1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i="1" spc="-10" dirty="0">
                <a:latin typeface="Calibri" panose="020F0502020204030204"/>
                <a:cs typeface="Calibri" panose="020F0502020204030204"/>
              </a:rPr>
              <a:t>requirements</a:t>
            </a:r>
            <a:r>
              <a:rPr sz="2200" i="1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i="1" dirty="0">
                <a:latin typeface="Calibri" panose="020F0502020204030204"/>
                <a:cs typeface="Calibri" panose="020F0502020204030204"/>
              </a:rPr>
              <a:t>specified</a:t>
            </a:r>
            <a:r>
              <a:rPr sz="2200" i="1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i="1" dirty="0">
                <a:latin typeface="Calibri" panose="020F0502020204030204"/>
                <a:cs typeface="Calibri" panose="020F0502020204030204"/>
              </a:rPr>
              <a:t>in</a:t>
            </a:r>
            <a:r>
              <a:rPr sz="2200" i="1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i="1" dirty="0">
                <a:latin typeface="Calibri" panose="020F0502020204030204"/>
                <a:cs typeface="Calibri" panose="020F0502020204030204"/>
              </a:rPr>
              <a:t>the</a:t>
            </a:r>
            <a:r>
              <a:rPr sz="2200" i="1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i="1" dirty="0">
                <a:latin typeface="Calibri" panose="020F0502020204030204"/>
                <a:cs typeface="Calibri" panose="020F0502020204030204"/>
              </a:rPr>
              <a:t>Vision</a:t>
            </a:r>
            <a:r>
              <a:rPr sz="2200" i="1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i="1" spc="-10" dirty="0">
                <a:latin typeface="Calibri" panose="020F0502020204030204"/>
                <a:cs typeface="Calibri" panose="020F0502020204030204"/>
              </a:rPr>
              <a:t>document</a:t>
            </a:r>
            <a:r>
              <a:rPr sz="2200" i="1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i="1" dirty="0">
                <a:latin typeface="Calibri" panose="020F0502020204030204"/>
                <a:cs typeface="Calibri" panose="020F0502020204030204"/>
              </a:rPr>
              <a:t>shall</a:t>
            </a:r>
            <a:r>
              <a:rPr sz="2200" i="1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i="1" dirty="0">
                <a:latin typeface="Calibri" panose="020F0502020204030204"/>
                <a:cs typeface="Calibri" panose="020F0502020204030204"/>
              </a:rPr>
              <a:t>be</a:t>
            </a:r>
            <a:r>
              <a:rPr sz="2200" i="1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i="1" spc="-10" dirty="0">
                <a:latin typeface="Calibri" panose="020F0502020204030204"/>
                <a:cs typeface="Calibri" panose="020F0502020204030204"/>
              </a:rPr>
              <a:t>implemented</a:t>
            </a:r>
            <a:r>
              <a:rPr sz="2200" i="1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i="1" spc="-25" dirty="0">
                <a:latin typeface="Calibri" panose="020F0502020204030204"/>
                <a:cs typeface="Calibri" panose="020F0502020204030204"/>
              </a:rPr>
              <a:t>and </a:t>
            </a:r>
            <a:r>
              <a:rPr sz="2200" i="1" spc="-10" dirty="0">
                <a:latin typeface="Calibri" panose="020F0502020204030204"/>
                <a:cs typeface="Calibri" panose="020F0502020204030204"/>
              </a:rPr>
              <a:t>tested.</a:t>
            </a:r>
            <a:endParaRPr sz="2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Requirements</a:t>
            </a:r>
            <a:r>
              <a:rPr spc="-195" dirty="0"/>
              <a:t> </a:t>
            </a:r>
            <a:r>
              <a:rPr spc="-40" dirty="0"/>
              <a:t>Engineering</a:t>
            </a:r>
            <a:endParaRPr spc="-4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84580" y="1804238"/>
            <a:ext cx="9943465" cy="350392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03505" marR="5080" indent="-91440">
              <a:lnSpc>
                <a:spcPts val="3460"/>
              </a:lnSpc>
              <a:spcBef>
                <a:spcPts val="535"/>
              </a:spcBef>
              <a:buClr>
                <a:srgbClr val="E38312"/>
              </a:buClr>
              <a:buSzPct val="97000"/>
              <a:buFont typeface="Wingdings" panose="05000000000000000000"/>
              <a:buChar char=""/>
              <a:tabLst>
                <a:tab pos="376555" algn="l"/>
              </a:tabLst>
            </a:pP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3200" spc="-3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process</a:t>
            </a:r>
            <a:r>
              <a:rPr sz="3200" spc="-6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3200" spc="-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establishing</a:t>
            </a:r>
            <a:r>
              <a:rPr sz="32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3200" spc="-4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services</a:t>
            </a:r>
            <a:r>
              <a:rPr sz="3200" spc="-6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that</a:t>
            </a:r>
            <a:r>
              <a:rPr sz="32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3200" spc="-4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customer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requires</a:t>
            </a:r>
            <a:r>
              <a:rPr sz="3200" spc="-7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from</a:t>
            </a:r>
            <a:r>
              <a:rPr sz="3200" spc="-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spc="-5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system</a:t>
            </a:r>
            <a:r>
              <a:rPr sz="3200" spc="-4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3200" spc="-3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3200" spc="-5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constraints</a:t>
            </a:r>
            <a:r>
              <a:rPr sz="3200" spc="-5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under</a:t>
            </a:r>
            <a:r>
              <a:rPr sz="3200" spc="-4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which</a:t>
            </a:r>
            <a:r>
              <a:rPr sz="3200" spc="-3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it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operates</a:t>
            </a:r>
            <a:r>
              <a:rPr sz="3200" spc="-7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32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3200" spc="-4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developed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buClr>
                <a:srgbClr val="E38312"/>
              </a:buClr>
              <a:buFont typeface="Wingdings" panose="05000000000000000000"/>
              <a:buChar char=""/>
            </a:pPr>
            <a:endParaRPr sz="3200">
              <a:latin typeface="Calibri" panose="020F0502020204030204"/>
              <a:cs typeface="Calibri" panose="020F0502020204030204"/>
            </a:endParaRPr>
          </a:p>
          <a:p>
            <a:pPr marL="103505" marR="210820" indent="-91440" algn="just">
              <a:lnSpc>
                <a:spcPct val="90000"/>
              </a:lnSpc>
              <a:spcBef>
                <a:spcPts val="2295"/>
              </a:spcBef>
              <a:buClr>
                <a:srgbClr val="E38312"/>
              </a:buClr>
              <a:buSzPct val="97000"/>
              <a:buFont typeface="Wingdings" panose="05000000000000000000"/>
              <a:buChar char=""/>
              <a:tabLst>
                <a:tab pos="376555" algn="l"/>
              </a:tabLst>
            </a:pP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3200" spc="-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requirements</a:t>
            </a:r>
            <a:r>
              <a:rPr sz="3200" spc="-6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themselves</a:t>
            </a:r>
            <a:r>
              <a:rPr sz="3200" spc="-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3200" spc="-4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3200" spc="-4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descriptions</a:t>
            </a:r>
            <a:r>
              <a:rPr sz="32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3200" spc="-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system</a:t>
            </a:r>
            <a:r>
              <a:rPr sz="3200" spc="-9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services</a:t>
            </a:r>
            <a:r>
              <a:rPr sz="3200" spc="-9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3200" spc="-6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constraints</a:t>
            </a:r>
            <a:r>
              <a:rPr sz="3200" spc="-7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that</a:t>
            </a:r>
            <a:r>
              <a:rPr sz="3200" spc="-6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3200" spc="-9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generated</a:t>
            </a:r>
            <a:r>
              <a:rPr sz="3200" spc="-9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during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3200" spc="-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requirements</a:t>
            </a:r>
            <a:r>
              <a:rPr sz="3200" spc="-4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engineering</a:t>
            </a:r>
            <a:r>
              <a:rPr sz="32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process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Implementation</a:t>
            </a:r>
            <a:r>
              <a:rPr spc="-204" dirty="0"/>
              <a:t> </a:t>
            </a:r>
            <a:r>
              <a:rPr spc="-20" dirty="0"/>
              <a:t>free</a:t>
            </a:r>
            <a:r>
              <a:rPr spc="-235" dirty="0"/>
              <a:t> </a:t>
            </a:r>
            <a:r>
              <a:rPr spc="-55" dirty="0"/>
              <a:t>(Abstract)</a:t>
            </a:r>
            <a:endParaRPr spc="-5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2379344"/>
            <a:ext cx="9866630" cy="234061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1395095" indent="133350">
              <a:lnSpc>
                <a:spcPts val="3000"/>
              </a:lnSpc>
              <a:spcBef>
                <a:spcPts val="495"/>
              </a:spcBef>
              <a:buSzPct val="96000"/>
              <a:buFont typeface="Arial MT"/>
              <a:buChar char="•"/>
              <a:tabLst>
                <a:tab pos="146050" algn="l"/>
              </a:tabLst>
            </a:pPr>
            <a:r>
              <a:rPr sz="2800" spc="-20" dirty="0">
                <a:latin typeface="Calibri" panose="020F0502020204030204"/>
                <a:cs typeface="Calibri" panose="020F0502020204030204"/>
              </a:rPr>
              <a:t>Requirements</a:t>
            </a:r>
            <a:r>
              <a:rPr sz="28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should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not</a:t>
            </a:r>
            <a:r>
              <a:rPr sz="28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contain</a:t>
            </a:r>
            <a:r>
              <a:rPr sz="28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unnecessary</a:t>
            </a:r>
            <a:r>
              <a:rPr sz="2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design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and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implementation</a:t>
            </a:r>
            <a:r>
              <a:rPr sz="2800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information: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45415" indent="-125730">
              <a:lnSpc>
                <a:spcPct val="100000"/>
              </a:lnSpc>
              <a:spcBef>
                <a:spcPts val="1055"/>
              </a:spcBef>
              <a:buSzPct val="96000"/>
              <a:buFont typeface="Arial MT"/>
              <a:buChar char="•"/>
              <a:tabLst>
                <a:tab pos="146050" algn="l"/>
              </a:tabLst>
            </a:pPr>
            <a:r>
              <a:rPr sz="2800" i="1" spc="-20" dirty="0">
                <a:latin typeface="Calibri" panose="020F0502020204030204"/>
                <a:cs typeface="Calibri" panose="020F0502020204030204"/>
              </a:rPr>
              <a:t>REQ1Content</a:t>
            </a:r>
            <a:r>
              <a:rPr sz="2800" i="1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spc="-10" dirty="0">
                <a:latin typeface="Calibri" panose="020F0502020204030204"/>
                <a:cs typeface="Calibri" panose="020F0502020204030204"/>
              </a:rPr>
              <a:t>information</a:t>
            </a:r>
            <a:r>
              <a:rPr sz="2800" i="1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shall</a:t>
            </a:r>
            <a:r>
              <a:rPr sz="2800" i="1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be</a:t>
            </a:r>
            <a:r>
              <a:rPr sz="2800" i="1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stored</a:t>
            </a:r>
            <a:r>
              <a:rPr sz="2800" i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in</a:t>
            </a:r>
            <a:r>
              <a:rPr sz="2800" i="1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i="1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text</a:t>
            </a:r>
            <a:r>
              <a:rPr sz="2800" i="1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spc="-10" dirty="0">
                <a:latin typeface="Calibri" panose="020F0502020204030204"/>
                <a:cs typeface="Calibri" panose="020F0502020204030204"/>
              </a:rPr>
              <a:t>file.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45415" indent="-125730">
              <a:lnSpc>
                <a:spcPts val="3180"/>
              </a:lnSpc>
              <a:spcBef>
                <a:spcPts val="1055"/>
              </a:spcBef>
              <a:buSzPct val="96000"/>
              <a:buFont typeface="Arial MT"/>
              <a:buChar char="•"/>
              <a:tabLst>
                <a:tab pos="146050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How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information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is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stored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is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transparent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to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user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and</a:t>
            </a:r>
            <a:r>
              <a:rPr sz="2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should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3180"/>
              </a:lnSpc>
            </a:pPr>
            <a:r>
              <a:rPr sz="2800" dirty="0">
                <a:latin typeface="Calibri" panose="020F0502020204030204"/>
                <a:cs typeface="Calibri" panose="020F0502020204030204"/>
              </a:rPr>
              <a:t>be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designer’s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or</a:t>
            </a:r>
            <a:r>
              <a:rPr sz="28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architect’s</a:t>
            </a:r>
            <a:r>
              <a:rPr sz="2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decision.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Consistent</a:t>
            </a:r>
            <a:endParaRPr spc="-6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2211705"/>
            <a:ext cx="9545955" cy="335407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 marR="5080" indent="116840">
              <a:lnSpc>
                <a:spcPct val="70000"/>
              </a:lnSpc>
              <a:spcBef>
                <a:spcPts val="1040"/>
              </a:spcBef>
              <a:buSzPct val="96000"/>
              <a:buFont typeface="Arial MT"/>
              <a:buChar char="•"/>
              <a:tabLst>
                <a:tab pos="128905" algn="l"/>
              </a:tabLst>
            </a:pPr>
            <a:r>
              <a:rPr sz="2600" dirty="0">
                <a:latin typeface="Calibri" panose="020F0502020204030204"/>
                <a:cs typeface="Calibri" panose="020F0502020204030204"/>
              </a:rPr>
              <a:t>There</a:t>
            </a:r>
            <a:r>
              <a:rPr sz="26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should</a:t>
            </a:r>
            <a:r>
              <a:rPr sz="26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not</a:t>
            </a:r>
            <a:r>
              <a:rPr sz="26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be</a:t>
            </a:r>
            <a:r>
              <a:rPr sz="26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any</a:t>
            </a:r>
            <a:r>
              <a:rPr sz="26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conflicts</a:t>
            </a:r>
            <a:r>
              <a:rPr sz="26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between</a:t>
            </a:r>
            <a:r>
              <a:rPr sz="26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the</a:t>
            </a:r>
            <a:r>
              <a:rPr sz="26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requirements.</a:t>
            </a:r>
            <a:r>
              <a:rPr sz="26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Conflicts </a:t>
            </a:r>
            <a:r>
              <a:rPr sz="2600" dirty="0">
                <a:latin typeface="Calibri" panose="020F0502020204030204"/>
                <a:cs typeface="Calibri" panose="020F0502020204030204"/>
              </a:rPr>
              <a:t>may</a:t>
            </a:r>
            <a:r>
              <a:rPr sz="26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be</a:t>
            </a:r>
            <a:r>
              <a:rPr sz="26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direct</a:t>
            </a:r>
            <a:r>
              <a:rPr sz="26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or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indirect.</a:t>
            </a:r>
            <a:r>
              <a:rPr sz="26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Direct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conflicts</a:t>
            </a:r>
            <a:r>
              <a:rPr sz="26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occur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when,</a:t>
            </a:r>
            <a:r>
              <a:rPr sz="26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in</a:t>
            </a:r>
            <a:r>
              <a:rPr sz="26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the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same </a:t>
            </a:r>
            <a:r>
              <a:rPr sz="2600" dirty="0">
                <a:latin typeface="Calibri" panose="020F0502020204030204"/>
                <a:cs typeface="Calibri" panose="020F0502020204030204"/>
              </a:rPr>
              <a:t>situation,</a:t>
            </a:r>
            <a:r>
              <a:rPr sz="26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different</a:t>
            </a:r>
            <a:r>
              <a:rPr sz="26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behavior</a:t>
            </a:r>
            <a:r>
              <a:rPr sz="26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is</a:t>
            </a:r>
            <a:r>
              <a:rPr sz="26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expected: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128905" indent="-116840">
              <a:lnSpc>
                <a:spcPct val="100000"/>
              </a:lnSpc>
              <a:spcBef>
                <a:spcPts val="465"/>
              </a:spcBef>
              <a:buSzPct val="96000"/>
              <a:buFont typeface="Arial MT"/>
              <a:buChar char="•"/>
              <a:tabLst>
                <a:tab pos="128905" algn="l"/>
              </a:tabLst>
            </a:pPr>
            <a:r>
              <a:rPr sz="2600" i="1" dirty="0">
                <a:latin typeface="Calibri" panose="020F0502020204030204"/>
                <a:cs typeface="Calibri" panose="020F0502020204030204"/>
              </a:rPr>
              <a:t>REQ1Dates</a:t>
            </a:r>
            <a:r>
              <a:rPr sz="2600" i="1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i="1" dirty="0">
                <a:latin typeface="Calibri" panose="020F0502020204030204"/>
                <a:cs typeface="Calibri" panose="020F0502020204030204"/>
              </a:rPr>
              <a:t>shall</a:t>
            </a:r>
            <a:r>
              <a:rPr sz="2600" i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i="1" dirty="0">
                <a:latin typeface="Calibri" panose="020F0502020204030204"/>
                <a:cs typeface="Calibri" panose="020F0502020204030204"/>
              </a:rPr>
              <a:t>be</a:t>
            </a:r>
            <a:r>
              <a:rPr sz="2600" i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i="1" dirty="0">
                <a:latin typeface="Calibri" panose="020F0502020204030204"/>
                <a:cs typeface="Calibri" panose="020F0502020204030204"/>
              </a:rPr>
              <a:t>displayed</a:t>
            </a:r>
            <a:r>
              <a:rPr sz="2600" i="1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i="1" dirty="0">
                <a:latin typeface="Calibri" panose="020F0502020204030204"/>
                <a:cs typeface="Calibri" panose="020F0502020204030204"/>
              </a:rPr>
              <a:t>in</a:t>
            </a:r>
            <a:r>
              <a:rPr sz="2600" i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i="1" dirty="0">
                <a:latin typeface="Calibri" panose="020F0502020204030204"/>
                <a:cs typeface="Calibri" panose="020F0502020204030204"/>
              </a:rPr>
              <a:t>the</a:t>
            </a:r>
            <a:r>
              <a:rPr sz="2600" i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i="1" dirty="0">
                <a:latin typeface="Calibri" panose="020F0502020204030204"/>
                <a:cs typeface="Calibri" panose="020F0502020204030204"/>
              </a:rPr>
              <a:t>mm/dd/yyyy</a:t>
            </a:r>
            <a:r>
              <a:rPr sz="2600" i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i="1" spc="-10" dirty="0">
                <a:latin typeface="Calibri" panose="020F0502020204030204"/>
                <a:cs typeface="Calibri" panose="020F0502020204030204"/>
              </a:rPr>
              <a:t>format.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128905" indent="-116840">
              <a:lnSpc>
                <a:spcPct val="100000"/>
              </a:lnSpc>
              <a:spcBef>
                <a:spcPts val="475"/>
              </a:spcBef>
              <a:buSzPct val="96000"/>
              <a:buFont typeface="Arial MT"/>
              <a:buChar char="•"/>
              <a:tabLst>
                <a:tab pos="128905" algn="l"/>
              </a:tabLst>
            </a:pPr>
            <a:r>
              <a:rPr sz="2600" i="1" dirty="0">
                <a:latin typeface="Calibri" panose="020F0502020204030204"/>
                <a:cs typeface="Calibri" panose="020F0502020204030204"/>
              </a:rPr>
              <a:t>REQ2Dates</a:t>
            </a:r>
            <a:r>
              <a:rPr sz="2600" i="1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i="1" dirty="0">
                <a:latin typeface="Calibri" panose="020F0502020204030204"/>
                <a:cs typeface="Calibri" panose="020F0502020204030204"/>
              </a:rPr>
              <a:t>shall</a:t>
            </a:r>
            <a:r>
              <a:rPr sz="2600" i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i="1" dirty="0">
                <a:latin typeface="Calibri" panose="020F0502020204030204"/>
                <a:cs typeface="Calibri" panose="020F0502020204030204"/>
              </a:rPr>
              <a:t>be</a:t>
            </a:r>
            <a:r>
              <a:rPr sz="2600" i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i="1" dirty="0">
                <a:latin typeface="Calibri" panose="020F0502020204030204"/>
                <a:cs typeface="Calibri" panose="020F0502020204030204"/>
              </a:rPr>
              <a:t>displayed</a:t>
            </a:r>
            <a:r>
              <a:rPr sz="2600" i="1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i="1" dirty="0">
                <a:latin typeface="Calibri" panose="020F0502020204030204"/>
                <a:cs typeface="Calibri" panose="020F0502020204030204"/>
              </a:rPr>
              <a:t>in</a:t>
            </a:r>
            <a:r>
              <a:rPr sz="2600" i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i="1" dirty="0">
                <a:latin typeface="Calibri" panose="020F0502020204030204"/>
                <a:cs typeface="Calibri" panose="020F0502020204030204"/>
              </a:rPr>
              <a:t>the</a:t>
            </a:r>
            <a:r>
              <a:rPr sz="2600" i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i="1" dirty="0">
                <a:latin typeface="Calibri" panose="020F0502020204030204"/>
                <a:cs typeface="Calibri" panose="020F0502020204030204"/>
              </a:rPr>
              <a:t>dd/mm/yyyy</a:t>
            </a:r>
            <a:r>
              <a:rPr sz="2600" i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i="1" spc="-10" dirty="0">
                <a:latin typeface="Calibri" panose="020F0502020204030204"/>
                <a:cs typeface="Calibri" panose="020F0502020204030204"/>
              </a:rPr>
              <a:t>format.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12700" marR="105410" indent="116840">
              <a:lnSpc>
                <a:spcPct val="70000"/>
              </a:lnSpc>
              <a:spcBef>
                <a:spcPts val="1390"/>
              </a:spcBef>
              <a:buSzPct val="96000"/>
              <a:buFont typeface="Arial MT"/>
              <a:buChar char="•"/>
              <a:tabLst>
                <a:tab pos="128905" algn="l"/>
              </a:tabLst>
            </a:pPr>
            <a:r>
              <a:rPr sz="2600" i="1" dirty="0">
                <a:latin typeface="Calibri" panose="020F0502020204030204"/>
                <a:cs typeface="Calibri" panose="020F0502020204030204"/>
              </a:rPr>
              <a:t>REQ1For</a:t>
            </a:r>
            <a:r>
              <a:rPr sz="2600" i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i="1" dirty="0">
                <a:latin typeface="Calibri" panose="020F0502020204030204"/>
                <a:cs typeface="Calibri" panose="020F0502020204030204"/>
              </a:rPr>
              <a:t>users</a:t>
            </a:r>
            <a:r>
              <a:rPr sz="2600" i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i="1" dirty="0">
                <a:latin typeface="Calibri" panose="020F0502020204030204"/>
                <a:cs typeface="Calibri" panose="020F0502020204030204"/>
              </a:rPr>
              <a:t>in</a:t>
            </a:r>
            <a:r>
              <a:rPr sz="2600" i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i="1" dirty="0">
                <a:latin typeface="Calibri" panose="020F0502020204030204"/>
                <a:cs typeface="Calibri" panose="020F0502020204030204"/>
              </a:rPr>
              <a:t>the</a:t>
            </a:r>
            <a:r>
              <a:rPr sz="2600" i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i="1" dirty="0">
                <a:latin typeface="Calibri" panose="020F0502020204030204"/>
                <a:cs typeface="Calibri" panose="020F0502020204030204"/>
              </a:rPr>
              <a:t>U.S.,</a:t>
            </a:r>
            <a:r>
              <a:rPr sz="2600" i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i="1" dirty="0">
                <a:latin typeface="Calibri" panose="020F0502020204030204"/>
                <a:cs typeface="Calibri" panose="020F0502020204030204"/>
              </a:rPr>
              <a:t>dates</a:t>
            </a:r>
            <a:r>
              <a:rPr sz="2600" i="1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i="1" dirty="0">
                <a:latin typeface="Calibri" panose="020F0502020204030204"/>
                <a:cs typeface="Calibri" panose="020F0502020204030204"/>
              </a:rPr>
              <a:t>shall</a:t>
            </a:r>
            <a:r>
              <a:rPr sz="2600" i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i="1" dirty="0">
                <a:latin typeface="Calibri" panose="020F0502020204030204"/>
                <a:cs typeface="Calibri" panose="020F0502020204030204"/>
              </a:rPr>
              <a:t>be</a:t>
            </a:r>
            <a:r>
              <a:rPr sz="2600" i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i="1" dirty="0">
                <a:latin typeface="Calibri" panose="020F0502020204030204"/>
                <a:cs typeface="Calibri" panose="020F0502020204030204"/>
              </a:rPr>
              <a:t>displayed</a:t>
            </a:r>
            <a:r>
              <a:rPr sz="2600" i="1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i="1" dirty="0">
                <a:latin typeface="Calibri" panose="020F0502020204030204"/>
                <a:cs typeface="Calibri" panose="020F0502020204030204"/>
              </a:rPr>
              <a:t>in</a:t>
            </a:r>
            <a:r>
              <a:rPr sz="2600" i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i="1" dirty="0">
                <a:latin typeface="Calibri" panose="020F0502020204030204"/>
                <a:cs typeface="Calibri" panose="020F0502020204030204"/>
              </a:rPr>
              <a:t>the</a:t>
            </a:r>
            <a:r>
              <a:rPr sz="2600" i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i="1" spc="-10" dirty="0">
                <a:latin typeface="Calibri" panose="020F0502020204030204"/>
                <a:cs typeface="Calibri" panose="020F0502020204030204"/>
              </a:rPr>
              <a:t>mm/dd/yyyy format.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12700" marR="247015" indent="116840">
              <a:lnSpc>
                <a:spcPct val="70000"/>
              </a:lnSpc>
              <a:spcBef>
                <a:spcPts val="1405"/>
              </a:spcBef>
              <a:buSzPct val="96000"/>
              <a:buFont typeface="Arial MT"/>
              <a:buChar char="•"/>
              <a:tabLst>
                <a:tab pos="128905" algn="l"/>
              </a:tabLst>
            </a:pPr>
            <a:r>
              <a:rPr sz="2600" i="1" dirty="0">
                <a:latin typeface="Calibri" panose="020F0502020204030204"/>
                <a:cs typeface="Calibri" panose="020F0502020204030204"/>
              </a:rPr>
              <a:t>REQ2For</a:t>
            </a:r>
            <a:r>
              <a:rPr sz="2600" i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i="1" dirty="0">
                <a:latin typeface="Calibri" panose="020F0502020204030204"/>
                <a:cs typeface="Calibri" panose="020F0502020204030204"/>
              </a:rPr>
              <a:t>users</a:t>
            </a:r>
            <a:r>
              <a:rPr sz="2600" i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i="1" dirty="0">
                <a:latin typeface="Calibri" panose="020F0502020204030204"/>
                <a:cs typeface="Calibri" panose="020F0502020204030204"/>
              </a:rPr>
              <a:t>in</a:t>
            </a:r>
            <a:r>
              <a:rPr sz="2600" i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i="1" dirty="0">
                <a:latin typeface="Calibri" panose="020F0502020204030204"/>
                <a:cs typeface="Calibri" panose="020F0502020204030204"/>
              </a:rPr>
              <a:t>France,</a:t>
            </a:r>
            <a:r>
              <a:rPr sz="2600" i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i="1" dirty="0">
                <a:latin typeface="Calibri" panose="020F0502020204030204"/>
                <a:cs typeface="Calibri" panose="020F0502020204030204"/>
              </a:rPr>
              <a:t>dates</a:t>
            </a:r>
            <a:r>
              <a:rPr sz="2600" i="1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i="1" dirty="0">
                <a:latin typeface="Calibri" panose="020F0502020204030204"/>
                <a:cs typeface="Calibri" panose="020F0502020204030204"/>
              </a:rPr>
              <a:t>shall</a:t>
            </a:r>
            <a:r>
              <a:rPr sz="2600" i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i="1" dirty="0">
                <a:latin typeface="Calibri" panose="020F0502020204030204"/>
                <a:cs typeface="Calibri" panose="020F0502020204030204"/>
              </a:rPr>
              <a:t>be</a:t>
            </a:r>
            <a:r>
              <a:rPr sz="2600" i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i="1" dirty="0">
                <a:latin typeface="Calibri" panose="020F0502020204030204"/>
                <a:cs typeface="Calibri" panose="020F0502020204030204"/>
              </a:rPr>
              <a:t>displayed</a:t>
            </a:r>
            <a:r>
              <a:rPr sz="2600" i="1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i="1" dirty="0">
                <a:latin typeface="Calibri" panose="020F0502020204030204"/>
                <a:cs typeface="Calibri" panose="020F0502020204030204"/>
              </a:rPr>
              <a:t>in</a:t>
            </a:r>
            <a:r>
              <a:rPr sz="2600" i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i="1" dirty="0">
                <a:latin typeface="Calibri" panose="020F0502020204030204"/>
                <a:cs typeface="Calibri" panose="020F0502020204030204"/>
              </a:rPr>
              <a:t>the</a:t>
            </a:r>
            <a:r>
              <a:rPr sz="2600" i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i="1" spc="-10" dirty="0">
                <a:latin typeface="Calibri" panose="020F0502020204030204"/>
                <a:cs typeface="Calibri" panose="020F0502020204030204"/>
              </a:rPr>
              <a:t>dd/mm/yyyy format.</a:t>
            </a:r>
            <a:endParaRPr sz="26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Nonredundant</a:t>
            </a:r>
            <a:endParaRPr spc="-5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2300097"/>
            <a:ext cx="9815830" cy="33756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342900" indent="133350">
              <a:lnSpc>
                <a:spcPts val="2690"/>
              </a:lnSpc>
              <a:spcBef>
                <a:spcPts val="740"/>
              </a:spcBef>
              <a:buSzPct val="96000"/>
              <a:buFont typeface="Arial MT"/>
              <a:buChar char="•"/>
              <a:tabLst>
                <a:tab pos="146050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Each</a:t>
            </a:r>
            <a:r>
              <a:rPr sz="2800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requirement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should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be</a:t>
            </a:r>
            <a:r>
              <a:rPr sz="28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expressed</a:t>
            </a:r>
            <a:r>
              <a:rPr sz="2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only</a:t>
            </a:r>
            <a:r>
              <a:rPr sz="28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once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and</a:t>
            </a:r>
            <a:r>
              <a:rPr sz="28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should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not </a:t>
            </a:r>
            <a:r>
              <a:rPr sz="2800" dirty="0">
                <a:latin typeface="Calibri" panose="020F0502020204030204"/>
                <a:cs typeface="Calibri" panose="020F0502020204030204"/>
              </a:rPr>
              <a:t>overlap</a:t>
            </a:r>
            <a:r>
              <a:rPr sz="28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with</a:t>
            </a:r>
            <a:r>
              <a:rPr sz="28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another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requirement: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2700" marR="326390" indent="133350">
              <a:lnSpc>
                <a:spcPts val="2690"/>
              </a:lnSpc>
              <a:spcBef>
                <a:spcPts val="1390"/>
              </a:spcBef>
              <a:buSzPct val="96000"/>
              <a:buFont typeface="Arial MT"/>
              <a:buChar char="•"/>
              <a:tabLst>
                <a:tab pos="146050" algn="l"/>
              </a:tabLst>
            </a:pPr>
            <a:r>
              <a:rPr sz="2800" i="1" dirty="0">
                <a:latin typeface="Calibri" panose="020F0502020204030204"/>
                <a:cs typeface="Calibri" panose="020F0502020204030204"/>
              </a:rPr>
              <a:t>REQ1A</a:t>
            </a:r>
            <a:r>
              <a:rPr sz="2800" i="1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calendar</a:t>
            </a:r>
            <a:r>
              <a:rPr sz="2800" i="1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shall</a:t>
            </a:r>
            <a:r>
              <a:rPr sz="2800" i="1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be</a:t>
            </a:r>
            <a:r>
              <a:rPr sz="2800" i="1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available</a:t>
            </a:r>
            <a:r>
              <a:rPr sz="2800" i="1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to</a:t>
            </a:r>
            <a:r>
              <a:rPr sz="2800" i="1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help</a:t>
            </a:r>
            <a:r>
              <a:rPr sz="2800" i="1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with</a:t>
            </a:r>
            <a:r>
              <a:rPr sz="2800" i="1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spc="-10" dirty="0">
                <a:latin typeface="Calibri" panose="020F0502020204030204"/>
                <a:cs typeface="Calibri" panose="020F0502020204030204"/>
              </a:rPr>
              <a:t>entering</a:t>
            </a:r>
            <a:r>
              <a:rPr sz="2800" i="1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i="1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spc="-10" dirty="0">
                <a:latin typeface="Calibri" panose="020F0502020204030204"/>
                <a:cs typeface="Calibri" panose="020F0502020204030204"/>
              </a:rPr>
              <a:t>flight date.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2700" marR="5080" indent="133350">
              <a:lnSpc>
                <a:spcPts val="2690"/>
              </a:lnSpc>
              <a:spcBef>
                <a:spcPts val="1405"/>
              </a:spcBef>
              <a:buSzPct val="96000"/>
              <a:buFont typeface="Arial MT"/>
              <a:buChar char="•"/>
              <a:tabLst>
                <a:tab pos="146050" algn="l"/>
              </a:tabLst>
            </a:pPr>
            <a:r>
              <a:rPr sz="2800" i="1" dirty="0">
                <a:latin typeface="Calibri" panose="020F0502020204030204"/>
                <a:cs typeface="Calibri" panose="020F0502020204030204"/>
              </a:rPr>
              <a:t>REQ2The</a:t>
            </a:r>
            <a:r>
              <a:rPr sz="2800" i="1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spc="-10" dirty="0">
                <a:latin typeface="Calibri" panose="020F0502020204030204"/>
                <a:cs typeface="Calibri" panose="020F0502020204030204"/>
              </a:rPr>
              <a:t>system</a:t>
            </a:r>
            <a:r>
              <a:rPr sz="2800" i="1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shall</a:t>
            </a:r>
            <a:r>
              <a:rPr sz="2800" i="1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display</a:t>
            </a:r>
            <a:r>
              <a:rPr sz="2800" i="1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i="1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spc="-20" dirty="0">
                <a:latin typeface="Calibri" panose="020F0502020204030204"/>
                <a:cs typeface="Calibri" panose="020F0502020204030204"/>
              </a:rPr>
              <a:t>pop-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up</a:t>
            </a:r>
            <a:r>
              <a:rPr sz="2800" i="1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calendar</a:t>
            </a:r>
            <a:r>
              <a:rPr sz="2800" i="1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when</a:t>
            </a:r>
            <a:r>
              <a:rPr sz="2800" i="1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spc="-10" dirty="0">
                <a:latin typeface="Calibri" panose="020F0502020204030204"/>
                <a:cs typeface="Calibri" panose="020F0502020204030204"/>
              </a:rPr>
              <a:t>entering</a:t>
            </a:r>
            <a:r>
              <a:rPr sz="2800" i="1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spc="-25" dirty="0">
                <a:latin typeface="Calibri" panose="020F0502020204030204"/>
                <a:cs typeface="Calibri" panose="020F0502020204030204"/>
              </a:rPr>
              <a:t>any </a:t>
            </a:r>
            <a:r>
              <a:rPr sz="2800" i="1" spc="-10" dirty="0">
                <a:latin typeface="Calibri" panose="020F0502020204030204"/>
                <a:cs typeface="Calibri" panose="020F0502020204030204"/>
              </a:rPr>
              <a:t>date.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2700" marR="131445" indent="133350">
              <a:lnSpc>
                <a:spcPct val="80000"/>
              </a:lnSpc>
              <a:spcBef>
                <a:spcPts val="1425"/>
              </a:spcBef>
              <a:buSzPct val="96000"/>
              <a:buFont typeface="Arial MT"/>
              <a:buChar char="•"/>
              <a:tabLst>
                <a:tab pos="146050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first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requirement</a:t>
            </a:r>
            <a:r>
              <a:rPr sz="2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(related</a:t>
            </a:r>
            <a:r>
              <a:rPr sz="28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to</a:t>
            </a:r>
            <a:r>
              <a:rPr sz="28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only</a:t>
            </a:r>
            <a:r>
              <a:rPr sz="28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flight</a:t>
            </a:r>
            <a:r>
              <a:rPr sz="28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date)</a:t>
            </a:r>
            <a:r>
              <a:rPr sz="28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is</a:t>
            </a:r>
            <a:r>
              <a:rPr sz="28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subset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of </a:t>
            </a:r>
            <a:r>
              <a:rPr sz="2800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second</a:t>
            </a:r>
            <a:r>
              <a:rPr sz="28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one</a:t>
            </a:r>
            <a:r>
              <a:rPr sz="2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(related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to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any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date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entered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by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user).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Complete</a:t>
            </a:r>
            <a:endParaRPr spc="-5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2166899"/>
            <a:ext cx="9732645" cy="3627754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10490" indent="-98425">
              <a:lnSpc>
                <a:spcPct val="100000"/>
              </a:lnSpc>
              <a:spcBef>
                <a:spcPts val="1225"/>
              </a:spcBef>
              <a:buSzPct val="95000"/>
              <a:buFont typeface="Arial MT"/>
              <a:buChar char="•"/>
              <a:tabLst>
                <a:tab pos="111125" algn="l"/>
              </a:tabLst>
            </a:pPr>
            <a:r>
              <a:rPr sz="2200" dirty="0">
                <a:latin typeface="Calibri" panose="020F0502020204030204"/>
                <a:cs typeface="Calibri" panose="020F0502020204030204"/>
              </a:rPr>
              <a:t>A</a:t>
            </a:r>
            <a:r>
              <a:rPr sz="2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requirement</a:t>
            </a:r>
            <a:r>
              <a:rPr sz="2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should</a:t>
            </a:r>
            <a:r>
              <a:rPr sz="2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be</a:t>
            </a:r>
            <a:r>
              <a:rPr sz="2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specified</a:t>
            </a:r>
            <a:r>
              <a:rPr sz="2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for</a:t>
            </a:r>
            <a:r>
              <a:rPr sz="2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all</a:t>
            </a:r>
            <a:r>
              <a:rPr sz="22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conditions</a:t>
            </a:r>
            <a:r>
              <a:rPr sz="2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that</a:t>
            </a:r>
            <a:r>
              <a:rPr sz="2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can</a:t>
            </a:r>
            <a:r>
              <a:rPr sz="2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occur: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10490" indent="-98425">
              <a:lnSpc>
                <a:spcPct val="100000"/>
              </a:lnSpc>
              <a:spcBef>
                <a:spcPts val="1130"/>
              </a:spcBef>
              <a:buSzPct val="95000"/>
              <a:buFont typeface="Arial MT"/>
              <a:buChar char="•"/>
              <a:tabLst>
                <a:tab pos="111125" algn="l"/>
              </a:tabLst>
            </a:pPr>
            <a:r>
              <a:rPr sz="2200" dirty="0">
                <a:latin typeface="Calibri" panose="020F0502020204030204"/>
                <a:cs typeface="Calibri" panose="020F0502020204030204"/>
              </a:rPr>
              <a:t>REQ1</a:t>
            </a:r>
            <a:r>
              <a:rPr sz="2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A</a:t>
            </a:r>
            <a:r>
              <a:rPr sz="2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destination</a:t>
            </a:r>
            <a:r>
              <a:rPr sz="2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country</a:t>
            </a:r>
            <a:r>
              <a:rPr sz="2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does</a:t>
            </a:r>
            <a:r>
              <a:rPr sz="2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not</a:t>
            </a:r>
            <a:r>
              <a:rPr sz="2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need</a:t>
            </a:r>
            <a:r>
              <a:rPr sz="2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to</a:t>
            </a:r>
            <a:r>
              <a:rPr sz="2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be</a:t>
            </a:r>
            <a:r>
              <a:rPr sz="2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displayed</a:t>
            </a:r>
            <a:r>
              <a:rPr sz="22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for</a:t>
            </a:r>
            <a:r>
              <a:rPr sz="2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flights</a:t>
            </a:r>
            <a:r>
              <a:rPr sz="2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within</a:t>
            </a:r>
            <a:r>
              <a:rPr sz="22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the</a:t>
            </a:r>
            <a:r>
              <a:rPr sz="2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20" dirty="0">
                <a:latin typeface="Calibri" panose="020F0502020204030204"/>
                <a:cs typeface="Calibri" panose="020F0502020204030204"/>
              </a:rPr>
              <a:t>U.S.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10490" indent="-98425">
              <a:lnSpc>
                <a:spcPct val="100000"/>
              </a:lnSpc>
              <a:spcBef>
                <a:spcPts val="1140"/>
              </a:spcBef>
              <a:buSzPct val="95000"/>
              <a:buFont typeface="Arial MT"/>
              <a:buChar char="•"/>
              <a:tabLst>
                <a:tab pos="111125" algn="l"/>
              </a:tabLst>
            </a:pPr>
            <a:r>
              <a:rPr sz="2200" dirty="0">
                <a:latin typeface="Calibri" panose="020F0502020204030204"/>
                <a:cs typeface="Calibri" panose="020F0502020204030204"/>
              </a:rPr>
              <a:t>REQ2</a:t>
            </a:r>
            <a:r>
              <a:rPr sz="2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For</a:t>
            </a:r>
            <a:r>
              <a:rPr sz="2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overseas</a:t>
            </a:r>
            <a:r>
              <a:rPr sz="2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flights,</a:t>
            </a:r>
            <a:r>
              <a:rPr sz="2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the</a:t>
            </a:r>
            <a:r>
              <a:rPr sz="2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system</a:t>
            </a:r>
            <a:r>
              <a:rPr sz="2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shall</a:t>
            </a:r>
            <a:r>
              <a:rPr sz="22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display</a:t>
            </a:r>
            <a:r>
              <a:rPr sz="22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a</a:t>
            </a:r>
            <a:r>
              <a:rPr sz="2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destination</a:t>
            </a:r>
            <a:r>
              <a:rPr sz="22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country.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 marR="932180" indent="98425">
              <a:lnSpc>
                <a:spcPts val="2350"/>
              </a:lnSpc>
              <a:spcBef>
                <a:spcPts val="1465"/>
              </a:spcBef>
              <a:buSzPct val="95000"/>
              <a:buFont typeface="Arial MT"/>
              <a:buChar char="•"/>
              <a:tabLst>
                <a:tab pos="111125" algn="l"/>
              </a:tabLst>
            </a:pPr>
            <a:r>
              <a:rPr sz="2200" dirty="0">
                <a:latin typeface="Calibri" panose="020F0502020204030204"/>
                <a:cs typeface="Calibri" panose="020F0502020204030204"/>
              </a:rPr>
              <a:t>What</a:t>
            </a:r>
            <a:r>
              <a:rPr sz="2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about</a:t>
            </a:r>
            <a:r>
              <a:rPr sz="22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flights</a:t>
            </a:r>
            <a:r>
              <a:rPr sz="2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to</a:t>
            </a:r>
            <a:r>
              <a:rPr sz="2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Canada</a:t>
            </a:r>
            <a:r>
              <a:rPr sz="22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and</a:t>
            </a:r>
            <a:r>
              <a:rPr sz="2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Mexico?</a:t>
            </a:r>
            <a:r>
              <a:rPr sz="2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They</a:t>
            </a:r>
            <a:r>
              <a:rPr sz="2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are</a:t>
            </a:r>
            <a:r>
              <a:rPr sz="2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neither</a:t>
            </a:r>
            <a:r>
              <a:rPr sz="2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“within</a:t>
            </a:r>
            <a:r>
              <a:rPr sz="2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the</a:t>
            </a:r>
            <a:r>
              <a:rPr sz="2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U.S.” nor“overseas.”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 marR="5080" indent="98425">
              <a:lnSpc>
                <a:spcPct val="90000"/>
              </a:lnSpc>
              <a:spcBef>
                <a:spcPts val="1390"/>
              </a:spcBef>
              <a:buSzPct val="95000"/>
              <a:buFont typeface="Arial MT"/>
              <a:buChar char="•"/>
              <a:tabLst>
                <a:tab pos="111125" algn="l"/>
              </a:tabLst>
            </a:pPr>
            <a:r>
              <a:rPr sz="2200" dirty="0">
                <a:latin typeface="Calibri" panose="020F0502020204030204"/>
                <a:cs typeface="Calibri" panose="020F0502020204030204"/>
              </a:rPr>
              <a:t>All</a:t>
            </a:r>
            <a:r>
              <a:rPr sz="2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applicable</a:t>
            </a:r>
            <a:r>
              <a:rPr sz="2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requirements</a:t>
            </a:r>
            <a:r>
              <a:rPr sz="22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should</a:t>
            </a:r>
            <a:r>
              <a:rPr sz="2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be</a:t>
            </a:r>
            <a:r>
              <a:rPr sz="2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specified.</a:t>
            </a:r>
            <a:r>
              <a:rPr sz="2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This</a:t>
            </a:r>
            <a:r>
              <a:rPr sz="2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is</a:t>
            </a:r>
            <a:r>
              <a:rPr sz="2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the</a:t>
            </a:r>
            <a:r>
              <a:rPr sz="2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toughest</a:t>
            </a:r>
            <a:r>
              <a:rPr sz="2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condition</a:t>
            </a:r>
            <a:r>
              <a:rPr sz="2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to</a:t>
            </a:r>
            <a:r>
              <a:rPr sz="2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25" dirty="0">
                <a:latin typeface="Calibri" panose="020F0502020204030204"/>
                <a:cs typeface="Calibri" panose="020F0502020204030204"/>
              </a:rPr>
              <a:t>be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checked.</a:t>
            </a:r>
            <a:r>
              <a:rPr sz="2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There</a:t>
            </a:r>
            <a:r>
              <a:rPr sz="2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is</a:t>
            </a:r>
            <a:r>
              <a:rPr sz="2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really</a:t>
            </a:r>
            <a:r>
              <a:rPr sz="2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no</a:t>
            </a:r>
            <a:r>
              <a:rPr sz="2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way</a:t>
            </a:r>
            <a:r>
              <a:rPr sz="2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to</a:t>
            </a:r>
            <a:r>
              <a:rPr sz="2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be</a:t>
            </a:r>
            <a:r>
              <a:rPr sz="2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sure</a:t>
            </a:r>
            <a:r>
              <a:rPr sz="2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that</a:t>
            </a:r>
            <a:r>
              <a:rPr sz="2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all</a:t>
            </a:r>
            <a:r>
              <a:rPr sz="2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the</a:t>
            </a:r>
            <a:r>
              <a:rPr sz="2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requirements</a:t>
            </a:r>
            <a:r>
              <a:rPr sz="2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are</a:t>
            </a:r>
            <a:r>
              <a:rPr sz="2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captured</a:t>
            </a:r>
            <a:r>
              <a:rPr sz="2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25" dirty="0">
                <a:latin typeface="Calibri" panose="020F0502020204030204"/>
                <a:cs typeface="Calibri" panose="020F0502020204030204"/>
              </a:rPr>
              <a:t>and </a:t>
            </a:r>
            <a:r>
              <a:rPr sz="2200" dirty="0">
                <a:latin typeface="Calibri" panose="020F0502020204030204"/>
                <a:cs typeface="Calibri" panose="020F0502020204030204"/>
              </a:rPr>
              <a:t>that</a:t>
            </a:r>
            <a:r>
              <a:rPr sz="2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one</a:t>
            </a:r>
            <a:r>
              <a:rPr sz="2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week</a:t>
            </a:r>
            <a:r>
              <a:rPr sz="2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before</a:t>
            </a:r>
            <a:r>
              <a:rPr sz="2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the</a:t>
            </a:r>
            <a:r>
              <a:rPr sz="2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production</a:t>
            </a:r>
            <a:r>
              <a:rPr sz="2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date</a:t>
            </a:r>
            <a:r>
              <a:rPr sz="2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one</a:t>
            </a:r>
            <a:r>
              <a:rPr sz="2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of</a:t>
            </a:r>
            <a:r>
              <a:rPr sz="2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the</a:t>
            </a:r>
            <a:r>
              <a:rPr sz="2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20" dirty="0">
                <a:latin typeface="Calibri" panose="020F0502020204030204"/>
                <a:cs typeface="Calibri" panose="020F0502020204030204"/>
              </a:rPr>
              <a:t>stakeholders</a:t>
            </a:r>
            <a:r>
              <a:rPr sz="2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won’t</a:t>
            </a:r>
            <a:r>
              <a:rPr sz="2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45" dirty="0">
                <a:latin typeface="Calibri" panose="020F0502020204030204"/>
                <a:cs typeface="Calibri" panose="020F0502020204030204"/>
              </a:rPr>
              <a:t>say,</a:t>
            </a:r>
            <a:r>
              <a:rPr sz="2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“I</a:t>
            </a:r>
            <a:r>
              <a:rPr sz="2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forgot </a:t>
            </a:r>
            <a:r>
              <a:rPr sz="2200" dirty="0">
                <a:latin typeface="Calibri" panose="020F0502020204030204"/>
                <a:cs typeface="Calibri" panose="020F0502020204030204"/>
              </a:rPr>
              <a:t>to</a:t>
            </a:r>
            <a:r>
              <a:rPr sz="2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mention</a:t>
            </a:r>
            <a:r>
              <a:rPr sz="2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that</a:t>
            </a:r>
            <a:r>
              <a:rPr sz="2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I</a:t>
            </a:r>
            <a:r>
              <a:rPr sz="2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need</a:t>
            </a:r>
            <a:r>
              <a:rPr sz="2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one</a:t>
            </a:r>
            <a:r>
              <a:rPr sz="2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more</a:t>
            </a:r>
            <a:r>
              <a:rPr sz="2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feature</a:t>
            </a:r>
            <a:r>
              <a:rPr sz="2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in</a:t>
            </a:r>
            <a:r>
              <a:rPr sz="2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the</a:t>
            </a:r>
            <a:r>
              <a:rPr sz="2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application.”</a:t>
            </a:r>
            <a:endParaRPr sz="2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Conflicts</a:t>
            </a:r>
            <a:endParaRPr spc="-4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2216886"/>
            <a:ext cx="9798685" cy="340931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8905" indent="-116840">
              <a:lnSpc>
                <a:spcPct val="100000"/>
              </a:lnSpc>
              <a:spcBef>
                <a:spcPts val="1190"/>
              </a:spcBef>
              <a:buSzPct val="96000"/>
              <a:buFont typeface="Arial MT"/>
              <a:buChar char="•"/>
              <a:tabLst>
                <a:tab pos="128905" algn="l"/>
              </a:tabLst>
            </a:pPr>
            <a:r>
              <a:rPr sz="2600" dirty="0">
                <a:latin typeface="Calibri" panose="020F0502020204030204"/>
                <a:cs typeface="Calibri" panose="020F0502020204030204"/>
              </a:rPr>
              <a:t>Conflicts</a:t>
            </a:r>
            <a:r>
              <a:rPr sz="26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between</a:t>
            </a:r>
            <a:r>
              <a:rPr sz="26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different</a:t>
            </a:r>
            <a:r>
              <a:rPr sz="26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nonfunctional</a:t>
            </a:r>
            <a:r>
              <a:rPr sz="26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requirements</a:t>
            </a:r>
            <a:r>
              <a:rPr sz="26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are</a:t>
            </a:r>
            <a:r>
              <a:rPr sz="26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common</a:t>
            </a:r>
            <a:r>
              <a:rPr sz="26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in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128905" indent="-116840">
              <a:lnSpc>
                <a:spcPct val="100000"/>
              </a:lnSpc>
              <a:spcBef>
                <a:spcPts val="1090"/>
              </a:spcBef>
              <a:buSzPct val="96000"/>
              <a:buFont typeface="Arial MT"/>
              <a:buChar char="•"/>
              <a:tabLst>
                <a:tab pos="128905" algn="l"/>
              </a:tabLst>
            </a:pPr>
            <a:r>
              <a:rPr sz="2600" dirty="0">
                <a:latin typeface="Calibri" panose="020F0502020204030204"/>
                <a:cs typeface="Calibri" panose="020F0502020204030204"/>
              </a:rPr>
              <a:t>complex</a:t>
            </a:r>
            <a:r>
              <a:rPr sz="26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systems,</a:t>
            </a:r>
            <a:r>
              <a:rPr sz="2600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Spacecraft</a:t>
            </a:r>
            <a:r>
              <a:rPr sz="26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system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12700" marR="5080" indent="116840">
              <a:lnSpc>
                <a:spcPts val="2780"/>
              </a:lnSpc>
              <a:spcBef>
                <a:spcPts val="1475"/>
              </a:spcBef>
              <a:buSzPct val="96000"/>
              <a:buFont typeface="Arial MT"/>
              <a:buChar char="•"/>
              <a:tabLst>
                <a:tab pos="128905" algn="l"/>
              </a:tabLst>
            </a:pPr>
            <a:r>
              <a:rPr sz="2600" spc="-45" dirty="0">
                <a:latin typeface="Calibri" panose="020F0502020204030204"/>
                <a:cs typeface="Calibri" panose="020F0502020204030204"/>
              </a:rPr>
              <a:t>–To</a:t>
            </a:r>
            <a:r>
              <a:rPr sz="26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minimize</a:t>
            </a:r>
            <a:r>
              <a:rPr sz="26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weight,</a:t>
            </a:r>
            <a:r>
              <a:rPr sz="26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the</a:t>
            </a:r>
            <a:r>
              <a:rPr sz="26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number</a:t>
            </a:r>
            <a:r>
              <a:rPr sz="26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of</a:t>
            </a:r>
            <a:r>
              <a:rPr sz="26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separate</a:t>
            </a:r>
            <a:r>
              <a:rPr sz="26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chips</a:t>
            </a:r>
            <a:r>
              <a:rPr sz="26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in</a:t>
            </a:r>
            <a:r>
              <a:rPr sz="26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the</a:t>
            </a:r>
            <a:r>
              <a:rPr sz="26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system</a:t>
            </a:r>
            <a:r>
              <a:rPr sz="26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should </a:t>
            </a:r>
            <a:r>
              <a:rPr sz="2600" dirty="0">
                <a:latin typeface="Calibri" panose="020F0502020204030204"/>
                <a:cs typeface="Calibri" panose="020F0502020204030204"/>
              </a:rPr>
              <a:t>be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minimized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128905" indent="-116840">
              <a:lnSpc>
                <a:spcPct val="100000"/>
              </a:lnSpc>
              <a:spcBef>
                <a:spcPts val="1070"/>
              </a:spcBef>
              <a:buSzPct val="96000"/>
              <a:buFont typeface="Arial MT"/>
              <a:buChar char="•"/>
              <a:tabLst>
                <a:tab pos="128905" algn="l"/>
              </a:tabLst>
            </a:pPr>
            <a:r>
              <a:rPr sz="2600" spc="-45" dirty="0">
                <a:latin typeface="Calibri" panose="020F0502020204030204"/>
                <a:cs typeface="Calibri" panose="020F0502020204030204"/>
              </a:rPr>
              <a:t>–To</a:t>
            </a:r>
            <a:r>
              <a:rPr sz="26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minimize</a:t>
            </a:r>
            <a:r>
              <a:rPr sz="26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power</a:t>
            </a:r>
            <a:r>
              <a:rPr sz="26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consumption,</a:t>
            </a:r>
            <a:r>
              <a:rPr sz="26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lower</a:t>
            </a:r>
            <a:r>
              <a:rPr sz="26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power</a:t>
            </a:r>
            <a:r>
              <a:rPr sz="26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chips</a:t>
            </a:r>
            <a:r>
              <a:rPr sz="26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should</a:t>
            </a:r>
            <a:r>
              <a:rPr sz="26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be</a:t>
            </a:r>
            <a:r>
              <a:rPr sz="26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used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12700" marR="71755" indent="116840">
              <a:lnSpc>
                <a:spcPts val="2780"/>
              </a:lnSpc>
              <a:spcBef>
                <a:spcPts val="1470"/>
              </a:spcBef>
              <a:buSzPct val="96000"/>
              <a:buFont typeface="Arial MT"/>
              <a:buChar char="•"/>
              <a:tabLst>
                <a:tab pos="128905" algn="l"/>
              </a:tabLst>
            </a:pPr>
            <a:r>
              <a:rPr sz="2600" spc="-30" dirty="0">
                <a:latin typeface="Calibri" panose="020F0502020204030204"/>
                <a:cs typeface="Calibri" panose="020F0502020204030204"/>
              </a:rPr>
              <a:t>–However,</a:t>
            </a:r>
            <a:r>
              <a:rPr sz="26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using</a:t>
            </a:r>
            <a:r>
              <a:rPr sz="26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low</a:t>
            </a:r>
            <a:r>
              <a:rPr sz="26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power</a:t>
            </a:r>
            <a:r>
              <a:rPr sz="26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chips</a:t>
            </a:r>
            <a:r>
              <a:rPr sz="26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may</a:t>
            </a:r>
            <a:r>
              <a:rPr sz="26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mean</a:t>
            </a:r>
            <a:r>
              <a:rPr sz="26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that</a:t>
            </a:r>
            <a:r>
              <a:rPr sz="26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more</a:t>
            </a:r>
            <a:r>
              <a:rPr sz="26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chips</a:t>
            </a:r>
            <a:r>
              <a:rPr sz="26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have</a:t>
            </a:r>
            <a:r>
              <a:rPr sz="26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to</a:t>
            </a:r>
            <a:r>
              <a:rPr sz="26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be </a:t>
            </a:r>
            <a:r>
              <a:rPr sz="2600" dirty="0">
                <a:latin typeface="Calibri" panose="020F0502020204030204"/>
                <a:cs typeface="Calibri" panose="020F0502020204030204"/>
              </a:rPr>
              <a:t>used.</a:t>
            </a:r>
            <a:r>
              <a:rPr sz="26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Which</a:t>
            </a:r>
            <a:r>
              <a:rPr sz="26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is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the</a:t>
            </a:r>
            <a:r>
              <a:rPr sz="26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most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critical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requirement?</a:t>
            </a:r>
            <a:endParaRPr sz="26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1193291" y="1737360"/>
              <a:ext cx="9966960" cy="0"/>
            </a:xfrm>
            <a:custGeom>
              <a:avLst/>
              <a:gdLst/>
              <a:ahLst/>
              <a:cxnLst/>
              <a:rect l="l" t="t" r="r" b="b"/>
              <a:pathLst>
                <a:path w="9966960">
                  <a:moveTo>
                    <a:pt x="0" y="0"/>
                  </a:moveTo>
                  <a:lnTo>
                    <a:pt x="9966960" y="0"/>
                  </a:lnTo>
                </a:path>
              </a:pathLst>
            </a:custGeom>
            <a:ln w="63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20836" y="2337003"/>
            <a:ext cx="3007995" cy="191833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080" algn="just">
              <a:lnSpc>
                <a:spcPct val="85000"/>
              </a:lnSpc>
              <a:spcBef>
                <a:spcPts val="925"/>
              </a:spcBef>
            </a:pPr>
            <a:r>
              <a:rPr sz="4600" spc="-65" dirty="0">
                <a:solidFill>
                  <a:srgbClr val="252525"/>
                </a:solidFill>
              </a:rPr>
              <a:t>Definition</a:t>
            </a:r>
            <a:r>
              <a:rPr sz="4600" spc="-165" dirty="0">
                <a:solidFill>
                  <a:srgbClr val="252525"/>
                </a:solidFill>
              </a:rPr>
              <a:t> </a:t>
            </a:r>
            <a:r>
              <a:rPr sz="4600" spc="-25" dirty="0">
                <a:solidFill>
                  <a:srgbClr val="252525"/>
                </a:solidFill>
              </a:rPr>
              <a:t>of </a:t>
            </a:r>
            <a:r>
              <a:rPr sz="4600" spc="-75" dirty="0">
                <a:solidFill>
                  <a:srgbClr val="252525"/>
                </a:solidFill>
              </a:rPr>
              <a:t>Requirement </a:t>
            </a:r>
            <a:r>
              <a:rPr sz="4600" spc="-10" dirty="0">
                <a:solidFill>
                  <a:srgbClr val="252525"/>
                </a:solidFill>
              </a:rPr>
              <a:t>Engineering</a:t>
            </a:r>
            <a:endParaRPr sz="46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4319" y="804280"/>
            <a:ext cx="7778795" cy="471152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209788" y="434340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6350">
            <a:solidFill>
              <a:srgbClr val="626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6422" y="1878025"/>
            <a:ext cx="5541645" cy="2282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8880"/>
              </a:lnSpc>
              <a:spcBef>
                <a:spcPts val="105"/>
              </a:spcBef>
            </a:pPr>
            <a:r>
              <a:rPr sz="8000" dirty="0">
                <a:solidFill>
                  <a:srgbClr val="252525"/>
                </a:solidFill>
              </a:rPr>
              <a:t>Why</a:t>
            </a:r>
            <a:r>
              <a:rPr sz="8000" spc="-300" dirty="0">
                <a:solidFill>
                  <a:srgbClr val="252525"/>
                </a:solidFill>
              </a:rPr>
              <a:t> </a:t>
            </a:r>
            <a:r>
              <a:rPr sz="8000" dirty="0">
                <a:solidFill>
                  <a:srgbClr val="252525"/>
                </a:solidFill>
              </a:rPr>
              <a:t>we</a:t>
            </a:r>
            <a:r>
              <a:rPr sz="8000" spc="-295" dirty="0">
                <a:solidFill>
                  <a:srgbClr val="252525"/>
                </a:solidFill>
              </a:rPr>
              <a:t> </a:t>
            </a:r>
            <a:r>
              <a:rPr sz="8000" spc="-20" dirty="0">
                <a:solidFill>
                  <a:srgbClr val="252525"/>
                </a:solidFill>
              </a:rPr>
              <a:t>need</a:t>
            </a:r>
            <a:endParaRPr sz="8000"/>
          </a:p>
          <a:p>
            <a:pPr marR="5715" algn="r">
              <a:lnSpc>
                <a:spcPts val="8880"/>
              </a:lnSpc>
            </a:pPr>
            <a:r>
              <a:rPr sz="8000" spc="-25" dirty="0">
                <a:solidFill>
                  <a:srgbClr val="252525"/>
                </a:solidFill>
              </a:rPr>
              <a:t>RE?</a:t>
            </a:r>
            <a:endParaRPr sz="8000"/>
          </a:p>
        </p:txBody>
      </p:sp>
      <p:sp>
        <p:nvSpPr>
          <p:cNvPr id="3" name="object 3"/>
          <p:cNvSpPr/>
          <p:nvPr/>
        </p:nvSpPr>
        <p:spPr>
          <a:xfrm>
            <a:off x="7534656" y="1391411"/>
            <a:ext cx="0" cy="3558540"/>
          </a:xfrm>
          <a:custGeom>
            <a:avLst/>
            <a:gdLst/>
            <a:ahLst/>
            <a:cxnLst/>
            <a:rect l="l" t="t" r="r" b="b"/>
            <a:pathLst>
              <a:path h="3558540">
                <a:moveTo>
                  <a:pt x="0" y="0"/>
                </a:moveTo>
                <a:lnTo>
                  <a:pt x="0" y="3558158"/>
                </a:lnTo>
              </a:path>
            </a:pathLst>
          </a:custGeom>
          <a:ln w="12700">
            <a:solidFill>
              <a:srgbClr val="626F52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6341364"/>
            <a:ext cx="12192000" cy="516890"/>
            <a:chOff x="0" y="6341364"/>
            <a:chExt cx="12192000" cy="516890"/>
          </a:xfrm>
        </p:grpSpPr>
        <p:sp>
          <p:nvSpPr>
            <p:cNvPr id="5" name="object 5"/>
            <p:cNvSpPr/>
            <p:nvPr/>
          </p:nvSpPr>
          <p:spPr>
            <a:xfrm>
              <a:off x="3047" y="6405372"/>
              <a:ext cx="12189460" cy="452755"/>
            </a:xfrm>
            <a:custGeom>
              <a:avLst/>
              <a:gdLst/>
              <a:ahLst/>
              <a:cxnLst/>
              <a:rect l="l" t="t" r="r" b="b"/>
              <a:pathLst>
                <a:path w="12189460" h="452754">
                  <a:moveTo>
                    <a:pt x="0" y="452627"/>
                  </a:moveTo>
                  <a:lnTo>
                    <a:pt x="12188952" y="452627"/>
                  </a:lnTo>
                  <a:lnTo>
                    <a:pt x="12188952" y="0"/>
                  </a:lnTo>
                  <a:lnTo>
                    <a:pt x="0" y="0"/>
                  </a:lnTo>
                  <a:lnTo>
                    <a:pt x="0" y="452627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6341364"/>
              <a:ext cx="12189460" cy="64135"/>
            </a:xfrm>
            <a:custGeom>
              <a:avLst/>
              <a:gdLst/>
              <a:ahLst/>
              <a:cxnLst/>
              <a:rect l="l" t="t" r="r" b="b"/>
              <a:pathLst>
                <a:path w="12189460" h="64135">
                  <a:moveTo>
                    <a:pt x="12188952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12188952" y="64008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Types</a:t>
            </a:r>
            <a:r>
              <a:rPr spc="-170" dirty="0"/>
              <a:t> </a:t>
            </a:r>
            <a:r>
              <a:rPr dirty="0"/>
              <a:t>of</a:t>
            </a:r>
            <a:r>
              <a:rPr spc="-155" dirty="0"/>
              <a:t> </a:t>
            </a:r>
            <a:r>
              <a:rPr spc="-60" dirty="0"/>
              <a:t>requirement</a:t>
            </a:r>
            <a:endParaRPr spc="-60" dirty="0"/>
          </a:p>
        </p:txBody>
      </p:sp>
      <p:grpSp>
        <p:nvGrpSpPr>
          <p:cNvPr id="3" name="object 3"/>
          <p:cNvGrpSpPr/>
          <p:nvPr/>
        </p:nvGrpSpPr>
        <p:grpSpPr>
          <a:xfrm>
            <a:off x="1089342" y="2278062"/>
            <a:ext cx="10074275" cy="1515745"/>
            <a:chOff x="1089342" y="2278062"/>
            <a:chExt cx="10074275" cy="1515745"/>
          </a:xfrm>
        </p:grpSpPr>
        <p:sp>
          <p:nvSpPr>
            <p:cNvPr id="4" name="object 4"/>
            <p:cNvSpPr/>
            <p:nvPr/>
          </p:nvSpPr>
          <p:spPr>
            <a:xfrm>
              <a:off x="1097280" y="2595372"/>
              <a:ext cx="10058400" cy="1190625"/>
            </a:xfrm>
            <a:custGeom>
              <a:avLst/>
              <a:gdLst/>
              <a:ahLst/>
              <a:cxnLst/>
              <a:rect l="l" t="t" r="r" b="b"/>
              <a:pathLst>
                <a:path w="10058400" h="1190625">
                  <a:moveTo>
                    <a:pt x="0" y="1190244"/>
                  </a:moveTo>
                  <a:lnTo>
                    <a:pt x="10058400" y="1190244"/>
                  </a:lnTo>
                  <a:lnTo>
                    <a:pt x="10058400" y="0"/>
                  </a:lnTo>
                  <a:lnTo>
                    <a:pt x="0" y="0"/>
                  </a:lnTo>
                  <a:lnTo>
                    <a:pt x="0" y="1190244"/>
                  </a:lnTo>
                  <a:close/>
                </a:path>
              </a:pathLst>
            </a:custGeom>
            <a:ln w="15875">
              <a:solidFill>
                <a:srgbClr val="E3831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00200" y="2286000"/>
              <a:ext cx="7040880" cy="619125"/>
            </a:xfrm>
            <a:custGeom>
              <a:avLst/>
              <a:gdLst/>
              <a:ahLst/>
              <a:cxnLst/>
              <a:rect l="l" t="t" r="r" b="b"/>
              <a:pathLst>
                <a:path w="7040880" h="619125">
                  <a:moveTo>
                    <a:pt x="6937756" y="0"/>
                  </a:moveTo>
                  <a:lnTo>
                    <a:pt x="103124" y="0"/>
                  </a:lnTo>
                  <a:lnTo>
                    <a:pt x="63007" y="8112"/>
                  </a:lnTo>
                  <a:lnTo>
                    <a:pt x="30225" y="30225"/>
                  </a:lnTo>
                  <a:lnTo>
                    <a:pt x="8112" y="63007"/>
                  </a:lnTo>
                  <a:lnTo>
                    <a:pt x="0" y="103124"/>
                  </a:lnTo>
                  <a:lnTo>
                    <a:pt x="0" y="515620"/>
                  </a:lnTo>
                  <a:lnTo>
                    <a:pt x="8112" y="555736"/>
                  </a:lnTo>
                  <a:lnTo>
                    <a:pt x="30225" y="588517"/>
                  </a:lnTo>
                  <a:lnTo>
                    <a:pt x="63007" y="610631"/>
                  </a:lnTo>
                  <a:lnTo>
                    <a:pt x="103124" y="618744"/>
                  </a:lnTo>
                  <a:lnTo>
                    <a:pt x="6937756" y="618744"/>
                  </a:lnTo>
                  <a:lnTo>
                    <a:pt x="6977872" y="610631"/>
                  </a:lnTo>
                  <a:lnTo>
                    <a:pt x="7010654" y="588518"/>
                  </a:lnTo>
                  <a:lnTo>
                    <a:pt x="7032767" y="555736"/>
                  </a:lnTo>
                  <a:lnTo>
                    <a:pt x="7040880" y="515620"/>
                  </a:lnTo>
                  <a:lnTo>
                    <a:pt x="7040880" y="103124"/>
                  </a:lnTo>
                  <a:lnTo>
                    <a:pt x="7032767" y="63007"/>
                  </a:lnTo>
                  <a:lnTo>
                    <a:pt x="7010654" y="30225"/>
                  </a:lnTo>
                  <a:lnTo>
                    <a:pt x="6977872" y="8112"/>
                  </a:lnTo>
                  <a:lnTo>
                    <a:pt x="6937756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00200" y="2286000"/>
              <a:ext cx="7040880" cy="619125"/>
            </a:xfrm>
            <a:custGeom>
              <a:avLst/>
              <a:gdLst/>
              <a:ahLst/>
              <a:cxnLst/>
              <a:rect l="l" t="t" r="r" b="b"/>
              <a:pathLst>
                <a:path w="7040880" h="619125">
                  <a:moveTo>
                    <a:pt x="0" y="103124"/>
                  </a:moveTo>
                  <a:lnTo>
                    <a:pt x="8112" y="63007"/>
                  </a:lnTo>
                  <a:lnTo>
                    <a:pt x="30225" y="30225"/>
                  </a:lnTo>
                  <a:lnTo>
                    <a:pt x="63007" y="8112"/>
                  </a:lnTo>
                  <a:lnTo>
                    <a:pt x="103124" y="0"/>
                  </a:lnTo>
                  <a:lnTo>
                    <a:pt x="6937756" y="0"/>
                  </a:lnTo>
                  <a:lnTo>
                    <a:pt x="6977872" y="8112"/>
                  </a:lnTo>
                  <a:lnTo>
                    <a:pt x="7010654" y="30225"/>
                  </a:lnTo>
                  <a:lnTo>
                    <a:pt x="7032767" y="63007"/>
                  </a:lnTo>
                  <a:lnTo>
                    <a:pt x="7040880" y="103124"/>
                  </a:lnTo>
                  <a:lnTo>
                    <a:pt x="7040880" y="515620"/>
                  </a:lnTo>
                  <a:lnTo>
                    <a:pt x="7032767" y="555736"/>
                  </a:lnTo>
                  <a:lnTo>
                    <a:pt x="7010654" y="588518"/>
                  </a:lnTo>
                  <a:lnTo>
                    <a:pt x="6977872" y="610631"/>
                  </a:lnTo>
                  <a:lnTo>
                    <a:pt x="6937756" y="618744"/>
                  </a:lnTo>
                  <a:lnTo>
                    <a:pt x="103124" y="618744"/>
                  </a:lnTo>
                  <a:lnTo>
                    <a:pt x="63007" y="610631"/>
                  </a:lnTo>
                  <a:lnTo>
                    <a:pt x="30225" y="588517"/>
                  </a:lnTo>
                  <a:lnTo>
                    <a:pt x="8112" y="555736"/>
                  </a:lnTo>
                  <a:lnTo>
                    <a:pt x="0" y="515620"/>
                  </a:lnTo>
                  <a:lnTo>
                    <a:pt x="0" y="103124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865122" y="2390597"/>
            <a:ext cx="8524875" cy="122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User</a:t>
            </a:r>
            <a:r>
              <a:rPr sz="21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requirements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ts val="2420"/>
              </a:lnSpc>
              <a:buChar char="•"/>
              <a:tabLst>
                <a:tab pos="241300" algn="l"/>
              </a:tabLst>
            </a:pPr>
            <a:r>
              <a:rPr sz="2100" dirty="0">
                <a:latin typeface="Calibri" panose="020F0502020204030204"/>
                <a:cs typeface="Calibri" panose="020F0502020204030204"/>
              </a:rPr>
              <a:t>Statements</a:t>
            </a:r>
            <a:r>
              <a:rPr sz="2100" spc="33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in</a:t>
            </a:r>
            <a:r>
              <a:rPr sz="2100" spc="35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natural</a:t>
            </a:r>
            <a:r>
              <a:rPr sz="2100" spc="35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language</a:t>
            </a:r>
            <a:r>
              <a:rPr sz="2100" spc="35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plus</a:t>
            </a:r>
            <a:r>
              <a:rPr sz="2100" spc="34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diagrams</a:t>
            </a:r>
            <a:r>
              <a:rPr sz="2100" spc="35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of</a:t>
            </a:r>
            <a:r>
              <a:rPr sz="2100" spc="34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the</a:t>
            </a:r>
            <a:r>
              <a:rPr sz="2100" spc="36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services</a:t>
            </a:r>
            <a:r>
              <a:rPr sz="2100" spc="34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the</a:t>
            </a:r>
            <a:r>
              <a:rPr sz="2100" spc="35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system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241300">
              <a:lnSpc>
                <a:spcPts val="2420"/>
              </a:lnSpc>
            </a:pPr>
            <a:r>
              <a:rPr sz="2100" dirty="0">
                <a:latin typeface="Calibri" panose="020F0502020204030204"/>
                <a:cs typeface="Calibri" panose="020F0502020204030204"/>
              </a:rPr>
              <a:t>provides</a:t>
            </a:r>
            <a:r>
              <a:rPr sz="21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and</a:t>
            </a:r>
            <a:r>
              <a:rPr sz="21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its</a:t>
            </a:r>
            <a:r>
              <a:rPr sz="21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operational</a:t>
            </a:r>
            <a:r>
              <a:rPr sz="21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constraints.</a:t>
            </a:r>
            <a:r>
              <a:rPr sz="21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Written</a:t>
            </a:r>
            <a:r>
              <a:rPr sz="21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for</a:t>
            </a:r>
            <a:r>
              <a:rPr sz="21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customers.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89342" y="3891978"/>
            <a:ext cx="10074275" cy="1814195"/>
            <a:chOff x="1089342" y="3891978"/>
            <a:chExt cx="10074275" cy="1814195"/>
          </a:xfrm>
        </p:grpSpPr>
        <p:sp>
          <p:nvSpPr>
            <p:cNvPr id="9" name="object 9"/>
            <p:cNvSpPr/>
            <p:nvPr/>
          </p:nvSpPr>
          <p:spPr>
            <a:xfrm>
              <a:off x="1097280" y="4209287"/>
              <a:ext cx="10058400" cy="1489075"/>
            </a:xfrm>
            <a:custGeom>
              <a:avLst/>
              <a:gdLst/>
              <a:ahLst/>
              <a:cxnLst/>
              <a:rect l="l" t="t" r="r" b="b"/>
              <a:pathLst>
                <a:path w="10058400" h="1489075">
                  <a:moveTo>
                    <a:pt x="0" y="1488948"/>
                  </a:moveTo>
                  <a:lnTo>
                    <a:pt x="10058400" y="1488948"/>
                  </a:lnTo>
                  <a:lnTo>
                    <a:pt x="10058400" y="0"/>
                  </a:lnTo>
                  <a:lnTo>
                    <a:pt x="0" y="0"/>
                  </a:lnTo>
                  <a:lnTo>
                    <a:pt x="0" y="1488948"/>
                  </a:lnTo>
                  <a:close/>
                </a:path>
              </a:pathLst>
            </a:custGeom>
            <a:ln w="15875">
              <a:solidFill>
                <a:srgbClr val="E3831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00200" y="3899915"/>
              <a:ext cx="7040880" cy="619125"/>
            </a:xfrm>
            <a:custGeom>
              <a:avLst/>
              <a:gdLst/>
              <a:ahLst/>
              <a:cxnLst/>
              <a:rect l="l" t="t" r="r" b="b"/>
              <a:pathLst>
                <a:path w="7040880" h="619125">
                  <a:moveTo>
                    <a:pt x="6937756" y="0"/>
                  </a:moveTo>
                  <a:lnTo>
                    <a:pt x="103124" y="0"/>
                  </a:lnTo>
                  <a:lnTo>
                    <a:pt x="63007" y="8112"/>
                  </a:lnTo>
                  <a:lnTo>
                    <a:pt x="30225" y="30225"/>
                  </a:lnTo>
                  <a:lnTo>
                    <a:pt x="8112" y="63007"/>
                  </a:lnTo>
                  <a:lnTo>
                    <a:pt x="0" y="103123"/>
                  </a:lnTo>
                  <a:lnTo>
                    <a:pt x="0" y="515619"/>
                  </a:lnTo>
                  <a:lnTo>
                    <a:pt x="8112" y="555736"/>
                  </a:lnTo>
                  <a:lnTo>
                    <a:pt x="30225" y="588517"/>
                  </a:lnTo>
                  <a:lnTo>
                    <a:pt x="63007" y="610631"/>
                  </a:lnTo>
                  <a:lnTo>
                    <a:pt x="103124" y="618743"/>
                  </a:lnTo>
                  <a:lnTo>
                    <a:pt x="6937756" y="618743"/>
                  </a:lnTo>
                  <a:lnTo>
                    <a:pt x="6977872" y="610631"/>
                  </a:lnTo>
                  <a:lnTo>
                    <a:pt x="7010654" y="588517"/>
                  </a:lnTo>
                  <a:lnTo>
                    <a:pt x="7032767" y="555736"/>
                  </a:lnTo>
                  <a:lnTo>
                    <a:pt x="7040880" y="515619"/>
                  </a:lnTo>
                  <a:lnTo>
                    <a:pt x="7040880" y="103123"/>
                  </a:lnTo>
                  <a:lnTo>
                    <a:pt x="7032767" y="63007"/>
                  </a:lnTo>
                  <a:lnTo>
                    <a:pt x="7010654" y="30225"/>
                  </a:lnTo>
                  <a:lnTo>
                    <a:pt x="6977872" y="8112"/>
                  </a:lnTo>
                  <a:lnTo>
                    <a:pt x="6937756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00200" y="3899915"/>
              <a:ext cx="7040880" cy="619125"/>
            </a:xfrm>
            <a:custGeom>
              <a:avLst/>
              <a:gdLst/>
              <a:ahLst/>
              <a:cxnLst/>
              <a:rect l="l" t="t" r="r" b="b"/>
              <a:pathLst>
                <a:path w="7040880" h="619125">
                  <a:moveTo>
                    <a:pt x="0" y="103123"/>
                  </a:moveTo>
                  <a:lnTo>
                    <a:pt x="8112" y="63007"/>
                  </a:lnTo>
                  <a:lnTo>
                    <a:pt x="30225" y="30225"/>
                  </a:lnTo>
                  <a:lnTo>
                    <a:pt x="63007" y="8112"/>
                  </a:lnTo>
                  <a:lnTo>
                    <a:pt x="103124" y="0"/>
                  </a:lnTo>
                  <a:lnTo>
                    <a:pt x="6937756" y="0"/>
                  </a:lnTo>
                  <a:lnTo>
                    <a:pt x="6977872" y="8112"/>
                  </a:lnTo>
                  <a:lnTo>
                    <a:pt x="7010654" y="30225"/>
                  </a:lnTo>
                  <a:lnTo>
                    <a:pt x="7032767" y="63007"/>
                  </a:lnTo>
                  <a:lnTo>
                    <a:pt x="7040880" y="103123"/>
                  </a:lnTo>
                  <a:lnTo>
                    <a:pt x="7040880" y="515619"/>
                  </a:lnTo>
                  <a:lnTo>
                    <a:pt x="7032767" y="555736"/>
                  </a:lnTo>
                  <a:lnTo>
                    <a:pt x="7010654" y="588517"/>
                  </a:lnTo>
                  <a:lnTo>
                    <a:pt x="6977872" y="610631"/>
                  </a:lnTo>
                  <a:lnTo>
                    <a:pt x="6937756" y="618743"/>
                  </a:lnTo>
                  <a:lnTo>
                    <a:pt x="103124" y="618743"/>
                  </a:lnTo>
                  <a:lnTo>
                    <a:pt x="63007" y="610631"/>
                  </a:lnTo>
                  <a:lnTo>
                    <a:pt x="30225" y="588517"/>
                  </a:lnTo>
                  <a:lnTo>
                    <a:pt x="8112" y="555736"/>
                  </a:lnTo>
                  <a:lnTo>
                    <a:pt x="0" y="515619"/>
                  </a:lnTo>
                  <a:lnTo>
                    <a:pt x="0" y="103123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865122" y="4005453"/>
            <a:ext cx="8524240" cy="151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System</a:t>
            </a:r>
            <a:r>
              <a:rPr sz="2100" spc="-9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requirements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Calibri" panose="020F0502020204030204"/>
              <a:cs typeface="Calibri" panose="020F0502020204030204"/>
            </a:endParaRPr>
          </a:p>
          <a:p>
            <a:pPr marL="241300" marR="5080" indent="-228600" algn="just">
              <a:lnSpc>
                <a:spcPct val="92000"/>
              </a:lnSpc>
              <a:spcBef>
                <a:spcPts val="5"/>
              </a:spcBef>
              <a:buChar char="•"/>
              <a:tabLst>
                <a:tab pos="241300" algn="l"/>
              </a:tabLst>
            </a:pPr>
            <a:r>
              <a:rPr sz="2100" dirty="0">
                <a:latin typeface="Calibri" panose="020F0502020204030204"/>
                <a:cs typeface="Calibri" panose="020F0502020204030204"/>
              </a:rPr>
              <a:t>A</a:t>
            </a:r>
            <a:r>
              <a:rPr sz="2100" spc="4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structured</a:t>
            </a:r>
            <a:r>
              <a:rPr sz="2100" spc="4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document</a:t>
            </a:r>
            <a:r>
              <a:rPr sz="2100" spc="44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setting</a:t>
            </a:r>
            <a:r>
              <a:rPr sz="2100" spc="434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out</a:t>
            </a:r>
            <a:r>
              <a:rPr sz="2100" spc="44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detailed</a:t>
            </a:r>
            <a:r>
              <a:rPr sz="2100" spc="44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descriptions</a:t>
            </a:r>
            <a:r>
              <a:rPr sz="2100" spc="434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of</a:t>
            </a:r>
            <a:r>
              <a:rPr sz="2100" spc="4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the</a:t>
            </a:r>
            <a:r>
              <a:rPr sz="2100" spc="44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system’s </a:t>
            </a:r>
            <a:r>
              <a:rPr sz="2100" dirty="0">
                <a:latin typeface="Calibri" panose="020F0502020204030204"/>
                <a:cs typeface="Calibri" panose="020F0502020204030204"/>
              </a:rPr>
              <a:t>functions,</a:t>
            </a:r>
            <a:r>
              <a:rPr sz="2100" spc="509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services</a:t>
            </a:r>
            <a:r>
              <a:rPr sz="2100" spc="50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and</a:t>
            </a:r>
            <a:r>
              <a:rPr sz="2100" spc="5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operational</a:t>
            </a:r>
            <a:r>
              <a:rPr sz="2100" spc="50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constraints.</a:t>
            </a:r>
            <a:r>
              <a:rPr sz="2100" spc="509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Defines</a:t>
            </a:r>
            <a:r>
              <a:rPr sz="2100" spc="5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what</a:t>
            </a:r>
            <a:r>
              <a:rPr sz="2100" spc="5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should</a:t>
            </a:r>
            <a:r>
              <a:rPr sz="2100" spc="5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be </a:t>
            </a:r>
            <a:r>
              <a:rPr sz="2100" dirty="0">
                <a:latin typeface="Calibri" panose="020F0502020204030204"/>
                <a:cs typeface="Calibri" panose="020F0502020204030204"/>
              </a:rPr>
              <a:t>implemented</a:t>
            </a:r>
            <a:r>
              <a:rPr sz="21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so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may</a:t>
            </a:r>
            <a:r>
              <a:rPr sz="21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be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part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of</a:t>
            </a:r>
            <a:r>
              <a:rPr sz="2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a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contract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between</a:t>
            </a:r>
            <a:r>
              <a:rPr sz="2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client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and</a:t>
            </a:r>
            <a:r>
              <a:rPr sz="2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contractor.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20836" y="2337003"/>
            <a:ext cx="3119120" cy="191833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925"/>
              </a:spcBef>
            </a:pPr>
            <a:r>
              <a:rPr sz="4600" spc="-30" dirty="0">
                <a:solidFill>
                  <a:srgbClr val="252525"/>
                </a:solidFill>
              </a:rPr>
              <a:t>User</a:t>
            </a:r>
            <a:r>
              <a:rPr sz="4600" spc="-225" dirty="0">
                <a:solidFill>
                  <a:srgbClr val="252525"/>
                </a:solidFill>
              </a:rPr>
              <a:t> </a:t>
            </a:r>
            <a:r>
              <a:rPr sz="4600" spc="-25" dirty="0">
                <a:solidFill>
                  <a:srgbClr val="252525"/>
                </a:solidFill>
              </a:rPr>
              <a:t>and </a:t>
            </a:r>
            <a:r>
              <a:rPr sz="4600" spc="-10" dirty="0">
                <a:solidFill>
                  <a:srgbClr val="252525"/>
                </a:solidFill>
              </a:rPr>
              <a:t>system </a:t>
            </a:r>
            <a:r>
              <a:rPr sz="4600" spc="-75" dirty="0">
                <a:solidFill>
                  <a:srgbClr val="252525"/>
                </a:solidFill>
              </a:rPr>
              <a:t>requirements</a:t>
            </a:r>
            <a:endParaRPr sz="46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04672" y="693387"/>
            <a:ext cx="6678167" cy="490432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209788" y="434340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6350">
            <a:solidFill>
              <a:srgbClr val="626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220836" y="1144981"/>
            <a:ext cx="3120390" cy="31108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925"/>
              </a:spcBef>
            </a:pPr>
            <a:r>
              <a:rPr sz="4600" spc="-85" dirty="0">
                <a:solidFill>
                  <a:srgbClr val="252525"/>
                </a:solidFill>
                <a:latin typeface="Calibri Light" panose="020F0302020204030204"/>
                <a:cs typeface="Calibri Light" panose="020F0302020204030204"/>
              </a:rPr>
              <a:t>Readers</a:t>
            </a:r>
            <a:r>
              <a:rPr sz="4600" spc="-145" dirty="0">
                <a:solidFill>
                  <a:srgbClr val="252525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4600" spc="-25" dirty="0">
                <a:solidFill>
                  <a:srgbClr val="252525"/>
                </a:solidFill>
                <a:latin typeface="Calibri Light" panose="020F0302020204030204"/>
                <a:cs typeface="Calibri Light" panose="020F0302020204030204"/>
              </a:rPr>
              <a:t>of </a:t>
            </a:r>
            <a:r>
              <a:rPr sz="4600" spc="-10" dirty="0">
                <a:solidFill>
                  <a:srgbClr val="252525"/>
                </a:solidFill>
                <a:latin typeface="Calibri Light" panose="020F0302020204030204"/>
                <a:cs typeface="Calibri Light" panose="020F0302020204030204"/>
              </a:rPr>
              <a:t>different </a:t>
            </a:r>
            <a:r>
              <a:rPr sz="4600" spc="-40" dirty="0">
                <a:solidFill>
                  <a:srgbClr val="252525"/>
                </a:solidFill>
                <a:latin typeface="Calibri Light" panose="020F0302020204030204"/>
                <a:cs typeface="Calibri Light" panose="020F0302020204030204"/>
              </a:rPr>
              <a:t>types</a:t>
            </a:r>
            <a:r>
              <a:rPr sz="4600" spc="-215" dirty="0">
                <a:solidFill>
                  <a:srgbClr val="252525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4600" spc="-25" dirty="0">
                <a:solidFill>
                  <a:srgbClr val="252525"/>
                </a:solidFill>
                <a:latin typeface="Calibri Light" panose="020F0302020204030204"/>
                <a:cs typeface="Calibri Light" panose="020F0302020204030204"/>
              </a:rPr>
              <a:t>of </a:t>
            </a:r>
            <a:r>
              <a:rPr sz="4600" spc="-70" dirty="0">
                <a:solidFill>
                  <a:srgbClr val="252525"/>
                </a:solidFill>
                <a:latin typeface="Calibri Light" panose="020F0302020204030204"/>
                <a:cs typeface="Calibri Light" panose="020F0302020204030204"/>
              </a:rPr>
              <a:t>requirements </a:t>
            </a:r>
            <a:r>
              <a:rPr sz="4600" spc="-10" dirty="0">
                <a:solidFill>
                  <a:srgbClr val="252525"/>
                </a:solidFill>
                <a:latin typeface="Calibri Light" panose="020F0302020204030204"/>
                <a:cs typeface="Calibri Light" panose="020F0302020204030204"/>
              </a:rPr>
              <a:t>specification</a:t>
            </a:r>
            <a:endParaRPr sz="4600">
              <a:latin typeface="Calibri Light" panose="020F0302020204030204"/>
              <a:cs typeface="Calibri Light" panose="020F03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8213" y="1354289"/>
            <a:ext cx="6496671" cy="361501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209788" y="434340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6350">
            <a:solidFill>
              <a:srgbClr val="626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spc="-30" dirty="0"/>
              <a:t>Functional</a:t>
            </a:r>
            <a:r>
              <a:rPr spc="-204" dirty="0"/>
              <a:t> </a:t>
            </a:r>
            <a:r>
              <a:rPr dirty="0"/>
              <a:t>and</a:t>
            </a:r>
            <a:r>
              <a:rPr spc="-190" dirty="0"/>
              <a:t> </a:t>
            </a:r>
            <a:r>
              <a:rPr spc="-50" dirty="0"/>
              <a:t>nonfunctional </a:t>
            </a:r>
            <a:r>
              <a:rPr spc="-10" dirty="0"/>
              <a:t>requirements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84580" y="1793125"/>
            <a:ext cx="10084435" cy="39878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300"/>
              </a:spcBef>
              <a:buClr>
                <a:srgbClr val="E38312"/>
              </a:buClr>
              <a:buSzPct val="96000"/>
              <a:buFont typeface="Wingdings" panose="05000000000000000000"/>
              <a:buChar char=""/>
              <a:tabLst>
                <a:tab pos="308610" algn="l"/>
              </a:tabLst>
            </a:pP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Functional</a:t>
            </a:r>
            <a:r>
              <a:rPr sz="2600" spc="-4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requirements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396875" marR="9525" lvl="1" indent="-182880">
              <a:lnSpc>
                <a:spcPts val="2380"/>
              </a:lnSpc>
              <a:spcBef>
                <a:spcPts val="460"/>
              </a:spcBef>
              <a:buClr>
                <a:srgbClr val="E38312"/>
              </a:buClr>
              <a:buSzPct val="95000"/>
              <a:buFont typeface="Wingdings" panose="05000000000000000000"/>
              <a:buChar char=""/>
              <a:tabLst>
                <a:tab pos="463550" algn="l"/>
              </a:tabLst>
            </a:pP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Statements</a:t>
            </a:r>
            <a:r>
              <a:rPr sz="2200" spc="1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200" spc="1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services</a:t>
            </a:r>
            <a:r>
              <a:rPr sz="2200" spc="13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200" spc="1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system</a:t>
            </a:r>
            <a:r>
              <a:rPr sz="2200" spc="1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should</a:t>
            </a:r>
            <a:r>
              <a:rPr sz="2200" spc="1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provide,</a:t>
            </a:r>
            <a:r>
              <a:rPr sz="2200" spc="1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how</a:t>
            </a:r>
            <a:r>
              <a:rPr sz="2200" spc="1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200" spc="1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system</a:t>
            </a:r>
            <a:r>
              <a:rPr sz="2200" spc="1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should</a:t>
            </a:r>
            <a:r>
              <a:rPr sz="2200" spc="1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react</a:t>
            </a:r>
            <a:r>
              <a:rPr sz="2200" spc="1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2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particular</a:t>
            </a:r>
            <a:r>
              <a:rPr sz="2200" spc="-7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inputs</a:t>
            </a:r>
            <a:r>
              <a:rPr sz="2200" spc="-6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200" spc="-5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how</a:t>
            </a:r>
            <a:r>
              <a:rPr sz="2200" spc="-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system</a:t>
            </a:r>
            <a:r>
              <a:rPr sz="2200" spc="-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should</a:t>
            </a:r>
            <a:r>
              <a:rPr sz="2200" spc="-7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behave</a:t>
            </a:r>
            <a:r>
              <a:rPr sz="2200" spc="-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200" spc="-6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particular</a:t>
            </a:r>
            <a:r>
              <a:rPr sz="2200" spc="-7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situations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463550" lvl="1" indent="-250190">
              <a:lnSpc>
                <a:spcPct val="100000"/>
              </a:lnSpc>
              <a:spcBef>
                <a:spcPts val="295"/>
              </a:spcBef>
              <a:buClr>
                <a:srgbClr val="E38312"/>
              </a:buClr>
              <a:buSzPct val="95000"/>
              <a:buFont typeface="Wingdings" panose="05000000000000000000"/>
              <a:buChar char=""/>
              <a:tabLst>
                <a:tab pos="463550" algn="l"/>
              </a:tabLst>
            </a:pP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May</a:t>
            </a:r>
            <a:r>
              <a:rPr sz="2200" spc="-7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state</a:t>
            </a:r>
            <a:r>
              <a:rPr sz="2200" spc="-5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what</a:t>
            </a:r>
            <a:r>
              <a:rPr sz="2200" spc="-7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200" spc="-6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system</a:t>
            </a:r>
            <a:r>
              <a:rPr sz="2200" spc="-6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should</a:t>
            </a:r>
            <a:r>
              <a:rPr sz="2200" spc="-7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not</a:t>
            </a:r>
            <a:r>
              <a:rPr sz="2200" spc="-6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do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307975" indent="-295910">
              <a:lnSpc>
                <a:spcPct val="100000"/>
              </a:lnSpc>
              <a:spcBef>
                <a:spcPts val="1270"/>
              </a:spcBef>
              <a:buClr>
                <a:srgbClr val="E38312"/>
              </a:buClr>
              <a:buSzPct val="96000"/>
              <a:buFont typeface="Wingdings" panose="05000000000000000000"/>
              <a:buChar char=""/>
              <a:tabLst>
                <a:tab pos="308610" algn="l"/>
              </a:tabLst>
            </a:pP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Non</a:t>
            </a:r>
            <a:r>
              <a:rPr sz="2600" spc="-3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functional</a:t>
            </a:r>
            <a:r>
              <a:rPr sz="2600" spc="-4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requirements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396875" marR="5080" lvl="1" indent="-182880">
              <a:lnSpc>
                <a:spcPts val="2380"/>
              </a:lnSpc>
              <a:spcBef>
                <a:spcPts val="455"/>
              </a:spcBef>
              <a:buClr>
                <a:srgbClr val="E38312"/>
              </a:buClr>
              <a:buSzPct val="95000"/>
              <a:buFont typeface="Wingdings" panose="05000000000000000000"/>
              <a:buChar char=""/>
              <a:tabLst>
                <a:tab pos="463550" algn="l"/>
                <a:tab pos="1882775" algn="l"/>
                <a:tab pos="2317115" algn="l"/>
                <a:tab pos="2838450" algn="l"/>
                <a:tab pos="3883660" algn="l"/>
                <a:tab pos="4269740" algn="l"/>
                <a:tab pos="5467350" algn="l"/>
                <a:tab pos="6438265" algn="l"/>
                <a:tab pos="6851650" algn="l"/>
                <a:tab pos="7371080" algn="l"/>
                <a:tab pos="8302625" algn="l"/>
                <a:tab pos="8962390" algn="l"/>
                <a:tab pos="9347835" algn="l"/>
              </a:tabLst>
            </a:pPr>
            <a:r>
              <a:rPr sz="22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Constraints</a:t>
            </a: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2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2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2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services</a:t>
            </a: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2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2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functions</a:t>
            </a: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2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offered</a:t>
            </a: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2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by</a:t>
            </a: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2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2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system</a:t>
            </a: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2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such</a:t>
            </a: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2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2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timing </a:t>
            </a:r>
            <a:r>
              <a:rPr sz="22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constraints,</a:t>
            </a:r>
            <a:r>
              <a:rPr sz="2200" spc="-7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constraints</a:t>
            </a:r>
            <a:r>
              <a:rPr sz="2200" spc="-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sz="2200" spc="-7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200" spc="-5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development</a:t>
            </a:r>
            <a:r>
              <a:rPr sz="2200" spc="-4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process,</a:t>
            </a:r>
            <a:r>
              <a:rPr sz="2200" spc="-6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standards,</a:t>
            </a:r>
            <a:r>
              <a:rPr sz="2200" spc="-8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etc.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463550" lvl="1" indent="-250190">
              <a:lnSpc>
                <a:spcPct val="100000"/>
              </a:lnSpc>
              <a:spcBef>
                <a:spcPts val="295"/>
              </a:spcBef>
              <a:buClr>
                <a:srgbClr val="E38312"/>
              </a:buClr>
              <a:buSzPct val="95000"/>
              <a:buFont typeface="Wingdings" panose="05000000000000000000"/>
              <a:buChar char=""/>
              <a:tabLst>
                <a:tab pos="463550" algn="l"/>
              </a:tabLst>
            </a:pP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Often</a:t>
            </a:r>
            <a:r>
              <a:rPr sz="2200" spc="-3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apply</a:t>
            </a:r>
            <a:r>
              <a:rPr sz="2200" spc="-6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200" spc="-4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200" spc="-5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system</a:t>
            </a:r>
            <a:r>
              <a:rPr sz="2200" spc="-3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2200" spc="-5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200" spc="-6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whole</a:t>
            </a:r>
            <a:r>
              <a:rPr sz="2200" spc="-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rather</a:t>
            </a:r>
            <a:r>
              <a:rPr sz="2200" spc="-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than</a:t>
            </a:r>
            <a:r>
              <a:rPr sz="2200" spc="-6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individual</a:t>
            </a:r>
            <a:r>
              <a:rPr sz="2200" spc="-9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features</a:t>
            </a:r>
            <a:r>
              <a:rPr sz="2200" spc="-4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2200" spc="-5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services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307975" indent="-295910">
              <a:lnSpc>
                <a:spcPct val="100000"/>
              </a:lnSpc>
              <a:spcBef>
                <a:spcPts val="1260"/>
              </a:spcBef>
              <a:buClr>
                <a:srgbClr val="E38312"/>
              </a:buClr>
              <a:buSzPct val="96000"/>
              <a:buFont typeface="Wingdings" panose="05000000000000000000"/>
              <a:buChar char=""/>
              <a:tabLst>
                <a:tab pos="308610" algn="l"/>
              </a:tabLst>
            </a:pP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Domain</a:t>
            </a:r>
            <a:r>
              <a:rPr sz="2600" spc="-3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requirements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463550" lvl="1" indent="-250190">
              <a:lnSpc>
                <a:spcPct val="100000"/>
              </a:lnSpc>
              <a:spcBef>
                <a:spcPts val="160"/>
              </a:spcBef>
              <a:buClr>
                <a:srgbClr val="E38312"/>
              </a:buClr>
              <a:buSzPct val="95000"/>
              <a:buFont typeface="Wingdings" panose="05000000000000000000"/>
              <a:buChar char=""/>
              <a:tabLst>
                <a:tab pos="463550" algn="l"/>
              </a:tabLst>
            </a:pPr>
            <a:r>
              <a:rPr sz="22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Constraints</a:t>
            </a:r>
            <a:r>
              <a:rPr sz="2200" spc="-6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sz="2200" spc="-6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200" spc="-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system</a:t>
            </a:r>
            <a:r>
              <a:rPr sz="2200" spc="-3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from</a:t>
            </a:r>
            <a:r>
              <a:rPr sz="2200" spc="-5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200" spc="-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domain</a:t>
            </a:r>
            <a:r>
              <a:rPr sz="2200" spc="-6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200" spc="-5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operation</a:t>
            </a:r>
            <a:endParaRPr sz="2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10818</Words>
  <Application>WPS Presentation</Application>
  <PresentationFormat>On-screen Show (4:3)</PresentationFormat>
  <Paragraphs>319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Arial</vt:lpstr>
      <vt:lpstr>SimSun</vt:lpstr>
      <vt:lpstr>Wingdings</vt:lpstr>
      <vt:lpstr>Calibri Light</vt:lpstr>
      <vt:lpstr>Calibri</vt:lpstr>
      <vt:lpstr>Wingdings</vt:lpstr>
      <vt:lpstr>Microsoft YaHei</vt:lpstr>
      <vt:lpstr>Arial Unicode MS</vt:lpstr>
      <vt:lpstr>Arial MT</vt:lpstr>
      <vt:lpstr>Office Theme</vt:lpstr>
      <vt:lpstr>Fundamentals of Software Engineering</vt:lpstr>
      <vt:lpstr>Topics covered</vt:lpstr>
      <vt:lpstr>Requirements Engineering</vt:lpstr>
      <vt:lpstr>Definition of Requirement Engineering</vt:lpstr>
      <vt:lpstr>RE?</vt:lpstr>
      <vt:lpstr>Types of requirement</vt:lpstr>
      <vt:lpstr>User and system requirements</vt:lpstr>
      <vt:lpstr>PowerPoint 演示文稿</vt:lpstr>
      <vt:lpstr>Functional and nonfunctional requirements</vt:lpstr>
      <vt:lpstr>Functional requirements</vt:lpstr>
      <vt:lpstr>Functional requirements for the MHC PMS</vt:lpstr>
      <vt:lpstr>Non functional requirements</vt:lpstr>
      <vt:lpstr>Types of nonfunctional requirement</vt:lpstr>
      <vt:lpstr>Non functional requirements implementation</vt:lpstr>
      <vt:lpstr>Non functional classifications</vt:lpstr>
      <vt:lpstr>PowerPoint 演示文稿</vt:lpstr>
      <vt:lpstr>PowerPoint 演示文稿</vt:lpstr>
      <vt:lpstr>GOOD REQUIREMENTS</vt:lpstr>
      <vt:lpstr>PowerPoint 演示文稿</vt:lpstr>
      <vt:lpstr>Writing a good requirement</vt:lpstr>
      <vt:lpstr>Unambiguous</vt:lpstr>
      <vt:lpstr>Testable (Verifiable)</vt:lpstr>
      <vt:lpstr>Clear (Concise, Terse, Simple, Precise)</vt:lpstr>
      <vt:lpstr>Correct</vt:lpstr>
      <vt:lpstr>Understandable</vt:lpstr>
      <vt:lpstr>Feasible (Realistic, Possible)</vt:lpstr>
      <vt:lpstr>Independent</vt:lpstr>
      <vt:lpstr>Atomic</vt:lpstr>
      <vt:lpstr>Necessary</vt:lpstr>
      <vt:lpstr>Implementation free (Abstract)</vt:lpstr>
      <vt:lpstr>Consistent</vt:lpstr>
      <vt:lpstr>Nonredundant</vt:lpstr>
      <vt:lpstr>Complete</vt:lpstr>
      <vt:lpstr>Conflicts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Software Engineering</dc:title>
  <dc:creator>Bilal Khalid Dar</dc:creator>
  <cp:lastModifiedBy>user</cp:lastModifiedBy>
  <cp:revision>2</cp:revision>
  <dcterms:created xsi:type="dcterms:W3CDTF">2023-09-28T07:11:52Z</dcterms:created>
  <dcterms:modified xsi:type="dcterms:W3CDTF">2023-09-28T07:12:00Z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2022-03-16T05:00:00Z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2023-09-27T05:00:00Z</vt:filetime>
  </property>
  <property fmtid="{D5CDD505-2E9C-101B-9397-08002B2CF9AE}" pid="5" name="Producer">
    <vt:lpwstr>Microsoft® PowerPoint® for Microsoft 365</vt:lpwstr>
  </property>
  <property fmtid="{D5CDD505-2E9C-101B-9397-08002B2CF9AE}" pid="6" name="ICV">
    <vt:lpwstr>5368E169110947DDAF459D79BAB59065_12</vt:lpwstr>
  </property>
  <property fmtid="{D5CDD505-2E9C-101B-9397-08002B2CF9AE}" pid="7" name="KSOProductBuildVer">
    <vt:lpwstr>1033-12.2.0.13215</vt:lpwstr>
  </property>
</Properties>
</file>