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5" r:id="rId3"/>
    <p:sldId id="258" r:id="rId4"/>
    <p:sldId id="257" r:id="rId5"/>
    <p:sldId id="291" r:id="rId6"/>
    <p:sldId id="292" r:id="rId7"/>
    <p:sldId id="293" r:id="rId8"/>
    <p:sldId id="294" r:id="rId9"/>
    <p:sldId id="259" r:id="rId10"/>
    <p:sldId id="260" r:id="rId11"/>
    <p:sldId id="261" r:id="rId12"/>
    <p:sldId id="262" r:id="rId13"/>
    <p:sldId id="288" r:id="rId14"/>
    <p:sldId id="263" r:id="rId15"/>
    <p:sldId id="264" r:id="rId16"/>
    <p:sldId id="289"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80" r:id="rId31"/>
    <p:sldId id="297" r:id="rId32"/>
    <p:sldId id="298" r:id="rId33"/>
    <p:sldId id="299" r:id="rId34"/>
    <p:sldId id="279" r:id="rId35"/>
    <p:sldId id="300" r:id="rId36"/>
    <p:sldId id="301" r:id="rId37"/>
    <p:sldId id="302" r:id="rId38"/>
    <p:sldId id="295" r:id="rId39"/>
    <p:sldId id="281" r:id="rId40"/>
    <p:sldId id="282" r:id="rId41"/>
    <p:sldId id="283" r:id="rId42"/>
    <p:sldId id="284" r:id="rId43"/>
    <p:sldId id="29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50" d="100"/>
          <a:sy n="50" d="100"/>
        </p:scale>
        <p:origin x="-1794" y="-5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1D8BD707-D9CF-40AE-B4C6-C98DA3205C09}"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05000" y="1143000"/>
            <a:ext cx="6878320" cy="2242185"/>
          </a:xfrm>
          <a:prstGeom prst="rect">
            <a:avLst/>
          </a:prstGeom>
        </p:spPr>
        <p:txBody>
          <a:bodyPr vert="horz" wrap="square" lIns="0" tIns="150018" rIns="0" bIns="0" rtlCol="0">
            <a:spAutoFit/>
          </a:bodyPr>
          <a:lstStyle/>
          <a:p>
            <a:pPr marL="12700" marR="5080" algn="ctr">
              <a:lnSpc>
                <a:spcPts val="8160"/>
              </a:lnSpc>
              <a:spcBef>
                <a:spcPts val="1575"/>
              </a:spcBef>
            </a:pPr>
            <a:r>
              <a:rPr spc="-60" dirty="0"/>
              <a:t>Fundamentals </a:t>
            </a:r>
            <a:r>
              <a:rPr spc="-20" dirty="0"/>
              <a:t>of </a:t>
            </a:r>
            <a:r>
              <a:rPr spc="-15" dirty="0"/>
              <a:t> </a:t>
            </a:r>
            <a:r>
              <a:rPr spc="-70" dirty="0"/>
              <a:t>Software</a:t>
            </a:r>
            <a:r>
              <a:rPr spc="-160" dirty="0"/>
              <a:t> </a:t>
            </a:r>
            <a:r>
              <a:rPr spc="-45" dirty="0"/>
              <a:t>Engineering</a:t>
            </a:r>
            <a:endParaRPr spc="-45" dirty="0"/>
          </a:p>
        </p:txBody>
      </p:sp>
      <p:sp>
        <p:nvSpPr>
          <p:cNvPr id="3" name="object 3"/>
          <p:cNvSpPr txBox="1"/>
          <p:nvPr/>
        </p:nvSpPr>
        <p:spPr>
          <a:xfrm>
            <a:off x="2514600" y="3886200"/>
            <a:ext cx="5394325" cy="286385"/>
          </a:xfrm>
          <a:prstGeom prst="rect">
            <a:avLst/>
          </a:prstGeom>
        </p:spPr>
        <p:txBody>
          <a:bodyPr vert="horz" wrap="square" lIns="0" tIns="9525" rIns="0" bIns="0" rtlCol="0">
            <a:spAutoFit/>
          </a:bodyPr>
          <a:lstStyle/>
          <a:p>
            <a:pPr marL="12700">
              <a:lnSpc>
                <a:spcPct val="100000"/>
              </a:lnSpc>
              <a:spcBef>
                <a:spcPts val="100"/>
              </a:spcBef>
            </a:pPr>
            <a:r>
              <a:rPr b="1" spc="165" dirty="0">
                <a:solidFill>
                  <a:srgbClr val="626F52"/>
                </a:solidFill>
                <a:latin typeface="Verdana" panose="020B0604030504040204" charset="0"/>
                <a:cs typeface="Verdana" panose="020B0604030504040204" charset="0"/>
                <a:sym typeface="+mn-ea"/>
              </a:rPr>
              <a:t>LECTURE</a:t>
            </a:r>
            <a:r>
              <a:rPr b="1" spc="360" dirty="0">
                <a:solidFill>
                  <a:srgbClr val="626F52"/>
                </a:solidFill>
                <a:latin typeface="Verdana" panose="020B0604030504040204" charset="0"/>
                <a:cs typeface="Verdana" panose="020B0604030504040204" charset="0"/>
                <a:sym typeface="+mn-ea"/>
              </a:rPr>
              <a:t> </a:t>
            </a:r>
            <a:r>
              <a:rPr lang="en-US" b="1" spc="360" dirty="0">
                <a:solidFill>
                  <a:srgbClr val="626F52"/>
                </a:solidFill>
                <a:latin typeface="Verdana" panose="020B0604030504040204" charset="0"/>
                <a:cs typeface="Verdana" panose="020B0604030504040204" charset="0"/>
                <a:sym typeface="+mn-ea"/>
              </a:rPr>
              <a:t>19</a:t>
            </a:r>
            <a:r>
              <a:rPr b="1" spc="130" dirty="0">
                <a:solidFill>
                  <a:srgbClr val="626F52"/>
                </a:solidFill>
                <a:latin typeface="Verdana" panose="020B0604030504040204" charset="0"/>
                <a:cs typeface="Verdana" panose="020B0604030504040204" charset="0"/>
                <a:sym typeface="+mn-ea"/>
              </a:rPr>
              <a:t>:</a:t>
            </a:r>
            <a:r>
              <a:rPr lang="en-US" b="1" spc="130" dirty="0">
                <a:solidFill>
                  <a:srgbClr val="626F52"/>
                </a:solidFill>
                <a:latin typeface="Verdana" panose="020B0604030504040204" charset="0"/>
                <a:cs typeface="Verdana" panose="020B0604030504040204" charset="0"/>
                <a:sym typeface="+mn-ea"/>
              </a:rPr>
              <a:t> Software Testing</a:t>
            </a:r>
            <a:endParaRPr lang="en-US" b="1" spc="130" dirty="0">
              <a:solidFill>
                <a:srgbClr val="626F52"/>
              </a:solidFill>
              <a:latin typeface="Verdana" panose="020B0604030504040204" charset="0"/>
              <a:cs typeface="Verdana" panose="020B06040305040402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Software </a:t>
            </a:r>
            <a:r>
              <a:rPr lang="en-US" dirty="0"/>
              <a:t>Tester is the one who performs testing and find bugs, if they exist in the tested application.</a:t>
            </a:r>
            <a:endParaRPr lang="en-US" dirty="0"/>
          </a:p>
        </p:txBody>
      </p:sp>
      <p:sp>
        <p:nvSpPr>
          <p:cNvPr id="2" name="Title 1"/>
          <p:cNvSpPr>
            <a:spLocks noGrp="1"/>
          </p:cNvSpPr>
          <p:nvPr>
            <p:ph type="title"/>
          </p:nvPr>
        </p:nvSpPr>
        <p:spPr/>
        <p:txBody>
          <a:bodyPr/>
          <a:lstStyle/>
          <a:p>
            <a:r>
              <a:rPr lang="en-US" dirty="0"/>
              <a:t>Who is a Software Tester</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 </a:t>
            </a:r>
            <a:r>
              <a:rPr lang="en-US" b="1" dirty="0" smtClean="0"/>
              <a:t>    Program Manager</a:t>
            </a:r>
            <a:endParaRPr lang="en-US" dirty="0" smtClean="0"/>
          </a:p>
          <a:p>
            <a:pPr algn="just"/>
            <a:r>
              <a:rPr lang="en-US" dirty="0" smtClean="0"/>
              <a:t>The </a:t>
            </a:r>
            <a:r>
              <a:rPr lang="en-US" dirty="0"/>
              <a:t>planning and execution of the project to ensure the success of a project minimizing risk throughout the lifetime of the project. </a:t>
            </a:r>
            <a:endParaRPr lang="en-US" dirty="0" smtClean="0"/>
          </a:p>
          <a:p>
            <a:pPr algn="just"/>
            <a:r>
              <a:rPr lang="en-US" dirty="0" smtClean="0"/>
              <a:t> </a:t>
            </a:r>
            <a:r>
              <a:rPr lang="en-US" dirty="0"/>
              <a:t>Responsible for writing the product specification, managing the schedule and making the critical decisions and trade-offs. </a:t>
            </a:r>
            <a:endParaRPr lang="en-US" dirty="0" smtClean="0"/>
          </a:p>
          <a:p>
            <a:pPr marL="0" indent="0" algn="just">
              <a:buNone/>
            </a:pPr>
            <a:endParaRPr lang="en-US" dirty="0"/>
          </a:p>
        </p:txBody>
      </p:sp>
      <p:sp>
        <p:nvSpPr>
          <p:cNvPr id="2" name="Title 1"/>
          <p:cNvSpPr>
            <a:spLocks noGrp="1"/>
          </p:cNvSpPr>
          <p:nvPr>
            <p:ph type="title"/>
          </p:nvPr>
        </p:nvSpPr>
        <p:spPr/>
        <p:txBody>
          <a:bodyPr/>
          <a:lstStyle/>
          <a:p>
            <a:r>
              <a:rPr lang="en-US" dirty="0"/>
              <a:t>The Testing Team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QA </a:t>
            </a:r>
            <a:r>
              <a:rPr lang="en-US" b="1" dirty="0" smtClean="0"/>
              <a:t>Lead</a:t>
            </a:r>
            <a:endParaRPr lang="en-US" dirty="0" smtClean="0"/>
          </a:p>
          <a:p>
            <a:pPr algn="just"/>
            <a:r>
              <a:rPr lang="en-US" dirty="0" smtClean="0"/>
              <a:t>Coach </a:t>
            </a:r>
            <a:r>
              <a:rPr lang="en-US" dirty="0"/>
              <a:t>and mentor other team members to help improve QA effectiveness </a:t>
            </a:r>
            <a:r>
              <a:rPr lang="en-US" dirty="0" smtClean="0"/>
              <a:t> </a:t>
            </a:r>
            <a:endParaRPr lang="en-US" dirty="0" smtClean="0"/>
          </a:p>
          <a:p>
            <a:pPr algn="just"/>
            <a:r>
              <a:rPr lang="en-US" dirty="0" smtClean="0"/>
              <a:t>Work </a:t>
            </a:r>
            <a:r>
              <a:rPr lang="en-US" dirty="0"/>
              <a:t>with other department representatives to collaborate on joint projects and initiatives </a:t>
            </a:r>
            <a:endParaRPr lang="en-US" dirty="0" smtClean="0"/>
          </a:p>
          <a:p>
            <a:pPr algn="just"/>
            <a:r>
              <a:rPr lang="en-US" dirty="0" smtClean="0"/>
              <a:t> </a:t>
            </a:r>
            <a:r>
              <a:rPr lang="en-US" dirty="0"/>
              <a:t>Implement industry best practices related to testing automation and to streamline the QA Department</a:t>
            </a:r>
            <a:endParaRPr lang="en-US" dirty="0"/>
          </a:p>
        </p:txBody>
      </p:sp>
      <p:sp>
        <p:nvSpPr>
          <p:cNvPr id="2" name="Title 1"/>
          <p:cNvSpPr>
            <a:spLocks noGrp="1"/>
          </p:cNvSpPr>
          <p:nvPr>
            <p:ph type="title"/>
          </p:nvPr>
        </p:nvSpPr>
        <p:spPr/>
        <p:txBody>
          <a:bodyPr/>
          <a:lstStyle/>
          <a:p>
            <a:r>
              <a:rPr lang="en-US" dirty="0"/>
              <a:t>The Testing Team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Test </a:t>
            </a:r>
            <a:r>
              <a:rPr lang="en-US" b="1" dirty="0" smtClean="0"/>
              <a:t>Analyst Lead</a:t>
            </a:r>
            <a:endParaRPr lang="en-US" b="1" dirty="0" smtClean="0"/>
          </a:p>
          <a:p>
            <a:pPr algn="just"/>
            <a:r>
              <a:rPr lang="en-US" dirty="0" smtClean="0"/>
              <a:t>Responsible </a:t>
            </a:r>
            <a:r>
              <a:rPr lang="en-US" dirty="0"/>
              <a:t>for planning, developing and executing automated test systems, manual test plans and regressions test plans. </a:t>
            </a:r>
            <a:r>
              <a:rPr lang="en-US" dirty="0" smtClean="0"/>
              <a:t> </a:t>
            </a:r>
            <a:endParaRPr lang="en-US" dirty="0" smtClean="0"/>
          </a:p>
          <a:p>
            <a:pPr algn="just"/>
            <a:r>
              <a:rPr lang="en-US" dirty="0" smtClean="0"/>
              <a:t>Identifying </a:t>
            </a:r>
            <a:r>
              <a:rPr lang="en-US" dirty="0"/>
              <a:t>the Target Test Items to be evaluated by the test effort </a:t>
            </a:r>
            <a:r>
              <a:rPr lang="en-US" dirty="0" smtClean="0"/>
              <a:t> </a:t>
            </a:r>
            <a:endParaRPr lang="en-US" dirty="0" smtClean="0"/>
          </a:p>
          <a:p>
            <a:pPr algn="just"/>
            <a:r>
              <a:rPr lang="en-US" dirty="0" smtClean="0"/>
              <a:t>Defining </a:t>
            </a:r>
            <a:r>
              <a:rPr lang="en-US" dirty="0"/>
              <a:t>the appropriate tests required and any associated Test Data </a:t>
            </a:r>
            <a:r>
              <a:rPr lang="en-US" dirty="0" smtClean="0"/>
              <a:t> </a:t>
            </a:r>
            <a:endParaRPr lang="en-US" dirty="0" smtClean="0"/>
          </a:p>
          <a:p>
            <a:pPr algn="just"/>
            <a:r>
              <a:rPr lang="en-US" dirty="0" smtClean="0"/>
              <a:t>Gathering </a:t>
            </a:r>
            <a:r>
              <a:rPr lang="en-US" dirty="0"/>
              <a:t>and managing the Test Data </a:t>
            </a:r>
            <a:r>
              <a:rPr lang="en-US" dirty="0" smtClean="0"/>
              <a:t> </a:t>
            </a:r>
            <a:endParaRPr lang="en-US" dirty="0" smtClean="0"/>
          </a:p>
          <a:p>
            <a:pPr algn="just"/>
            <a:r>
              <a:rPr lang="en-US" dirty="0" smtClean="0"/>
              <a:t>Evaluating </a:t>
            </a:r>
            <a:r>
              <a:rPr lang="en-US" dirty="0"/>
              <a:t>the outcome of each test cycle </a:t>
            </a:r>
            <a:endParaRPr lang="en-US" dirty="0" smtClean="0"/>
          </a:p>
          <a:p>
            <a:pPr algn="just"/>
            <a:r>
              <a:rPr lang="en-US" b="1" dirty="0" smtClean="0"/>
              <a:t>Test Engineer</a:t>
            </a:r>
            <a:endParaRPr lang="en-US" dirty="0" smtClean="0"/>
          </a:p>
          <a:p>
            <a:pPr algn="just"/>
            <a:r>
              <a:rPr lang="en-US" dirty="0" smtClean="0"/>
              <a:t> </a:t>
            </a:r>
            <a:r>
              <a:rPr lang="en-US" dirty="0"/>
              <a:t>Writing and executing test cases and Reporting defects </a:t>
            </a:r>
            <a:r>
              <a:rPr lang="en-US" dirty="0" smtClean="0"/>
              <a:t> </a:t>
            </a:r>
            <a:endParaRPr lang="en-US" dirty="0" smtClean="0"/>
          </a:p>
          <a:p>
            <a:pPr algn="just"/>
            <a:r>
              <a:rPr lang="en-US" dirty="0" smtClean="0"/>
              <a:t>Test </a:t>
            </a:r>
            <a:r>
              <a:rPr lang="en-US" dirty="0"/>
              <a:t>engineers are also responsible for determining the best way a test can be performed in order to achieve 100% test coverage of all components</a:t>
            </a:r>
            <a:endParaRPr lang="en-US" dirty="0"/>
          </a:p>
        </p:txBody>
      </p:sp>
      <p:sp>
        <p:nvSpPr>
          <p:cNvPr id="2" name="Title 1"/>
          <p:cNvSpPr>
            <a:spLocks noGrp="1"/>
          </p:cNvSpPr>
          <p:nvPr>
            <p:ph type="title"/>
          </p:nvPr>
        </p:nvSpPr>
        <p:spPr/>
        <p:txBody>
          <a:bodyPr/>
          <a:lstStyle/>
          <a:p>
            <a:r>
              <a:rPr lang="en-US" dirty="0"/>
              <a:t>The Testing Team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Requirement  </a:t>
            </a:r>
            <a:endParaRPr lang="en-US" dirty="0" smtClean="0"/>
          </a:p>
          <a:p>
            <a:r>
              <a:rPr lang="en-US" dirty="0" smtClean="0"/>
              <a:t>Analysis </a:t>
            </a:r>
            <a:endParaRPr lang="en-US" dirty="0" smtClean="0"/>
          </a:p>
          <a:p>
            <a:r>
              <a:rPr lang="en-US" dirty="0" smtClean="0"/>
              <a:t>Design </a:t>
            </a:r>
            <a:endParaRPr lang="en-US" dirty="0"/>
          </a:p>
          <a:p>
            <a:r>
              <a:rPr lang="en-US" dirty="0" smtClean="0"/>
              <a:t> </a:t>
            </a:r>
            <a:r>
              <a:rPr lang="en-US" dirty="0"/>
              <a:t>Coding </a:t>
            </a:r>
            <a:r>
              <a:rPr lang="en-US" dirty="0" smtClean="0"/>
              <a:t> </a:t>
            </a:r>
            <a:endParaRPr lang="en-US" dirty="0" smtClean="0"/>
          </a:p>
          <a:p>
            <a:r>
              <a:rPr lang="en-US" dirty="0" smtClean="0"/>
              <a:t>Testing  </a:t>
            </a:r>
            <a:endParaRPr lang="en-US" dirty="0" smtClean="0"/>
          </a:p>
          <a:p>
            <a:r>
              <a:rPr lang="en-US" dirty="0" smtClean="0"/>
              <a:t>Implementation  </a:t>
            </a:r>
            <a:endParaRPr lang="en-US" dirty="0" smtClean="0"/>
          </a:p>
          <a:p>
            <a:r>
              <a:rPr lang="en-US" dirty="0" smtClean="0"/>
              <a:t>Maintenance </a:t>
            </a:r>
            <a:endParaRPr lang="en-US" dirty="0" smtClean="0"/>
          </a:p>
          <a:p>
            <a:r>
              <a:rPr lang="en-US" dirty="0" smtClean="0"/>
              <a:t>Testing </a:t>
            </a:r>
            <a:r>
              <a:rPr lang="en-US" dirty="0"/>
              <a:t>starts from Requirement Phase</a:t>
            </a:r>
            <a:endParaRPr lang="en-US" dirty="0"/>
          </a:p>
        </p:txBody>
      </p:sp>
      <p:sp>
        <p:nvSpPr>
          <p:cNvPr id="2" name="Title 1"/>
          <p:cNvSpPr>
            <a:spLocks noGrp="1"/>
          </p:cNvSpPr>
          <p:nvPr>
            <p:ph type="title"/>
          </p:nvPr>
        </p:nvSpPr>
        <p:spPr/>
        <p:txBody>
          <a:bodyPr/>
          <a:lstStyle/>
          <a:p>
            <a:r>
              <a:rPr lang="en-US" dirty="0"/>
              <a:t>When to Start Testing in SDLC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smtClean="0"/>
              <a:t>Testing life cycle</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313" y="1295400"/>
            <a:ext cx="87153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Test Plan A test plan is a systematic approach to testing a system i.e. software. </a:t>
            </a:r>
            <a:endParaRPr lang="en-US" dirty="0" smtClean="0"/>
          </a:p>
          <a:p>
            <a:pPr algn="just"/>
            <a:r>
              <a:rPr lang="en-US" dirty="0" smtClean="0"/>
              <a:t>The </a:t>
            </a:r>
            <a:r>
              <a:rPr lang="en-US" dirty="0"/>
              <a:t>plan typically contains a detailed understanding of what the eventual testing workflow will be.</a:t>
            </a:r>
            <a:endParaRPr lang="en-US" dirty="0"/>
          </a:p>
        </p:txBody>
      </p:sp>
      <p:sp>
        <p:nvSpPr>
          <p:cNvPr id="2" name="Title 1"/>
          <p:cNvSpPr>
            <a:spLocks noGrp="1"/>
          </p:cNvSpPr>
          <p:nvPr>
            <p:ph type="title"/>
          </p:nvPr>
        </p:nvSpPr>
        <p:spPr/>
        <p:txBody>
          <a:bodyPr/>
          <a:lstStyle/>
          <a:p>
            <a:r>
              <a:rPr lang="en-US" dirty="0"/>
              <a:t>Test Plan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dirty="0"/>
              <a:t>test case is a specific procedure of testing a particular </a:t>
            </a:r>
            <a:r>
              <a:rPr lang="en-US" dirty="0" smtClean="0"/>
              <a:t>requirement. It </a:t>
            </a:r>
            <a:r>
              <a:rPr lang="en-US" dirty="0"/>
              <a:t>will include</a:t>
            </a:r>
            <a:r>
              <a:rPr lang="en-US" dirty="0" smtClean="0"/>
              <a:t>:</a:t>
            </a:r>
            <a:endParaRPr lang="en-US" dirty="0" smtClean="0"/>
          </a:p>
          <a:p>
            <a:r>
              <a:rPr lang="en-US" dirty="0" smtClean="0"/>
              <a:t> Identification </a:t>
            </a:r>
            <a:r>
              <a:rPr lang="en-US" dirty="0"/>
              <a:t>of specific requirement tested </a:t>
            </a:r>
            <a:endParaRPr lang="en-US" dirty="0" smtClean="0"/>
          </a:p>
          <a:p>
            <a:r>
              <a:rPr lang="en-US" dirty="0" smtClean="0"/>
              <a:t> </a:t>
            </a:r>
            <a:r>
              <a:rPr lang="en-US" dirty="0"/>
              <a:t>Test case success/failure criteria </a:t>
            </a:r>
            <a:r>
              <a:rPr lang="en-US" dirty="0" smtClean="0"/>
              <a:t> </a:t>
            </a:r>
            <a:endParaRPr lang="en-US" dirty="0" smtClean="0"/>
          </a:p>
          <a:p>
            <a:r>
              <a:rPr lang="en-US" dirty="0" smtClean="0"/>
              <a:t>Specific </a:t>
            </a:r>
            <a:r>
              <a:rPr lang="en-US" dirty="0"/>
              <a:t>steps to execute test </a:t>
            </a:r>
            <a:r>
              <a:rPr lang="en-US" dirty="0" smtClean="0"/>
              <a:t> </a:t>
            </a:r>
            <a:endParaRPr lang="en-US" dirty="0" smtClean="0"/>
          </a:p>
          <a:p>
            <a:r>
              <a:rPr lang="en-US" dirty="0" smtClean="0"/>
              <a:t>Test </a:t>
            </a:r>
            <a:r>
              <a:rPr lang="en-US" dirty="0"/>
              <a:t>Data</a:t>
            </a:r>
            <a:endParaRPr lang="en-US" dirty="0"/>
          </a:p>
        </p:txBody>
      </p:sp>
      <p:sp>
        <p:nvSpPr>
          <p:cNvPr id="2" name="Title 1"/>
          <p:cNvSpPr>
            <a:spLocks noGrp="1"/>
          </p:cNvSpPr>
          <p:nvPr>
            <p:ph type="title"/>
          </p:nvPr>
        </p:nvSpPr>
        <p:spPr/>
        <p:txBody>
          <a:bodyPr/>
          <a:lstStyle/>
          <a:p>
            <a:r>
              <a:rPr lang="en-US" dirty="0"/>
              <a:t>Test Case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Test </a:t>
            </a:r>
            <a:r>
              <a:rPr lang="en-US" dirty="0"/>
              <a:t>each module individually</a:t>
            </a:r>
            <a:r>
              <a:rPr lang="en-US" dirty="0" smtClean="0"/>
              <a:t>.</a:t>
            </a:r>
            <a:endParaRPr lang="en-US" dirty="0" smtClean="0"/>
          </a:p>
          <a:p>
            <a:pPr algn="just"/>
            <a:r>
              <a:rPr lang="en-US" dirty="0" smtClean="0"/>
              <a:t>Follows </a:t>
            </a:r>
            <a:r>
              <a:rPr lang="en-US" dirty="0"/>
              <a:t>a white box testing (Logic of the program) </a:t>
            </a:r>
            <a:endParaRPr lang="en-US" dirty="0" smtClean="0"/>
          </a:p>
          <a:p>
            <a:pPr algn="just"/>
            <a:r>
              <a:rPr lang="en-US" dirty="0" smtClean="0"/>
              <a:t>Done </a:t>
            </a:r>
            <a:r>
              <a:rPr lang="en-US" dirty="0"/>
              <a:t>by Developers</a:t>
            </a:r>
            <a:endParaRPr lang="en-US" dirty="0"/>
          </a:p>
        </p:txBody>
      </p:sp>
      <p:sp>
        <p:nvSpPr>
          <p:cNvPr id="2" name="Title 1"/>
          <p:cNvSpPr>
            <a:spLocks noGrp="1"/>
          </p:cNvSpPr>
          <p:nvPr>
            <p:ph type="title"/>
          </p:nvPr>
        </p:nvSpPr>
        <p:spPr/>
        <p:txBody>
          <a:bodyPr/>
          <a:lstStyle/>
          <a:p>
            <a:r>
              <a:rPr lang="en-US" dirty="0"/>
              <a:t>Unit Testing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After </a:t>
            </a:r>
            <a:r>
              <a:rPr lang="en-US" dirty="0"/>
              <a:t>completing the unit testing and dependent modules development, programmers connect the modules with respect to HLD for Integration Testing through below approaches.</a:t>
            </a:r>
            <a:endParaRPr lang="en-US" dirty="0"/>
          </a:p>
        </p:txBody>
      </p:sp>
      <p:sp>
        <p:nvSpPr>
          <p:cNvPr id="2" name="Title 1"/>
          <p:cNvSpPr>
            <a:spLocks noGrp="1"/>
          </p:cNvSpPr>
          <p:nvPr>
            <p:ph type="title"/>
          </p:nvPr>
        </p:nvSpPr>
        <p:spPr/>
        <p:txBody>
          <a:bodyPr/>
          <a:lstStyle/>
          <a:p>
            <a:r>
              <a:rPr lang="en-US" dirty="0"/>
              <a:t>Integration Testing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Software testing is a process used to identify the correctness, completeness and quality of developed computer software. It is the process of executing a program / application under positive and negative conditions by manual or automated means. It checks for the :- </a:t>
            </a:r>
            <a:endParaRPr lang="en-US" dirty="0" smtClean="0"/>
          </a:p>
          <a:p>
            <a:pPr algn="just"/>
            <a:r>
              <a:rPr lang="en-US" dirty="0" smtClean="0"/>
              <a:t>Specification  </a:t>
            </a:r>
            <a:endParaRPr lang="en-US" dirty="0" smtClean="0"/>
          </a:p>
          <a:p>
            <a:pPr algn="just"/>
            <a:r>
              <a:rPr lang="en-US" dirty="0" smtClean="0"/>
              <a:t>Functionality  </a:t>
            </a:r>
            <a:endParaRPr lang="en-US" dirty="0" smtClean="0"/>
          </a:p>
          <a:p>
            <a:pPr algn="just"/>
            <a:r>
              <a:rPr lang="en-US" dirty="0" smtClean="0"/>
              <a:t>Performance </a:t>
            </a:r>
            <a:r>
              <a:rPr lang="en-US" dirty="0"/>
              <a:t>Software Testing</a:t>
            </a:r>
            <a:endParaRPr lang="en-US" dirty="0"/>
          </a:p>
        </p:txBody>
      </p:sp>
      <p:sp>
        <p:nvSpPr>
          <p:cNvPr id="2" name="Title 1"/>
          <p:cNvSpPr>
            <a:spLocks noGrp="1"/>
          </p:cNvSpPr>
          <p:nvPr>
            <p:ph type="title"/>
          </p:nvPr>
        </p:nvSpPr>
        <p:spPr/>
        <p:txBody>
          <a:bodyPr/>
          <a:lstStyle/>
          <a:p>
            <a:r>
              <a:rPr lang="en-US" dirty="0"/>
              <a:t>Software testing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After </a:t>
            </a:r>
            <a:r>
              <a:rPr lang="en-US" dirty="0"/>
              <a:t>completing Unit and Integration testing through white box testing techniques development team release an .exe build (all integrated module) to perform black box testing. </a:t>
            </a:r>
            <a:r>
              <a:rPr lang="en-US" dirty="0" smtClean="0"/>
              <a:t> </a:t>
            </a:r>
            <a:endParaRPr lang="en-US" dirty="0" smtClean="0"/>
          </a:p>
          <a:p>
            <a:pPr algn="just"/>
            <a:r>
              <a:rPr lang="en-US" dirty="0" smtClean="0"/>
              <a:t>Usability </a:t>
            </a:r>
            <a:r>
              <a:rPr lang="en-US" dirty="0"/>
              <a:t>Testing </a:t>
            </a:r>
            <a:r>
              <a:rPr lang="en-US" dirty="0" smtClean="0"/>
              <a:t> </a:t>
            </a:r>
            <a:endParaRPr lang="en-US" dirty="0" smtClean="0"/>
          </a:p>
          <a:p>
            <a:pPr algn="just"/>
            <a:r>
              <a:rPr lang="en-US" dirty="0" smtClean="0"/>
              <a:t>Functional </a:t>
            </a:r>
            <a:r>
              <a:rPr lang="en-US" dirty="0"/>
              <a:t>Testing </a:t>
            </a:r>
            <a:endParaRPr lang="en-US" dirty="0" smtClean="0"/>
          </a:p>
          <a:p>
            <a:pPr algn="just"/>
            <a:r>
              <a:rPr lang="en-US" dirty="0" smtClean="0"/>
              <a:t> </a:t>
            </a:r>
            <a:r>
              <a:rPr lang="en-US" dirty="0"/>
              <a:t>Performance Testing </a:t>
            </a:r>
            <a:r>
              <a:rPr lang="en-US" dirty="0" smtClean="0"/>
              <a:t> </a:t>
            </a:r>
            <a:endParaRPr lang="en-US" dirty="0" smtClean="0"/>
          </a:p>
          <a:p>
            <a:pPr algn="just"/>
            <a:r>
              <a:rPr lang="en-US" dirty="0" smtClean="0"/>
              <a:t>Security </a:t>
            </a:r>
            <a:r>
              <a:rPr lang="en-US" dirty="0"/>
              <a:t>Testing</a:t>
            </a:r>
            <a:endParaRPr lang="en-US" dirty="0"/>
          </a:p>
        </p:txBody>
      </p:sp>
      <p:sp>
        <p:nvSpPr>
          <p:cNvPr id="2" name="Title 1"/>
          <p:cNvSpPr>
            <a:spLocks noGrp="1"/>
          </p:cNvSpPr>
          <p:nvPr>
            <p:ph type="title"/>
          </p:nvPr>
        </p:nvSpPr>
        <p:spPr/>
        <p:txBody>
          <a:bodyPr/>
          <a:lstStyle/>
          <a:p>
            <a:r>
              <a:rPr lang="en-US" dirty="0"/>
              <a:t>System Testing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smtClean="0"/>
              <a:t>During </a:t>
            </a:r>
            <a:r>
              <a:rPr lang="en-US" dirty="0"/>
              <a:t>this test, testing team concentrates on the user friendliness of build interface. It consists of following sub tests. </a:t>
            </a:r>
            <a:r>
              <a:rPr lang="en-US" dirty="0" smtClean="0"/>
              <a:t> </a:t>
            </a:r>
            <a:endParaRPr lang="en-US" dirty="0" smtClean="0"/>
          </a:p>
          <a:p>
            <a:pPr algn="just"/>
            <a:r>
              <a:rPr lang="en-US" b="1" dirty="0" smtClean="0"/>
              <a:t>User </a:t>
            </a:r>
            <a:r>
              <a:rPr lang="en-US" b="1" dirty="0"/>
              <a:t>Interface Test</a:t>
            </a:r>
            <a:r>
              <a:rPr lang="en-US" dirty="0"/>
              <a:t>: Ease of use (screens should be understandable to operate by End User) </a:t>
            </a:r>
            <a:r>
              <a:rPr lang="en-US" dirty="0" smtClean="0"/>
              <a:t> </a:t>
            </a:r>
            <a:endParaRPr lang="en-US" dirty="0" smtClean="0"/>
          </a:p>
          <a:p>
            <a:pPr algn="just"/>
            <a:r>
              <a:rPr lang="en-US" b="1" dirty="0" smtClean="0"/>
              <a:t>Look </a:t>
            </a:r>
            <a:r>
              <a:rPr lang="en-US" b="1" dirty="0"/>
              <a:t>&amp; Feel </a:t>
            </a:r>
            <a:r>
              <a:rPr lang="en-US" dirty="0"/>
              <a:t>:- attractive </a:t>
            </a:r>
            <a:r>
              <a:rPr lang="en-US" dirty="0" smtClean="0"/>
              <a:t> </a:t>
            </a:r>
            <a:endParaRPr lang="en-US" dirty="0" smtClean="0"/>
          </a:p>
          <a:p>
            <a:pPr algn="just"/>
            <a:r>
              <a:rPr lang="en-US" b="1" dirty="0" smtClean="0"/>
              <a:t>Speed </a:t>
            </a:r>
            <a:r>
              <a:rPr lang="en-US" b="1" dirty="0"/>
              <a:t>in interface </a:t>
            </a:r>
            <a:r>
              <a:rPr lang="en-US" dirty="0"/>
              <a:t>:- Less number of task to complete task </a:t>
            </a:r>
            <a:r>
              <a:rPr lang="en-US" dirty="0" smtClean="0"/>
              <a:t> </a:t>
            </a:r>
            <a:endParaRPr lang="en-US" dirty="0" smtClean="0"/>
          </a:p>
          <a:p>
            <a:pPr algn="just"/>
            <a:r>
              <a:rPr lang="en-US" b="1" dirty="0" smtClean="0"/>
              <a:t>Manual </a:t>
            </a:r>
            <a:r>
              <a:rPr lang="en-US" b="1" dirty="0"/>
              <a:t>Support Test </a:t>
            </a:r>
            <a:r>
              <a:rPr lang="en-US" dirty="0"/>
              <a:t>:- Context sensitiveness of user manual.</a:t>
            </a:r>
            <a:endParaRPr lang="en-US" dirty="0"/>
          </a:p>
        </p:txBody>
      </p:sp>
      <p:sp>
        <p:nvSpPr>
          <p:cNvPr id="2" name="Title 1"/>
          <p:cNvSpPr>
            <a:spLocks noGrp="1"/>
          </p:cNvSpPr>
          <p:nvPr>
            <p:ph type="title"/>
          </p:nvPr>
        </p:nvSpPr>
        <p:spPr/>
        <p:txBody>
          <a:bodyPr/>
          <a:lstStyle/>
          <a:p>
            <a:r>
              <a:rPr lang="en-US" dirty="0"/>
              <a:t>Usability Testing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a:t>
            </a:r>
            <a:r>
              <a:rPr lang="en-US" dirty="0"/>
              <a:t>process of checking the behavior of the application. </a:t>
            </a:r>
            <a:endParaRPr lang="en-US" dirty="0" smtClean="0"/>
          </a:p>
          <a:p>
            <a:pPr algn="just"/>
            <a:r>
              <a:rPr lang="en-US" dirty="0" smtClean="0"/>
              <a:t> </a:t>
            </a:r>
            <a:r>
              <a:rPr lang="en-US" dirty="0"/>
              <a:t>It is geared to functional requirements of an application. </a:t>
            </a:r>
            <a:r>
              <a:rPr lang="en-US" dirty="0" smtClean="0"/>
              <a:t> </a:t>
            </a:r>
            <a:endParaRPr lang="en-US" dirty="0" smtClean="0"/>
          </a:p>
          <a:p>
            <a:pPr algn="just"/>
            <a:r>
              <a:rPr lang="en-US" dirty="0" smtClean="0"/>
              <a:t>To </a:t>
            </a:r>
            <a:r>
              <a:rPr lang="en-US" dirty="0"/>
              <a:t>check the correctness of outputs. </a:t>
            </a:r>
            <a:r>
              <a:rPr lang="en-US" dirty="0" smtClean="0"/>
              <a:t> </a:t>
            </a:r>
            <a:endParaRPr lang="en-US" dirty="0" smtClean="0"/>
          </a:p>
          <a:p>
            <a:pPr algn="just"/>
            <a:r>
              <a:rPr lang="en-US" dirty="0" smtClean="0"/>
              <a:t>Data </a:t>
            </a:r>
            <a:r>
              <a:rPr lang="en-US" dirty="0"/>
              <a:t>validation and Integration i.e. inputs are correct or not.</a:t>
            </a:r>
            <a:endParaRPr lang="en-US" dirty="0"/>
          </a:p>
        </p:txBody>
      </p:sp>
      <p:sp>
        <p:nvSpPr>
          <p:cNvPr id="2" name="Title 1"/>
          <p:cNvSpPr>
            <a:spLocks noGrp="1"/>
          </p:cNvSpPr>
          <p:nvPr>
            <p:ph type="title"/>
          </p:nvPr>
        </p:nvSpPr>
        <p:spPr/>
        <p:txBody>
          <a:bodyPr/>
          <a:lstStyle/>
          <a:p>
            <a:r>
              <a:rPr lang="en-US" dirty="0"/>
              <a:t>Functional Testing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LOAD </a:t>
            </a:r>
            <a:r>
              <a:rPr lang="en-US" b="1" dirty="0"/>
              <a:t>TESTING </a:t>
            </a:r>
            <a:r>
              <a:rPr lang="en-US" dirty="0"/>
              <a:t>– Also Known as Scalability Testing. During this test, test engineers execute application build under customer expected configuration and load to estimate performance. </a:t>
            </a:r>
            <a:endParaRPr lang="en-US" dirty="0" smtClean="0"/>
          </a:p>
          <a:p>
            <a:r>
              <a:rPr lang="en-US" b="1" dirty="0" smtClean="0"/>
              <a:t>STRESS </a:t>
            </a:r>
            <a:r>
              <a:rPr lang="en-US" b="1" dirty="0"/>
              <a:t>TESTING </a:t>
            </a:r>
            <a:r>
              <a:rPr lang="en-US" dirty="0"/>
              <a:t>– During this test, Test engineers estimates the peak load. To find out the maximum number of users for execution of out application user customer expected configuration to estimate peak load</a:t>
            </a:r>
            <a:r>
              <a:rPr lang="en-US" dirty="0" smtClean="0"/>
              <a:t>.</a:t>
            </a:r>
            <a:endParaRPr lang="en-US" dirty="0" smtClean="0"/>
          </a:p>
          <a:p>
            <a:r>
              <a:rPr lang="en-US" dirty="0" smtClean="0"/>
              <a:t> </a:t>
            </a:r>
            <a:r>
              <a:rPr lang="en-US" b="1" dirty="0"/>
              <a:t>PEAK LOAD &gt; CUSTOMER LOAD (EXPECTED) </a:t>
            </a:r>
            <a:r>
              <a:rPr lang="en-US" b="1" dirty="0" smtClean="0"/>
              <a:t> </a:t>
            </a:r>
            <a:endParaRPr lang="en-US" b="1" dirty="0" smtClean="0"/>
          </a:p>
          <a:p>
            <a:r>
              <a:rPr lang="en-US" b="1" dirty="0" smtClean="0"/>
              <a:t>DATA </a:t>
            </a:r>
            <a:r>
              <a:rPr lang="en-US" b="1" dirty="0"/>
              <a:t>VOLUME TESING </a:t>
            </a:r>
            <a:r>
              <a:rPr lang="en-US" dirty="0" smtClean="0"/>
              <a:t> </a:t>
            </a:r>
            <a:r>
              <a:rPr lang="en-US" dirty="0"/>
              <a:t>Testing team conducts this test to find the maximum limit of data volume of your application.</a:t>
            </a:r>
            <a:endParaRPr lang="en-US" dirty="0"/>
          </a:p>
        </p:txBody>
      </p:sp>
      <p:sp>
        <p:nvSpPr>
          <p:cNvPr id="2" name="Title 1"/>
          <p:cNvSpPr>
            <a:spLocks noGrp="1"/>
          </p:cNvSpPr>
          <p:nvPr>
            <p:ph type="title"/>
          </p:nvPr>
        </p:nvSpPr>
        <p:spPr/>
        <p:txBody>
          <a:bodyPr/>
          <a:lstStyle/>
          <a:p>
            <a:r>
              <a:rPr lang="en-US" dirty="0"/>
              <a:t>Performance Testing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how </a:t>
            </a:r>
            <a:r>
              <a:rPr lang="en-US" dirty="0"/>
              <a:t>well the system protects against unauthorized internal or external access,  may require sophisticated testing techniques</a:t>
            </a:r>
            <a:endParaRPr lang="en-US" dirty="0"/>
          </a:p>
        </p:txBody>
      </p:sp>
      <p:sp>
        <p:nvSpPr>
          <p:cNvPr id="2" name="Title 1"/>
          <p:cNvSpPr>
            <a:spLocks noGrp="1"/>
          </p:cNvSpPr>
          <p:nvPr>
            <p:ph type="title"/>
          </p:nvPr>
        </p:nvSpPr>
        <p:spPr/>
        <p:txBody>
          <a:bodyPr/>
          <a:lstStyle/>
          <a:p>
            <a:r>
              <a:rPr lang="en-US" dirty="0"/>
              <a:t>Security Testing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a:t>
            </a:r>
            <a:r>
              <a:rPr lang="en-US" dirty="0"/>
              <a:t>application is tested by the users who doesn’t know about the application. </a:t>
            </a:r>
            <a:r>
              <a:rPr lang="en-US" dirty="0" smtClean="0"/>
              <a:t> </a:t>
            </a:r>
            <a:endParaRPr lang="en-US" dirty="0" smtClean="0"/>
          </a:p>
          <a:p>
            <a:pPr algn="just"/>
            <a:r>
              <a:rPr lang="en-US" dirty="0" smtClean="0"/>
              <a:t>Done </a:t>
            </a:r>
            <a:r>
              <a:rPr lang="en-US" dirty="0"/>
              <a:t>at developer’s site under controlled conditions </a:t>
            </a:r>
            <a:r>
              <a:rPr lang="en-US" dirty="0" smtClean="0"/>
              <a:t> </a:t>
            </a:r>
            <a:endParaRPr lang="en-US" dirty="0" smtClean="0"/>
          </a:p>
          <a:p>
            <a:pPr algn="just"/>
            <a:r>
              <a:rPr lang="en-US" dirty="0" smtClean="0"/>
              <a:t>Under </a:t>
            </a:r>
            <a:r>
              <a:rPr lang="en-US" dirty="0"/>
              <a:t>the supervision of the developers</a:t>
            </a:r>
            <a:endParaRPr lang="en-US" dirty="0"/>
          </a:p>
        </p:txBody>
      </p:sp>
      <p:sp>
        <p:nvSpPr>
          <p:cNvPr id="2" name="Title 1"/>
          <p:cNvSpPr>
            <a:spLocks noGrp="1"/>
          </p:cNvSpPr>
          <p:nvPr>
            <p:ph type="title"/>
          </p:nvPr>
        </p:nvSpPr>
        <p:spPr/>
        <p:txBody>
          <a:bodyPr/>
          <a:lstStyle/>
          <a:p>
            <a:r>
              <a:rPr lang="en-US" dirty="0"/>
              <a:t>Alpha Testing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A </a:t>
            </a:r>
            <a:r>
              <a:rPr lang="en-US" dirty="0"/>
              <a:t>formal test conducted to determine whether or not a system satisfies its acceptance criteria and to enable the customer to determine whether or not to accept the system</a:t>
            </a:r>
            <a:r>
              <a:rPr lang="en-US" dirty="0" smtClean="0"/>
              <a:t>.</a:t>
            </a:r>
            <a:endParaRPr lang="en-US" dirty="0" smtClean="0"/>
          </a:p>
          <a:p>
            <a:pPr algn="just"/>
            <a:r>
              <a:rPr lang="en-US" dirty="0" smtClean="0"/>
              <a:t> </a:t>
            </a:r>
            <a:r>
              <a:rPr lang="en-US" dirty="0"/>
              <a:t>It is the final test action before deploying the software. The goal of acceptance testing is to verify that the software is ready and can be used by the end user to perform the functions for which the software was built.</a:t>
            </a:r>
            <a:endParaRPr lang="en-US" dirty="0"/>
          </a:p>
        </p:txBody>
      </p:sp>
      <p:sp>
        <p:nvSpPr>
          <p:cNvPr id="2" name="Title 1"/>
          <p:cNvSpPr>
            <a:spLocks noGrp="1"/>
          </p:cNvSpPr>
          <p:nvPr>
            <p:ph type="title"/>
          </p:nvPr>
        </p:nvSpPr>
        <p:spPr/>
        <p:txBody>
          <a:bodyPr/>
          <a:lstStyle/>
          <a:p>
            <a:r>
              <a:rPr lang="en-US" dirty="0"/>
              <a:t>Acceptance Testing</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This </a:t>
            </a:r>
            <a:r>
              <a:rPr lang="en-US" dirty="0"/>
              <a:t>Testing is done before the final release of the software to end-users. </a:t>
            </a:r>
            <a:r>
              <a:rPr lang="en-US" dirty="0" smtClean="0"/>
              <a:t> </a:t>
            </a:r>
            <a:endParaRPr lang="en-US" dirty="0" smtClean="0"/>
          </a:p>
          <a:p>
            <a:pPr algn="just"/>
            <a:r>
              <a:rPr lang="en-US" dirty="0" smtClean="0"/>
              <a:t>Before </a:t>
            </a:r>
            <a:r>
              <a:rPr lang="en-US" dirty="0"/>
              <a:t>the final release of the software is released to users for testing where there will be no controlled conditions and the user here is free enough to do what ever he wants to do on the system to find errors</a:t>
            </a:r>
            <a:endParaRPr lang="en-US" dirty="0"/>
          </a:p>
        </p:txBody>
      </p:sp>
      <p:sp>
        <p:nvSpPr>
          <p:cNvPr id="2" name="Title 1"/>
          <p:cNvSpPr>
            <a:spLocks noGrp="1"/>
          </p:cNvSpPr>
          <p:nvPr>
            <p:ph type="title"/>
          </p:nvPr>
        </p:nvSpPr>
        <p:spPr/>
        <p:txBody>
          <a:bodyPr/>
          <a:lstStyle/>
          <a:p>
            <a:r>
              <a:rPr lang="en-US" dirty="0"/>
              <a:t>Beta Testing</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Testing </a:t>
            </a:r>
            <a:r>
              <a:rPr lang="en-US" dirty="0"/>
              <a:t>with the intent of determining if bug fixes have been successful and have not created any new problems. </a:t>
            </a:r>
            <a:endParaRPr lang="en-US" dirty="0" smtClean="0"/>
          </a:p>
          <a:p>
            <a:pPr algn="just"/>
            <a:r>
              <a:rPr lang="en-US" dirty="0" smtClean="0"/>
              <a:t>Also</a:t>
            </a:r>
            <a:r>
              <a:rPr lang="en-US" dirty="0"/>
              <a:t>, this type of testing is done to ensure that no degradation of baseline functionality has occurred.</a:t>
            </a:r>
            <a:endParaRPr lang="en-US" dirty="0"/>
          </a:p>
        </p:txBody>
      </p:sp>
      <p:sp>
        <p:nvSpPr>
          <p:cNvPr id="2" name="Title 1"/>
          <p:cNvSpPr>
            <a:spLocks noGrp="1"/>
          </p:cNvSpPr>
          <p:nvPr>
            <p:ph type="title"/>
          </p:nvPr>
        </p:nvSpPr>
        <p:spPr/>
        <p:txBody>
          <a:bodyPr/>
          <a:lstStyle/>
          <a:p>
            <a:r>
              <a:rPr lang="en-US" dirty="0"/>
              <a:t>Regression Testing</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Validation </a:t>
            </a:r>
            <a:r>
              <a:rPr lang="en-US" dirty="0"/>
              <a:t>is the process confirming that it meets the user’s requirements. It is the actual testing. </a:t>
            </a:r>
            <a:endParaRPr lang="en-US" dirty="0" smtClean="0"/>
          </a:p>
          <a:p>
            <a:pPr algn="just"/>
            <a:r>
              <a:rPr lang="en-US" dirty="0" smtClean="0"/>
              <a:t>Verification </a:t>
            </a:r>
            <a:r>
              <a:rPr lang="en-US" dirty="0"/>
              <a:t>: Is the Product Right </a:t>
            </a:r>
            <a:endParaRPr lang="en-US" dirty="0" smtClean="0"/>
          </a:p>
          <a:p>
            <a:pPr algn="just"/>
            <a:r>
              <a:rPr lang="en-US" dirty="0" smtClean="0"/>
              <a:t>Validation </a:t>
            </a:r>
            <a:r>
              <a:rPr lang="en-US" dirty="0"/>
              <a:t>: Is it the Right Product</a:t>
            </a:r>
            <a:endParaRPr lang="en-US" dirty="0"/>
          </a:p>
        </p:txBody>
      </p:sp>
      <p:sp>
        <p:nvSpPr>
          <p:cNvPr id="2" name="Title 1"/>
          <p:cNvSpPr>
            <a:spLocks noGrp="1"/>
          </p:cNvSpPr>
          <p:nvPr>
            <p:ph type="title"/>
          </p:nvPr>
        </p:nvSpPr>
        <p:spPr/>
        <p:txBody>
          <a:bodyPr/>
          <a:lstStyle/>
          <a:p>
            <a:r>
              <a:rPr lang="en-US" dirty="0"/>
              <a:t>Validation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Software Testing </a:t>
            </a:r>
            <a:r>
              <a:rPr lang="en-US" dirty="0" smtClean="0"/>
              <a:t> is </a:t>
            </a:r>
            <a:r>
              <a:rPr lang="en-US" dirty="0"/>
              <a:t>important as it may cause mission failure, impact on operational performance and reliability if not done properly. </a:t>
            </a:r>
            <a:endParaRPr lang="en-US" dirty="0" smtClean="0"/>
          </a:p>
          <a:p>
            <a:pPr algn="just"/>
            <a:r>
              <a:rPr lang="en-US" dirty="0" smtClean="0"/>
              <a:t>Effective </a:t>
            </a:r>
            <a:r>
              <a:rPr lang="en-US" dirty="0"/>
              <a:t>software testing delivers quality software products satisfying user’s requirements, needs and expectations. Why Software Testing ?</a:t>
            </a:r>
            <a:endParaRPr lang="en-US" dirty="0"/>
          </a:p>
        </p:txBody>
      </p:sp>
      <p:sp>
        <p:nvSpPr>
          <p:cNvPr id="2" name="Title 1"/>
          <p:cNvSpPr>
            <a:spLocks noGrp="1"/>
          </p:cNvSpPr>
          <p:nvPr>
            <p:ph type="title"/>
          </p:nvPr>
        </p:nvSpPr>
        <p:spPr/>
        <p:txBody>
          <a:bodyPr/>
          <a:lstStyle/>
          <a:p>
            <a:r>
              <a:rPr lang="en-US" dirty="0"/>
              <a:t>Software Testing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Is </a:t>
            </a:r>
            <a:r>
              <a:rPr lang="en-US" dirty="0"/>
              <a:t>about building the right thing, </a:t>
            </a:r>
            <a:endParaRPr lang="en-US" dirty="0" smtClean="0"/>
          </a:p>
          <a:p>
            <a:pPr algn="just"/>
            <a:r>
              <a:rPr lang="en-US" dirty="0" smtClean="0"/>
              <a:t>Validation </a:t>
            </a:r>
            <a:r>
              <a:rPr lang="en-US" dirty="0"/>
              <a:t>process determines if you have built the correct product for the customer</a:t>
            </a:r>
            <a:r>
              <a:rPr lang="en-US" dirty="0" smtClean="0"/>
              <a:t>,</a:t>
            </a:r>
            <a:endParaRPr lang="en-US" dirty="0" smtClean="0"/>
          </a:p>
          <a:p>
            <a:pPr algn="just"/>
            <a:r>
              <a:rPr lang="en-US" dirty="0" smtClean="0"/>
              <a:t>Whether </a:t>
            </a:r>
            <a:r>
              <a:rPr lang="en-US" dirty="0"/>
              <a:t>it meets all of their needs and requirement</a:t>
            </a:r>
            <a:r>
              <a:rPr lang="en-US" dirty="0" smtClean="0"/>
              <a:t>, </a:t>
            </a:r>
            <a:endParaRPr lang="en-US" dirty="0" smtClean="0"/>
          </a:p>
          <a:p>
            <a:pPr algn="just"/>
            <a:r>
              <a:rPr lang="en-US" dirty="0" smtClean="0"/>
              <a:t>Checking </a:t>
            </a:r>
            <a:r>
              <a:rPr lang="en-US" dirty="0"/>
              <a:t>whether the product specification is fulfilling the customers needs or not</a:t>
            </a:r>
            <a:endParaRPr lang="en-US" dirty="0"/>
          </a:p>
          <a:p>
            <a:pPr algn="just"/>
            <a:endParaRPr lang="en-US" dirty="0"/>
          </a:p>
        </p:txBody>
      </p:sp>
      <p:sp>
        <p:nvSpPr>
          <p:cNvPr id="3" name="Title 2"/>
          <p:cNvSpPr>
            <a:spLocks noGrp="1"/>
          </p:cNvSpPr>
          <p:nvPr>
            <p:ph type="title"/>
          </p:nvPr>
        </p:nvSpPr>
        <p:spPr/>
        <p:txBody>
          <a:bodyPr/>
          <a:lstStyle/>
          <a:p>
            <a:r>
              <a:rPr lang="en-US" dirty="0"/>
              <a:t>Validation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 </a:t>
            </a:r>
            <a:r>
              <a:rPr lang="en-US" dirty="0" smtClean="0"/>
              <a:t>It </a:t>
            </a:r>
            <a:r>
              <a:rPr lang="en-US" dirty="0"/>
              <a:t>is a subjective process, </a:t>
            </a:r>
            <a:r>
              <a:rPr lang="en-US" dirty="0" smtClean="0"/>
              <a:t> </a:t>
            </a:r>
            <a:endParaRPr lang="en-US" dirty="0" smtClean="0"/>
          </a:p>
          <a:p>
            <a:pPr algn="just"/>
            <a:r>
              <a:rPr lang="en-US" dirty="0" smtClean="0"/>
              <a:t>Used </a:t>
            </a:r>
            <a:r>
              <a:rPr lang="en-US" dirty="0"/>
              <a:t>to assess how well the product is fulfilling or will fulfill the customer requirements, </a:t>
            </a:r>
            <a:r>
              <a:rPr lang="en-US" dirty="0" smtClean="0"/>
              <a:t> </a:t>
            </a:r>
            <a:endParaRPr lang="en-US" dirty="0" smtClean="0"/>
          </a:p>
          <a:p>
            <a:pPr algn="just"/>
            <a:r>
              <a:rPr lang="en-US" dirty="0" smtClean="0"/>
              <a:t>Examples </a:t>
            </a:r>
            <a:r>
              <a:rPr lang="en-US" dirty="0"/>
              <a:t>of process include: </a:t>
            </a:r>
            <a:endParaRPr lang="en-US" dirty="0" smtClean="0"/>
          </a:p>
          <a:p>
            <a:pPr lvl="1" algn="just"/>
            <a:r>
              <a:rPr lang="en-US" dirty="0" smtClean="0"/>
              <a:t> </a:t>
            </a:r>
            <a:r>
              <a:rPr lang="en-US" dirty="0"/>
              <a:t>Modeling </a:t>
            </a:r>
            <a:r>
              <a:rPr lang="en-US" dirty="0" smtClean="0"/>
              <a:t> </a:t>
            </a:r>
            <a:endParaRPr lang="en-US" dirty="0" smtClean="0"/>
          </a:p>
          <a:p>
            <a:pPr lvl="1" algn="just"/>
            <a:r>
              <a:rPr lang="en-US" dirty="0" smtClean="0"/>
              <a:t>Simulation </a:t>
            </a:r>
            <a:endParaRPr lang="en-US" dirty="0" smtClean="0"/>
          </a:p>
          <a:p>
            <a:pPr lvl="1" algn="just"/>
            <a:r>
              <a:rPr lang="en-US" dirty="0" smtClean="0"/>
              <a:t>User </a:t>
            </a:r>
            <a:r>
              <a:rPr lang="en-US" dirty="0"/>
              <a:t>evaluation</a:t>
            </a:r>
            <a:endParaRPr lang="en-US" dirty="0"/>
          </a:p>
          <a:p>
            <a:endParaRPr lang="en-US" dirty="0"/>
          </a:p>
        </p:txBody>
      </p:sp>
      <p:sp>
        <p:nvSpPr>
          <p:cNvPr id="3" name="Title 2"/>
          <p:cNvSpPr>
            <a:spLocks noGrp="1"/>
          </p:cNvSpPr>
          <p:nvPr>
            <p:ph type="title"/>
          </p:nvPr>
        </p:nvSpPr>
        <p:spPr/>
        <p:txBody>
          <a:bodyPr/>
          <a:lstStyle/>
          <a:p>
            <a:r>
              <a:rPr lang="en-US" dirty="0"/>
              <a:t>Validation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20000"/>
          </a:bodyPr>
          <a:lstStyle/>
          <a:p>
            <a:pPr algn="just"/>
            <a:r>
              <a:rPr lang="en-US" dirty="0" smtClean="0"/>
              <a:t>You </a:t>
            </a:r>
            <a:r>
              <a:rPr lang="en-US" dirty="0"/>
              <a:t>are developing a cell phone for your customers. </a:t>
            </a:r>
            <a:endParaRPr lang="en-US" dirty="0" smtClean="0"/>
          </a:p>
          <a:p>
            <a:pPr algn="just"/>
            <a:r>
              <a:rPr lang="en-US" dirty="0" smtClean="0"/>
              <a:t>You </a:t>
            </a:r>
            <a:r>
              <a:rPr lang="en-US" dirty="0"/>
              <a:t>conducted a survey  and then collected the number of features to be included in the cell phone. </a:t>
            </a:r>
            <a:endParaRPr lang="en-US" dirty="0" smtClean="0"/>
          </a:p>
          <a:p>
            <a:pPr algn="just"/>
            <a:r>
              <a:rPr lang="en-US" dirty="0" smtClean="0"/>
              <a:t>Then </a:t>
            </a:r>
            <a:r>
              <a:rPr lang="en-US" dirty="0"/>
              <a:t>you started the production of it.</a:t>
            </a:r>
            <a:endParaRPr lang="en-US" dirty="0"/>
          </a:p>
          <a:p>
            <a:pPr algn="just"/>
            <a:r>
              <a:rPr lang="en-US" dirty="0" smtClean="0"/>
              <a:t>When </a:t>
            </a:r>
            <a:r>
              <a:rPr lang="en-US" dirty="0"/>
              <a:t>the cell phone is launched in the end. It did not get the expected responses from the customers, and eventually it failed </a:t>
            </a:r>
            <a:endParaRPr lang="en-US" dirty="0" smtClean="0"/>
          </a:p>
          <a:p>
            <a:pPr algn="just"/>
            <a:r>
              <a:rPr lang="en-US" dirty="0" smtClean="0"/>
              <a:t>You </a:t>
            </a:r>
            <a:r>
              <a:rPr lang="en-US" dirty="0"/>
              <a:t>would say that the product could not be validated because it is not able to meet the customers requirement and needs.</a:t>
            </a:r>
            <a:endParaRPr lang="en-US" dirty="0"/>
          </a:p>
          <a:p>
            <a:endParaRPr lang="en-US" dirty="0"/>
          </a:p>
        </p:txBody>
      </p:sp>
      <p:sp>
        <p:nvSpPr>
          <p:cNvPr id="3" name="Title 2"/>
          <p:cNvSpPr>
            <a:spLocks noGrp="1"/>
          </p:cNvSpPr>
          <p:nvPr>
            <p:ph type="title"/>
          </p:nvPr>
        </p:nvSpPr>
        <p:spPr/>
        <p:txBody>
          <a:bodyPr/>
          <a:lstStyle/>
          <a:p>
            <a:r>
              <a:rPr lang="en-US" dirty="0"/>
              <a:t>Validation Example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Verification </a:t>
            </a:r>
            <a:r>
              <a:rPr lang="en-US" dirty="0"/>
              <a:t>is the process confirming that -software meets its specification, done through inspections and </a:t>
            </a:r>
            <a:r>
              <a:rPr lang="en-US" dirty="0" smtClean="0"/>
              <a:t>walkthroughs.</a:t>
            </a:r>
            <a:endParaRPr lang="en-US" dirty="0" smtClean="0"/>
          </a:p>
          <a:p>
            <a:pPr algn="just"/>
            <a:r>
              <a:rPr lang="en-US" dirty="0" smtClean="0"/>
              <a:t>Use </a:t>
            </a:r>
            <a:r>
              <a:rPr lang="en-US" dirty="0"/>
              <a:t>– To identify defects in the product early in the life cycle</a:t>
            </a:r>
            <a:endParaRPr lang="en-US" dirty="0"/>
          </a:p>
        </p:txBody>
      </p:sp>
      <p:sp>
        <p:nvSpPr>
          <p:cNvPr id="2" name="Title 1"/>
          <p:cNvSpPr>
            <a:spLocks noGrp="1"/>
          </p:cNvSpPr>
          <p:nvPr>
            <p:ph type="title"/>
          </p:nvPr>
        </p:nvSpPr>
        <p:spPr/>
        <p:txBody>
          <a:bodyPr>
            <a:normAutofit/>
          </a:bodyPr>
          <a:lstStyle/>
          <a:p>
            <a:r>
              <a:rPr lang="en-US" dirty="0" smtClean="0"/>
              <a:t>Verification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smtClean="0"/>
              <a:t> is </a:t>
            </a:r>
            <a:r>
              <a:rPr lang="en-US" dirty="0"/>
              <a:t>about building the thing in the right way</a:t>
            </a:r>
            <a:r>
              <a:rPr lang="en-US" dirty="0" smtClean="0"/>
              <a:t>,</a:t>
            </a:r>
            <a:endParaRPr lang="en-US" dirty="0" smtClean="0"/>
          </a:p>
          <a:p>
            <a:pPr algn="just"/>
            <a:r>
              <a:rPr lang="en-US" dirty="0" smtClean="0"/>
              <a:t> </a:t>
            </a:r>
            <a:r>
              <a:rPr lang="en-US" dirty="0"/>
              <a:t>Verification process determines if you are building the product in the correct way as described in procedure manuals and all quality assurance and quality control activities are being performed as they are supposed to </a:t>
            </a:r>
            <a:r>
              <a:rPr lang="en-US" dirty="0" smtClean="0"/>
              <a:t>be,</a:t>
            </a:r>
            <a:endParaRPr lang="en-US" dirty="0" smtClean="0"/>
          </a:p>
          <a:p>
            <a:pPr algn="just"/>
            <a:r>
              <a:rPr lang="en-US" dirty="0" smtClean="0"/>
              <a:t>Verification </a:t>
            </a:r>
            <a:r>
              <a:rPr lang="en-US" dirty="0"/>
              <a:t>process checks that the product is being developed with all specifications are properly applied, </a:t>
            </a:r>
            <a:r>
              <a:rPr lang="en-US" dirty="0" smtClean="0"/>
              <a:t> </a:t>
            </a:r>
            <a:endParaRPr lang="en-US" dirty="0" smtClean="0"/>
          </a:p>
          <a:p>
            <a:pPr algn="just"/>
            <a:r>
              <a:rPr lang="en-US" dirty="0" smtClean="0"/>
              <a:t>Verification </a:t>
            </a:r>
            <a:r>
              <a:rPr lang="en-US" dirty="0"/>
              <a:t>is an objective process where product specifications and all quality requirements are documented well enough so that they could be measured and analyzed.</a:t>
            </a:r>
            <a:endParaRPr lang="en-US" dirty="0"/>
          </a:p>
          <a:p>
            <a:endParaRPr lang="en-US" dirty="0"/>
          </a:p>
        </p:txBody>
      </p:sp>
      <p:sp>
        <p:nvSpPr>
          <p:cNvPr id="3" name="Title 2"/>
          <p:cNvSpPr>
            <a:spLocks noGrp="1"/>
          </p:cNvSpPr>
          <p:nvPr>
            <p:ph type="title"/>
          </p:nvPr>
        </p:nvSpPr>
        <p:spPr/>
        <p:txBody>
          <a:bodyPr/>
          <a:lstStyle/>
          <a:p>
            <a:r>
              <a:rPr lang="en-US" dirty="0"/>
              <a:t>Verification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let </a:t>
            </a:r>
            <a:r>
              <a:rPr lang="en-US" dirty="0"/>
              <a:t>us say that you are developing a cell phone to be launched in the market</a:t>
            </a:r>
            <a:r>
              <a:rPr lang="en-US" dirty="0" smtClean="0"/>
              <a:t>.</a:t>
            </a:r>
            <a:endParaRPr lang="en-US" dirty="0" smtClean="0"/>
          </a:p>
          <a:p>
            <a:pPr algn="just"/>
            <a:r>
              <a:rPr lang="en-US" dirty="0" smtClean="0"/>
              <a:t>You </a:t>
            </a:r>
            <a:r>
              <a:rPr lang="en-US" dirty="0"/>
              <a:t>conducted the market research and then collected the numbers of functionalities to be included in the cell phone</a:t>
            </a:r>
            <a:r>
              <a:rPr lang="en-US" dirty="0" smtClean="0"/>
              <a:t>.</a:t>
            </a:r>
            <a:endParaRPr lang="en-US" dirty="0" smtClean="0"/>
          </a:p>
          <a:p>
            <a:pPr algn="just"/>
            <a:r>
              <a:rPr lang="en-US" dirty="0" smtClean="0"/>
              <a:t>then </a:t>
            </a:r>
            <a:r>
              <a:rPr lang="en-US" dirty="0"/>
              <a:t>you design the procedures to be used to build the product and specify the quality requirements for it.</a:t>
            </a:r>
            <a:endParaRPr lang="en-US" dirty="0"/>
          </a:p>
          <a:p>
            <a:pPr algn="just"/>
            <a:endParaRPr lang="en-US" dirty="0"/>
          </a:p>
        </p:txBody>
      </p:sp>
      <p:sp>
        <p:nvSpPr>
          <p:cNvPr id="3" name="Title 2"/>
          <p:cNvSpPr>
            <a:spLocks noGrp="1"/>
          </p:cNvSpPr>
          <p:nvPr>
            <p:ph type="title"/>
          </p:nvPr>
        </p:nvSpPr>
        <p:spPr/>
        <p:txBody>
          <a:bodyPr/>
          <a:lstStyle/>
          <a:p>
            <a:r>
              <a:rPr lang="en-US" dirty="0"/>
              <a:t>Verification example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Now the production process has been started. </a:t>
            </a:r>
            <a:endParaRPr lang="en-US" dirty="0"/>
          </a:p>
          <a:p>
            <a:pPr algn="just"/>
            <a:r>
              <a:rPr lang="en-US" dirty="0"/>
              <a:t>To make sure that everything is going according to plan,</a:t>
            </a:r>
            <a:endParaRPr lang="en-US" dirty="0"/>
          </a:p>
          <a:p>
            <a:pPr algn="just"/>
            <a:r>
              <a:rPr lang="en-US" dirty="0"/>
              <a:t> you perform the inspection activities to the process, </a:t>
            </a:r>
            <a:endParaRPr lang="en-US" dirty="0"/>
          </a:p>
          <a:p>
            <a:pPr algn="just"/>
            <a:r>
              <a:rPr lang="en-US" dirty="0"/>
              <a:t>then, you would say that the product has been verified and is being developed as you planned for it.</a:t>
            </a:r>
            <a:endParaRPr lang="en-US" dirty="0"/>
          </a:p>
          <a:p>
            <a:endParaRPr lang="en-US" dirty="0"/>
          </a:p>
        </p:txBody>
      </p:sp>
      <p:sp>
        <p:nvSpPr>
          <p:cNvPr id="3" name="Title 2"/>
          <p:cNvSpPr>
            <a:spLocks noGrp="1"/>
          </p:cNvSpPr>
          <p:nvPr>
            <p:ph type="title"/>
          </p:nvPr>
        </p:nvSpPr>
        <p:spPr/>
        <p:txBody>
          <a:bodyPr/>
          <a:lstStyle/>
          <a:p>
            <a:r>
              <a:rPr lang="en-US" dirty="0"/>
              <a:t>Verification example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1" y="152400"/>
            <a:ext cx="8586788"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Quality is defined as meeting the customer’s requirements and according to the standards </a:t>
            </a:r>
            <a:endParaRPr lang="en-US" dirty="0" smtClean="0"/>
          </a:p>
          <a:p>
            <a:r>
              <a:rPr lang="en-US" dirty="0" smtClean="0"/>
              <a:t>The </a:t>
            </a:r>
            <a:r>
              <a:rPr lang="en-US" dirty="0"/>
              <a:t>best measure of Quality is given by FURPS </a:t>
            </a:r>
            <a:r>
              <a:rPr lang="en-US" dirty="0" smtClean="0"/>
              <a:t></a:t>
            </a:r>
            <a:endParaRPr lang="en-US" dirty="0" smtClean="0"/>
          </a:p>
          <a:p>
            <a:r>
              <a:rPr lang="en-US" dirty="0" smtClean="0"/>
              <a:t>Functionality </a:t>
            </a:r>
            <a:endParaRPr lang="en-US" dirty="0" smtClean="0"/>
          </a:p>
          <a:p>
            <a:r>
              <a:rPr lang="en-US" dirty="0" smtClean="0"/>
              <a:t>Usability </a:t>
            </a:r>
            <a:endParaRPr lang="en-US" dirty="0" smtClean="0"/>
          </a:p>
          <a:p>
            <a:r>
              <a:rPr lang="en-US" dirty="0" smtClean="0"/>
              <a:t>Reliability </a:t>
            </a:r>
            <a:endParaRPr lang="en-US" dirty="0" smtClean="0"/>
          </a:p>
          <a:p>
            <a:r>
              <a:rPr lang="en-US" dirty="0" smtClean="0"/>
              <a:t>Performance </a:t>
            </a:r>
            <a:endParaRPr lang="en-US" dirty="0" smtClean="0"/>
          </a:p>
          <a:p>
            <a:r>
              <a:rPr lang="en-US" dirty="0" smtClean="0"/>
              <a:t>Scalability </a:t>
            </a:r>
            <a:r>
              <a:rPr lang="en-US" dirty="0"/>
              <a:t> </a:t>
            </a:r>
            <a:endParaRPr lang="en-US" dirty="0"/>
          </a:p>
        </p:txBody>
      </p:sp>
      <p:sp>
        <p:nvSpPr>
          <p:cNvPr id="2" name="Title 1"/>
          <p:cNvSpPr>
            <a:spLocks noGrp="1"/>
          </p:cNvSpPr>
          <p:nvPr>
            <p:ph type="title"/>
          </p:nvPr>
        </p:nvSpPr>
        <p:spPr/>
        <p:txBody>
          <a:bodyPr/>
          <a:lstStyle/>
          <a:p>
            <a:r>
              <a:rPr lang="en-US" dirty="0" smtClean="0"/>
              <a:t>What is quality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Quality is the important factor affecting an organization’s long term performance. </a:t>
            </a:r>
            <a:r>
              <a:rPr lang="en-US" dirty="0" smtClean="0"/>
              <a:t> </a:t>
            </a:r>
            <a:endParaRPr lang="en-US" dirty="0" smtClean="0"/>
          </a:p>
          <a:p>
            <a:pPr algn="just"/>
            <a:r>
              <a:rPr lang="en-US" dirty="0" smtClean="0"/>
              <a:t>Quality </a:t>
            </a:r>
            <a:r>
              <a:rPr lang="en-US" dirty="0"/>
              <a:t>improves productivity and competitiveness in any organization. Why Quality ?</a:t>
            </a:r>
            <a:endParaRPr lang="en-US" dirty="0"/>
          </a:p>
        </p:txBody>
      </p:sp>
      <p:sp>
        <p:nvSpPr>
          <p:cNvPr id="2" name="Title 1"/>
          <p:cNvSpPr>
            <a:spLocks noGrp="1"/>
          </p:cNvSpPr>
          <p:nvPr>
            <p:ph type="title"/>
          </p:nvPr>
        </p:nvSpPr>
        <p:spPr/>
        <p:txBody>
          <a:bodyPr/>
          <a:lstStyle/>
          <a:p>
            <a:r>
              <a:rPr lang="en-US" dirty="0" smtClean="0"/>
              <a:t>Why quality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t>A defect </a:t>
            </a:r>
            <a:r>
              <a:rPr lang="en-US" dirty="0"/>
              <a:t>in the software has a root cause, while the effect of defect </a:t>
            </a:r>
            <a:r>
              <a:rPr lang="en-US" dirty="0" smtClean="0"/>
              <a:t>is seen </a:t>
            </a:r>
            <a:r>
              <a:rPr lang="en-US" dirty="0"/>
              <a:t>as impact by the different stake holders</a:t>
            </a:r>
            <a:r>
              <a:rPr lang="en-US" dirty="0" smtClean="0"/>
              <a:t>.</a:t>
            </a:r>
            <a:endParaRPr lang="en-US" dirty="0" smtClean="0"/>
          </a:p>
          <a:p>
            <a:pPr algn="just"/>
            <a:r>
              <a:rPr lang="en-US" dirty="0" smtClean="0"/>
              <a:t>Testing </a:t>
            </a:r>
            <a:r>
              <a:rPr lang="en-US" dirty="0"/>
              <a:t>is part of overall Quality Assurance – It covers the </a:t>
            </a:r>
            <a:r>
              <a:rPr lang="en-US" dirty="0" smtClean="0"/>
              <a:t>Quality Control </a:t>
            </a:r>
            <a:r>
              <a:rPr lang="en-US" dirty="0"/>
              <a:t>aspect of ensuring </a:t>
            </a:r>
            <a:r>
              <a:rPr lang="en-US" dirty="0" smtClean="0"/>
              <a:t>Quality</a:t>
            </a:r>
            <a:endParaRPr lang="en-US" dirty="0" smtClean="0"/>
          </a:p>
          <a:p>
            <a:pPr algn="just"/>
            <a:r>
              <a:rPr lang="en-US" dirty="0" smtClean="0"/>
              <a:t>A </a:t>
            </a:r>
            <a:r>
              <a:rPr lang="en-US" dirty="0"/>
              <a:t>fault doesn't necessarily result in a failure, but a failure can only occur if </a:t>
            </a:r>
            <a:r>
              <a:rPr lang="en-US" dirty="0" smtClean="0"/>
              <a:t>a fault </a:t>
            </a:r>
            <a:r>
              <a:rPr lang="en-US" dirty="0"/>
              <a:t>exists. To avoid a failure you must find the fault</a:t>
            </a:r>
            <a:r>
              <a:rPr lang="en-US" dirty="0" smtClean="0"/>
              <a:t>.</a:t>
            </a:r>
            <a:endParaRPr lang="en-US" dirty="0" smtClean="0"/>
          </a:p>
          <a:p>
            <a:pPr algn="just"/>
            <a:r>
              <a:rPr lang="en-US" dirty="0" smtClean="0"/>
              <a:t>Software </a:t>
            </a:r>
            <a:r>
              <a:rPr lang="en-US" dirty="0"/>
              <a:t>testing may be required for compliance with contractual or legal </a:t>
            </a:r>
            <a:r>
              <a:rPr lang="en-US" dirty="0" smtClean="0"/>
              <a:t>requirements</a:t>
            </a:r>
            <a:endParaRPr lang="en-US" dirty="0" smtClean="0"/>
          </a:p>
        </p:txBody>
      </p:sp>
      <p:sp>
        <p:nvSpPr>
          <p:cNvPr id="3" name="Title 2"/>
          <p:cNvSpPr>
            <a:spLocks noGrp="1"/>
          </p:cNvSpPr>
          <p:nvPr>
            <p:ph type="title"/>
          </p:nvPr>
        </p:nvSpPr>
        <p:spPr/>
        <p:txBody>
          <a:bodyPr/>
          <a:lstStyle/>
          <a:p>
            <a:r>
              <a:rPr lang="en-US" dirty="0"/>
              <a:t>Why is testing </a:t>
            </a:r>
            <a:r>
              <a:rPr lang="en-US" dirty="0" smtClean="0"/>
              <a:t>needed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Quality </a:t>
            </a:r>
            <a:r>
              <a:rPr lang="en-US" dirty="0"/>
              <a:t>Assurance is a planned and systematic set of activities necessary to provide adequate confidence that products and services will conform to specified requirements and meets user needs. </a:t>
            </a:r>
            <a:endParaRPr lang="en-US" dirty="0" smtClean="0"/>
          </a:p>
          <a:p>
            <a:pPr algn="just"/>
            <a:r>
              <a:rPr lang="en-US" dirty="0" smtClean="0"/>
              <a:t>It </a:t>
            </a:r>
            <a:r>
              <a:rPr lang="en-US" dirty="0"/>
              <a:t>is process oriented. </a:t>
            </a:r>
            <a:endParaRPr lang="en-US" dirty="0" smtClean="0"/>
          </a:p>
          <a:p>
            <a:pPr algn="just"/>
            <a:r>
              <a:rPr lang="en-US" dirty="0" smtClean="0"/>
              <a:t>Defect </a:t>
            </a:r>
            <a:r>
              <a:rPr lang="en-US" dirty="0"/>
              <a:t>prevention based. </a:t>
            </a:r>
            <a:endParaRPr lang="en-US" dirty="0" smtClean="0"/>
          </a:p>
          <a:p>
            <a:pPr algn="just"/>
            <a:r>
              <a:rPr lang="en-US" dirty="0" smtClean="0"/>
              <a:t>Throughout </a:t>
            </a:r>
            <a:r>
              <a:rPr lang="en-US" dirty="0"/>
              <a:t>the Life Cycle. </a:t>
            </a:r>
            <a:endParaRPr lang="en-US" dirty="0" smtClean="0"/>
          </a:p>
          <a:p>
            <a:pPr algn="just"/>
            <a:r>
              <a:rPr lang="en-US" dirty="0" smtClean="0"/>
              <a:t>It’s </a:t>
            </a:r>
            <a:r>
              <a:rPr lang="en-US" dirty="0"/>
              <a:t>a management process.</a:t>
            </a:r>
            <a:endParaRPr lang="en-US" dirty="0"/>
          </a:p>
        </p:txBody>
      </p:sp>
      <p:sp>
        <p:nvSpPr>
          <p:cNvPr id="2" name="Title 1"/>
          <p:cNvSpPr>
            <a:spLocks noGrp="1"/>
          </p:cNvSpPr>
          <p:nvPr>
            <p:ph type="title"/>
          </p:nvPr>
        </p:nvSpPr>
        <p:spPr/>
        <p:txBody>
          <a:bodyPr/>
          <a:lstStyle/>
          <a:p>
            <a:r>
              <a:rPr lang="en-US" dirty="0"/>
              <a:t>Quality Assurance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Quality </a:t>
            </a:r>
            <a:r>
              <a:rPr lang="en-US" dirty="0"/>
              <a:t>control is the process by which product quality is compared with the applicable standards and the action taken when non conformance is detected. </a:t>
            </a:r>
            <a:r>
              <a:rPr lang="en-US" dirty="0" smtClean="0"/>
              <a:t> </a:t>
            </a:r>
            <a:endParaRPr lang="en-US" dirty="0" smtClean="0"/>
          </a:p>
          <a:p>
            <a:pPr algn="just"/>
            <a:r>
              <a:rPr lang="en-US" dirty="0" smtClean="0"/>
              <a:t>It </a:t>
            </a:r>
            <a:r>
              <a:rPr lang="en-US" dirty="0"/>
              <a:t>is product oriented </a:t>
            </a:r>
            <a:endParaRPr lang="en-US" dirty="0" smtClean="0"/>
          </a:p>
          <a:p>
            <a:pPr algn="just"/>
            <a:r>
              <a:rPr lang="en-US" dirty="0" smtClean="0"/>
              <a:t> </a:t>
            </a:r>
            <a:r>
              <a:rPr lang="en-US" dirty="0"/>
              <a:t>Defect detection based</a:t>
            </a:r>
            <a:endParaRPr lang="en-US" dirty="0"/>
          </a:p>
        </p:txBody>
      </p:sp>
      <p:sp>
        <p:nvSpPr>
          <p:cNvPr id="2" name="Title 1"/>
          <p:cNvSpPr>
            <a:spLocks noGrp="1"/>
          </p:cNvSpPr>
          <p:nvPr>
            <p:ph type="title"/>
          </p:nvPr>
        </p:nvSpPr>
        <p:spPr/>
        <p:txBody>
          <a:bodyPr/>
          <a:lstStyle/>
          <a:p>
            <a:r>
              <a:rPr lang="en-US" dirty="0"/>
              <a:t>Quality Control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52400"/>
            <a:ext cx="8610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When is testing complete?</a:t>
            </a:r>
            <a:endParaRPr lang="en-US" dirty="0"/>
          </a:p>
          <a:p>
            <a:pPr algn="just"/>
            <a:r>
              <a:rPr lang="en-US" dirty="0"/>
              <a:t>Actually never</a:t>
            </a:r>
            <a:endParaRPr lang="en-US" dirty="0"/>
          </a:p>
          <a:p>
            <a:pPr algn="just"/>
            <a:r>
              <a:rPr lang="en-US" dirty="0"/>
              <a:t>However for practical reasons it is stopped after considering </a:t>
            </a:r>
            <a:r>
              <a:rPr lang="en-US" dirty="0" smtClean="0"/>
              <a:t>the risks </a:t>
            </a:r>
            <a:r>
              <a:rPr lang="en-US" dirty="0"/>
              <a:t>involved, time and budget </a:t>
            </a:r>
            <a:r>
              <a:rPr lang="en-US" dirty="0" smtClean="0"/>
              <a:t>constraints</a:t>
            </a:r>
            <a:endParaRPr lang="en-US" dirty="0"/>
          </a:p>
        </p:txBody>
      </p:sp>
      <p:sp>
        <p:nvSpPr>
          <p:cNvPr id="3" name="Title 2"/>
          <p:cNvSpPr>
            <a:spLocks noGrp="1"/>
          </p:cNvSpPr>
          <p:nvPr>
            <p:ph type="title"/>
          </p:nvPr>
        </p:nvSpPr>
        <p:spPr/>
        <p:txBody>
          <a:bodyPr/>
          <a:lstStyle/>
          <a:p>
            <a:r>
              <a:rPr lang="en-US" dirty="0"/>
              <a:t>Why is testing needed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1" y="228600"/>
            <a:ext cx="83820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a:t>tester’s mindset must have the below mentioned </a:t>
            </a:r>
            <a:r>
              <a:rPr lang="en-US" dirty="0" smtClean="0"/>
              <a:t>attributes</a:t>
            </a:r>
            <a:endParaRPr lang="en-US" dirty="0" smtClean="0"/>
          </a:p>
          <a:p>
            <a:r>
              <a:rPr lang="en-US" dirty="0" smtClean="0"/>
              <a:t>Keen Observation</a:t>
            </a:r>
            <a:endParaRPr lang="en-US" dirty="0" smtClean="0"/>
          </a:p>
          <a:p>
            <a:r>
              <a:rPr lang="en-US" dirty="0" smtClean="0"/>
              <a:t>Questioning Skills</a:t>
            </a:r>
            <a:endParaRPr lang="en-US" dirty="0" smtClean="0"/>
          </a:p>
          <a:p>
            <a:r>
              <a:rPr lang="en-US" dirty="0" smtClean="0"/>
              <a:t>“</a:t>
            </a:r>
            <a:r>
              <a:rPr lang="en-US" dirty="0"/>
              <a:t>Never give-up” </a:t>
            </a:r>
            <a:r>
              <a:rPr lang="en-US" dirty="0" smtClean="0"/>
              <a:t>attitude</a:t>
            </a:r>
            <a:endParaRPr lang="en-US" dirty="0" smtClean="0"/>
          </a:p>
          <a:p>
            <a:r>
              <a:rPr lang="en-US" dirty="0" smtClean="0"/>
              <a:t>Interpersonal Skills</a:t>
            </a:r>
            <a:endParaRPr lang="en-US" dirty="0" smtClean="0"/>
          </a:p>
          <a:p>
            <a:r>
              <a:rPr lang="en-US" dirty="0" smtClean="0"/>
              <a:t>“</a:t>
            </a:r>
            <a:r>
              <a:rPr lang="en-US" dirty="0"/>
              <a:t>Behind every great Developer there is an equally great Tester..””</a:t>
            </a:r>
            <a:endParaRPr lang="en-US" dirty="0"/>
          </a:p>
        </p:txBody>
      </p:sp>
      <p:sp>
        <p:nvSpPr>
          <p:cNvPr id="3" name="Title 2"/>
          <p:cNvSpPr>
            <a:spLocks noGrp="1"/>
          </p:cNvSpPr>
          <p:nvPr>
            <p:ph type="title"/>
          </p:nvPr>
        </p:nvSpPr>
        <p:spPr/>
        <p:txBody>
          <a:bodyPr/>
          <a:lstStyle/>
          <a:p>
            <a:r>
              <a:rPr lang="en-US" dirty="0"/>
              <a:t>Who makes a Good tester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t>
            </a:r>
            <a:r>
              <a:rPr lang="en-US" dirty="0"/>
              <a:t>is an ”ERROR”?? </a:t>
            </a:r>
            <a:endParaRPr lang="en-US" dirty="0" smtClean="0"/>
          </a:p>
          <a:p>
            <a:r>
              <a:rPr lang="en-US" dirty="0" smtClean="0"/>
              <a:t>….</a:t>
            </a:r>
            <a:r>
              <a:rPr lang="en-US" dirty="0"/>
              <a:t>is a ”Bug”?? </a:t>
            </a:r>
            <a:r>
              <a:rPr lang="en-US" dirty="0" smtClean="0"/>
              <a:t>….</a:t>
            </a:r>
            <a:endParaRPr lang="en-US" dirty="0" smtClean="0"/>
          </a:p>
          <a:p>
            <a:r>
              <a:rPr lang="en-US" dirty="0" smtClean="0"/>
              <a:t>is </a:t>
            </a:r>
            <a:r>
              <a:rPr lang="en-US" dirty="0"/>
              <a:t>Fault, Failure ??</a:t>
            </a:r>
            <a:endParaRPr lang="en-US" dirty="0"/>
          </a:p>
        </p:txBody>
      </p:sp>
      <p:sp>
        <p:nvSpPr>
          <p:cNvPr id="2" name="Title 1"/>
          <p:cNvSpPr>
            <a:spLocks noGrp="1"/>
          </p:cNvSpPr>
          <p:nvPr>
            <p:ph type="title"/>
          </p:nvPr>
        </p:nvSpPr>
        <p:spPr/>
        <p:txBody>
          <a:bodyPr/>
          <a:lstStyle/>
          <a:p>
            <a:r>
              <a:rPr lang="en-US" dirty="0"/>
              <a:t>What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 Error</a:t>
            </a:r>
            <a:r>
              <a:rPr lang="en-US" dirty="0" smtClean="0"/>
              <a:t>: An </a:t>
            </a:r>
            <a:r>
              <a:rPr lang="en-US" dirty="0"/>
              <a:t>error is a human action that produces the incorrect result that results in a fault. </a:t>
            </a:r>
            <a:endParaRPr lang="en-US" dirty="0" smtClean="0"/>
          </a:p>
          <a:p>
            <a:r>
              <a:rPr lang="en-US" b="1" dirty="0" smtClean="0"/>
              <a:t>Bug</a:t>
            </a:r>
            <a:r>
              <a:rPr lang="en-US" dirty="0" smtClean="0"/>
              <a:t> </a:t>
            </a:r>
            <a:r>
              <a:rPr lang="en-US" dirty="0"/>
              <a:t>: The presence of error at the time of execution of the software. </a:t>
            </a:r>
            <a:endParaRPr lang="en-US" dirty="0" smtClean="0"/>
          </a:p>
          <a:p>
            <a:r>
              <a:rPr lang="en-US" b="1" dirty="0" smtClean="0"/>
              <a:t>Fault</a:t>
            </a:r>
            <a:r>
              <a:rPr lang="en-US" dirty="0" smtClean="0"/>
              <a:t> </a:t>
            </a:r>
            <a:r>
              <a:rPr lang="en-US" dirty="0"/>
              <a:t>: State of software caused by an error. </a:t>
            </a:r>
            <a:r>
              <a:rPr lang="en-US" b="1" dirty="0"/>
              <a:t>Failure</a:t>
            </a:r>
            <a:r>
              <a:rPr lang="en-US" dirty="0"/>
              <a:t> : Deviation of the software from its expected result. It is an event. </a:t>
            </a:r>
            <a:endParaRPr lang="en-US" dirty="0" smtClean="0"/>
          </a:p>
          <a:p>
            <a:r>
              <a:rPr lang="en-US" dirty="0" smtClean="0"/>
              <a:t>A </a:t>
            </a:r>
            <a:r>
              <a:rPr lang="en-US" dirty="0"/>
              <a:t>person makes an </a:t>
            </a:r>
            <a:r>
              <a:rPr lang="en-US" b="1" dirty="0"/>
              <a:t>Error</a:t>
            </a:r>
            <a:r>
              <a:rPr lang="en-US" dirty="0"/>
              <a:t> That creates a </a:t>
            </a:r>
            <a:r>
              <a:rPr lang="en-US" b="1" dirty="0"/>
              <a:t>fault</a:t>
            </a:r>
            <a:r>
              <a:rPr lang="en-US" dirty="0"/>
              <a:t> in software That can cause a </a:t>
            </a:r>
            <a:r>
              <a:rPr lang="en-US" b="1" dirty="0"/>
              <a:t>failure</a:t>
            </a:r>
            <a:r>
              <a:rPr lang="en-US" dirty="0"/>
              <a:t> in operation</a:t>
            </a:r>
            <a:endParaRPr lang="en-US" dirty="0"/>
          </a:p>
        </p:txBody>
      </p:sp>
      <p:sp>
        <p:nvSpPr>
          <p:cNvPr id="2" name="Title 1"/>
          <p:cNvSpPr>
            <a:spLocks noGrp="1"/>
          </p:cNvSpPr>
          <p:nvPr>
            <p:ph type="title"/>
          </p:nvPr>
        </p:nvSpPr>
        <p:spPr/>
        <p:txBody>
          <a:bodyPr/>
          <a:lstStyle/>
          <a:p>
            <a:r>
              <a:rPr lang="en-US" dirty="0"/>
              <a:t>Bug, Fault &amp; </a:t>
            </a:r>
            <a:r>
              <a:rPr lang="en-US" dirty="0" smtClean="0"/>
              <a:t>Failure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10289</Words>
  <Application>WPS Presentation</Application>
  <PresentationFormat>On-screen Show (4:3)</PresentationFormat>
  <Paragraphs>262</Paragraphs>
  <Slides>42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Arial</vt:lpstr>
      <vt:lpstr>SimSun</vt:lpstr>
      <vt:lpstr>Wingdings</vt:lpstr>
      <vt:lpstr>Wingdings 3</vt:lpstr>
      <vt:lpstr>Verdana</vt:lpstr>
      <vt:lpstr>Wingdings 2</vt:lpstr>
      <vt:lpstr>Lucida Sans Unicode</vt:lpstr>
      <vt:lpstr>Microsoft YaHei</vt:lpstr>
      <vt:lpstr>Arial Unicode MS</vt:lpstr>
      <vt:lpstr>Calibri</vt:lpstr>
      <vt:lpstr>Verdana</vt:lpstr>
      <vt:lpstr>Concourse</vt:lpstr>
      <vt:lpstr>Fundamentals of  Software Engineering</vt:lpstr>
      <vt:lpstr>Software testing</vt:lpstr>
      <vt:lpstr>Software Testing</vt:lpstr>
      <vt:lpstr>Why is testing needed</vt:lpstr>
      <vt:lpstr>Why is testing needed</vt:lpstr>
      <vt:lpstr>PowerPoint 演示文稿</vt:lpstr>
      <vt:lpstr>Who makes a Good tester</vt:lpstr>
      <vt:lpstr>What …????</vt:lpstr>
      <vt:lpstr>Bug, Fault &amp; Failure</vt:lpstr>
      <vt:lpstr>Who is a Software Tester??</vt:lpstr>
      <vt:lpstr>The Testing Team</vt:lpstr>
      <vt:lpstr>The Testing Team</vt:lpstr>
      <vt:lpstr>The Testing Team</vt:lpstr>
      <vt:lpstr>When to Start Testing in SDLC</vt:lpstr>
      <vt:lpstr>Testing life cycle</vt:lpstr>
      <vt:lpstr>Test Plan</vt:lpstr>
      <vt:lpstr>Test Case</vt:lpstr>
      <vt:lpstr>Unit Testing</vt:lpstr>
      <vt:lpstr>Integration Testing</vt:lpstr>
      <vt:lpstr>System Testing</vt:lpstr>
      <vt:lpstr>Usability Testing</vt:lpstr>
      <vt:lpstr>Functional Testing</vt:lpstr>
      <vt:lpstr>Performance Testing</vt:lpstr>
      <vt:lpstr>Security Testing</vt:lpstr>
      <vt:lpstr>Alpha Testing</vt:lpstr>
      <vt:lpstr>Acceptance Testing</vt:lpstr>
      <vt:lpstr>Beta Testing</vt:lpstr>
      <vt:lpstr>Regression Testing</vt:lpstr>
      <vt:lpstr>Validation</vt:lpstr>
      <vt:lpstr>Validation</vt:lpstr>
      <vt:lpstr>Validation</vt:lpstr>
      <vt:lpstr>Validation Example</vt:lpstr>
      <vt:lpstr>Verification</vt:lpstr>
      <vt:lpstr>Verification</vt:lpstr>
      <vt:lpstr>Verification example</vt:lpstr>
      <vt:lpstr>Verification example</vt:lpstr>
      <vt:lpstr>PowerPoint 演示文稿</vt:lpstr>
      <vt:lpstr>What is quality</vt:lpstr>
      <vt:lpstr>Why quality</vt:lpstr>
      <vt:lpstr>Quality Assurance</vt:lpstr>
      <vt:lpstr>Quality Control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Shanawar Sohail</dc:creator>
  <cp:lastModifiedBy>user</cp:lastModifiedBy>
  <cp:revision>35</cp:revision>
  <dcterms:created xsi:type="dcterms:W3CDTF">2006-08-16T00:00:00Z</dcterms:created>
  <dcterms:modified xsi:type="dcterms:W3CDTF">2023-12-16T05:54:05Z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7FB13CD7F0F1420C9EED798A97CCC313_12</vt:lpwstr>
  </property>
  <property fmtid="{D5CDD505-2E9C-101B-9397-08002B2CF9AE}" pid="3" name="KSOProductBuildVer">
    <vt:lpwstr>1033-12.2.0.13306</vt:lpwstr>
  </property>
</Properties>
</file>