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257" r:id="rId19"/>
    <p:sldId id="258" r:id="rId20"/>
    <p:sldId id="259" r:id="rId21"/>
    <p:sldId id="291" r:id="rId22"/>
    <p:sldId id="297" r:id="rId23"/>
    <p:sldId id="292" r:id="rId24"/>
    <p:sldId id="296" r:id="rId26"/>
    <p:sldId id="337" r:id="rId27"/>
    <p:sldId id="340" r:id="rId28"/>
    <p:sldId id="339" r:id="rId29"/>
    <p:sldId id="338" r:id="rId30"/>
    <p:sldId id="341" r:id="rId31"/>
    <p:sldId id="342" r:id="rId3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E23F-D549-4416-A274-675CEEB38A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E23F-D549-4416-A274-675CEEB38A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E23F-D549-4416-A274-675CEEB38A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E23F-D549-4416-A274-675CEEB38A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E23F-D549-4416-A274-675CEEB38A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E23F-D549-4416-A274-675CEEB38A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E23F-D549-4416-A274-675CEEB38A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E23F-D549-4416-A274-675CEEB38A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2B4B7E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123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8029" y="1915490"/>
            <a:ext cx="8155940" cy="252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2B4B7E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7" name="object 7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035030" y="6547815"/>
            <a:ext cx="10033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1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609600" y="152400"/>
            <a:ext cx="10605770" cy="5135880"/>
          </a:xfrm>
          <a:custGeom>
            <a:avLst/>
            <a:gdLst/>
            <a:ahLst/>
            <a:cxnLst/>
            <a:rect l="l" t="t" r="r" b="b"/>
            <a:pathLst>
              <a:path w="4584700" h="6858000">
                <a:moveTo>
                  <a:pt x="4584192" y="0"/>
                </a:moveTo>
                <a:lnTo>
                  <a:pt x="0" y="0"/>
                </a:lnTo>
                <a:lnTo>
                  <a:pt x="0" y="6858000"/>
                </a:lnTo>
                <a:lnTo>
                  <a:pt x="4584192" y="6858000"/>
                </a:lnTo>
                <a:lnTo>
                  <a:pt x="458419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p/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0630" y="384810"/>
            <a:ext cx="8943340" cy="4544695"/>
          </a:xfrm>
        </p:spPr>
        <p:txBody>
          <a:bodyPr>
            <a:normAutofit fontScale="25000"/>
          </a:bodyPr>
          <a:p>
            <a:pPr marL="12700" marR="5080" indent="635" algn="ctr">
              <a:lnSpc>
                <a:spcPts val="7130"/>
              </a:lnSpc>
              <a:spcBef>
                <a:spcPts val="995"/>
              </a:spcBef>
            </a:pPr>
            <a:r>
              <a:rPr sz="1280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Fundame</a:t>
            </a:r>
            <a:r>
              <a:rPr sz="12800" spc="-3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n</a:t>
            </a:r>
            <a:r>
              <a:rPr sz="12800" spc="-30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tals</a:t>
            </a:r>
            <a:r>
              <a:rPr sz="12800" spc="-49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12800" spc="-49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</a:t>
            </a:r>
            <a:r>
              <a:rPr sz="12800" spc="3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of  </a:t>
            </a:r>
            <a:r>
              <a:rPr sz="12800" spc="-17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Softwar</a:t>
            </a:r>
            <a:r>
              <a:rPr sz="12800" spc="-18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e</a:t>
            </a:r>
            <a:r>
              <a:rPr sz="12800" spc="-51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12800" spc="-51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 </a:t>
            </a:r>
            <a:r>
              <a:rPr sz="12800" spc="-62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E</a:t>
            </a:r>
            <a:r>
              <a:rPr lang="en-US" sz="12800" spc="-62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 </a:t>
            </a:r>
            <a:r>
              <a:rPr sz="12800" spc="-2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ngin</a:t>
            </a:r>
            <a:r>
              <a:rPr sz="12800" spc="-5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e</a:t>
            </a:r>
            <a:r>
              <a:rPr sz="12800" spc="-25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eri</a:t>
            </a:r>
            <a:r>
              <a:rPr sz="12800" spc="-385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n</a:t>
            </a:r>
            <a:r>
              <a:rPr sz="12800" spc="330" dirty="0">
                <a:solidFill>
                  <a:srgbClr val="EBEBEB"/>
                </a:solidFill>
                <a:latin typeface="+mj-ea"/>
                <a:cs typeface="+mj-ea"/>
                <a:sym typeface="+mn-ea"/>
              </a:rPr>
              <a:t>g</a:t>
            </a:r>
            <a:endParaRPr sz="12800">
              <a:latin typeface="+mj-ea"/>
              <a:cs typeface="+mj-ea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6855" spc="-165" dirty="0">
              <a:solidFill>
                <a:srgbClr val="EE52A4"/>
              </a:solidFill>
              <a:latin typeface="+mj-ea"/>
              <a:cs typeface="+mj-ea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9600" spc="170" dirty="0">
              <a:solidFill>
                <a:schemeClr val="accent1">
                  <a:lumMod val="20000"/>
                  <a:lumOff val="80000"/>
                </a:schemeClr>
              </a:solidFill>
              <a:latin typeface="Calibri Light" panose="020F0302020204030204"/>
              <a:cs typeface="Calibri Light" panose="020F0302020204030204"/>
              <a:sym typeface="+mn-ea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sz="9600" spc="17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LECTURE</a:t>
            </a:r>
            <a:r>
              <a:rPr sz="9600" spc="35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sz="9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3</a:t>
            </a:r>
            <a:r>
              <a:rPr sz="9600" spc="-25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sz="9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:</a:t>
            </a:r>
            <a:r>
              <a:rPr sz="9600" spc="385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sz="9600" spc="16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SOFTWARE</a:t>
            </a:r>
            <a:r>
              <a:rPr sz="9600" spc="35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sz="9600" spc="155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TYPES</a:t>
            </a:r>
            <a:r>
              <a:rPr sz="9600" spc="355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endParaRPr sz="6855">
              <a:solidFill>
                <a:schemeClr val="accent1">
                  <a:lumMod val="20000"/>
                  <a:lumOff val="80000"/>
                </a:schemeClr>
              </a:solidFill>
              <a:latin typeface="Calibri Light" panose="020F0302020204030204"/>
              <a:cs typeface="Calibri Light" panose="020F030202020403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6855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Farheen Tabassum</a:t>
            </a:r>
            <a:b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MS Software Engineering </a:t>
            </a:r>
            <a:b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sz="1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EME,NUST</a:t>
            </a:r>
            <a:endParaRPr lang="en-US" sz="11200" b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3095" y="2133283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7526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functional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alpha val="97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Featured that are delivered by the software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other than the functions of the software e.g. robustness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7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what extent we deliver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a correct software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</a:t>
                      </a:r>
                      <a:r>
                        <a:rPr lang="en-US" baseline="0" dirty="0" smtClean="0"/>
                        <a:t> known as structural attributes or quality attributes.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7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 are getting the functions we are expecting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7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or function according to requirement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Quality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1084580"/>
          </a:xfrm>
        </p:spPr>
        <p:txBody>
          <a:bodyPr/>
          <a:lstStyle/>
          <a:p>
            <a:pPr algn="just"/>
            <a:r>
              <a:rPr lang="en-US" b="0" dirty="0" smtClean="0">
                <a:solidFill>
                  <a:schemeClr val="tx1"/>
                </a:solidFill>
              </a:rPr>
              <a:t>Apart from quality software engineering also ensures that after the software has been developed and delivered the software should be maintainable.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Maintainability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2057083"/>
          <a:ext cx="8229600" cy="374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alpha val="94000"/>
                      </a:schemeClr>
                    </a:solidFill>
                  </a:tcPr>
                </a:tc>
              </a:tr>
              <a:tr h="510222">
                <a:tc>
                  <a:txBody>
                    <a:bodyPr/>
                    <a:lstStyle/>
                    <a:p>
                      <a:r>
                        <a:rPr lang="en-US" dirty="0" smtClean="0"/>
                        <a:t>manufactured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Developed/Engineered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simple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using components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built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wear out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Deteriorate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unit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unit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Spare parts </a:t>
                      </a:r>
                      <a:r>
                        <a:rPr lang="en-US" baseline="0" dirty="0" smtClean="0"/>
                        <a:t> exists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spare parts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statement  is clear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statement is not clear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Multiples copies are costly than software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copies are less costly than hardware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Hardware vs.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2531110"/>
          </a:xfrm>
        </p:spPr>
        <p:txBody>
          <a:bodyPr/>
          <a:lstStyle/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Once a hardware product has been manufactured it is impossible or difficult to modify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In contrast, software products are routinely modified and upgraded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</a:t>
            </a:r>
            <a:r>
              <a:rPr lang="en-US" b="0" dirty="0" smtClean="0">
                <a:solidFill>
                  <a:schemeClr val="tx1"/>
                </a:solidFill>
              </a:rPr>
              <a:t>n hardware, hiring more people allows you to accomplishes our work, but the same does not necessarily hold true in software engineering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Manufacturing vs. </a:t>
            </a:r>
            <a:r>
              <a:rPr lang="en-US" smtClean="0"/>
              <a:t>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723265"/>
          </a:xfrm>
        </p:spPr>
        <p:txBody>
          <a:bodyPr/>
          <a:lstStyle/>
          <a:p>
            <a:pPr algn="just"/>
            <a:r>
              <a:rPr lang="en-US" b="0" dirty="0" smtClean="0">
                <a:solidFill>
                  <a:schemeClr val="tx1"/>
                </a:solidFill>
              </a:rPr>
              <a:t>Unlike hardware, software costs are concentrated in design rather than production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/>
              <a:t>Manufacturing </a:t>
            </a:r>
            <a:r>
              <a:rPr lang="en-US" dirty="0" smtClean="0"/>
              <a:t>vs.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2893060"/>
          </a:xfrm>
        </p:spPr>
        <p:txBody>
          <a:bodyPr/>
          <a:lstStyle/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When a hardware component wears out, it is replaced by a spare part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There are no spare part for software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Every software failure indicates an error in design or in the process through which design was translated into machine executable code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Therefore software maintenance involves considerably more complexity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Failure curve for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1807845"/>
          </a:xfrm>
        </p:spPr>
        <p:txBody>
          <a:bodyPr/>
          <a:lstStyle/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Hardware products typically employ many standardized design components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Most software continues to be custom built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The software industry does seem to be moving (slowly) toward component-based construction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based vs. Custom build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48200" y="1737360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7" y="6400799"/>
            <a:ext cx="4581525" cy="457200"/>
          </a:xfrm>
          <a:custGeom>
            <a:avLst/>
            <a:gdLst/>
            <a:ahLst/>
            <a:cxnLst/>
            <a:rect l="l" t="t" r="r" b="b"/>
            <a:pathLst>
              <a:path w="4581525" h="457200">
                <a:moveTo>
                  <a:pt x="0" y="457199"/>
                </a:moveTo>
                <a:lnTo>
                  <a:pt x="4581144" y="457199"/>
                </a:lnTo>
                <a:lnTo>
                  <a:pt x="4581144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584191" y="6333744"/>
            <a:ext cx="7607934" cy="524510"/>
            <a:chOff x="4584191" y="6333744"/>
            <a:chExt cx="7607934" cy="524510"/>
          </a:xfrm>
        </p:grpSpPr>
        <p:sp>
          <p:nvSpPr>
            <p:cNvPr id="8" name="object 8"/>
            <p:cNvSpPr/>
            <p:nvPr/>
          </p:nvSpPr>
          <p:spPr>
            <a:xfrm>
              <a:off x="4648199" y="6400799"/>
              <a:ext cx="7543800" cy="457200"/>
            </a:xfrm>
            <a:custGeom>
              <a:avLst/>
              <a:gdLst/>
              <a:ahLst/>
              <a:cxnLst/>
              <a:rect l="l" t="t" r="r" b="b"/>
              <a:pathLst>
                <a:path w="7543800" h="457200">
                  <a:moveTo>
                    <a:pt x="0" y="457199"/>
                  </a:moveTo>
                  <a:lnTo>
                    <a:pt x="7543800" y="457199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84191" y="6333744"/>
              <a:ext cx="7604759" cy="64135"/>
            </a:xfrm>
            <a:custGeom>
              <a:avLst/>
              <a:gdLst/>
              <a:ahLst/>
              <a:cxnLst/>
              <a:rect l="l" t="t" r="r" b="b"/>
              <a:pathLst>
                <a:path w="7604759" h="64135">
                  <a:moveTo>
                    <a:pt x="0" y="64007"/>
                  </a:moveTo>
                  <a:lnTo>
                    <a:pt x="7604759" y="64007"/>
                  </a:lnTo>
                  <a:lnTo>
                    <a:pt x="7604759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4648200" y="4343400"/>
            <a:ext cx="6434455" cy="0"/>
          </a:xfrm>
          <a:custGeom>
            <a:avLst/>
            <a:gdLst/>
            <a:ahLst/>
            <a:cxnLst/>
            <a:rect l="l" t="t" r="r" b="b"/>
            <a:pathLst>
              <a:path w="6434455">
                <a:moveTo>
                  <a:pt x="0" y="0"/>
                </a:moveTo>
                <a:lnTo>
                  <a:pt x="6434328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584700" cy="6858000"/>
          </a:xfrm>
          <a:custGeom>
            <a:avLst/>
            <a:gdLst/>
            <a:ahLst/>
            <a:cxnLst/>
            <a:rect l="l" t="t" r="r" b="b"/>
            <a:pathLst>
              <a:path w="4584700" h="6858000">
                <a:moveTo>
                  <a:pt x="4584192" y="0"/>
                </a:moveTo>
                <a:lnTo>
                  <a:pt x="0" y="0"/>
                </a:lnTo>
                <a:lnTo>
                  <a:pt x="0" y="6858000"/>
                </a:lnTo>
                <a:lnTo>
                  <a:pt x="4584192" y="6858000"/>
                </a:lnTo>
                <a:lnTo>
                  <a:pt x="458419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1661871"/>
            <a:ext cx="2488565" cy="183768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915"/>
              </a:spcBef>
            </a:pPr>
            <a:r>
              <a:rPr sz="4400" spc="-90" dirty="0">
                <a:solidFill>
                  <a:srgbClr val="FFFFFF"/>
                </a:solidFill>
              </a:rPr>
              <a:t>Types </a:t>
            </a:r>
            <a:r>
              <a:rPr sz="4400" spc="-25" dirty="0">
                <a:solidFill>
                  <a:srgbClr val="FFFFFF"/>
                </a:solidFill>
              </a:rPr>
              <a:t>of </a:t>
            </a:r>
            <a:r>
              <a:rPr sz="4400" spc="-20" dirty="0">
                <a:solidFill>
                  <a:srgbClr val="FFFFFF"/>
                </a:solidFill>
              </a:rPr>
              <a:t> </a:t>
            </a:r>
            <a:r>
              <a:rPr sz="4400" spc="-60" dirty="0">
                <a:solidFill>
                  <a:srgbClr val="FFFFFF"/>
                </a:solidFill>
              </a:rPr>
              <a:t>Software </a:t>
            </a:r>
            <a:r>
              <a:rPr sz="4400" spc="-55" dirty="0">
                <a:solidFill>
                  <a:srgbClr val="FFFFFF"/>
                </a:solidFill>
              </a:rPr>
              <a:t> </a:t>
            </a:r>
            <a:r>
              <a:rPr sz="4400" spc="-50" dirty="0">
                <a:solidFill>
                  <a:srgbClr val="FFFFFF"/>
                </a:solidFill>
              </a:rPr>
              <a:t>Appli</a:t>
            </a:r>
            <a:r>
              <a:rPr sz="4400" spc="-100" dirty="0">
                <a:solidFill>
                  <a:srgbClr val="FFFFFF"/>
                </a:solidFill>
              </a:rPr>
              <a:t>ca</a:t>
            </a:r>
            <a:r>
              <a:rPr sz="4400" spc="-45" dirty="0">
                <a:solidFill>
                  <a:srgbClr val="FFFFFF"/>
                </a:solidFill>
              </a:rPr>
              <a:t>t</a:t>
            </a:r>
            <a:r>
              <a:rPr sz="4400" spc="-50" dirty="0">
                <a:solidFill>
                  <a:srgbClr val="FFFFFF"/>
                </a:solidFill>
              </a:rPr>
              <a:t>i</a:t>
            </a:r>
            <a:r>
              <a:rPr sz="4400" spc="-55" dirty="0">
                <a:solidFill>
                  <a:srgbClr val="FFFFFF"/>
                </a:solidFill>
              </a:rPr>
              <a:t>o</a:t>
            </a:r>
            <a:r>
              <a:rPr sz="4400" dirty="0">
                <a:solidFill>
                  <a:srgbClr val="FFFFFF"/>
                </a:solidFill>
              </a:rPr>
              <a:t>n</a:t>
            </a:r>
            <a:endParaRPr sz="4400"/>
          </a:p>
        </p:txBody>
      </p:sp>
      <p:sp>
        <p:nvSpPr>
          <p:cNvPr id="13" name="object 13"/>
          <p:cNvSpPr txBox="1"/>
          <p:nvPr/>
        </p:nvSpPr>
        <p:spPr>
          <a:xfrm>
            <a:off x="565505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84191" y="0"/>
            <a:ext cx="7607934" cy="6858000"/>
            <a:chOff x="4584191" y="0"/>
            <a:chExt cx="7607934" cy="685800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39055" y="0"/>
              <a:ext cx="7552944" cy="68579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84191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12723" y="4587951"/>
            <a:ext cx="53574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Types</a:t>
            </a:r>
            <a:r>
              <a:rPr sz="6000" spc="-13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6000" spc="-25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6000" spc="-13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6000" spc="-70" dirty="0">
                <a:solidFill>
                  <a:srgbClr val="252525"/>
                </a:solidFill>
                <a:latin typeface="Calibri Light" panose="020F0302020204030204"/>
                <a:cs typeface="Calibri Light" panose="020F0302020204030204"/>
              </a:rPr>
              <a:t>Software</a:t>
            </a:r>
            <a:endParaRPr sz="60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3517" y="591974"/>
            <a:ext cx="9029010" cy="419033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20851" y="5618988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20836" y="1916633"/>
            <a:ext cx="3176270" cy="233108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1115"/>
              </a:spcBef>
            </a:pPr>
            <a:r>
              <a:rPr sz="5600" spc="-65" dirty="0">
                <a:solidFill>
                  <a:srgbClr val="252525"/>
                </a:solidFill>
              </a:rPr>
              <a:t>Software </a:t>
            </a:r>
            <a:r>
              <a:rPr sz="5600" spc="-60" dirty="0">
                <a:solidFill>
                  <a:srgbClr val="252525"/>
                </a:solidFill>
              </a:rPr>
              <a:t> </a:t>
            </a:r>
            <a:r>
              <a:rPr sz="5600" spc="-50" dirty="0">
                <a:solidFill>
                  <a:srgbClr val="252525"/>
                </a:solidFill>
              </a:rPr>
              <a:t>A</a:t>
            </a:r>
            <a:r>
              <a:rPr sz="5600" spc="-45" dirty="0">
                <a:solidFill>
                  <a:srgbClr val="252525"/>
                </a:solidFill>
              </a:rPr>
              <a:t>pp</a:t>
            </a:r>
            <a:r>
              <a:rPr sz="5600" spc="-50" dirty="0">
                <a:solidFill>
                  <a:srgbClr val="252525"/>
                </a:solidFill>
              </a:rPr>
              <a:t>li</a:t>
            </a:r>
            <a:r>
              <a:rPr sz="5600" spc="-105" dirty="0">
                <a:solidFill>
                  <a:srgbClr val="252525"/>
                </a:solidFill>
              </a:rPr>
              <a:t>ca</a:t>
            </a:r>
            <a:r>
              <a:rPr sz="5600" spc="-55" dirty="0">
                <a:solidFill>
                  <a:srgbClr val="252525"/>
                </a:solidFill>
              </a:rPr>
              <a:t>t</a:t>
            </a:r>
            <a:r>
              <a:rPr sz="5600" spc="-50" dirty="0">
                <a:solidFill>
                  <a:srgbClr val="252525"/>
                </a:solidFill>
              </a:rPr>
              <a:t>i</a:t>
            </a:r>
            <a:r>
              <a:rPr sz="5600" spc="-45" dirty="0">
                <a:solidFill>
                  <a:srgbClr val="252525"/>
                </a:solidFill>
              </a:rPr>
              <a:t>o</a:t>
            </a:r>
            <a:r>
              <a:rPr sz="5600" dirty="0">
                <a:solidFill>
                  <a:srgbClr val="252525"/>
                </a:solidFill>
              </a:rPr>
              <a:t>n  </a:t>
            </a:r>
            <a:r>
              <a:rPr sz="5600" spc="-95" dirty="0">
                <a:solidFill>
                  <a:srgbClr val="252525"/>
                </a:solidFill>
              </a:rPr>
              <a:t>Types</a:t>
            </a:r>
            <a:endParaRPr sz="56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2089" y="640080"/>
            <a:ext cx="5476652" cy="505358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209788" y="4343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371473"/>
            <a:ext cx="8229600" cy="4919472"/>
          </a:xfrm>
        </p:spPr>
        <p:txBody>
          <a:bodyPr>
            <a:normAutofit/>
          </a:bodyPr>
          <a:lstStyle/>
          <a:p>
            <a:pPr indent="0">
              <a:buClr>
                <a:srgbClr val="F79646"/>
              </a:buClr>
              <a:buSzPct val="95000"/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  <a:endParaRPr lang="en-US" dirty="0" smtClean="0">
              <a:solidFill>
                <a:schemeClr val="tx1"/>
              </a:solidFill>
            </a:endParaRPr>
          </a:p>
          <a:p>
            <a:pPr indent="0">
              <a:buClr>
                <a:srgbClr val="F79646"/>
              </a:buClr>
              <a:buSzPct val="95000"/>
              <a:buFont typeface="Arial" panose="020B0604020202020204" pitchFamily="34" charset="0"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It is a program/set of programs containing instructions which provides desired functionality 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Also composes of data structures that enables the program to manipulate information.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/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828800"/>
            <a:ext cx="8943340" cy="3774440"/>
          </a:xfrm>
        </p:spPr>
        <p:txBody>
          <a:bodyPr>
            <a:normAutofit fontScale="45000"/>
          </a:bodyPr>
          <a:lstStyle/>
          <a:p>
            <a:r>
              <a:rPr lang="en-US" sz="6855" b="0" dirty="0" smtClean="0">
                <a:solidFill>
                  <a:schemeClr val="tx1"/>
                </a:solidFill>
              </a:rPr>
              <a:t>They provide the platform for other software to run</a:t>
            </a:r>
            <a:endParaRPr lang="en-US" sz="6855" b="0" dirty="0" smtClean="0">
              <a:solidFill>
                <a:schemeClr val="tx1"/>
              </a:solidFill>
            </a:endParaRPr>
          </a:p>
          <a:p>
            <a:r>
              <a:rPr lang="en-US" sz="6855" b="0" dirty="0" smtClean="0">
                <a:solidFill>
                  <a:schemeClr val="tx1"/>
                </a:solidFill>
              </a:rPr>
              <a:t>They service other programs</a:t>
            </a:r>
            <a:endParaRPr lang="en-US" sz="6855" b="0" dirty="0" smtClean="0">
              <a:solidFill>
                <a:schemeClr val="tx1"/>
              </a:solidFill>
            </a:endParaRPr>
          </a:p>
          <a:p>
            <a:r>
              <a:rPr lang="en-US" sz="6855" b="0" dirty="0" smtClean="0">
                <a:solidFill>
                  <a:schemeClr val="tx1"/>
                </a:solidFill>
              </a:rPr>
              <a:t>Example</a:t>
            </a:r>
            <a:endParaRPr lang="en-US" sz="6855" b="0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n-US" sz="5250" b="0" dirty="0" smtClean="0">
                <a:solidFill>
                  <a:schemeClr val="tx1"/>
                </a:solidFill>
              </a:rPr>
              <a:t>Operating system</a:t>
            </a:r>
            <a:endParaRPr lang="en-US" sz="5250" b="0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n-US" sz="5250" b="0" dirty="0" smtClean="0">
                <a:solidFill>
                  <a:schemeClr val="tx1"/>
                </a:solidFill>
              </a:rPr>
              <a:t>Compiler</a:t>
            </a:r>
            <a:endParaRPr lang="en-US" sz="5250" b="0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n-US" sz="5250" b="0" dirty="0" smtClean="0">
                <a:solidFill>
                  <a:schemeClr val="tx1"/>
                </a:solidFill>
              </a:rPr>
              <a:t>Device driver</a:t>
            </a:r>
            <a:endParaRPr lang="en-US" sz="5250" b="0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n-US" sz="5250" b="0" dirty="0" smtClean="0">
                <a:solidFill>
                  <a:schemeClr val="tx1"/>
                </a:solidFill>
              </a:rPr>
              <a:t>Editor</a:t>
            </a:r>
            <a:endParaRPr lang="en-US" sz="5250" b="0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n-US" sz="5250" b="0" dirty="0" smtClean="0">
                <a:solidFill>
                  <a:schemeClr val="tx1"/>
                </a:solidFill>
              </a:rPr>
              <a:t>File management</a:t>
            </a:r>
            <a:endParaRPr lang="en-US" sz="5250" b="0" dirty="0" smtClean="0">
              <a:solidFill>
                <a:schemeClr val="tx1"/>
              </a:solidFill>
            </a:endParaRPr>
          </a:p>
          <a:p>
            <a:pPr marL="342900" indent="-342900"/>
            <a:endParaRPr lang="en-US" sz="6855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346" y="228422"/>
            <a:ext cx="8073897" cy="6616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Types of software</a:t>
            </a: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ystem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828800"/>
            <a:ext cx="8943340" cy="3774440"/>
          </a:xfrm>
        </p:spPr>
        <p:txBody>
          <a:bodyPr>
            <a:normAutofit/>
          </a:bodyPr>
          <a:lstStyle/>
          <a:p>
            <a:r>
              <a:rPr lang="en-US" sz="3430" b="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They are develop for particular purpose</a:t>
            </a:r>
            <a:endParaRPr lang="en-US" sz="3430" b="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3430" b="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They solve a particular </a:t>
            </a:r>
            <a:endParaRPr lang="en-US" sz="3430" b="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0" lvl="1" indent="-685800">
              <a:buClr>
                <a:srgbClr val="F7964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3430" b="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business need</a:t>
            </a:r>
            <a:endParaRPr lang="en-US" sz="3430" b="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0" lvl="1" indent="-685800">
              <a:buClr>
                <a:srgbClr val="F79646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3430" b="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Personal need</a:t>
            </a:r>
            <a:endParaRPr lang="en-US" sz="3430" b="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571500" indent="-571500"/>
            <a:endParaRPr lang="en-US" sz="5250" b="0" dirty="0" smtClean="0">
              <a:solidFill>
                <a:schemeClr val="tx1"/>
              </a:solidFill>
            </a:endParaRPr>
          </a:p>
          <a:p>
            <a:pPr marL="342900" indent="-342900"/>
            <a:endParaRPr lang="en-US" sz="6855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346" y="228422"/>
            <a:ext cx="8073897" cy="6616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Types of software</a:t>
            </a: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algn="l"/>
            <a:r>
              <a:rPr lang="en-US" b="1" dirty="0" smtClean="0">
                <a:solidFill>
                  <a:schemeClr val="tx1"/>
                </a:solidFill>
                <a:sym typeface="+mn-ea"/>
              </a:rPr>
              <a:t>Application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1538605"/>
          </a:xfrm>
          <a:solidFill>
            <a:schemeClr val="bg2"/>
          </a:solidFill>
        </p:spPr>
        <p:txBody>
          <a:bodyPr wrap="square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business need</a:t>
            </a:r>
            <a:endParaRPr lang="en-US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Examples</a:t>
            </a:r>
            <a:endParaRPr lang="en-US" sz="20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payroll software</a:t>
            </a:r>
            <a:endParaRPr lang="en-US" sz="20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Management information system</a:t>
            </a:r>
            <a:endParaRPr lang="en-US" sz="20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/>
            <a:endParaRPr lang="en-US" sz="2000" b="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pPr algn="ctr"/>
            <a:r>
              <a:rPr lang="en-US" dirty="0"/>
              <a:t>Types of software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algn="l"/>
            <a:r>
              <a:rPr lang="en-US" b="1" dirty="0" smtClean="0">
                <a:solidFill>
                  <a:schemeClr val="tx1"/>
                </a:solidFill>
                <a:sym typeface="+mn-ea"/>
              </a:rPr>
              <a:t>Application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590" y="1915795"/>
            <a:ext cx="8501380" cy="2215515"/>
          </a:xfrm>
          <a:solidFill>
            <a:schemeClr val="bg2"/>
          </a:solidFill>
        </p:spPr>
        <p:txBody>
          <a:bodyPr wrap="square"/>
          <a:lstStyle/>
          <a:p>
            <a:r>
              <a:rPr lang="en-US" sz="2400" dirty="0">
                <a:solidFill>
                  <a:schemeClr val="tx1"/>
                </a:solidFill>
                <a:sym typeface="+mn-ea"/>
              </a:rPr>
              <a:t>Personal 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need</a:t>
            </a: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To make user world easier.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Examples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Normal gaming software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Personal computer software</a:t>
            </a:r>
            <a:endParaRPr lang="en-US" sz="2400" b="0" dirty="0">
              <a:solidFill>
                <a:schemeClr val="tx1"/>
              </a:solidFill>
            </a:endParaRPr>
          </a:p>
          <a:p>
            <a:pPr marL="342900" indent="-342900"/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738505"/>
          </a:xfrm>
        </p:spPr>
        <p:txBody>
          <a:bodyPr/>
          <a:lstStyle/>
          <a:p>
            <a:pPr algn="ctr"/>
            <a:r>
              <a:rPr lang="en-US" sz="4800" dirty="0"/>
              <a:t>Types of software</a:t>
            </a:r>
            <a:endParaRPr lang="en-US" sz="4800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algn="l"/>
            <a:r>
              <a:rPr lang="en-US" b="1" dirty="0" smtClean="0">
                <a:solidFill>
                  <a:schemeClr val="tx1"/>
                </a:solidFill>
                <a:sym typeface="+mn-ea"/>
              </a:rPr>
              <a:t>Application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590" y="1915795"/>
            <a:ext cx="8501380" cy="2215515"/>
          </a:xfrm>
          <a:solidFill>
            <a:schemeClr val="bg2"/>
          </a:solidFill>
        </p:spPr>
        <p:txBody>
          <a:bodyPr wrap="square"/>
          <a:lstStyle/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Solve scientific problems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Solve complex numerical problems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109855" indent="0">
              <a:buNone/>
            </a:pP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Example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Astronomical software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Genetic analysis</a:t>
            </a:r>
            <a:endParaRPr lang="en-US" sz="2400" b="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738505"/>
          </a:xfrm>
        </p:spPr>
        <p:txBody>
          <a:bodyPr/>
          <a:lstStyle/>
          <a:p>
            <a:pPr algn="ctr"/>
            <a:r>
              <a:rPr lang="en-US" sz="4800" dirty="0"/>
              <a:t>Types of software</a:t>
            </a:r>
            <a:endParaRPr lang="en-US" sz="4800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342900" indent="-342900"/>
            <a:r>
              <a:rPr lang="en-US" dirty="0" smtClean="0">
                <a:sym typeface="+mn-ea"/>
              </a:rPr>
              <a:t>Engineering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590" y="1915795"/>
            <a:ext cx="8501380" cy="2585085"/>
          </a:xfrm>
          <a:solidFill>
            <a:schemeClr val="bg2"/>
          </a:solidFill>
        </p:spPr>
        <p:txBody>
          <a:bodyPr wrap="square"/>
          <a:lstStyle/>
          <a:p>
            <a:pPr algn="just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Resides within a product and a system and is used to implement and control features and functions for end user and for the system it self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Give limited features and functionality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dirty="0" smtClean="0">
                <a:solidFill>
                  <a:schemeClr val="tx1"/>
                </a:solidFill>
                <a:sym typeface="+mn-ea"/>
              </a:rPr>
              <a:t>Example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key pad control for Microwave oven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Dashboard display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Cockpit control panel</a:t>
            </a:r>
            <a:endParaRPr lang="en-US" sz="2400" b="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738505"/>
          </a:xfrm>
        </p:spPr>
        <p:txBody>
          <a:bodyPr/>
          <a:lstStyle/>
          <a:p>
            <a:pPr algn="ctr"/>
            <a:r>
              <a:rPr lang="en-US" sz="4800" dirty="0"/>
              <a:t>Types of software</a:t>
            </a:r>
            <a:endParaRPr lang="en-US" sz="4800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342900" indent="-342900"/>
            <a:r>
              <a:rPr lang="en-US" dirty="0" smtClean="0">
                <a:sym typeface="+mn-ea"/>
              </a:rPr>
              <a:t>Embedded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590" y="1915795"/>
            <a:ext cx="8501380" cy="1846580"/>
          </a:xfrm>
          <a:solidFill>
            <a:schemeClr val="bg2"/>
          </a:solidFill>
        </p:spPr>
        <p:txBody>
          <a:bodyPr wrap="square"/>
          <a:lstStyle/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Induce human like intelligence in machine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Complex algorithm which are not numeric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dirty="0" smtClean="0">
                <a:solidFill>
                  <a:schemeClr val="tx1"/>
                </a:solidFill>
                <a:sym typeface="+mn-ea"/>
              </a:rPr>
              <a:t>Examples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Robotics,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Game playing software</a:t>
            </a:r>
            <a:endParaRPr lang="en-US" sz="2400" b="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738505"/>
          </a:xfrm>
        </p:spPr>
        <p:txBody>
          <a:bodyPr/>
          <a:lstStyle/>
          <a:p>
            <a:pPr algn="ctr"/>
            <a:r>
              <a:rPr lang="en-US" sz="4800" dirty="0"/>
              <a:t>Types of software</a:t>
            </a:r>
            <a:endParaRPr lang="en-US" sz="4800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342900" indent="-342900"/>
            <a:r>
              <a:rPr lang="en-US" dirty="0" smtClean="0">
                <a:sym typeface="+mn-ea"/>
              </a:rPr>
              <a:t>Artificial intelligence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590" y="1915795"/>
            <a:ext cx="8501380" cy="1107440"/>
          </a:xfrm>
          <a:solidFill>
            <a:schemeClr val="bg2"/>
          </a:solidFill>
        </p:spPr>
        <p:txBody>
          <a:bodyPr wrap="square"/>
          <a:lstStyle/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Very old and traditional software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Change from time to time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They do not have good quality</a:t>
            </a:r>
            <a:endParaRPr lang="en-US" sz="2400" b="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738505"/>
          </a:xfrm>
        </p:spPr>
        <p:txBody>
          <a:bodyPr/>
          <a:lstStyle/>
          <a:p>
            <a:pPr algn="ctr"/>
            <a:r>
              <a:rPr lang="en-US" sz="4800" dirty="0"/>
              <a:t>Types of software</a:t>
            </a:r>
            <a:endParaRPr lang="en-US" sz="4800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342900" indent="-342900"/>
            <a:r>
              <a:rPr lang="en-US" dirty="0" smtClean="0">
                <a:sym typeface="+mn-ea"/>
              </a:rPr>
              <a:t>Legacy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2590" y="1915795"/>
            <a:ext cx="8501380" cy="1846580"/>
          </a:xfrm>
          <a:solidFill>
            <a:schemeClr val="bg2"/>
          </a:solidFill>
        </p:spPr>
        <p:txBody>
          <a:bodyPr wrap="square"/>
          <a:lstStyle/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Control analyze real world in which they occur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You have to be sure what is the current data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400" dirty="0" smtClean="0">
                <a:solidFill>
                  <a:schemeClr val="tx1"/>
                </a:solidFill>
                <a:sym typeface="+mn-ea"/>
              </a:rPr>
              <a:t>Example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Weather forecasting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sym typeface="+mn-ea"/>
              </a:rPr>
              <a:t>Satellite launching</a:t>
            </a:r>
            <a:endParaRPr lang="en-US" sz="2400" b="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738505"/>
          </a:xfrm>
        </p:spPr>
        <p:txBody>
          <a:bodyPr/>
          <a:lstStyle/>
          <a:p>
            <a:pPr algn="ctr"/>
            <a:r>
              <a:rPr lang="en-US" sz="4800" dirty="0"/>
              <a:t>Types of software</a:t>
            </a:r>
            <a:endParaRPr lang="en-US" sz="4800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342900" indent="-342900"/>
            <a:r>
              <a:rPr lang="en-US" dirty="0" smtClean="0">
                <a:sym typeface="+mn-ea"/>
              </a:rPr>
              <a:t>Real world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Types of software</a:t>
            </a:r>
            <a:endParaRPr lang="en-US" sz="4800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218565" y="1066800"/>
            <a:ext cx="8227060" cy="66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00000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342900" indent="-342900"/>
            <a:r>
              <a:rPr lang="en-US" dirty="0">
                <a:sym typeface="+mn-ea"/>
              </a:rPr>
              <a:t>Web/mob application software</a:t>
            </a:r>
            <a:endParaRPr lang="en-US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3"/>
          </p:nvPr>
        </p:nvGraphicFramePr>
        <p:xfrm>
          <a:off x="1676400" y="2209800"/>
          <a:ext cx="7626350" cy="377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75"/>
                <a:gridCol w="3813175"/>
              </a:tblGrid>
              <a:tr h="506730">
                <a:tc>
                  <a:txBody>
                    <a:bodyPr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Web software</a:t>
                      </a:r>
                      <a:endParaRPr 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Mobile software</a:t>
                      </a:r>
                      <a:endParaRPr 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75690">
                <a:tc>
                  <a:txBody>
                    <a:bodyPr/>
                    <a:p>
                      <a:r>
                        <a:rPr lang="en-US" dirty="0" smtClean="0"/>
                        <a:t>Those software that run on browsers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dirty="0" smtClean="0"/>
                        <a:t>Those software</a:t>
                      </a:r>
                      <a:r>
                        <a:rPr lang="en-US" baseline="0" dirty="0" smtClean="0"/>
                        <a:t> that run on mobile devices, phones or tablets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88465">
                <a:tc>
                  <a:txBody>
                    <a:bodyPr/>
                    <a:p>
                      <a:r>
                        <a:rPr lang="en-US" b="1" dirty="0" smtClean="0"/>
                        <a:t>Examples</a:t>
                      </a:r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0" dirty="0" smtClean="0"/>
                        <a:t>Online editing software</a:t>
                      </a:r>
                      <a:endParaRPr lang="en-US" b="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b="1" dirty="0" smtClean="0"/>
                        <a:t>Examples</a:t>
                      </a:r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0" dirty="0" smtClean="0"/>
                        <a:t>Candy crush, wallpapers</a:t>
                      </a:r>
                      <a:endParaRPr lang="en-US" b="0" dirty="0" smtClean="0"/>
                    </a:p>
                    <a:p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7365">
                <a:tc>
                  <a:txBody>
                    <a:bodyPr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599" y="1371295"/>
            <a:ext cx="8155940" cy="2169795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Engineering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just"/>
            <a:endParaRPr lang="en-US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algn="just">
              <a:buClr>
                <a:srgbClr val="F79646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Set of steps which we follow to achieve a particular purpose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The process of designing and building some thing that serves particular </a:t>
            </a:r>
            <a:r>
              <a:rPr lang="en-US" b="0" dirty="0" smtClean="0">
                <a:solidFill>
                  <a:schemeClr val="tx1"/>
                </a:solidFill>
              </a:rPr>
              <a:t>purpose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/>
              <a:t>Software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2169795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>
                <a:solidFill>
                  <a:schemeClr val="tx1"/>
                </a:solidFill>
              </a:rPr>
              <a:t>Systematic approach in which we aim to develop a quality software product and this systematic approach not only deals with the development of the software but also the maintenance of the software.</a:t>
            </a:r>
            <a:endParaRPr lang="en-US" b="0" dirty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/>
              <a:t>Software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2133600"/>
            <a:ext cx="8288020" cy="1084580"/>
          </a:xfrm>
        </p:spPr>
        <p:txBody>
          <a:bodyPr wrap="square"/>
          <a:lstStyle/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Impose discipline to the work that can become quite chaotic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It ensures high quality software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It help us to build software product in timely manner.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Why software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144653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Result or outcome of software engineering.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Two aspects of work product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Software Engineer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User/customer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What is work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1446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Software </a:t>
            </a:r>
            <a:r>
              <a:rPr lang="en-US" b="1" dirty="0" smtClean="0">
                <a:solidFill>
                  <a:schemeClr val="tx1"/>
                </a:solidFill>
              </a:rPr>
              <a:t>Engineer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</a:rPr>
              <a:t>Set of programs, the content (data) along with the documentation that is the part of the software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Aspects of work </a:t>
            </a:r>
            <a:r>
              <a:rPr lang="en-US" dirty="0"/>
              <a:t>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1807845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User/customer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</a:rPr>
              <a:t>The functionality delivered by the software that improves user experience and make user life better.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Aspects of work </a:t>
            </a:r>
            <a:r>
              <a:rPr lang="en-US" dirty="0"/>
              <a:t>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8029" y="1915490"/>
            <a:ext cx="8155940" cy="723265"/>
          </a:xfrm>
        </p:spPr>
        <p:txBody>
          <a:bodyPr/>
          <a:lstStyle/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Quality 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79646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M</a:t>
            </a:r>
            <a:r>
              <a:rPr lang="en-US" b="0" dirty="0" smtClean="0">
                <a:solidFill>
                  <a:schemeClr val="tx1"/>
                </a:solidFill>
              </a:rPr>
              <a:t>aintainability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9051" y="112852"/>
            <a:ext cx="8073897" cy="661670"/>
          </a:xfrm>
        </p:spPr>
        <p:txBody>
          <a:bodyPr/>
          <a:lstStyle/>
          <a:p>
            <a:r>
              <a:rPr lang="en-US" dirty="0" smtClean="0"/>
              <a:t>Software Engineering Focus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4883</Words>
  <Application>WPS Presentation</Application>
  <PresentationFormat>On-screen Show (4:3)</PresentationFormat>
  <Paragraphs>271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Tahoma</vt:lpstr>
      <vt:lpstr>Verdana</vt:lpstr>
      <vt:lpstr>Microsoft YaHei</vt:lpstr>
      <vt:lpstr>Arial Unicode MS</vt:lpstr>
      <vt:lpstr>Calibri</vt:lpstr>
      <vt:lpstr>Office Theme</vt:lpstr>
      <vt:lpstr>PowerPoint 演示文稿</vt:lpstr>
      <vt:lpstr>Software Engineering</vt:lpstr>
      <vt:lpstr>Software Engineering</vt:lpstr>
      <vt:lpstr>Software Engineering</vt:lpstr>
      <vt:lpstr>Why software engineering</vt:lpstr>
      <vt:lpstr>What is work product</vt:lpstr>
      <vt:lpstr>Aspects of work product</vt:lpstr>
      <vt:lpstr>Aspects of work product</vt:lpstr>
      <vt:lpstr>Software Engineering Focus on</vt:lpstr>
      <vt:lpstr>Quality  </vt:lpstr>
      <vt:lpstr>Maintainability </vt:lpstr>
      <vt:lpstr>Hardware vs. software</vt:lpstr>
      <vt:lpstr>Manufacturing vs. Development</vt:lpstr>
      <vt:lpstr>Manufacturing vs. Development</vt:lpstr>
      <vt:lpstr>Failure curve for software</vt:lpstr>
      <vt:lpstr>Component based vs. Custom build</vt:lpstr>
      <vt:lpstr>Types of  Software  Application</vt:lpstr>
      <vt:lpstr>PowerPoint 演示文稿</vt:lpstr>
      <vt:lpstr>Software  Application  Types</vt:lpstr>
      <vt:lpstr>Types of software</vt:lpstr>
      <vt:lpstr>Types of software</vt:lpstr>
      <vt:lpstr>Types of software</vt:lpstr>
      <vt:lpstr>Types of software</vt:lpstr>
      <vt:lpstr>Types of software</vt:lpstr>
      <vt:lpstr>Types of software</vt:lpstr>
      <vt:lpstr>Types of software</vt:lpstr>
      <vt:lpstr>Types of software</vt:lpstr>
      <vt:lpstr>Types of software</vt:lpstr>
      <vt:lpstr>Types of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Software Engineering</dc:title>
  <dc:creator>Bilal Khalid Dar</dc:creator>
  <cp:lastModifiedBy>user</cp:lastModifiedBy>
  <cp:revision>18</cp:revision>
  <dcterms:created xsi:type="dcterms:W3CDTF">2023-09-03T08:23:00Z</dcterms:created>
  <dcterms:modified xsi:type="dcterms:W3CDTF">2023-09-06T18:07:55Z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2022-02-16T20:00:00Z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2023-09-02T20:00:00Z</vt:filetime>
  </property>
  <property fmtid="{D5CDD505-2E9C-101B-9397-08002B2CF9AE}" pid="5" name="ICV">
    <vt:lpwstr>FD5E370B09494B53975A4139B96AAF84</vt:lpwstr>
  </property>
  <property fmtid="{D5CDD505-2E9C-101B-9397-08002B2CF9AE}" pid="6" name="KSOProductBuildVer">
    <vt:lpwstr>1033-11.2.0.11417</vt:lpwstr>
  </property>
</Properties>
</file>