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17" r:id="rId3"/>
    <p:sldId id="257" r:id="rId4"/>
    <p:sldId id="263" r:id="rId5"/>
    <p:sldId id="258" r:id="rId6"/>
    <p:sldId id="283" r:id="rId7"/>
    <p:sldId id="259" r:id="rId8"/>
    <p:sldId id="262" r:id="rId9"/>
    <p:sldId id="265" r:id="rId10"/>
    <p:sldId id="284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1" r:id="rId26"/>
    <p:sldId id="28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D8576-9AC6-4290-AD07-F12A52F2BB6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2BC7-FB7D-4E4B-8F32-C2E693A086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>
                <a:solidFill>
                  <a:srgbClr val="575F6D"/>
                </a:solidFill>
              </a:rPr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224" y="6448552"/>
            <a:ext cx="8689788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12912" y="873252"/>
            <a:ext cx="8689788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C6BE9C2-D93D-43C7-9E56-9E8FBCD5F516}" type="slidenum">
              <a:rPr lang="en-US" smtClean="0">
                <a:solidFill>
                  <a:srgbClr val="FEFAC9"/>
                </a:solidFill>
              </a:rPr>
            </a:fld>
            <a:endParaRPr lang="en-US">
              <a:solidFill>
                <a:srgbClr val="FEFAC9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99820" y="1219200"/>
            <a:ext cx="7530465" cy="2242185"/>
          </a:xfrm>
          <a:prstGeom prst="rect">
            <a:avLst/>
          </a:prstGeom>
        </p:spPr>
        <p:txBody>
          <a:bodyPr vert="horz" wrap="square" lIns="0" tIns="150018" rIns="0" bIns="0" rtlCol="0">
            <a:spAutoFit/>
          </a:bodyPr>
          <a:lstStyle/>
          <a:p>
            <a:pPr marL="12700" marR="5080">
              <a:lnSpc>
                <a:spcPts val="8160"/>
              </a:lnSpc>
              <a:spcBef>
                <a:spcPts val="1575"/>
              </a:spcBef>
            </a:pPr>
            <a:r>
              <a:rPr spc="-60" dirty="0"/>
              <a:t>Fundamentals </a:t>
            </a:r>
            <a:r>
              <a:rPr spc="-20" dirty="0"/>
              <a:t>of </a:t>
            </a:r>
            <a:r>
              <a:rPr spc="-15" dirty="0"/>
              <a:t> </a:t>
            </a:r>
            <a:r>
              <a:rPr spc="-70" dirty="0"/>
              <a:t>Software</a:t>
            </a:r>
            <a:r>
              <a:rPr spc="-160" dirty="0"/>
              <a:t> </a:t>
            </a:r>
            <a:r>
              <a:rPr spc="-45" dirty="0"/>
              <a:t>Engineering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828647" y="4114483"/>
            <a:ext cx="4599623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LECTURE</a:t>
            </a:r>
            <a:r>
              <a:rPr spc="36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lang="en-US" spc="36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11</a:t>
            </a:r>
            <a:r>
              <a:rPr spc="13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:</a:t>
            </a:r>
            <a:r>
              <a:rPr lang="en-US" spc="13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USECASE MODELLING</a:t>
            </a:r>
            <a:endParaRPr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/>
              <a:t>case diagram symbols and notation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Use cases:</a:t>
            </a:r>
            <a:r>
              <a:rPr lang="en-US" dirty="0"/>
              <a:t> Horizontally shaped ovals that represent the different uses that a user might have.</a:t>
            </a:r>
            <a:endParaRPr lang="en-US" dirty="0"/>
          </a:p>
          <a:p>
            <a:pPr algn="just"/>
            <a:r>
              <a:rPr lang="en-US" b="1" dirty="0"/>
              <a:t>Actors:</a:t>
            </a:r>
            <a:r>
              <a:rPr lang="en-US" dirty="0"/>
              <a:t> Stick figures that represent the people actually employing the use cases.</a:t>
            </a:r>
            <a:endParaRPr lang="en-US" dirty="0"/>
          </a:p>
          <a:p>
            <a:pPr algn="just"/>
            <a:r>
              <a:rPr lang="en-US" b="1" dirty="0"/>
              <a:t>Associations:</a:t>
            </a:r>
            <a:r>
              <a:rPr lang="en-US" dirty="0"/>
              <a:t> A line between actors and use cases. In complex diagrams, it is important to know which actors are associated with which use cases.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Actor is some one or some thing that must interact with the system under development</a:t>
            </a:r>
            <a:endParaRPr lang="en-US" dirty="0" smtClean="0"/>
          </a:p>
          <a:p>
            <a:pPr algn="just"/>
            <a:r>
              <a:rPr lang="en-US" dirty="0" smtClean="0"/>
              <a:t>Actor can be human or automated systems.</a:t>
            </a:r>
            <a:endParaRPr lang="en-US" dirty="0" smtClean="0"/>
          </a:p>
          <a:p>
            <a:pPr algn="just"/>
            <a:r>
              <a:rPr lang="en-US" dirty="0" smtClean="0"/>
              <a:t>Actor are not part of system.</a:t>
            </a:r>
            <a:endParaRPr lang="en-US" dirty="0" smtClean="0"/>
          </a:p>
          <a:p>
            <a:pPr algn="just"/>
            <a:r>
              <a:rPr lang="en-US" dirty="0" smtClean="0"/>
              <a:t>UML notation for actor is stickman, shown below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53681"/>
            <a:ext cx="6019800" cy="204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Actor </a:t>
            </a:r>
            <a:r>
              <a:rPr lang="en-US" dirty="0" smtClean="0"/>
              <a:t>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role a user plays with respect to system.</a:t>
            </a:r>
            <a:endParaRPr lang="en-US" dirty="0" smtClean="0"/>
          </a:p>
          <a:p>
            <a:pPr algn="just"/>
            <a:r>
              <a:rPr lang="en-US" dirty="0" smtClean="0"/>
              <a:t>Actors carry out use cases and a single actor may perform more than one use cases.</a:t>
            </a:r>
            <a:endParaRPr lang="en-US" dirty="0" smtClean="0"/>
          </a:p>
          <a:p>
            <a:pPr algn="just"/>
            <a:r>
              <a:rPr lang="en-US" dirty="0" smtClean="0"/>
              <a:t>Actors are determined by observing the direct uses of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Primary </a:t>
            </a:r>
            <a:r>
              <a:rPr lang="en-US" dirty="0" smtClean="0"/>
              <a:t>and secondary actors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Primary actor</a:t>
            </a:r>
            <a:endParaRPr lang="en-US" b="1" dirty="0" smtClean="0"/>
          </a:p>
          <a:p>
            <a:pPr lvl="1"/>
            <a:r>
              <a:rPr lang="en-US" dirty="0" smtClean="0"/>
              <a:t>Acts on the system</a:t>
            </a:r>
            <a:endParaRPr lang="en-US" dirty="0" smtClean="0"/>
          </a:p>
          <a:p>
            <a:pPr lvl="1"/>
            <a:r>
              <a:rPr lang="en-US" dirty="0" smtClean="0"/>
              <a:t>Initiates an interaction with the system</a:t>
            </a:r>
            <a:endParaRPr lang="en-US" dirty="0" smtClean="0"/>
          </a:p>
          <a:p>
            <a:pPr lvl="1"/>
            <a:r>
              <a:rPr lang="en-US" dirty="0" smtClean="0"/>
              <a:t>Uses the system to fulfill his/her goal</a:t>
            </a:r>
            <a:endParaRPr lang="en-US" dirty="0" smtClean="0"/>
          </a:p>
          <a:p>
            <a:pPr lvl="1"/>
            <a:r>
              <a:rPr lang="en-US" dirty="0" smtClean="0"/>
              <a:t>Events something we don’t have control over</a:t>
            </a:r>
            <a:endParaRPr lang="en-US" dirty="0" smtClean="0"/>
          </a:p>
          <a:p>
            <a:r>
              <a:rPr lang="en-US" b="1" dirty="0" smtClean="0"/>
              <a:t>Secondary actor</a:t>
            </a:r>
            <a:endParaRPr lang="en-US" b="1" dirty="0" smtClean="0"/>
          </a:p>
          <a:p>
            <a:pPr lvl="1"/>
            <a:r>
              <a:rPr lang="en-US" dirty="0" smtClean="0"/>
              <a:t>Is acted on/</a:t>
            </a:r>
            <a:r>
              <a:rPr lang="en-US" dirty="0" err="1" smtClean="0"/>
              <a:t>onvoked</a:t>
            </a:r>
            <a:r>
              <a:rPr lang="en-US" dirty="0" smtClean="0"/>
              <a:t>/used by the system</a:t>
            </a:r>
            <a:endParaRPr lang="en-US" dirty="0" smtClean="0"/>
          </a:p>
          <a:p>
            <a:pPr lvl="1"/>
            <a:r>
              <a:rPr lang="en-US" dirty="0" smtClean="0"/>
              <a:t>Helps the system to fulfills its goal</a:t>
            </a:r>
            <a:endParaRPr lang="en-US" dirty="0" smtClean="0"/>
          </a:p>
          <a:p>
            <a:pPr lvl="1"/>
            <a:r>
              <a:rPr lang="en-US" dirty="0" smtClean="0"/>
              <a:t>Something the system users to get its job done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USE case?</a:t>
            </a:r>
            <a:endParaRPr lang="en-US" dirty="0" smtClean="0"/>
          </a:p>
          <a:p>
            <a:r>
              <a:rPr lang="en-US" dirty="0" smtClean="0"/>
              <a:t>Functionality or service provided by the system.</a:t>
            </a:r>
            <a:endParaRPr lang="en-US" dirty="0" smtClean="0"/>
          </a:p>
          <a:p>
            <a:r>
              <a:rPr lang="en-US" dirty="0" smtClean="0"/>
              <a:t>A use case is a pattern of behavior, the system exhibits.</a:t>
            </a:r>
            <a:endParaRPr lang="en-US" dirty="0" smtClean="0"/>
          </a:p>
          <a:p>
            <a:r>
              <a:rPr lang="en-US" dirty="0" smtClean="0"/>
              <a:t>The use case are sequence of actions that the user takes on a system to get particular target </a:t>
            </a:r>
            <a:endParaRPr lang="en-US" dirty="0" smtClean="0"/>
          </a:p>
          <a:p>
            <a:r>
              <a:rPr lang="en-US" dirty="0" smtClean="0"/>
              <a:t>Use case is dialogue between an actor and the system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00600"/>
            <a:ext cx="48768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use case typically represents a major piece of functionality that is complete from beginning to end</a:t>
            </a:r>
            <a:endParaRPr lang="en-US" dirty="0" smtClean="0"/>
          </a:p>
          <a:p>
            <a:pPr algn="just"/>
            <a:r>
              <a:rPr lang="en-US" dirty="0" smtClean="0"/>
              <a:t>A use case may be small or large.it captures a broad view of a primary functionality of the system in a manner that can be easily grasped by non technical user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shown as a rectangle.</a:t>
            </a:r>
            <a:endParaRPr lang="en-US" dirty="0" smtClean="0"/>
          </a:p>
          <a:p>
            <a:pPr algn="just"/>
            <a:r>
              <a:rPr lang="en-US" dirty="0" smtClean="0"/>
              <a:t>It helps to identify what is external versus internal and what the responsibilities of system are</a:t>
            </a:r>
            <a:endParaRPr lang="en-US" dirty="0" smtClean="0"/>
          </a:p>
          <a:p>
            <a:pPr algn="just"/>
            <a:r>
              <a:rPr lang="en-US" dirty="0" smtClean="0"/>
              <a:t>The external environment is represented only by actors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2819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Relationship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is an association between use case and actor</a:t>
            </a:r>
            <a:endParaRPr lang="en-US" dirty="0" smtClean="0"/>
          </a:p>
          <a:p>
            <a:r>
              <a:rPr lang="en-US" dirty="0" smtClean="0"/>
              <a:t>There are several use case relationships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Generalization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Generalization is a relationship between a general use case and a more specific use case that inherits and extends features to it</a:t>
            </a:r>
            <a:endParaRPr lang="en-US" dirty="0" smtClean="0"/>
          </a:p>
          <a:p>
            <a:pPr algn="just"/>
            <a:r>
              <a:rPr lang="en-US" dirty="0" smtClean="0"/>
              <a:t>Use cases that are specialized</a:t>
            </a:r>
            <a:endParaRPr lang="en-US" dirty="0" smtClean="0"/>
          </a:p>
          <a:p>
            <a:pPr algn="just"/>
            <a:r>
              <a:rPr lang="en-US" dirty="0" smtClean="0"/>
              <a:t>versions of other use cases</a:t>
            </a:r>
            <a:endParaRPr lang="en-US" dirty="0" smtClean="0"/>
          </a:p>
          <a:p>
            <a:pPr algn="just"/>
            <a:r>
              <a:rPr lang="en-US" dirty="0" smtClean="0"/>
              <a:t>It is shown as a solid line with a hollow arrow point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1000"/>
            <a:ext cx="3733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Include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UML modeling an include relationship is a relationship in which one use case (the base use case) includes the functionality of another use case (the inclusion use case)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68389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UML, use case diagrams model the behavior of a system and help to capture the requirements of the </a:t>
            </a:r>
            <a:r>
              <a:rPr lang="en-US" dirty="0" smtClean="0"/>
              <a:t>system.</a:t>
            </a:r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case diagrams describe the high-level functions and scope of a system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diagrams also identify the interactions between the system and its actors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 cases and actors in use case diagrams describe what the system does and how the actors use it, but not how the system operates internally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Extend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Extend indicate optional relationship between use case.</a:t>
            </a:r>
            <a:endParaRPr lang="en-US" dirty="0" smtClean="0"/>
          </a:p>
          <a:p>
            <a:pPr algn="just"/>
            <a:r>
              <a:rPr lang="en-US" dirty="0" smtClean="0"/>
              <a:t>extended use case expand the behavior of base use case, </a:t>
            </a:r>
            <a:endParaRPr lang="en-US" dirty="0" smtClean="0"/>
          </a:p>
          <a:p>
            <a:pPr algn="just"/>
            <a:r>
              <a:rPr lang="en-US" dirty="0" smtClean="0"/>
              <a:t>Extend use case depend on the base use case</a:t>
            </a:r>
            <a:endParaRPr lang="en-US" dirty="0" smtClean="0"/>
          </a:p>
          <a:p>
            <a:pPr algn="just"/>
            <a:r>
              <a:rPr lang="en-US" dirty="0" smtClean="0"/>
              <a:t>Extending use case expand behavior of the base use case by addition of new sequence of steps to the steps that are already exist to the base use case.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Extend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7" y="17526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067425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81" y="990505"/>
            <a:ext cx="6589199" cy="1280890"/>
          </a:xfrm>
        </p:spPr>
        <p:txBody>
          <a:bodyPr/>
          <a:lstStyle/>
          <a:p>
            <a:r>
              <a:rPr lang="en-US" dirty="0" smtClean="0"/>
              <a:t>Include and extend relationship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85670"/>
            <a:ext cx="5705475" cy="373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996" y="914305"/>
            <a:ext cx="6589199" cy="1280890"/>
          </a:xfrm>
        </p:spPr>
        <p:txBody>
          <a:bodyPr/>
          <a:lstStyle/>
          <a:p>
            <a:r>
              <a:rPr lang="en-US" dirty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guidelines to draw an efficient use case diagram</a:t>
            </a:r>
            <a:endParaRPr lang="en-US" dirty="0"/>
          </a:p>
          <a:p>
            <a:pPr algn="just"/>
            <a:r>
              <a:rPr lang="en-US" dirty="0"/>
              <a:t>The name of a use case is very important. The name should be chosen in such a way so that it can identify the functionalities performed.</a:t>
            </a:r>
            <a:endParaRPr lang="en-US" dirty="0"/>
          </a:p>
          <a:p>
            <a:pPr algn="just"/>
            <a:r>
              <a:rPr lang="en-US" dirty="0"/>
              <a:t>Give a suitable name for actors.</a:t>
            </a:r>
            <a:endParaRPr lang="en-US" dirty="0"/>
          </a:p>
          <a:p>
            <a:pPr algn="just"/>
            <a:r>
              <a:rPr lang="en-US" dirty="0"/>
              <a:t>Show relationships and dependencies clearly in the diagram.</a:t>
            </a:r>
            <a:endParaRPr lang="en-US" dirty="0"/>
          </a:p>
          <a:p>
            <a:pPr algn="just"/>
            <a:r>
              <a:rPr lang="en-US" dirty="0"/>
              <a:t>Do not try to include all types of relationships, as the main purpose of the diagram is to identify the requirements.</a:t>
            </a:r>
            <a:endParaRPr lang="en-US" dirty="0"/>
          </a:p>
          <a:p>
            <a:pPr algn="just"/>
            <a:r>
              <a:rPr lang="en-US" dirty="0"/>
              <a:t>Use notes whenever required to clarify some important points.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396" y="990505"/>
            <a:ext cx="6589199" cy="128089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67205"/>
            <a:ext cx="7162800" cy="448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996" y="761905"/>
            <a:ext cx="6589199" cy="128089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7849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effective use case diagram can help your team discuss and represent:</a:t>
            </a:r>
            <a:endParaRPr lang="en-US" dirty="0"/>
          </a:p>
          <a:p>
            <a:pPr algn="just"/>
            <a:r>
              <a:rPr lang="en-US" dirty="0"/>
              <a:t>Scenarios in which your system or application interacts with people, organizations, or external systems</a:t>
            </a:r>
            <a:endParaRPr lang="en-US" dirty="0"/>
          </a:p>
          <a:p>
            <a:pPr algn="just"/>
            <a:r>
              <a:rPr lang="en-US" dirty="0"/>
              <a:t>Goals that your system or application helps those entities (known as actors) achieve</a:t>
            </a:r>
            <a:endParaRPr lang="en-US" dirty="0"/>
          </a:p>
          <a:p>
            <a:pPr algn="just"/>
            <a:r>
              <a:rPr lang="en-US" dirty="0"/>
              <a:t>The scope of your system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 smtClean="0"/>
              <a:t>case diagrams are helpful in the following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Before starting a project, you can create use case diagrams to model a business so that all participants in the project share an understanding of the workers, customers, and activities of the business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gathering requirements, you can create use case diagrams to capture the system requirements and to present to others what the system should do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/>
              <a:t>case diagrams are helpful in the following </a:t>
            </a:r>
            <a:r>
              <a:rPr lang="en-US" b="1" dirty="0" smtClean="0"/>
              <a:t>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During the analysis and design phases, you can use the use cases and actors from your use case diagrams to identify the classes that the system requires.</a:t>
            </a:r>
            <a:endParaRPr lang="en-US" dirty="0"/>
          </a:p>
          <a:p>
            <a:pPr algn="just"/>
            <a:r>
              <a:rPr lang="en-US" dirty="0"/>
              <a:t>During the testing phase, you can use </a:t>
            </a:r>
            <a:r>
              <a:rPr lang="en-US" dirty="0" smtClean="0"/>
              <a:t>case </a:t>
            </a:r>
            <a:r>
              <a:rPr lang="en-US" dirty="0"/>
              <a:t>diagrams to identify tests for the system.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/>
              <a:t>case diagram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reasons why an organization would want </a:t>
            </a:r>
            <a:r>
              <a:rPr lang="en-US" dirty="0" smtClean="0"/>
              <a:t> </a:t>
            </a:r>
            <a:r>
              <a:rPr lang="en-US" dirty="0"/>
              <a:t>use case diagrams include:</a:t>
            </a:r>
            <a:endParaRPr lang="en-US" dirty="0"/>
          </a:p>
          <a:p>
            <a:pPr algn="just"/>
            <a:r>
              <a:rPr lang="en-US" dirty="0"/>
              <a:t>Represent the goals of systems and users.</a:t>
            </a:r>
            <a:endParaRPr lang="en-US" dirty="0"/>
          </a:p>
          <a:p>
            <a:pPr algn="just"/>
            <a:r>
              <a:rPr lang="en-US" dirty="0"/>
              <a:t>Specify the context a system should be viewed in.</a:t>
            </a:r>
            <a:endParaRPr lang="en-US" dirty="0"/>
          </a:p>
          <a:p>
            <a:pPr algn="just"/>
            <a:r>
              <a:rPr lang="en-US" dirty="0"/>
              <a:t>Specify system requirements.</a:t>
            </a:r>
            <a:endParaRPr lang="en-US" dirty="0"/>
          </a:p>
          <a:p>
            <a:pPr algn="just"/>
            <a:r>
              <a:rPr lang="en-US" dirty="0"/>
              <a:t>Provide a model for the flow of events when it comes to user interactions.</a:t>
            </a:r>
            <a:endParaRPr lang="en-US" dirty="0"/>
          </a:p>
          <a:p>
            <a:pPr algn="just"/>
            <a:r>
              <a:rPr lang="en-US" dirty="0"/>
              <a:t>Provide an outside view of a system.</a:t>
            </a:r>
            <a:endParaRPr lang="en-US" dirty="0"/>
          </a:p>
          <a:p>
            <a:pPr algn="just"/>
            <a:r>
              <a:rPr lang="en-US" dirty="0"/>
              <a:t>Show’s external and internal influences on a system.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purposes </a:t>
            </a:r>
            <a:r>
              <a:rPr lang="en-US" dirty="0"/>
              <a:t>of 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purposes of use case diagrams can be said to be as follows −</a:t>
            </a:r>
            <a:endParaRPr lang="en-US" dirty="0" smtClean="0"/>
          </a:p>
          <a:p>
            <a:pPr algn="just"/>
            <a:r>
              <a:rPr lang="en-US" dirty="0" smtClean="0"/>
              <a:t>Used to gather the requirements of a system.</a:t>
            </a:r>
            <a:endParaRPr lang="en-US" dirty="0" smtClean="0"/>
          </a:p>
          <a:p>
            <a:pPr algn="just"/>
            <a:r>
              <a:rPr lang="en-US" dirty="0" smtClean="0"/>
              <a:t>Used to get an outside view of a system.</a:t>
            </a:r>
            <a:endParaRPr lang="en-US" dirty="0" smtClean="0"/>
          </a:p>
          <a:p>
            <a:pPr algn="just"/>
            <a:r>
              <a:rPr lang="en-US" dirty="0" smtClean="0"/>
              <a:t>Identify the external and internal factors influencing the system.</a:t>
            </a:r>
            <a:endParaRPr lang="en-US" dirty="0" smtClean="0"/>
          </a:p>
          <a:p>
            <a:pPr algn="just"/>
            <a:r>
              <a:rPr lang="en-US" dirty="0" smtClean="0"/>
              <a:t>Show the interaction among the requirements are actors.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/>
              <a:t>case diagram components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lvl="0" algn="just">
              <a:lnSpc>
                <a:spcPct val="100000"/>
              </a:lnSpc>
              <a:buClr>
                <a:srgbClr val="FE8637"/>
              </a:buClr>
            </a:pPr>
            <a:r>
              <a:rPr lang="en-US" sz="2400" dirty="0">
                <a:solidFill>
                  <a:prstClr val="black"/>
                </a:solidFill>
              </a:rPr>
              <a:t>The </a:t>
            </a:r>
            <a:r>
              <a:rPr lang="en-US" sz="2400" dirty="0" smtClean="0">
                <a:solidFill>
                  <a:prstClr val="black"/>
                </a:solidFill>
              </a:rPr>
              <a:t>System, </a:t>
            </a:r>
            <a:r>
              <a:rPr lang="en-US" sz="2400" dirty="0">
                <a:solidFill>
                  <a:prstClr val="black"/>
                </a:solidFill>
              </a:rPr>
              <a:t>which defines the system of interest in relation to the world around it. A specific sequence of actions and interactions between actors and the system. A system may also be referred to as a scenario.</a:t>
            </a:r>
            <a:endParaRPr lang="en-US" sz="2400" dirty="0">
              <a:solidFill>
                <a:prstClr val="black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Actors</a:t>
            </a:r>
            <a:r>
              <a:rPr lang="en-US" sz="2400" dirty="0"/>
              <a:t>: </a:t>
            </a:r>
            <a:r>
              <a:rPr lang="en-US" sz="2400" dirty="0" smtClean="0"/>
              <a:t>The users that interact with a system. An actor can be a person, an organization, or an outside system that interacts with your application or system. They must be external objects </a:t>
            </a:r>
            <a:r>
              <a:rPr lang="en-US" sz="2400" dirty="0"/>
              <a:t>that produce or consume data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Use </a:t>
            </a:r>
            <a:r>
              <a:rPr lang="en-US" b="1" dirty="0"/>
              <a:t>case diagram components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use cases</a:t>
            </a:r>
            <a:r>
              <a:rPr lang="en-US" dirty="0"/>
              <a:t>, which are the specific roles played by the actors within and around the system.</a:t>
            </a: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relationships</a:t>
            </a:r>
            <a:r>
              <a:rPr lang="en-US" dirty="0"/>
              <a:t> between and among the actors and the use cases.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6030</Words>
  <Application>WPS Presentation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Calibri Light</vt:lpstr>
      <vt:lpstr>Arial MT</vt:lpstr>
      <vt:lpstr>Calibri</vt:lpstr>
      <vt:lpstr>Wisp</vt:lpstr>
      <vt:lpstr>Fundamentals of  Software Engineering</vt:lpstr>
      <vt:lpstr> USE CASE DIAGRAM</vt:lpstr>
      <vt:lpstr> USE CASE DIAGRAM</vt:lpstr>
      <vt:lpstr> Use case diagrams are helpful in the following situations</vt:lpstr>
      <vt:lpstr> Use case diagrams are helpful in the following situations</vt:lpstr>
      <vt:lpstr> Use case diagram uses</vt:lpstr>
      <vt:lpstr> purposes of use case diagrams</vt:lpstr>
      <vt:lpstr> Use case diagram components </vt:lpstr>
      <vt:lpstr> Use case diagram components </vt:lpstr>
      <vt:lpstr>  Use case diagram symbols and notation </vt:lpstr>
      <vt:lpstr> actor</vt:lpstr>
      <vt:lpstr> Actor (contd..)</vt:lpstr>
      <vt:lpstr> Primary and secondary actors </vt:lpstr>
      <vt:lpstr> Use case</vt:lpstr>
      <vt:lpstr>contd</vt:lpstr>
      <vt:lpstr> System boundary</vt:lpstr>
      <vt:lpstr> Relationship </vt:lpstr>
      <vt:lpstr> Generalization </vt:lpstr>
      <vt:lpstr> Include </vt:lpstr>
      <vt:lpstr> Extend </vt:lpstr>
      <vt:lpstr> Extend</vt:lpstr>
      <vt:lpstr>Extend</vt:lpstr>
      <vt:lpstr>Include and extend relationship</vt:lpstr>
      <vt:lpstr>guidelines</vt:lpstr>
      <vt:lpstr>Use case diagram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Shanawar Sohail</dc:creator>
  <cp:lastModifiedBy>user</cp:lastModifiedBy>
  <cp:revision>43</cp:revision>
  <dcterms:created xsi:type="dcterms:W3CDTF">2006-08-16T00:00:00Z</dcterms:created>
  <dcterms:modified xsi:type="dcterms:W3CDTF">2023-10-10T05:54:45Z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E2FE6E25AA454212B7AA05AECA0EF744_12</vt:lpwstr>
  </property>
  <property fmtid="{D5CDD505-2E9C-101B-9397-08002B2CF9AE}" pid="3" name="KSOProductBuildVer">
    <vt:lpwstr>1033-12.2.0.13215</vt:lpwstr>
  </property>
</Properties>
</file>